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9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7" r:id="rId29"/>
    <p:sldId id="308" r:id="rId30"/>
    <p:sldId id="285" r:id="rId31"/>
    <p:sldId id="316" r:id="rId32"/>
    <p:sldId id="286" r:id="rId33"/>
    <p:sldId id="309" r:id="rId34"/>
    <p:sldId id="311" r:id="rId35"/>
    <p:sldId id="312" r:id="rId36"/>
    <p:sldId id="287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8" r:id="rId45"/>
    <p:sldId id="327" r:id="rId46"/>
    <p:sldId id="317" r:id="rId47"/>
    <p:sldId id="318" r:id="rId48"/>
    <p:sldId id="329" r:id="rId49"/>
    <p:sldId id="331" r:id="rId50"/>
    <p:sldId id="288" r:id="rId51"/>
    <p:sldId id="330" r:id="rId52"/>
    <p:sldId id="334" r:id="rId53"/>
    <p:sldId id="333" r:id="rId54"/>
    <p:sldId id="296" r:id="rId55"/>
    <p:sldId id="297" r:id="rId56"/>
    <p:sldId id="298" r:id="rId57"/>
    <p:sldId id="299" r:id="rId58"/>
    <p:sldId id="335" r:id="rId59"/>
    <p:sldId id="332" r:id="rId60"/>
    <p:sldId id="301" r:id="rId61"/>
    <p:sldId id="315" r:id="rId62"/>
    <p:sldId id="302" r:id="rId63"/>
    <p:sldId id="336" r:id="rId64"/>
    <p:sldId id="337" r:id="rId65"/>
    <p:sldId id="303" r:id="rId66"/>
    <p:sldId id="304" r:id="rId67"/>
    <p:sldId id="305" r:id="rId6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964AB-E769-44B9-B591-FD9226BFCB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8C6032A-92F3-44A3-B2CC-4098C1A848F9}">
      <dgm:prSet phldrT="[Text]" custT="1"/>
      <dgm:spPr/>
      <dgm:t>
        <a:bodyPr/>
        <a:lstStyle/>
        <a:p>
          <a:r>
            <a:rPr lang="en-GB" sz="4400" dirty="0" smtClean="0">
              <a:solidFill>
                <a:schemeClr val="bg1"/>
              </a:solidFill>
            </a:rPr>
            <a:t>Originally</a:t>
          </a:r>
          <a:endParaRPr lang="en-GB" sz="4400" dirty="0">
            <a:solidFill>
              <a:schemeClr val="bg1"/>
            </a:solidFill>
          </a:endParaRPr>
        </a:p>
      </dgm:t>
    </dgm:pt>
    <dgm:pt modelId="{30F42022-3330-4EE0-889B-9D7896561B14}" type="parTrans" cxnId="{50FF2114-FFCA-40A9-AC9C-587285466C32}">
      <dgm:prSet/>
      <dgm:spPr/>
      <dgm:t>
        <a:bodyPr/>
        <a:lstStyle/>
        <a:p>
          <a:endParaRPr lang="en-GB"/>
        </a:p>
      </dgm:t>
    </dgm:pt>
    <dgm:pt modelId="{0CBC54E3-8A3D-4BE7-BA70-87B2EE4BC1EE}" type="sibTrans" cxnId="{50FF2114-FFCA-40A9-AC9C-587285466C32}">
      <dgm:prSet/>
      <dgm:spPr/>
      <dgm:t>
        <a:bodyPr/>
        <a:lstStyle/>
        <a:p>
          <a:endParaRPr lang="en-GB"/>
        </a:p>
      </dgm:t>
    </dgm:pt>
    <dgm:pt modelId="{9836CAE6-D01F-4ECA-A849-9A7603050F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IMTC</a:t>
          </a:r>
          <a:endParaRPr lang="en-GB" dirty="0">
            <a:solidFill>
              <a:schemeClr val="bg1"/>
            </a:solidFill>
          </a:endParaRPr>
        </a:p>
      </dgm:t>
    </dgm:pt>
    <dgm:pt modelId="{9B1825BB-BB91-4EF0-BB88-78EA04786474}" type="parTrans" cxnId="{7B3B043A-1C5A-4BDD-9203-BF5AE673C5E3}">
      <dgm:prSet/>
      <dgm:spPr/>
      <dgm:t>
        <a:bodyPr/>
        <a:lstStyle/>
        <a:p>
          <a:endParaRPr lang="en-GB"/>
        </a:p>
      </dgm:t>
    </dgm:pt>
    <dgm:pt modelId="{87B0A369-060E-407E-B35D-45B47BB19F98}" type="sibTrans" cxnId="{7B3B043A-1C5A-4BDD-9203-BF5AE673C5E3}">
      <dgm:prSet/>
      <dgm:spPr/>
      <dgm:t>
        <a:bodyPr/>
        <a:lstStyle/>
        <a:p>
          <a:endParaRPr lang="en-GB"/>
        </a:p>
      </dgm:t>
    </dgm:pt>
    <dgm:pt modelId="{CA294D96-2D5E-4B85-BF1C-02B878447E5C}" type="pres">
      <dgm:prSet presAssocID="{5D7964AB-E769-44B9-B591-FD9226BFCBCE}" presName="compositeShape" presStyleCnt="0">
        <dgm:presLayoutVars>
          <dgm:chMax val="7"/>
          <dgm:dir/>
          <dgm:resizeHandles val="exact"/>
        </dgm:presLayoutVars>
      </dgm:prSet>
      <dgm:spPr/>
    </dgm:pt>
    <dgm:pt modelId="{B9ABF022-100B-41B4-9805-C101652291FC}" type="pres">
      <dgm:prSet presAssocID="{78C6032A-92F3-44A3-B2CC-4098C1A848F9}" presName="circ1" presStyleLbl="vennNode1" presStyleIdx="0" presStyleCnt="2" custScaleX="128095" custLinFactNeighborX="375" custLinFactNeighborY="-764"/>
      <dgm:spPr/>
      <dgm:t>
        <a:bodyPr/>
        <a:lstStyle/>
        <a:p>
          <a:endParaRPr lang="en-GB"/>
        </a:p>
      </dgm:t>
    </dgm:pt>
    <dgm:pt modelId="{EB43C272-2555-4873-8911-20C75867B74C}" type="pres">
      <dgm:prSet presAssocID="{78C6032A-92F3-44A3-B2CC-4098C1A848F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2DB377-B947-4F91-B9FA-148B0F56BADD}" type="pres">
      <dgm:prSet presAssocID="{9836CAE6-D01F-4ECA-A849-9A7603050FCC}" presName="circ2" presStyleLbl="vennNode1" presStyleIdx="1" presStyleCnt="2" custScaleX="149683"/>
      <dgm:spPr/>
      <dgm:t>
        <a:bodyPr/>
        <a:lstStyle/>
        <a:p>
          <a:endParaRPr lang="en-GB"/>
        </a:p>
      </dgm:t>
    </dgm:pt>
    <dgm:pt modelId="{6BBE93D6-1EAA-443F-8E7B-9EDB79E54710}" type="pres">
      <dgm:prSet presAssocID="{9836CAE6-D01F-4ECA-A849-9A7603050FC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3B043A-1C5A-4BDD-9203-BF5AE673C5E3}" srcId="{5D7964AB-E769-44B9-B591-FD9226BFCBCE}" destId="{9836CAE6-D01F-4ECA-A849-9A7603050FCC}" srcOrd="1" destOrd="0" parTransId="{9B1825BB-BB91-4EF0-BB88-78EA04786474}" sibTransId="{87B0A369-060E-407E-B35D-45B47BB19F98}"/>
    <dgm:cxn modelId="{50FF2114-FFCA-40A9-AC9C-587285466C32}" srcId="{5D7964AB-E769-44B9-B591-FD9226BFCBCE}" destId="{78C6032A-92F3-44A3-B2CC-4098C1A848F9}" srcOrd="0" destOrd="0" parTransId="{30F42022-3330-4EE0-889B-9D7896561B14}" sibTransId="{0CBC54E3-8A3D-4BE7-BA70-87B2EE4BC1EE}"/>
    <dgm:cxn modelId="{8CBA9CCA-6CC6-4610-A8B8-D48BE2434EB9}" type="presOf" srcId="{78C6032A-92F3-44A3-B2CC-4098C1A848F9}" destId="{B9ABF022-100B-41B4-9805-C101652291FC}" srcOrd="0" destOrd="0" presId="urn:microsoft.com/office/officeart/2005/8/layout/venn1"/>
    <dgm:cxn modelId="{228BC24B-79C0-4214-BFD0-CAB85A16B742}" type="presOf" srcId="{9836CAE6-D01F-4ECA-A849-9A7603050FCC}" destId="{002DB377-B947-4F91-B9FA-148B0F56BADD}" srcOrd="0" destOrd="0" presId="urn:microsoft.com/office/officeart/2005/8/layout/venn1"/>
    <dgm:cxn modelId="{612A6260-0356-4063-AFCB-95EB763EBB41}" type="presOf" srcId="{78C6032A-92F3-44A3-B2CC-4098C1A848F9}" destId="{EB43C272-2555-4873-8911-20C75867B74C}" srcOrd="1" destOrd="0" presId="urn:microsoft.com/office/officeart/2005/8/layout/venn1"/>
    <dgm:cxn modelId="{CFF477CE-2C6B-42AA-8CCC-3DB65D71498F}" type="presOf" srcId="{9836CAE6-D01F-4ECA-A849-9A7603050FCC}" destId="{6BBE93D6-1EAA-443F-8E7B-9EDB79E54710}" srcOrd="1" destOrd="0" presId="urn:microsoft.com/office/officeart/2005/8/layout/venn1"/>
    <dgm:cxn modelId="{6C4E74A7-9588-46BA-9441-EF3D719DA56E}" type="presOf" srcId="{5D7964AB-E769-44B9-B591-FD9226BFCBCE}" destId="{CA294D96-2D5E-4B85-BF1C-02B878447E5C}" srcOrd="0" destOrd="0" presId="urn:microsoft.com/office/officeart/2005/8/layout/venn1"/>
    <dgm:cxn modelId="{F016785C-AC6F-47A3-9E92-820A221745C4}" type="presParOf" srcId="{CA294D96-2D5E-4B85-BF1C-02B878447E5C}" destId="{B9ABF022-100B-41B4-9805-C101652291FC}" srcOrd="0" destOrd="0" presId="urn:microsoft.com/office/officeart/2005/8/layout/venn1"/>
    <dgm:cxn modelId="{286FBB43-03F4-4036-9E68-A9FBB43CA340}" type="presParOf" srcId="{CA294D96-2D5E-4B85-BF1C-02B878447E5C}" destId="{EB43C272-2555-4873-8911-20C75867B74C}" srcOrd="1" destOrd="0" presId="urn:microsoft.com/office/officeart/2005/8/layout/venn1"/>
    <dgm:cxn modelId="{A5ED1BD6-1A82-48F7-A5D6-EC74C42021CD}" type="presParOf" srcId="{CA294D96-2D5E-4B85-BF1C-02B878447E5C}" destId="{002DB377-B947-4F91-B9FA-148B0F56BADD}" srcOrd="2" destOrd="0" presId="urn:microsoft.com/office/officeart/2005/8/layout/venn1"/>
    <dgm:cxn modelId="{DCD5F704-A470-407E-A5F8-47570734D424}" type="presParOf" srcId="{CA294D96-2D5E-4B85-BF1C-02B878447E5C}" destId="{6BBE93D6-1EAA-443F-8E7B-9EDB79E5471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29F8-B56F-42ED-B382-90E0AA6E3BAC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A039-8967-4056-B663-8CA450B7F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9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30279F-8B12-4401-9A40-F421E398B9BD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4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Originally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Scottish Set Text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Annotating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Quick-fire Annotation!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will split the poem into sections</a:t>
            </a:r>
          </a:p>
          <a:p>
            <a:endParaRPr lang="en-GB" dirty="0" smtClean="0"/>
          </a:p>
          <a:p>
            <a:r>
              <a:rPr lang="en-GB" dirty="0" smtClean="0"/>
              <a:t>Each group will be given a different pen colour</a:t>
            </a:r>
          </a:p>
          <a:p>
            <a:endParaRPr lang="en-GB" dirty="0" smtClean="0"/>
          </a:p>
          <a:p>
            <a:r>
              <a:rPr lang="en-GB" dirty="0" smtClean="0"/>
              <a:t>Each group will be given 2 minutes with the poem</a:t>
            </a:r>
          </a:p>
          <a:p>
            <a:endParaRPr lang="en-GB" dirty="0" smtClean="0"/>
          </a:p>
          <a:p>
            <a:r>
              <a:rPr lang="en-GB" dirty="0" smtClean="0"/>
              <a:t>Each group will be asked to contribute something different to the section during their round</a:t>
            </a:r>
          </a:p>
          <a:p>
            <a:endParaRPr lang="en-GB" dirty="0"/>
          </a:p>
        </p:txBody>
      </p:sp>
      <p:pic>
        <p:nvPicPr>
          <p:cNvPr id="4098" name="Picture 2" descr="C:\Users\InnesM2\AppData\Local\Microsoft\Windows\Temporary Internet Files\Content.IE5\6RKKY49L\pencil-s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442892" cy="14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 1-Francis, Daniel, Ryan, Mark, Mohammed</a:t>
            </a:r>
          </a:p>
          <a:p>
            <a:endParaRPr lang="en-GB" dirty="0" smtClean="0"/>
          </a:p>
          <a:p>
            <a:r>
              <a:rPr lang="en-GB" dirty="0" smtClean="0"/>
              <a:t>Group 2-Lachlan, </a:t>
            </a:r>
            <a:r>
              <a:rPr lang="en-GB" dirty="0" err="1" smtClean="0"/>
              <a:t>Shireen</a:t>
            </a:r>
            <a:r>
              <a:rPr lang="en-GB" dirty="0" smtClean="0"/>
              <a:t>, </a:t>
            </a:r>
            <a:r>
              <a:rPr lang="en-GB" dirty="0" err="1" smtClean="0"/>
              <a:t>Cein-Mun</a:t>
            </a:r>
            <a:r>
              <a:rPr lang="en-GB" dirty="0" smtClean="0"/>
              <a:t>, </a:t>
            </a:r>
            <a:r>
              <a:rPr lang="en-GB" dirty="0" err="1" smtClean="0"/>
              <a:t>Neketa</a:t>
            </a:r>
            <a:r>
              <a:rPr lang="en-GB" dirty="0" smtClean="0"/>
              <a:t>, Israel</a:t>
            </a:r>
          </a:p>
          <a:p>
            <a:endParaRPr lang="en-GB" dirty="0" smtClean="0"/>
          </a:p>
          <a:p>
            <a:r>
              <a:rPr lang="en-GB" dirty="0" smtClean="0"/>
              <a:t>Group 3-Roisin, Morgan, Jordan, Gladness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1-two bullet point summary of stanza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2-highlight interesting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3-underline poetic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46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4-analyse word choice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5-analyse poetic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66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696200" cy="1470025"/>
          </a:xfrm>
        </p:spPr>
        <p:txBody>
          <a:bodyPr/>
          <a:lstStyle/>
          <a:p>
            <a:r>
              <a:rPr lang="en-GB" dirty="0" smtClean="0"/>
              <a:t>Round 6-identify mood of stanza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1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YOU from?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1941731"/>
            <a:ext cx="276225" cy="528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53300" y="1932206"/>
            <a:ext cx="342900" cy="344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Granda</a:t>
            </a:r>
            <a:endParaRPr lang="en-GB" u="sng" dirty="0" smtClean="0"/>
          </a:p>
          <a:p>
            <a:r>
              <a:rPr lang="en-GB" dirty="0" smtClean="0"/>
              <a:t>Aberdeen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Grandma</a:t>
            </a:r>
          </a:p>
          <a:p>
            <a:r>
              <a:rPr lang="en-GB" dirty="0" smtClean="0"/>
              <a:t>Glasgow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28587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Gran</a:t>
            </a:r>
          </a:p>
          <a:p>
            <a:r>
              <a:rPr lang="en-GB" dirty="0" smtClean="0"/>
              <a:t>Edinburgh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Granda</a:t>
            </a:r>
            <a:endParaRPr lang="en-GB" u="sng" dirty="0" smtClean="0"/>
          </a:p>
          <a:p>
            <a:r>
              <a:rPr lang="en-GB" dirty="0" smtClean="0"/>
              <a:t>Inverness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305050" y="2017931"/>
            <a:ext cx="209550" cy="45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24500" y="1932206"/>
            <a:ext cx="323850" cy="45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4550" y="214720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Dad</a:t>
            </a:r>
          </a:p>
          <a:p>
            <a:r>
              <a:rPr lang="en-GB" dirty="0" smtClean="0"/>
              <a:t>Inverness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104900" y="227647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Mum</a:t>
            </a:r>
          </a:p>
          <a:p>
            <a:r>
              <a:rPr lang="en-GB" dirty="0" smtClean="0"/>
              <a:t>Aberdeen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47900" y="2661168"/>
            <a:ext cx="1228725" cy="357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29200" y="2531389"/>
            <a:ext cx="885825" cy="4873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6125" y="213767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/>
              <a:t>Me</a:t>
            </a:r>
          </a:p>
          <a:p>
            <a:pPr algn="ctr"/>
            <a:r>
              <a:rPr lang="en-GB" sz="1600" dirty="0" smtClean="0"/>
              <a:t>Nottingham</a:t>
            </a:r>
          </a:p>
          <a:p>
            <a:pPr algn="ctr"/>
            <a:r>
              <a:rPr lang="en-GB" sz="1600" dirty="0" smtClean="0"/>
              <a:t>(3 years)</a:t>
            </a:r>
            <a:endParaRPr lang="en-GB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3400" y="2922806"/>
            <a:ext cx="0" cy="322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7075" y="312176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(14 years)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33875" y="3368525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0900" y="450785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</a:t>
            </a:r>
            <a:r>
              <a:rPr lang="en-GB" sz="1600" dirty="0" err="1" smtClean="0"/>
              <a:t>Uni</a:t>
            </a:r>
            <a:r>
              <a:rPr lang="en-GB" sz="1600" dirty="0" smtClean="0"/>
              <a:t>) (1 year)</a:t>
            </a:r>
            <a:endParaRPr lang="en-GB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52925" y="4092835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7562" y="380145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Edinburgh (</a:t>
            </a:r>
            <a:r>
              <a:rPr lang="en-GB" sz="1600" dirty="0" err="1" smtClean="0"/>
              <a:t>Uni</a:t>
            </a:r>
            <a:r>
              <a:rPr lang="en-GB" sz="1600" dirty="0" smtClean="0"/>
              <a:t>) (4 years)</a:t>
            </a:r>
            <a:endParaRPr lang="en-GB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33875" y="4785634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05175" y="521387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Edinburgh (1 year) </a:t>
            </a:r>
            <a:endParaRPr lang="en-GB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62450" y="5546658"/>
            <a:ext cx="0" cy="447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90900" y="599394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Glasgow (2015-present)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33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Throughout the poem, Duffy uses imagery to express certain emotions, particularly:</a:t>
            </a:r>
          </a:p>
          <a:p>
            <a:pPr lvl="1"/>
            <a:r>
              <a:rPr lang="en-GB" dirty="0"/>
              <a:t>Loss</a:t>
            </a:r>
          </a:p>
          <a:p>
            <a:pPr lvl="1"/>
            <a:r>
              <a:rPr lang="en-GB" dirty="0"/>
              <a:t>Distress</a:t>
            </a:r>
          </a:p>
          <a:p>
            <a:pPr lvl="1"/>
            <a:r>
              <a:rPr lang="en-GB" dirty="0" smtClean="0"/>
              <a:t>Nostalgia</a:t>
            </a:r>
          </a:p>
          <a:p>
            <a:r>
              <a:rPr lang="en-GB" dirty="0" smtClean="0"/>
              <a:t>Look at the imagery used in the poem, and explain fully how these emotions are conveyed through comparison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6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75281"/>
              </p:ext>
            </p:extLst>
          </p:nvPr>
        </p:nvGraphicFramePr>
        <p:xfrm>
          <a:off x="0" y="685798"/>
          <a:ext cx="9067800" cy="601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8285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“we came from our own country</a:t>
                      </a:r>
                      <a:r>
                        <a:rPr lang="en-GB" sz="1600" baseline="0" dirty="0" smtClean="0"/>
                        <a:t> in a </a:t>
                      </a:r>
                      <a:r>
                        <a:rPr lang="en-GB" sz="1600" dirty="0" smtClean="0"/>
                        <a:t>red room” (stanza</a:t>
                      </a:r>
                      <a:r>
                        <a:rPr lang="en-GB" sz="1600" baseline="0" dirty="0" smtClean="0"/>
                        <a:t>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car and a red room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red room is </a:t>
                      </a:r>
                      <a:r>
                        <a:rPr lang="en-GB" sz="1600" dirty="0" err="1" smtClean="0"/>
                        <a:t>cozy</a:t>
                      </a:r>
                      <a:r>
                        <a:rPr lang="en-GB" sz="1600" dirty="0" smtClean="0"/>
                        <a:t>, comforting, full of</a:t>
                      </a:r>
                      <a:r>
                        <a:rPr lang="en-GB" sz="1600" baseline="0" dirty="0" smtClean="0"/>
                        <a:t> a person’s belongings, so too the car seemed large and crammed full of the family’s things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Nostalgia</a:t>
                      </a:r>
                      <a:r>
                        <a:rPr lang="en-GB" sz="1600" baseline="0" dirty="0" smtClean="0"/>
                        <a:t>-longing to remain in same place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“All</a:t>
                      </a:r>
                      <a:r>
                        <a:rPr lang="en-GB" sz="1600" baseline="0" dirty="0" smtClean="0"/>
                        <a:t> childhood is emigration.”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Growing</a:t>
                      </a:r>
                      <a:r>
                        <a:rPr lang="en-GB" sz="1600" baseline="0" dirty="0" smtClean="0"/>
                        <a:t> up to moving country</a:t>
                      </a:r>
                      <a:r>
                        <a:rPr lang="en-GB" sz="1600" dirty="0" smtClean="0"/>
                        <a:t>     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“My parent’s anxiety stirred like a loose tooth.”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“feel only a skelf</a:t>
                      </a:r>
                      <a:r>
                        <a:rPr lang="en-GB" sz="1600" baseline="0" dirty="0" smtClean="0"/>
                        <a:t> of shame.”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“I remember my tongue,</a:t>
                      </a:r>
                      <a:r>
                        <a:rPr lang="en-GB" sz="1600" baseline="0" dirty="0" smtClean="0"/>
                        <a:t> shedding its skin like a snake” (stanza 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51184"/>
              </p:ext>
            </p:extLst>
          </p:nvPr>
        </p:nvGraphicFramePr>
        <p:xfrm>
          <a:off x="27709" y="381000"/>
          <a:ext cx="9067800" cy="620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51140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“we came from our own country</a:t>
                      </a:r>
                      <a:r>
                        <a:rPr lang="en-GB" sz="1200" baseline="0" dirty="0" smtClean="0"/>
                        <a:t> in a </a:t>
                      </a:r>
                      <a:r>
                        <a:rPr lang="en-GB" sz="1200" dirty="0" smtClean="0"/>
                        <a:t>red room” (stanza</a:t>
                      </a:r>
                      <a:r>
                        <a:rPr lang="en-GB" sz="1200" baseline="0" dirty="0" smtClean="0"/>
                        <a:t> 1)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car and a red room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red room is </a:t>
                      </a:r>
                      <a:r>
                        <a:rPr lang="en-GB" sz="1200" dirty="0" err="1" smtClean="0"/>
                        <a:t>cozy</a:t>
                      </a:r>
                      <a:r>
                        <a:rPr lang="en-GB" sz="1200" dirty="0" smtClean="0"/>
                        <a:t>, comforting, full of</a:t>
                      </a:r>
                      <a:r>
                        <a:rPr lang="en-GB" sz="1200" baseline="0" dirty="0" smtClean="0"/>
                        <a:t> a person’s belongings, so too the car seemed large and crammed full of the family’s things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Nostalgia</a:t>
                      </a:r>
                      <a:r>
                        <a:rPr lang="en-GB" sz="1200" baseline="0" dirty="0" smtClean="0"/>
                        <a:t>-longing to remain in same place</a:t>
                      </a:r>
                      <a:endParaRPr lang="en-GB" sz="12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“All</a:t>
                      </a:r>
                      <a:r>
                        <a:rPr lang="en-GB" sz="1200" baseline="0" dirty="0" smtClean="0"/>
                        <a:t> childhood is an emigration.” (stanza 2)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Growing</a:t>
                      </a:r>
                      <a:r>
                        <a:rPr lang="en-GB" sz="1200" baseline="0" dirty="0" smtClean="0"/>
                        <a:t> up to moving country</a:t>
                      </a:r>
                      <a:r>
                        <a:rPr lang="en-GB" sz="1200" dirty="0" smtClean="0"/>
                        <a:t>     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moving country involves great change,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so too growing up</a:t>
                      </a:r>
                      <a:r>
                        <a:rPr lang="en-GB" sz="1200" baseline="0" dirty="0" smtClean="0"/>
                        <a:t> involves feeling different, emotional/physical changes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Loss-of</a:t>
                      </a:r>
                      <a:r>
                        <a:rPr lang="en-GB" sz="1200" baseline="0" dirty="0" smtClean="0"/>
                        <a:t> innocence, of former home</a:t>
                      </a:r>
                      <a:endParaRPr lang="en-GB" sz="12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“My parent’s anxiety stirred like a loose tooth.” (stanza 2)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Parent’s anxiety to a loose tooth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loose tooth frequently</a:t>
                      </a:r>
                      <a:r>
                        <a:rPr lang="en-GB" sz="1200" baseline="0" dirty="0" smtClean="0"/>
                        <a:t> occupies your mind, cannot be ignored, so too her parent’s anxiety constantly played on her mind, made her uncomfortable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Distress-worried,</a:t>
                      </a:r>
                      <a:r>
                        <a:rPr lang="en-GB" sz="1200" baseline="0" dirty="0" smtClean="0"/>
                        <a:t> upset </a:t>
                      </a:r>
                      <a:endParaRPr lang="en-GB" sz="12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“feel only a skelf</a:t>
                      </a:r>
                      <a:r>
                        <a:rPr lang="en-GB" sz="1200" baseline="0" dirty="0" smtClean="0"/>
                        <a:t> of shame.” (stanza 3)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Skelf to a tiny pang of emotion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skelf is a small but irritating wound that can be difficult to remove, so too her feelings of shame have minimised, but still cause pain-she’s pushed them down within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Distress-shame causes emotional torment</a:t>
                      </a:r>
                      <a:endParaRPr lang="en-GB" sz="12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“I remember my tongue,</a:t>
                      </a:r>
                      <a:r>
                        <a:rPr lang="en-GB" sz="1200" baseline="0" dirty="0" smtClean="0"/>
                        <a:t> shedding it’s skin like a snake” (stanza 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Snake compared to tongue; snakeskin compared to her accent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Just as a snake sheds its skin</a:t>
                      </a:r>
                      <a:r>
                        <a:rPr lang="en-GB" sz="1200" baseline="0" dirty="0" smtClean="0"/>
                        <a:t> in order to renew itself, leave behind its old, worn skin; so too the speaker changing her accent to fit in-”snake”=idea of betrayal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Loss-of identity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90359"/>
              </p:ext>
            </p:extLst>
          </p:nvPr>
        </p:nvGraphicFramePr>
        <p:xfrm>
          <a:off x="0" y="685798"/>
          <a:ext cx="9067800" cy="851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Link to theme</a:t>
                      </a:r>
                      <a:endParaRPr lang="en-GB" dirty="0"/>
                    </a:p>
                  </a:txBody>
                  <a:tcPr/>
                </a:tc>
              </a:tr>
              <a:tr h="18285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“we came from our own country</a:t>
                      </a:r>
                      <a:r>
                        <a:rPr lang="en-GB" sz="1600" baseline="0" dirty="0" smtClean="0"/>
                        <a:t> in a </a:t>
                      </a:r>
                      <a:r>
                        <a:rPr lang="en-GB" sz="1600" dirty="0" smtClean="0"/>
                        <a:t>red room” (stanza</a:t>
                      </a:r>
                      <a:r>
                        <a:rPr lang="en-GB" sz="1600" baseline="0" dirty="0" smtClean="0"/>
                        <a:t>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car and a red room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red room is </a:t>
                      </a:r>
                      <a:r>
                        <a:rPr lang="en-GB" sz="1600" dirty="0" err="1" smtClean="0"/>
                        <a:t>cozy</a:t>
                      </a:r>
                      <a:r>
                        <a:rPr lang="en-GB" sz="1600" dirty="0" smtClean="0"/>
                        <a:t>, comforting, full of</a:t>
                      </a:r>
                      <a:r>
                        <a:rPr lang="en-GB" sz="1600" baseline="0" dirty="0" smtClean="0"/>
                        <a:t> a person’s belongings, so too the car seemed large and crammed full of the family’s things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Nostalgia</a:t>
                      </a:r>
                      <a:r>
                        <a:rPr lang="en-GB" sz="1600" baseline="0" dirty="0" smtClean="0"/>
                        <a:t>-longing to remain in same place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“All</a:t>
                      </a:r>
                      <a:r>
                        <a:rPr lang="en-GB" sz="1600" baseline="0" dirty="0" smtClean="0"/>
                        <a:t> childhood is emigration.”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Growing</a:t>
                      </a:r>
                      <a:r>
                        <a:rPr lang="en-GB" sz="1600" baseline="0" dirty="0" smtClean="0"/>
                        <a:t> up to moving country</a:t>
                      </a:r>
                      <a:r>
                        <a:rPr lang="en-GB" sz="1600" dirty="0" smtClean="0"/>
                        <a:t>     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moving country can be daunting and</a:t>
                      </a:r>
                      <a:r>
                        <a:rPr lang="en-GB" sz="1600" baseline="0" dirty="0" smtClean="0"/>
                        <a:t> overwhelming, </a:t>
                      </a:r>
                      <a:r>
                        <a:rPr lang="en-GB" sz="1600" dirty="0" smtClean="0"/>
                        <a:t>so too growing up can</a:t>
                      </a:r>
                      <a:r>
                        <a:rPr lang="en-GB" sz="1600" baseline="0" dirty="0" smtClean="0"/>
                        <a:t> leave you feeling out of place, different, uncomfortable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 (losing sense of self in growing up), nostalgia</a:t>
                      </a:r>
                      <a:r>
                        <a:rPr lang="en-GB" sz="1600" baseline="0" dirty="0" smtClean="0"/>
                        <a:t> (reflecting on childhood)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“My parent’s anxiety stirred like a loose tooth.” (stanza 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Loose tooth to parent’s anxiety/nerves/worries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loose tooth something you are always</a:t>
                      </a:r>
                      <a:r>
                        <a:rPr lang="en-GB" sz="1600" baseline="0" dirty="0" smtClean="0"/>
                        <a:t> aware of, irritating, so too her parent’s worries were something she was very aware of, always present in her mind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Distress-worrying about new place, about fitting in</a:t>
                      </a:r>
                      <a:endParaRPr lang="en-GB" sz="16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“feel only a skelf</a:t>
                      </a:r>
                      <a:r>
                        <a:rPr lang="en-GB" sz="1600" baseline="0" dirty="0" smtClean="0"/>
                        <a:t> of shame.”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skelf</a:t>
                      </a:r>
                      <a:r>
                        <a:rPr lang="en-GB" sz="1600" baseline="0" dirty="0" smtClean="0"/>
                        <a:t> to a small feeling/twinge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</a:t>
                      </a:r>
                      <a:r>
                        <a:rPr lang="en-GB" sz="1600" baseline="0" dirty="0" smtClean="0"/>
                        <a:t> skelf is a tiny piece of wood that gets under your skin, so too the writer’s guilt is small but lingering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Distress-worried about losing identity;</a:t>
                      </a:r>
                      <a:r>
                        <a:rPr lang="en-GB" sz="1600" baseline="0" dirty="0" smtClean="0"/>
                        <a:t> nostalgia-doesn’t want to let go </a:t>
                      </a:r>
                      <a:endParaRPr lang="en-GB" sz="16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“I remember my tongue,</a:t>
                      </a:r>
                      <a:r>
                        <a:rPr lang="en-GB" sz="1600" baseline="0" dirty="0" smtClean="0"/>
                        <a:t> shedding it’s skin like a snake” (stanza 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</a:t>
                      </a:r>
                      <a:r>
                        <a:rPr lang="en-GB" sz="1600" baseline="0" dirty="0" smtClean="0"/>
                        <a:t> of accent to snake shedding skin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snake sheds is skin to reveal</a:t>
                      </a:r>
                      <a:r>
                        <a:rPr lang="en-GB" sz="1600" baseline="0" dirty="0" smtClean="0"/>
                        <a:t> new, different scales so too the writer’s accent has changed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Loss-feels part of identity is gone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914"/>
            <a:ext cx="28194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Loss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Distress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Nostalgia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Duffy’s Major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Look back at the list of themes in Duffy’s work, discussed at the beginning of the course.</a:t>
            </a:r>
          </a:p>
          <a:p>
            <a:pPr>
              <a:buNone/>
            </a:pPr>
            <a:r>
              <a:rPr lang="en-GB" dirty="0" smtClean="0"/>
              <a:t>Which themes are present in ‘Originally’?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Memory</a:t>
            </a:r>
            <a:r>
              <a:rPr lang="en-GB" dirty="0" smtClean="0"/>
              <a:t>-childhood, lost love, preserving memories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-past-pleasant and haunting; inability to return to past; decay; losing time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Love and relationships</a:t>
            </a:r>
            <a:r>
              <a:rPr lang="en-GB" dirty="0" smtClean="0"/>
              <a:t>-passion and desire; heartbreak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Isolation</a:t>
            </a:r>
            <a:r>
              <a:rPr lang="en-GB" dirty="0" smtClean="0"/>
              <a:t>-socially, emotionally</a:t>
            </a:r>
          </a:p>
          <a:p>
            <a:r>
              <a:rPr lang="en-GB" b="1" smtClean="0">
                <a:solidFill>
                  <a:srgbClr val="FF0000"/>
                </a:solidFill>
              </a:rPr>
              <a:t>Truth</a:t>
            </a:r>
            <a:r>
              <a:rPr lang="en-GB" smtClean="0"/>
              <a:t>-honesty</a:t>
            </a:r>
            <a:r>
              <a:rPr lang="en-GB" dirty="0" smtClean="0"/>
              <a:t>, bluntness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Any other themes not previously mentioned?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43049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in ‘Originally’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Memory-Francis, Ryan, Daniel, Rhys</a:t>
            </a:r>
          </a:p>
          <a:p>
            <a:endParaRPr lang="en-GB" dirty="0"/>
          </a:p>
          <a:p>
            <a:r>
              <a:rPr lang="en-GB" dirty="0" smtClean="0"/>
              <a:t>Isolation-</a:t>
            </a:r>
            <a:r>
              <a:rPr lang="en-GB" dirty="0" err="1" smtClean="0"/>
              <a:t>Neketa</a:t>
            </a:r>
            <a:r>
              <a:rPr lang="en-GB" dirty="0" smtClean="0"/>
              <a:t>, Mark, Jordan, Dean</a:t>
            </a:r>
          </a:p>
          <a:p>
            <a:endParaRPr lang="en-GB" dirty="0"/>
          </a:p>
          <a:p>
            <a:r>
              <a:rPr lang="en-GB" dirty="0" smtClean="0"/>
              <a:t>Time-Courtney, Lachlan, </a:t>
            </a:r>
            <a:r>
              <a:rPr lang="en-GB" dirty="0" err="1" smtClean="0"/>
              <a:t>Shireen</a:t>
            </a:r>
            <a:r>
              <a:rPr lang="en-GB" dirty="0" smtClean="0"/>
              <a:t>, </a:t>
            </a:r>
            <a:r>
              <a:rPr lang="en-GB" dirty="0" err="1" smtClean="0"/>
              <a:t>Cein-Mun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Nostalgia-Gladness, Israel, Mohammed</a:t>
            </a: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219200"/>
            <a:ext cx="983651" cy="10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3069a\AppData\Local\Microsoft\Windows\Temporary Internet Files\Content.IE5\G4RKG6IB\isolatio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1" y="2438401"/>
            <a:ext cx="14080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3069a\AppData\Local\Microsoft\Windows\Temporary Internet Files\Content.IE5\G4LAEEGT\sands-of-tim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49" y="3622341"/>
            <a:ext cx="1066801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3069a\AppData\Local\Microsoft\Windows\Temporary Internet Files\Content.IE5\D3IGD9E7\stock-vector-man-daydreaming-retro-clip-art-illustration-1371668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34" y="5181600"/>
            <a:ext cx="1398016" cy="1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Your poster should include: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explanation of how your theme relates to the poem</a:t>
            </a:r>
            <a:endParaRPr lang="en-GB" dirty="0" smtClean="0"/>
          </a:p>
          <a:p>
            <a:r>
              <a:rPr lang="en-GB" dirty="0" smtClean="0"/>
              <a:t>At least </a:t>
            </a:r>
            <a:r>
              <a:rPr lang="en-GB" b="1" dirty="0" smtClean="0"/>
              <a:t>TWO quotations from the poem </a:t>
            </a:r>
            <a:r>
              <a:rPr lang="en-GB" dirty="0" smtClean="0"/>
              <a:t>that show this theme</a:t>
            </a:r>
          </a:p>
          <a:p>
            <a:r>
              <a:rPr lang="en-GB" dirty="0" smtClean="0"/>
              <a:t>At least </a:t>
            </a:r>
            <a:r>
              <a:rPr lang="en-GB" b="1" dirty="0" smtClean="0"/>
              <a:t>TWO explanations </a:t>
            </a:r>
            <a:r>
              <a:rPr lang="en-GB" dirty="0" smtClean="0"/>
              <a:t>of how the quotations show the theme</a:t>
            </a:r>
          </a:p>
          <a:p>
            <a:r>
              <a:rPr lang="en-GB" dirty="0" smtClean="0"/>
              <a:t>What you think the </a:t>
            </a:r>
            <a:r>
              <a:rPr lang="en-GB" b="1" dirty="0" smtClean="0"/>
              <a:t>poet’s overall message </a:t>
            </a:r>
            <a:r>
              <a:rPr lang="en-GB" dirty="0" smtClean="0"/>
              <a:t>is about this theme</a:t>
            </a:r>
          </a:p>
          <a:p>
            <a:r>
              <a:rPr lang="en-GB" b="1" dirty="0" smtClean="0"/>
              <a:t>TWO pictures </a:t>
            </a:r>
            <a:r>
              <a:rPr lang="en-GB" dirty="0" smtClean="0"/>
              <a:t>to demonstrate your theme-drawings/online images (to be printed at home)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1" name="Picture 3" descr="C:\Users\InnesM2\AppData\Local\Microsoft\Windows\Temporary Internet Files\Content.IE5\6XCIU20L\Sondage-Open-clip-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657"/>
            <a:ext cx="1459706" cy="1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200400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18707" y="2732574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IMTC Theme-Truth</a:t>
            </a:r>
            <a:endParaRPr lang="en-GB" sz="4400" dirty="0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514600" y="1981200"/>
            <a:ext cx="1078288" cy="955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76107" y="2209800"/>
            <a:ext cx="624693" cy="650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286000" y="4607064"/>
            <a:ext cx="1306888" cy="498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1656" y="4627633"/>
            <a:ext cx="226797" cy="553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90" y="172875"/>
            <a:ext cx="251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Theme definition</a:t>
            </a:r>
          </a:p>
          <a:p>
            <a:r>
              <a:rPr lang="en-GB" dirty="0" smtClean="0"/>
              <a:t>In Duffy’s poetry, she always strives to be truthful when conveying her personal experiences-sharing her emotions honestly.</a:t>
            </a:r>
          </a:p>
          <a:p>
            <a:r>
              <a:rPr lang="en-GB" dirty="0" smtClean="0"/>
              <a:t>Truth is also important in this poem, as the children grow older and discover the truths about life.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8324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1</a:t>
            </a:r>
          </a:p>
          <a:p>
            <a:r>
              <a:rPr lang="en-GB" dirty="0" smtClean="0"/>
              <a:t>“Brady and Hindley/faded like the faint smudge of a mistake.”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Allusion to Moors Murderers-truth of childhood trauma/horror figures are hidden in </a:t>
            </a:r>
            <a:r>
              <a:rPr lang="en-GB" dirty="0" err="1" smtClean="0"/>
              <a:t>cozy</a:t>
            </a:r>
            <a:r>
              <a:rPr lang="en-GB" dirty="0" smtClean="0"/>
              <a:t> classroom environment; hiding truth seen as protective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164681"/>
            <a:ext cx="2792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2</a:t>
            </a:r>
          </a:p>
          <a:p>
            <a:r>
              <a:rPr lang="en-GB" dirty="0" smtClean="0"/>
              <a:t>“You asked her/how you were born and Mrs </a:t>
            </a:r>
            <a:r>
              <a:rPr lang="en-GB" dirty="0" err="1" smtClean="0"/>
              <a:t>Tilscher</a:t>
            </a:r>
            <a:r>
              <a:rPr lang="en-GB" dirty="0" smtClean="0"/>
              <a:t> smiled/then turned away.”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Inability to explain true ‘facts of lives’ demonstrates Mrs </a:t>
            </a:r>
            <a:r>
              <a:rPr lang="en-GB" dirty="0" err="1" smtClean="0"/>
              <a:t>Tilscher’s</a:t>
            </a:r>
            <a:r>
              <a:rPr lang="en-GB" dirty="0" smtClean="0"/>
              <a:t> diminishing role in their lives as they grow. Her change from knowledgeable and loving figure to memory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41767" y="509299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Poet’s overall message</a:t>
            </a:r>
          </a:p>
          <a:p>
            <a:r>
              <a:rPr lang="en-GB" dirty="0" smtClean="0"/>
              <a:t>Young people search for truth in life as they grow older; affection can sometimes cloud the truth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200400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95700" y="338717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THEME</a:t>
            </a:r>
            <a:endParaRPr lang="en-GB" sz="4400" dirty="0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514600" y="1981200"/>
            <a:ext cx="1078288" cy="955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76107" y="2209800"/>
            <a:ext cx="624693" cy="650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286000" y="4607064"/>
            <a:ext cx="1306888" cy="498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1656" y="4627633"/>
            <a:ext cx="226797" cy="553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90" y="172875"/>
            <a:ext cx="251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Theme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Explain what theme is-what does word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Explain how it is shown in your poem-who experiences isolation, what are they remembering,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8324"/>
            <a:ext cx="579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Quotation 1</a:t>
            </a:r>
          </a:p>
          <a:p>
            <a:r>
              <a:rPr lang="en-GB" sz="2000" dirty="0" smtClean="0"/>
              <a:t>“_________________________”</a:t>
            </a:r>
            <a:endParaRPr lang="en-GB" sz="2000" dirty="0"/>
          </a:p>
          <a:p>
            <a:endParaRPr lang="en-GB" sz="2000" b="1" dirty="0" smtClean="0"/>
          </a:p>
          <a:p>
            <a:r>
              <a:rPr lang="en-GB" sz="2000" b="1" dirty="0" smtClean="0"/>
              <a:t>Explanation</a:t>
            </a:r>
          </a:p>
          <a:p>
            <a:r>
              <a:rPr lang="en-GB" sz="2000" dirty="0" smtClean="0"/>
              <a:t>Detailed explanation of how quotation shows theme-make reference to techniques used (use annotations)</a:t>
            </a:r>
            <a:endParaRPr lang="en-GB" sz="2000" dirty="0"/>
          </a:p>
          <a:p>
            <a:endParaRPr lang="en-GB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164681"/>
            <a:ext cx="2792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Quotation 2</a:t>
            </a:r>
          </a:p>
          <a:p>
            <a:r>
              <a:rPr lang="en-GB" sz="2000" dirty="0" smtClean="0"/>
              <a:t>“__________________”</a:t>
            </a:r>
            <a:endParaRPr lang="en-GB" sz="2000" dirty="0"/>
          </a:p>
          <a:p>
            <a:endParaRPr lang="en-GB" sz="2000" b="1" dirty="0" smtClean="0"/>
          </a:p>
          <a:p>
            <a:r>
              <a:rPr lang="en-GB" sz="2000" b="1" dirty="0" smtClean="0"/>
              <a:t>Explanation</a:t>
            </a:r>
          </a:p>
          <a:p>
            <a:r>
              <a:rPr lang="en-GB" sz="2000" dirty="0"/>
              <a:t>Detailed explanation of how quotation shows theme-make reference to techniques used (use annotations)</a:t>
            </a:r>
          </a:p>
          <a:p>
            <a:endParaRPr lang="en-GB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41767" y="5092995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Poet’s overall message</a:t>
            </a:r>
          </a:p>
          <a:p>
            <a:r>
              <a:rPr lang="en-GB" sz="2000" dirty="0" smtClean="0"/>
              <a:t>What is the poet’s point of view on this topic?</a:t>
            </a:r>
          </a:p>
          <a:p>
            <a:r>
              <a:rPr lang="en-GB" sz="2000" dirty="0" smtClean="0"/>
              <a:t>What do they think about ______?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779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Duffy’s Journey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733800"/>
            <a:ext cx="73152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8200" y="3352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270646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Born in The </a:t>
            </a:r>
            <a:r>
              <a:rPr lang="en-GB" dirty="0" err="1" smtClean="0"/>
              <a:t>Gorbals</a:t>
            </a:r>
            <a:r>
              <a:rPr lang="en-GB" dirty="0" smtClean="0"/>
              <a:t>, Glasgow, 1955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05000" y="3733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2500" y="4111256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Moved to Stafford (between Birmingham and Manchester), 1961 (aged 6)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48000" y="3352800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557186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Attended University of Liverpool, studying Philosophy, 1974 (aged 18)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43600" y="3311512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1100" y="1371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lecturer at Manchester Metropolitan University, 1996 (aged 41)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95800" y="3730256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4111256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poetry critic for The Guardian, London, 1988 (aged 32)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153400" y="3692512"/>
            <a:ext cx="0" cy="381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0" y="407351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Became Poet Laureate, London 2009 (aged 54)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‘Originally’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Textual Analysis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OVERDUE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Persuasive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draft-homework texts being sent out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9</a:t>
            </a:r>
            <a:r>
              <a:rPr lang="en-GB" u="sng" baseline="30000" dirty="0" smtClean="0">
                <a:solidFill>
                  <a:schemeClr val="bg1"/>
                </a:solidFill>
              </a:rPr>
              <a:t>TH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Read chapters 24-29 of ‘The Handmaid’s Tale’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06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Textual Analysis-Tips!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85542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QTAL!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Q</a:t>
            </a:r>
            <a:r>
              <a:rPr lang="en-GB" sz="4000" dirty="0" smtClean="0">
                <a:solidFill>
                  <a:schemeClr val="bg1"/>
                </a:solidFill>
              </a:rPr>
              <a:t>=Quote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T</a:t>
            </a:r>
            <a:r>
              <a:rPr lang="en-GB" sz="4000" dirty="0" smtClean="0">
                <a:solidFill>
                  <a:schemeClr val="bg1"/>
                </a:solidFill>
              </a:rPr>
              <a:t>=Technique (word choice, simile, alliteration, enjambment, ellipsis, etc…)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A</a:t>
            </a:r>
            <a:r>
              <a:rPr lang="en-GB" sz="4000" dirty="0" smtClean="0">
                <a:solidFill>
                  <a:schemeClr val="bg1"/>
                </a:solidFill>
              </a:rPr>
              <a:t>=Analysis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FF00"/>
                </a:solidFill>
              </a:rPr>
              <a:t>L</a:t>
            </a:r>
            <a:r>
              <a:rPr lang="en-GB" sz="4000" dirty="0" smtClean="0">
                <a:solidFill>
                  <a:schemeClr val="bg1"/>
                </a:solidFill>
              </a:rPr>
              <a:t>-Link to Q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nnesM2\AppData\Local\Microsoft\Windows\Temporary Internet Files\Content.IE5\61KPASPE\tumblr_lke3yordqe1qchm8vo1_5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1103416"/>
            <a:ext cx="25726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021336"/>
            <a:ext cx="3962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Qs 1-3</a:t>
            </a:r>
          </a:p>
          <a:p>
            <a:r>
              <a:rPr lang="en-GB" sz="2800" dirty="0" smtClean="0"/>
              <a:t>We will look at the 10 mark Q together after Oct hols</a:t>
            </a:r>
          </a:p>
        </p:txBody>
      </p:sp>
    </p:spTree>
    <p:extLst>
      <p:ext uri="{BB962C8B-B14F-4D97-AF65-F5344CB8AC3E}">
        <p14:creationId xmlns:p14="http://schemas.microsoft.com/office/powerpoint/2010/main" val="2100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Question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Explain in detail how </a:t>
            </a:r>
            <a:r>
              <a:rPr lang="en-GB" b="1" dirty="0" smtClean="0">
                <a:solidFill>
                  <a:schemeClr val="bg1"/>
                </a:solidFill>
              </a:rPr>
              <a:t>a contrast </a:t>
            </a:r>
            <a:r>
              <a:rPr lang="en-GB" dirty="0" smtClean="0">
                <a:solidFill>
                  <a:schemeClr val="bg1"/>
                </a:solidFill>
              </a:rPr>
              <a:t>is created between </a:t>
            </a:r>
            <a:r>
              <a:rPr lang="en-GB" b="1" dirty="0" smtClean="0">
                <a:solidFill>
                  <a:schemeClr val="bg1"/>
                </a:solidFill>
              </a:rPr>
              <a:t>the poet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her brothers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chemeClr val="bg1"/>
                </a:solidFill>
              </a:rPr>
              <a:t>stanza 1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lines 4-8</a:t>
            </a:r>
            <a:r>
              <a:rPr lang="en-GB" dirty="0" smtClean="0">
                <a:solidFill>
                  <a:schemeClr val="bg1"/>
                </a:solidFill>
              </a:rPr>
              <a:t>)	</a:t>
            </a:r>
            <a:r>
              <a:rPr lang="en-GB" smtClean="0">
                <a:solidFill>
                  <a:schemeClr val="bg1"/>
                </a:solidFill>
              </a:rPr>
              <a:t>					(</a:t>
            </a:r>
            <a:r>
              <a:rPr lang="en-GB" b="1" dirty="0" smtClean="0">
                <a:solidFill>
                  <a:schemeClr val="bg1"/>
                </a:solidFill>
              </a:rPr>
              <a:t>4 marks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	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Question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Explain in detail how </a:t>
            </a:r>
            <a:r>
              <a:rPr lang="en-GB" b="1" dirty="0" smtClean="0">
                <a:solidFill>
                  <a:schemeClr val="bg1"/>
                </a:solidFill>
              </a:rPr>
              <a:t>a contrast </a:t>
            </a:r>
            <a:r>
              <a:rPr lang="en-GB" dirty="0" smtClean="0">
                <a:solidFill>
                  <a:schemeClr val="bg1"/>
                </a:solidFill>
              </a:rPr>
              <a:t>is created between </a:t>
            </a:r>
            <a:r>
              <a:rPr lang="en-GB" b="1" dirty="0" smtClean="0">
                <a:solidFill>
                  <a:schemeClr val="bg1"/>
                </a:solidFill>
              </a:rPr>
              <a:t>the poet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her brothers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chemeClr val="bg1"/>
                </a:solidFill>
              </a:rPr>
              <a:t>stanza 1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lines 4-8</a:t>
            </a:r>
            <a:r>
              <a:rPr lang="en-GB" dirty="0" smtClean="0">
                <a:solidFill>
                  <a:schemeClr val="bg1"/>
                </a:solidFill>
              </a:rPr>
              <a:t>)		(</a:t>
            </a:r>
            <a:r>
              <a:rPr lang="en-GB" b="1" dirty="0" smtClean="0">
                <a:solidFill>
                  <a:schemeClr val="bg1"/>
                </a:solidFill>
              </a:rPr>
              <a:t>4 marks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“My brothers cried, one of them bawling, Home,/Home” </a:t>
            </a:r>
            <a:r>
              <a:rPr lang="en-GB" b="1" dirty="0" smtClean="0">
                <a:solidFill>
                  <a:schemeClr val="bg1"/>
                </a:solidFill>
              </a:rPr>
              <a:t>(N5-1)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repetition of the word “home” emphasises that the brothers are longing to go back home, don’t want to leave ; word choice “bawling” suggests the brothers are experiencing great distress due to the move </a:t>
            </a:r>
            <a:r>
              <a:rPr lang="en-GB" b="1" dirty="0" smtClean="0">
                <a:solidFill>
                  <a:schemeClr val="bg1"/>
                </a:solidFill>
              </a:rPr>
              <a:t>(H-1/N5-1)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link to Q-the brother’s reaction is overdramatic and emotional, completely contrasting the silence of the poet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“I stared/at the eyes of a blind toy, holding its paw.” </a:t>
            </a:r>
            <a:r>
              <a:rPr lang="en-GB" b="1" dirty="0" smtClean="0">
                <a:solidFill>
                  <a:schemeClr val="bg1"/>
                </a:solidFill>
              </a:rPr>
              <a:t>(N5-1)</a:t>
            </a: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personification of toy-suggests that the poet is looking for comfort, but finds very little (“blind”-not reacting); word choice “stared”-poet is quiet, reserved, unable to communicate emotions </a:t>
            </a:r>
            <a:r>
              <a:rPr lang="en-GB" b="1" dirty="0" smtClean="0">
                <a:solidFill>
                  <a:schemeClr val="bg1"/>
                </a:solidFill>
              </a:rPr>
              <a:t>(H-1/N5-1)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Q-the poet’s reaction is one of quiet shock, unable to fully process what has happened or voice her opinion-contrasts emotional reaction of brothers </a:t>
            </a:r>
            <a:r>
              <a:rPr lang="en-GB" b="1" dirty="0" smtClean="0">
                <a:solidFill>
                  <a:schemeClr val="bg1"/>
                </a:solidFill>
              </a:rPr>
              <a:t>(H-1)	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Originally TA-Questions 2 &amp;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QUESTION 2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Analyse image fully (N5/H)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Link to key themes in poem (H)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QUESTION 3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Identify two examples (quote) (N5/H)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Analyse techniques used in each example in detail (N5/H)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back to idea in Q of distress (H)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828800"/>
            <a:ext cx="28956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15 MINS TO COMPLETE!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997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Textual Analysis Review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We will review and discuss our responses to the textual analysis, to help you identify: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Areas where you are having success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Areas where you need more support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Comparing The Poems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10 mark question?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final question in your textual analysis paper will be worth </a:t>
            </a:r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>
                <a:solidFill>
                  <a:schemeClr val="bg1"/>
                </a:solidFill>
              </a:rPr>
              <a:t>marks.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will ask you to compare at least two of the poems you have studied, based on aspects they have in common.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These aspects could be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Common themes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characters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Poetic techniques commonly used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settings-time/place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Similarities in structure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Persona/speaker’s voice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122" name="Picture 2" descr="C:\Users\InnesM2\AppData\Local\Microsoft\Windows\Temporary Internet Files\Content.IE5\ODKRJST5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671888" cy="3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 we study each poem, we will try to identify how it is similar to other poems we have studied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will practise making comparisons between poems to ensure we are well-prepared for this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334000" cy="5334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‘Originally’ is about Duffy’s journey, moving from Glasgow to Stafford as a young girl</a:t>
            </a:r>
          </a:p>
          <a:p>
            <a:endParaRPr lang="en-GB" dirty="0"/>
          </a:p>
          <a:p>
            <a:r>
              <a:rPr lang="en-GB" dirty="0" smtClean="0"/>
              <a:t>She explores the idea of </a:t>
            </a:r>
            <a:r>
              <a:rPr lang="en-GB" b="1" dirty="0" smtClean="0"/>
              <a:t>identity and place</a:t>
            </a:r>
            <a:r>
              <a:rPr lang="en-GB" dirty="0" smtClean="0"/>
              <a:t>, </a:t>
            </a:r>
            <a:r>
              <a:rPr lang="en-GB" b="1" dirty="0" smtClean="0"/>
              <a:t>loss of identity</a:t>
            </a:r>
            <a:r>
              <a:rPr lang="en-GB" dirty="0" smtClean="0"/>
              <a:t> and </a:t>
            </a:r>
            <a:r>
              <a:rPr lang="en-GB" b="1" dirty="0" smtClean="0"/>
              <a:t>nostalgia</a:t>
            </a:r>
          </a:p>
          <a:p>
            <a:endParaRPr lang="en-GB" dirty="0"/>
          </a:p>
          <a:p>
            <a:r>
              <a:rPr lang="en-GB" dirty="0" smtClean="0"/>
              <a:t>She explores both the </a:t>
            </a:r>
            <a:r>
              <a:rPr lang="en-GB" b="1" dirty="0" smtClean="0"/>
              <a:t>physical</a:t>
            </a:r>
            <a:r>
              <a:rPr lang="en-GB" dirty="0" smtClean="0"/>
              <a:t> and </a:t>
            </a:r>
            <a:r>
              <a:rPr lang="en-GB" b="1" dirty="0" smtClean="0"/>
              <a:t>metaphorical journey </a:t>
            </a:r>
            <a:r>
              <a:rPr lang="en-GB" dirty="0" smtClean="0"/>
              <a:t>of moving to a new place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40" y="20574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Commonality-’In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 and ‘Originally’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These poems have different topics and plots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How are they similar? Identify two things they have in common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Both explore aspects of childhood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explore theme of nostalgia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explore theme of memory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about change, growing older, transition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about personal experiences, confessional poetry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Both involve use of imagery to explore ideas</a:t>
            </a:r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4" y="51054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Identifying Commonalities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Both explore similar themes: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Nostalgia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Isolation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Memory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Both use imagery to convey meaning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Both explore personal experiences</a:t>
            </a:r>
          </a:p>
        </p:txBody>
      </p:sp>
      <p:pic>
        <p:nvPicPr>
          <p:cNvPr id="8194" name="Picture 2" descr="C:\Users\InnesM2\AppData\Local\Microsoft\Windows\Temporary Internet Files\Content.IE5\XUQ8NEYP\Natural-Lin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9" y="4724400"/>
            <a:ext cx="2438741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TUES 22</a:t>
            </a:r>
            <a:r>
              <a:rPr lang="en-GB" u="sng" baseline="30000" dirty="0" smtClean="0">
                <a:solidFill>
                  <a:schemeClr val="bg1"/>
                </a:solidFill>
              </a:rPr>
              <a:t>ND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Creative folio topic proposal (on sheet)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23</a:t>
            </a:r>
            <a:r>
              <a:rPr lang="en-GB" u="sng" baseline="30000" dirty="0" smtClean="0">
                <a:solidFill>
                  <a:schemeClr val="bg1"/>
                </a:solidFill>
              </a:rPr>
              <a:t>RD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Key incident paragraphs (2! Notes on GLOW); read ‘Handmaid’s Tale’ Chapters 30-39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Comparing The Poems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Venn Diagrams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2310823"/>
              </p:ext>
            </p:extLst>
          </p:nvPr>
        </p:nvGraphicFramePr>
        <p:xfrm>
          <a:off x="457200" y="6858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43600"/>
            <a:ext cx="2286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Poetic voice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676400"/>
            <a:ext cx="1905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Childhood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Change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Nostalgia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Time/memory (theme)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Imagery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Use of personal pronouns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First person poetic voice-personal experience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Commonality Mind Map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286000"/>
            <a:ext cx="4038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0400" y="253570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___________ in ‘IMTC’ &amp; ‘Originally’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438400" y="2133600"/>
            <a:ext cx="838200" cy="402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8800" y="1905000"/>
            <a:ext cx="838200" cy="5160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91643" y="4648200"/>
            <a:ext cx="0" cy="68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21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COMMONALITY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‘IMTC’, Duffy explores/uses…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‘Originally’, Duffy </a:t>
            </a:r>
            <a:r>
              <a:rPr lang="en-GB" dirty="0">
                <a:solidFill>
                  <a:schemeClr val="bg1"/>
                </a:solidFill>
              </a:rPr>
              <a:t>explores/uses</a:t>
            </a:r>
            <a:r>
              <a:rPr lang="en-GB" dirty="0" smtClean="0">
                <a:solidFill>
                  <a:schemeClr val="bg1"/>
                </a:solidFill>
              </a:rPr>
              <a:t>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336" y="119301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‘IMTC’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315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‘Originally’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Writing Commonality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THEME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In ‘_____[POEM]___’, Duffy explores the theme of _____ by/through…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TECHNIQUE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In ‘_____[POEM]___’, Duffy </a:t>
            </a:r>
            <a:r>
              <a:rPr lang="en-GB" dirty="0" smtClean="0">
                <a:solidFill>
                  <a:schemeClr val="bg1"/>
                </a:solidFill>
              </a:rPr>
              <a:t>uses the technique of </a:t>
            </a:r>
            <a:r>
              <a:rPr lang="en-GB">
                <a:solidFill>
                  <a:schemeClr val="bg1"/>
                </a:solidFill>
              </a:rPr>
              <a:t>_____ </a:t>
            </a:r>
            <a:r>
              <a:rPr lang="en-GB" smtClean="0">
                <a:solidFill>
                  <a:schemeClr val="bg1"/>
                </a:solidFill>
              </a:rPr>
              <a:t>to…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TUES 22</a:t>
            </a:r>
            <a:r>
              <a:rPr lang="en-GB" u="sng" baseline="30000" dirty="0" smtClean="0">
                <a:solidFill>
                  <a:schemeClr val="bg1"/>
                </a:solidFill>
              </a:rPr>
              <a:t>ND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Creative folio topic proposal (on sheet)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23</a:t>
            </a:r>
            <a:r>
              <a:rPr lang="en-GB" u="sng" baseline="30000" dirty="0" smtClean="0">
                <a:solidFill>
                  <a:schemeClr val="bg1"/>
                </a:solidFill>
              </a:rPr>
              <a:t>RD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Key incident paragraphs (2! Notes on GLOW); read ‘Handmaid’s Tale’ Chapters 30-39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735263"/>
            <a:ext cx="49291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385175" cy="693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smtClean="0"/>
              <a:t>Form and Structure</a:t>
            </a:r>
            <a:endParaRPr lang="en-GB" altLang="en-US" sz="400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3838" y="1125538"/>
            <a:ext cx="8713787" cy="14398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 smtClean="0"/>
              <a:t>Like much of Duffy’s work, the poem has a regular structure. The three stanzas of eight lines help to divide the poem into a straightforward timeline: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44900" y="2735263"/>
            <a:ext cx="5300663" cy="3786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1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recalls the journey from Glasgow towards her new home.</a:t>
            </a:r>
          </a:p>
          <a:p>
            <a:pPr eaLnBrk="1" hangingPunct="1">
              <a:defRPr/>
            </a:pPr>
            <a:endParaRPr lang="en-GB" alt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2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explores her initial sense of not fitting in to this new landscape.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GB" altLang="en-US" sz="2400" b="1" dirty="0">
                <a:latin typeface="+mn-lt"/>
                <a:cs typeface="Arial" panose="020B0604020202020204" pitchFamily="34" charset="0"/>
              </a:rPr>
              <a:t>Stanza 3 </a:t>
            </a:r>
            <a:r>
              <a:rPr lang="en-GB" altLang="en-US" sz="2400" dirty="0">
                <a:latin typeface="+mn-lt"/>
                <a:cs typeface="Arial" panose="020B0604020202020204" pitchFamily="34" charset="0"/>
              </a:rPr>
              <a:t>considers the larger question about how our sense of identity is formed, shaped and affected by such transitions.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838" y="2735263"/>
            <a:ext cx="1728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1…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3" y="3860800"/>
            <a:ext cx="1728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2…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38" y="4986338"/>
            <a:ext cx="172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  <a:cs typeface="Arial" panose="020B0604020202020204" pitchFamily="34" charset="0"/>
              </a:rPr>
              <a:t>Stanza 3…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875" y="3416300"/>
            <a:ext cx="1150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014538" y="2852738"/>
            <a:ext cx="685800" cy="280828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Creating Commonality Mind Map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2286000"/>
            <a:ext cx="4038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0400" y="253570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___________ in ‘IMTC’ &amp; ‘Originally’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438400" y="2133600"/>
            <a:ext cx="838200" cy="4021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8800" y="1905000"/>
            <a:ext cx="838200" cy="5160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91643" y="4648200"/>
            <a:ext cx="0" cy="68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121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COMMONALITY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‘IMTC’, Duffy explores/uses…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 ‘Originally’, Duffy </a:t>
            </a:r>
            <a:r>
              <a:rPr lang="en-GB" dirty="0">
                <a:solidFill>
                  <a:schemeClr val="bg1"/>
                </a:solidFill>
              </a:rPr>
              <a:t>explores/uses</a:t>
            </a:r>
            <a:r>
              <a:rPr lang="en-GB" dirty="0" smtClean="0">
                <a:solidFill>
                  <a:schemeClr val="bg1"/>
                </a:solidFill>
              </a:rPr>
              <a:t>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336" y="119301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‘IMTC’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315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Examples from ‘Originally’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3x QTAL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5288340"/>
            <a:ext cx="38862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20 </a:t>
            </a:r>
            <a:r>
              <a:rPr lang="en-GB" sz="2400" dirty="0" err="1" smtClean="0">
                <a:solidFill>
                  <a:schemeClr val="bg1"/>
                </a:solidFill>
              </a:rPr>
              <a:t>mins</a:t>
            </a:r>
            <a:r>
              <a:rPr lang="en-GB" sz="2400" dirty="0" smtClean="0">
                <a:solidFill>
                  <a:schemeClr val="bg1"/>
                </a:solidFill>
              </a:rPr>
              <a:t> to finish!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Your notes will be used by rest of the class-make them detailed and worthwhile!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Practice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Scottish Set Text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30</a:t>
            </a:r>
            <a:r>
              <a:rPr lang="en-GB" u="sng" baseline="30000" dirty="0" smtClean="0">
                <a:solidFill>
                  <a:schemeClr val="bg1"/>
                </a:solidFill>
              </a:rPr>
              <a:t>th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Theme paragraphs (Notes on GLOW); read ‘Handmaid’s Tale’ Chapters 40-45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FRI 1</a:t>
            </a:r>
            <a:r>
              <a:rPr lang="en-GB" u="sng" baseline="30000" dirty="0" smtClean="0">
                <a:solidFill>
                  <a:schemeClr val="bg1"/>
                </a:solidFill>
              </a:rPr>
              <a:t>ST</a:t>
            </a:r>
            <a:r>
              <a:rPr lang="en-GB" u="sng" dirty="0" smtClean="0">
                <a:solidFill>
                  <a:schemeClr val="bg1"/>
                </a:solidFill>
              </a:rPr>
              <a:t> NOV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Mini deadline-plan for creative if you want it checked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Question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By referring to </a:t>
            </a:r>
            <a:r>
              <a:rPr lang="en-GB" dirty="0" smtClean="0">
                <a:solidFill>
                  <a:schemeClr val="bg1"/>
                </a:solidFill>
              </a:rPr>
              <a:t>‘Originally’ and </a:t>
            </a:r>
            <a:r>
              <a:rPr lang="en-GB" dirty="0">
                <a:solidFill>
                  <a:schemeClr val="bg1"/>
                </a:solidFill>
              </a:rPr>
              <a:t>to at least one other poem by Duffy, discuss how the poet explores </a:t>
            </a:r>
            <a:r>
              <a:rPr lang="en-GB" dirty="0" smtClean="0">
                <a:solidFill>
                  <a:schemeClr val="bg1"/>
                </a:solidFill>
              </a:rPr>
              <a:t>the theme of memory.		(10)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Structure of 10 Mark Question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Your answer to this question will use </a:t>
            </a:r>
            <a:r>
              <a:rPr lang="en-GB" u="sng" dirty="0" smtClean="0">
                <a:solidFill>
                  <a:schemeClr val="bg1"/>
                </a:solidFill>
              </a:rPr>
              <a:t>headings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chemeClr val="bg1"/>
                </a:solidFill>
              </a:rPr>
              <a:t>bullet points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You will use this structure for all 10 mark questions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Deal with each poem at a time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InnesM2\AppData\Local\Microsoft\Windows\Temporary Internet Files\Content.IE5\ODKRJST5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243138" cy="23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 Structure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Commonality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(2 marks)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Given poem in exam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(2 marks)</a:t>
            </a:r>
            <a:endParaRPr lang="en-GB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Chosen poem</a:t>
            </a:r>
            <a:r>
              <a:rPr lang="en-GB" b="1" dirty="0" smtClean="0">
                <a:solidFill>
                  <a:schemeClr val="bg1"/>
                </a:solidFill>
              </a:rPr>
              <a:t> (6 marks/4 marks/2 marks)</a:t>
            </a:r>
          </a:p>
          <a:p>
            <a:pPr marL="0" indent="0">
              <a:buNone/>
            </a:pPr>
            <a:endParaRPr lang="en-GB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(chosen poem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b="1" dirty="0" smtClean="0">
                <a:solidFill>
                  <a:schemeClr val="bg1"/>
                </a:solidFill>
              </a:rPr>
              <a:t>(4 marks/2 marks)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Question-Commonality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Commonality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how poem given links to Q  (1)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how chosen poem links to Q (1)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WHAT is the memory that is explored, and how is the experience of REMEMBERING conveyed?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1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Commonality Template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‘Originally’, Duffy explores the theme of memory through…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‘In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Class’, </a:t>
            </a:r>
            <a:r>
              <a:rPr lang="en-GB" dirty="0">
                <a:solidFill>
                  <a:schemeClr val="bg1"/>
                </a:solidFill>
              </a:rPr>
              <a:t>Duffy explores the theme of memory through…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733925"/>
            <a:ext cx="65532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Question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</p:txBody>
      </p:sp>
    </p:spTree>
    <p:extLst>
      <p:ext uri="{BB962C8B-B14F-4D97-AF65-F5344CB8AC3E}">
        <p14:creationId xmlns:p14="http://schemas.microsoft.com/office/powerpoint/2010/main" val="4158978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Commonality-Your Examples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‘Originally’, Duffy explores the theme of memory through describing the experience of moving to a new country.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‘In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Class’, </a:t>
            </a:r>
            <a:r>
              <a:rPr lang="en-GB" dirty="0">
                <a:solidFill>
                  <a:schemeClr val="bg1"/>
                </a:solidFill>
              </a:rPr>
              <a:t>Duffy explores the theme of memory </a:t>
            </a:r>
            <a:r>
              <a:rPr lang="en-GB" dirty="0" smtClean="0">
                <a:solidFill>
                  <a:schemeClr val="bg1"/>
                </a:solidFill>
              </a:rPr>
              <a:t>through her experience of primary school and memories of her favourite teacher.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3" y="3048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Question-Given Poem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‘Originally’/given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Quotation from extract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Thorough analysis of quotation (1)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10 mark Q topic(1)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Given Poem Example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3224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‘Originally’/given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“I want our own country, I said”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Duffy’s use of </a:t>
            </a:r>
            <a:r>
              <a:rPr lang="en-GB" u="sng" dirty="0" smtClean="0">
                <a:solidFill>
                  <a:schemeClr val="bg1"/>
                </a:solidFill>
              </a:rPr>
              <a:t>word choice </a:t>
            </a:r>
            <a:r>
              <a:rPr lang="en-GB" dirty="0" smtClean="0">
                <a:solidFill>
                  <a:schemeClr val="bg1"/>
                </a:solidFill>
              </a:rPr>
              <a:t>here indicates a </a:t>
            </a:r>
            <a:r>
              <a:rPr lang="en-GB" u="sng" dirty="0" smtClean="0">
                <a:solidFill>
                  <a:schemeClr val="bg1"/>
                </a:solidFill>
              </a:rPr>
              <a:t>significant longing </a:t>
            </a:r>
            <a:r>
              <a:rPr lang="en-GB" dirty="0" smtClean="0">
                <a:solidFill>
                  <a:schemeClr val="bg1"/>
                </a:solidFill>
              </a:rPr>
              <a:t>for how things were in her previous life in Scotland. Her </a:t>
            </a:r>
            <a:r>
              <a:rPr lang="en-GB" u="sng" dirty="0" smtClean="0">
                <a:solidFill>
                  <a:schemeClr val="bg1"/>
                </a:solidFill>
              </a:rPr>
              <a:t>use of personal pronouns</a:t>
            </a:r>
            <a:r>
              <a:rPr lang="en-GB" dirty="0" smtClean="0">
                <a:solidFill>
                  <a:schemeClr val="bg1"/>
                </a:solidFill>
              </a:rPr>
              <a:t> (“our own”) and </a:t>
            </a:r>
            <a:r>
              <a:rPr lang="en-GB" u="sng" dirty="0" smtClean="0">
                <a:solidFill>
                  <a:schemeClr val="bg1"/>
                </a:solidFill>
              </a:rPr>
              <a:t>forceful language </a:t>
            </a:r>
            <a:r>
              <a:rPr lang="en-GB" dirty="0" smtClean="0">
                <a:solidFill>
                  <a:schemeClr val="bg1"/>
                </a:solidFill>
              </a:rPr>
              <a:t>(“I want”) shows that her </a:t>
            </a:r>
            <a:r>
              <a:rPr lang="en-GB" u="sng" dirty="0" smtClean="0">
                <a:solidFill>
                  <a:schemeClr val="bg1"/>
                </a:solidFill>
              </a:rPr>
              <a:t>sense of self is linked strongly to Scotland</a:t>
            </a:r>
            <a:r>
              <a:rPr lang="en-GB" dirty="0" smtClean="0">
                <a:solidFill>
                  <a:schemeClr val="bg1"/>
                </a:solidFill>
              </a:rPr>
              <a:t>, and she </a:t>
            </a:r>
            <a:r>
              <a:rPr lang="en-GB" u="sng" dirty="0" smtClean="0">
                <a:solidFill>
                  <a:schemeClr val="bg1"/>
                </a:solidFill>
              </a:rPr>
              <a:t>feels isolated </a:t>
            </a:r>
            <a:r>
              <a:rPr lang="en-GB" dirty="0" smtClean="0">
                <a:solidFill>
                  <a:schemeClr val="bg1"/>
                </a:solidFill>
              </a:rPr>
              <a:t>in her new place.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Here Duffy conveys that </a:t>
            </a:r>
            <a:r>
              <a:rPr lang="en-GB" u="sng" dirty="0" smtClean="0">
                <a:solidFill>
                  <a:schemeClr val="bg1"/>
                </a:solidFill>
              </a:rPr>
              <a:t>memories of the past can be romanticised</a:t>
            </a:r>
            <a:r>
              <a:rPr lang="en-GB" dirty="0" smtClean="0">
                <a:solidFill>
                  <a:schemeClr val="bg1"/>
                </a:solidFill>
              </a:rPr>
              <a:t> and have a </a:t>
            </a:r>
            <a:r>
              <a:rPr lang="en-GB" u="sng" dirty="0" smtClean="0">
                <a:solidFill>
                  <a:schemeClr val="bg1"/>
                </a:solidFill>
              </a:rPr>
              <a:t>negative impact on the present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(H-1)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95600" y="6334780"/>
            <a:ext cx="6248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THIS USING YOUR OWN 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7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Given Poem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‘Originally’/given poem</a:t>
            </a:r>
          </a:p>
          <a:p>
            <a:pPr marL="0" indent="0">
              <a:buNone/>
            </a:pPr>
            <a:r>
              <a:rPr lang="en-GB" b="1" dirty="0" smtClean="0"/>
              <a:t>HIGHER</a:t>
            </a:r>
          </a:p>
          <a:p>
            <a:r>
              <a:rPr lang="en-GB" dirty="0" smtClean="0"/>
              <a:t> “all childhood is an emigration” </a:t>
            </a:r>
          </a:p>
          <a:p>
            <a:r>
              <a:rPr lang="en-GB" dirty="0" smtClean="0"/>
              <a:t>Duffy uses a simile to compare growing up to moving to another country. Just as moving to a new country is a significant change, so too the experience of growing older causes massive changes to one’s body and mental and emotional states  </a:t>
            </a:r>
            <a:r>
              <a:rPr lang="en-GB" b="1" dirty="0" smtClean="0"/>
              <a:t>(H-1)</a:t>
            </a:r>
          </a:p>
          <a:p>
            <a:r>
              <a:rPr lang="en-GB" dirty="0" smtClean="0"/>
              <a:t>Here Duffy conveys the memories of moving and of growing older both as unsettling and challenging </a:t>
            </a:r>
            <a:r>
              <a:rPr lang="en-GB" b="1" dirty="0" smtClean="0"/>
              <a:t>(H-1)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N5</a:t>
            </a:r>
          </a:p>
          <a:p>
            <a:r>
              <a:rPr lang="en-GB" dirty="0" smtClean="0"/>
              <a:t>“all </a:t>
            </a:r>
            <a:r>
              <a:rPr lang="en-GB" dirty="0"/>
              <a:t>childhood is an emigration</a:t>
            </a:r>
            <a:r>
              <a:rPr lang="en-GB" dirty="0" smtClean="0"/>
              <a:t>” </a:t>
            </a:r>
            <a:r>
              <a:rPr lang="en-GB" b="1" dirty="0" smtClean="0"/>
              <a:t>(N5-1)</a:t>
            </a:r>
          </a:p>
          <a:p>
            <a:r>
              <a:rPr lang="en-GB" dirty="0" smtClean="0"/>
              <a:t> </a:t>
            </a:r>
            <a:r>
              <a:rPr lang="en-GB" dirty="0"/>
              <a:t>Duffy uses a simile to compare growing up to moving to another country</a:t>
            </a:r>
            <a:r>
              <a:rPr lang="en-GB" dirty="0" smtClean="0"/>
              <a:t>. Both of these experiences involve a great deal of change, the memories of which she describes as unsettling and challenging </a:t>
            </a:r>
            <a:r>
              <a:rPr lang="en-GB" b="1" dirty="0" smtClean="0"/>
              <a:t>(N5-1)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116605"/>
            <a:ext cx="6248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THIS USING YOUR OWN 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12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DEADLINES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WEDS 30</a:t>
            </a:r>
            <a:r>
              <a:rPr lang="en-GB" u="sng" baseline="30000" dirty="0" smtClean="0">
                <a:solidFill>
                  <a:schemeClr val="bg1"/>
                </a:solidFill>
              </a:rPr>
              <a:t>th</a:t>
            </a:r>
            <a:r>
              <a:rPr lang="en-GB" u="sng" dirty="0" smtClean="0">
                <a:solidFill>
                  <a:schemeClr val="bg1"/>
                </a:solidFill>
              </a:rPr>
              <a:t> OCT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Theme paragraphs (Notes on GLOW); read ‘Handmaid’s Tale’ Chapters 40-45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FRI 1</a:t>
            </a:r>
            <a:r>
              <a:rPr lang="en-GB" u="sng" baseline="30000" dirty="0" smtClean="0">
                <a:solidFill>
                  <a:schemeClr val="bg1"/>
                </a:solidFill>
              </a:rPr>
              <a:t>ST</a:t>
            </a:r>
            <a:r>
              <a:rPr lang="en-GB" u="sng" dirty="0" smtClean="0">
                <a:solidFill>
                  <a:schemeClr val="bg1"/>
                </a:solidFill>
              </a:rPr>
              <a:t> NOV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Mini deadline-plan for creative if you want it checked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3069a\AppData\Local\Microsoft\Windows\Temporary Internet Files\Content.IE5\VQJFVOB8\Deadlin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Question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By referring to </a:t>
            </a:r>
            <a:r>
              <a:rPr lang="en-GB" dirty="0" smtClean="0">
                <a:solidFill>
                  <a:schemeClr val="bg1"/>
                </a:solidFill>
              </a:rPr>
              <a:t>‘Originally’ and </a:t>
            </a:r>
            <a:r>
              <a:rPr lang="en-GB" dirty="0">
                <a:solidFill>
                  <a:schemeClr val="bg1"/>
                </a:solidFill>
              </a:rPr>
              <a:t>to at least one other poem by Duffy, discuss how the poet explores </a:t>
            </a:r>
            <a:r>
              <a:rPr lang="en-GB" dirty="0" smtClean="0">
                <a:solidFill>
                  <a:schemeClr val="bg1"/>
                </a:solidFill>
              </a:rPr>
              <a:t>the theme of memory.		(10)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6077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10 Mark Question-Chosen Poem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‘IMTC’/chosen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Quotation from extract</a:t>
            </a:r>
          </a:p>
          <a:p>
            <a:r>
              <a:rPr lang="en-GB" dirty="0">
                <a:solidFill>
                  <a:schemeClr val="bg1"/>
                </a:solidFill>
              </a:rPr>
              <a:t>Thorough analysis of quotation (1)</a:t>
            </a:r>
          </a:p>
          <a:p>
            <a:r>
              <a:rPr lang="en-GB" dirty="0">
                <a:solidFill>
                  <a:schemeClr val="bg1"/>
                </a:solidFill>
              </a:rPr>
              <a:t>Link to 10 mark Q (1)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X 3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By referring to ‘Originally’ and to at least one other poem by Duffy, discuss how the poet explores the theme of memory.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IMTC-Example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‘IMTC’/chosen poem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“Brady and Hindley/faded, like the faint smudge of a mistake”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Duffy uses a </a:t>
            </a:r>
            <a:r>
              <a:rPr lang="en-GB" u="sng" dirty="0" smtClean="0">
                <a:solidFill>
                  <a:schemeClr val="bg1"/>
                </a:solidFill>
              </a:rPr>
              <a:t>simile</a:t>
            </a:r>
            <a:r>
              <a:rPr lang="en-GB" dirty="0" smtClean="0">
                <a:solidFill>
                  <a:schemeClr val="bg1"/>
                </a:solidFill>
              </a:rPr>
              <a:t> to compare the fading memory of the Moors Murders-a haunting event of the 1970s-to an erased marking on a page. This suggests that e</a:t>
            </a:r>
            <a:r>
              <a:rPr lang="en-GB" u="sng" dirty="0" smtClean="0">
                <a:solidFill>
                  <a:schemeClr val="bg1"/>
                </a:solidFill>
              </a:rPr>
              <a:t>ven the harshest and most frightening ideas are forgotten </a:t>
            </a:r>
            <a:r>
              <a:rPr lang="en-GB" dirty="0" smtClean="0">
                <a:solidFill>
                  <a:schemeClr val="bg1"/>
                </a:solidFill>
              </a:rPr>
              <a:t>about in Mrs </a:t>
            </a:r>
            <a:r>
              <a:rPr lang="en-GB" dirty="0" err="1" smtClean="0">
                <a:solidFill>
                  <a:schemeClr val="bg1"/>
                </a:solidFill>
              </a:rPr>
              <a:t>Tilscher’s</a:t>
            </a:r>
            <a:r>
              <a:rPr lang="en-GB" dirty="0" smtClean="0">
                <a:solidFill>
                  <a:schemeClr val="bg1"/>
                </a:solidFill>
              </a:rPr>
              <a:t> classroom (H-1)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Here Duffy demonstrates her </a:t>
            </a:r>
            <a:r>
              <a:rPr lang="en-GB" u="sng" dirty="0" smtClean="0">
                <a:solidFill>
                  <a:schemeClr val="bg1"/>
                </a:solidFill>
              </a:rPr>
              <a:t>fond memories of the classroom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u="sng" dirty="0" smtClean="0">
                <a:solidFill>
                  <a:schemeClr val="bg1"/>
                </a:solidFill>
              </a:rPr>
              <a:t>feelings of safety and comfort </a:t>
            </a:r>
            <a:r>
              <a:rPr lang="en-GB" dirty="0" smtClean="0">
                <a:solidFill>
                  <a:schemeClr val="bg1"/>
                </a:solidFill>
              </a:rPr>
              <a:t>so strong that even </a:t>
            </a:r>
            <a:r>
              <a:rPr lang="en-GB" u="sng" dirty="0" smtClean="0">
                <a:solidFill>
                  <a:schemeClr val="bg1"/>
                </a:solidFill>
              </a:rPr>
              <a:t>her memories of horrific incidents are lessened </a:t>
            </a:r>
            <a:r>
              <a:rPr lang="en-GB" dirty="0" smtClean="0">
                <a:solidFill>
                  <a:schemeClr val="bg1"/>
                </a:solidFill>
              </a:rPr>
              <a:t>(H-1)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IMTC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6096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‘</a:t>
            </a:r>
            <a:r>
              <a:rPr lang="en-GB" u="sng" dirty="0" smtClean="0">
                <a:solidFill>
                  <a:schemeClr val="bg1"/>
                </a:solidFill>
              </a:rPr>
              <a:t>IMTC’/</a:t>
            </a:r>
            <a:r>
              <a:rPr lang="en-GB" u="sng" dirty="0">
                <a:solidFill>
                  <a:schemeClr val="bg1"/>
                </a:solidFill>
              </a:rPr>
              <a:t>chosen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“…she’d left a gold star by your name./the scent of a pencil, slowly, carefully, shaved./a xylophone’s nonsense heard from another form.”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Sensory description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theme of memory “Here Duffy conveys…”</a:t>
            </a:r>
          </a:p>
          <a:p>
            <a:pPr marL="0" indent="0">
              <a:buNone/>
            </a:pPr>
            <a:endParaRPr lang="en-GB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IMTC’/chosen poem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“_______________”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analysis-</a:t>
            </a:r>
          </a:p>
          <a:p>
            <a:r>
              <a:rPr lang="en-GB" dirty="0">
                <a:solidFill>
                  <a:schemeClr val="bg1"/>
                </a:solidFill>
              </a:rPr>
              <a:t>Link to </a:t>
            </a:r>
            <a:r>
              <a:rPr lang="en-GB" dirty="0" smtClean="0">
                <a:solidFill>
                  <a:schemeClr val="bg1"/>
                </a:solidFill>
              </a:rPr>
              <a:t>Q- “Duffy shows that memory…”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‘IMTC’/</a:t>
            </a:r>
            <a:r>
              <a:rPr lang="en-GB" u="sng" dirty="0">
                <a:solidFill>
                  <a:schemeClr val="bg1"/>
                </a:solidFill>
              </a:rPr>
              <a:t>chosen </a:t>
            </a:r>
            <a:r>
              <a:rPr lang="en-GB" u="sng" dirty="0" smtClean="0">
                <a:solidFill>
                  <a:schemeClr val="bg1"/>
                </a:solidFill>
              </a:rPr>
              <a:t>poem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“           “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analysis-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Link to Q-”Duffy presents memory as…”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How does Duffy create a contrasting sense of comfort and distress in the first stanza of the poem?  Look particularly at lines 1-5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Duffy creates a sense of both comfort and distress in her description of her family’s reactions to moving. Her mother’s “singing/our father’s name” is something soothing, like a lullaby; whereas her brother “bawling” suggests great upset and worry.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0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Qs 2-4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2. How does the poet emphasise the speaker’s age in the first stanza of the poem?</a:t>
            </a:r>
          </a:p>
          <a:p>
            <a:pPr marL="0" indent="0">
              <a:buNone/>
            </a:pPr>
            <a:r>
              <a:rPr lang="en-GB" b="1" dirty="0" smtClean="0"/>
              <a:t>The poet emphasises the speaker’s age in stanza 1 by…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3. “All childhood is emigration”. Explain what the writer means in this comparison(stanza 2).</a:t>
            </a:r>
          </a:p>
          <a:p>
            <a:pPr marL="0" indent="0">
              <a:buNone/>
            </a:pPr>
            <a:r>
              <a:rPr lang="en-GB" b="1" dirty="0" smtClean="0"/>
              <a:t>‘Emigration’ means…</a:t>
            </a:r>
          </a:p>
          <a:p>
            <a:pPr marL="0" indent="0">
              <a:buNone/>
            </a:pPr>
            <a:r>
              <a:rPr lang="en-GB" b="1" dirty="0" smtClean="0"/>
              <a:t>The writer compares childhood to emigration. These two ideas are similar because…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4. How does the poet’s use of language create a sense of discomfort in stanza 2? Look particularly at lines 11-14.</a:t>
            </a:r>
          </a:p>
          <a:p>
            <a:pPr marL="0" indent="0">
              <a:buNone/>
            </a:pPr>
            <a:r>
              <a:rPr lang="en-GB" b="1" dirty="0" smtClean="0"/>
              <a:t>The writer uses “_______________” to create a sense of discomfort. This is effective as…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32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Qs 4-8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4. How does the poet’s use of language create a sense of discomfort in stanza 2? Look particularly at lines 11-14.</a:t>
            </a:r>
          </a:p>
          <a:p>
            <a:pPr marL="0" indent="0">
              <a:buNone/>
            </a:pPr>
            <a:r>
              <a:rPr lang="en-GB" b="1" dirty="0"/>
              <a:t>The writer uses “_______________” to create a sense of discomfort. This is effective as…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How </a:t>
            </a:r>
            <a:r>
              <a:rPr lang="en-GB" dirty="0"/>
              <a:t>does the writer’s use of imagery in the final lines of stanza 2 convey her emotional state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writer’s uses the ______ “___________________”. This conveys that she felt…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6. How </a:t>
            </a:r>
            <a:r>
              <a:rPr lang="en-GB" dirty="0"/>
              <a:t>does the poet’s use of language in the opening lines of stanza 3 create a turning point in the poem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poet uses the expression “__________”. This creates a turning point in the poem, as…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7. How </a:t>
            </a:r>
            <a:r>
              <a:rPr lang="en-GB" dirty="0"/>
              <a:t>does the poet use imagery to create a sense of change in stanza 3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The poet uses the ________ “__________________”. This creates a sense of change, as…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8. How </a:t>
            </a:r>
            <a:r>
              <a:rPr lang="en-GB" dirty="0"/>
              <a:t>would you describe the tone of the final lines of the poem? Explain.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The writer’s tone in the final lines is a _________ tone. This is shown when she writes: “___________________”. This suggests she feels…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6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3437</Words>
  <Application>Microsoft Office PowerPoint</Application>
  <PresentationFormat>On-screen Show (4:3)</PresentationFormat>
  <Paragraphs>488</Paragraphs>
  <Slides>67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Originally</vt:lpstr>
      <vt:lpstr>Where are YOU from?</vt:lpstr>
      <vt:lpstr>Duffy’s Journey</vt:lpstr>
      <vt:lpstr>Originally</vt:lpstr>
      <vt:lpstr>Form and Structure</vt:lpstr>
      <vt:lpstr>Understanding the Poem</vt:lpstr>
      <vt:lpstr>Question 1</vt:lpstr>
      <vt:lpstr>Qs 2-4</vt:lpstr>
      <vt:lpstr>Qs 4-8</vt:lpstr>
      <vt:lpstr>Annotating the Poem</vt:lpstr>
      <vt:lpstr>Quick-fire Annotation!</vt:lpstr>
      <vt:lpstr>Groups</vt:lpstr>
      <vt:lpstr>Round 1-two bullet point summary of stanza</vt:lpstr>
      <vt:lpstr>Round 2-highlight interesting words</vt:lpstr>
      <vt:lpstr>Round 3-underline poetic techniques</vt:lpstr>
      <vt:lpstr>Round 4-analyse word choice</vt:lpstr>
      <vt:lpstr>Round 5-analyse poetic techniques</vt:lpstr>
      <vt:lpstr>Round 6-identify mood of stanza</vt:lpstr>
      <vt:lpstr>Analysing Imagery</vt:lpstr>
      <vt:lpstr>Analysing Imagery</vt:lpstr>
      <vt:lpstr>Analysing Imagery</vt:lpstr>
      <vt:lpstr>Analysing Imagery</vt:lpstr>
      <vt:lpstr>Analysing Imagery</vt:lpstr>
      <vt:lpstr>Themes</vt:lpstr>
      <vt:lpstr>Duffy’s Major Themes</vt:lpstr>
      <vt:lpstr>Themes in ‘Originally’</vt:lpstr>
      <vt:lpstr>Success Criteria</vt:lpstr>
      <vt:lpstr>PowerPoint Presentation</vt:lpstr>
      <vt:lpstr>PowerPoint Presentation</vt:lpstr>
      <vt:lpstr>‘Originally’  Textual Analysis Practice</vt:lpstr>
      <vt:lpstr>DEADLINES</vt:lpstr>
      <vt:lpstr>Textual Analysis-Tips!</vt:lpstr>
      <vt:lpstr>Question 1</vt:lpstr>
      <vt:lpstr>Question 1</vt:lpstr>
      <vt:lpstr>Originally TA-Questions 2 &amp; 3</vt:lpstr>
      <vt:lpstr>Textual Analysis Review</vt:lpstr>
      <vt:lpstr>Comparing The Poems</vt:lpstr>
      <vt:lpstr>What is the 10 mark question?</vt:lpstr>
      <vt:lpstr>Identifying Commonalities</vt:lpstr>
      <vt:lpstr>Identifying Commonality-’In Mrs Tilscher’s Class’ and ‘Originally’</vt:lpstr>
      <vt:lpstr>Identifying Commonalities</vt:lpstr>
      <vt:lpstr>Identifying Commonalities</vt:lpstr>
      <vt:lpstr>Identifying Commonalities</vt:lpstr>
      <vt:lpstr>DEADLINES</vt:lpstr>
      <vt:lpstr>Comparing The Poems</vt:lpstr>
      <vt:lpstr>Creating Venn Diagrams</vt:lpstr>
      <vt:lpstr>Creating Commonality Mind Map</vt:lpstr>
      <vt:lpstr>Writing Commonality</vt:lpstr>
      <vt:lpstr>DEADLINES</vt:lpstr>
      <vt:lpstr>10 Mark Q Practice</vt:lpstr>
      <vt:lpstr>Creating Commonality Mind Map</vt:lpstr>
      <vt:lpstr>10 Mark Q Practice</vt:lpstr>
      <vt:lpstr>DEADLINES</vt:lpstr>
      <vt:lpstr>Example Question</vt:lpstr>
      <vt:lpstr>Structure of 10 Mark Question</vt:lpstr>
      <vt:lpstr>10 mark Q Structure</vt:lpstr>
      <vt:lpstr>10 Mark Question-Commonality</vt:lpstr>
      <vt:lpstr>Commonality Template</vt:lpstr>
      <vt:lpstr>Commonality-Your Examples</vt:lpstr>
      <vt:lpstr>10 Mark Question-Given Poem</vt:lpstr>
      <vt:lpstr>Given Poem Example</vt:lpstr>
      <vt:lpstr>Given Poem Example</vt:lpstr>
      <vt:lpstr>DEADLINES</vt:lpstr>
      <vt:lpstr>Example Question</vt:lpstr>
      <vt:lpstr>10 Mark Question-Chosen Poem</vt:lpstr>
      <vt:lpstr>IMTC-Example</vt:lpstr>
      <vt:lpstr>IMTC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Originally</dc:title>
  <dc:creator>MInnes (St Thomas Aquinas)</dc:creator>
  <cp:lastModifiedBy>MInnes (St Thomas Aquinas)</cp:lastModifiedBy>
  <cp:revision>51</cp:revision>
  <cp:lastPrinted>2019-10-22T07:48:55Z</cp:lastPrinted>
  <dcterms:created xsi:type="dcterms:W3CDTF">2006-08-16T00:00:00Z</dcterms:created>
  <dcterms:modified xsi:type="dcterms:W3CDTF">2019-10-29T08:28:22Z</dcterms:modified>
</cp:coreProperties>
</file>