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8"/>
  </p:notesMasterIdLst>
  <p:sldIdLst>
    <p:sldId id="344" r:id="rId2"/>
    <p:sldId id="307" r:id="rId3"/>
    <p:sldId id="308" r:id="rId4"/>
    <p:sldId id="309" r:id="rId5"/>
    <p:sldId id="310" r:id="rId6"/>
    <p:sldId id="341" r:id="rId7"/>
    <p:sldId id="311" r:id="rId8"/>
    <p:sldId id="312" r:id="rId9"/>
    <p:sldId id="313" r:id="rId10"/>
    <p:sldId id="314" r:id="rId11"/>
    <p:sldId id="256" r:id="rId12"/>
    <p:sldId id="259" r:id="rId13"/>
    <p:sldId id="290" r:id="rId14"/>
    <p:sldId id="291" r:id="rId15"/>
    <p:sldId id="289" r:id="rId16"/>
    <p:sldId id="347" r:id="rId17"/>
    <p:sldId id="348" r:id="rId18"/>
    <p:sldId id="327" r:id="rId19"/>
    <p:sldId id="346" r:id="rId20"/>
    <p:sldId id="349" r:id="rId21"/>
    <p:sldId id="350" r:id="rId22"/>
    <p:sldId id="292" r:id="rId23"/>
    <p:sldId id="345" r:id="rId24"/>
    <p:sldId id="328" r:id="rId25"/>
    <p:sldId id="342" r:id="rId26"/>
    <p:sldId id="329" r:id="rId27"/>
    <p:sldId id="293" r:id="rId28"/>
    <p:sldId id="351" r:id="rId29"/>
    <p:sldId id="331" r:id="rId30"/>
    <p:sldId id="294" r:id="rId31"/>
    <p:sldId id="315" r:id="rId32"/>
    <p:sldId id="316" r:id="rId33"/>
    <p:sldId id="317" r:id="rId34"/>
    <p:sldId id="318" r:id="rId35"/>
    <p:sldId id="319" r:id="rId36"/>
    <p:sldId id="320" r:id="rId37"/>
    <p:sldId id="321" r:id="rId38"/>
    <p:sldId id="322" r:id="rId39"/>
    <p:sldId id="323" r:id="rId40"/>
    <p:sldId id="324" r:id="rId41"/>
    <p:sldId id="326" r:id="rId42"/>
    <p:sldId id="330" r:id="rId43"/>
    <p:sldId id="325" r:id="rId44"/>
    <p:sldId id="352" r:id="rId45"/>
    <p:sldId id="295" r:id="rId46"/>
    <p:sldId id="273" r:id="rId47"/>
    <p:sldId id="332" r:id="rId48"/>
    <p:sldId id="354" r:id="rId49"/>
    <p:sldId id="353" r:id="rId50"/>
    <p:sldId id="297" r:id="rId51"/>
    <p:sldId id="306" r:id="rId52"/>
    <p:sldId id="298" r:id="rId53"/>
    <p:sldId id="278" r:id="rId54"/>
    <p:sldId id="355" r:id="rId55"/>
    <p:sldId id="279" r:id="rId56"/>
    <p:sldId id="299" r:id="rId57"/>
    <p:sldId id="333" r:id="rId58"/>
    <p:sldId id="356" r:id="rId59"/>
    <p:sldId id="300" r:id="rId60"/>
    <p:sldId id="301" r:id="rId61"/>
    <p:sldId id="282" r:id="rId62"/>
    <p:sldId id="283" r:id="rId63"/>
    <p:sldId id="284" r:id="rId64"/>
    <p:sldId id="302" r:id="rId65"/>
    <p:sldId id="303" r:id="rId66"/>
    <p:sldId id="304" r:id="rId67"/>
    <p:sldId id="286" r:id="rId68"/>
    <p:sldId id="334" r:id="rId69"/>
    <p:sldId id="335" r:id="rId70"/>
    <p:sldId id="357" r:id="rId71"/>
    <p:sldId id="358" r:id="rId72"/>
    <p:sldId id="337" r:id="rId73"/>
    <p:sldId id="338" r:id="rId74"/>
    <p:sldId id="339" r:id="rId75"/>
    <p:sldId id="287" r:id="rId76"/>
    <p:sldId id="305" r:id="rId77"/>
  </p:sldIdLst>
  <p:sldSz cx="9144000" cy="6858000" type="screen4x3"/>
  <p:notesSz cx="6808788" cy="9940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01" autoAdjust="0"/>
    <p:restoredTop sz="94660"/>
  </p:normalViewPr>
  <p:slideViewPr>
    <p:cSldViewPr>
      <p:cViewPr>
        <p:scale>
          <a:sx n="80" d="100"/>
          <a:sy n="80" d="100"/>
        </p:scale>
        <p:origin x="-1386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notesMaster" Target="notesMasters/notesMaster1.xml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5BE58A-99F0-4A16-9B3B-4F83FBEC7CE6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C31C73C1-109B-4B63-B2A0-E4AA7B7EDE57}">
      <dgm:prSet phldrT="[Text]" custT="1"/>
      <dgm:spPr/>
      <dgm:t>
        <a:bodyPr/>
        <a:lstStyle/>
        <a:p>
          <a:r>
            <a:rPr lang="en-GB" sz="4400" dirty="0" smtClean="0"/>
            <a:t>IMTC</a:t>
          </a:r>
          <a:endParaRPr lang="en-GB" sz="4400" dirty="0"/>
        </a:p>
      </dgm:t>
    </dgm:pt>
    <dgm:pt modelId="{4BAA7D73-23DF-4978-B8D6-E059C1BA74E4}" type="parTrans" cxnId="{F3EDC126-A559-49F9-90FC-4D35FCEA4EB2}">
      <dgm:prSet/>
      <dgm:spPr/>
      <dgm:t>
        <a:bodyPr/>
        <a:lstStyle/>
        <a:p>
          <a:endParaRPr lang="en-GB"/>
        </a:p>
      </dgm:t>
    </dgm:pt>
    <dgm:pt modelId="{ED4B0512-7B29-493D-A5C9-59A78B1F7AC1}" type="sibTrans" cxnId="{F3EDC126-A559-49F9-90FC-4D35FCEA4EB2}">
      <dgm:prSet/>
      <dgm:spPr/>
      <dgm:t>
        <a:bodyPr/>
        <a:lstStyle/>
        <a:p>
          <a:endParaRPr lang="en-GB"/>
        </a:p>
      </dgm:t>
    </dgm:pt>
    <dgm:pt modelId="{E3FE68F9-CCC9-4BEE-A797-D82577CFBBA9}">
      <dgm:prSet phldrT="[Text]" custT="1"/>
      <dgm:spPr/>
      <dgm:t>
        <a:bodyPr/>
        <a:lstStyle/>
        <a:p>
          <a:r>
            <a:rPr lang="en-GB" sz="4000" dirty="0" smtClean="0"/>
            <a:t>Mrs Midas</a:t>
          </a:r>
          <a:endParaRPr lang="en-GB" sz="4000" dirty="0"/>
        </a:p>
      </dgm:t>
    </dgm:pt>
    <dgm:pt modelId="{55DFF5C0-68D8-49CC-8F48-C6D05960E1F3}" type="parTrans" cxnId="{B1345D75-ADB5-45BA-ABE1-D2752161E1D3}">
      <dgm:prSet/>
      <dgm:spPr/>
      <dgm:t>
        <a:bodyPr/>
        <a:lstStyle/>
        <a:p>
          <a:endParaRPr lang="en-GB"/>
        </a:p>
      </dgm:t>
    </dgm:pt>
    <dgm:pt modelId="{01C06F56-DE17-48CD-954E-910C496594BC}" type="sibTrans" cxnId="{B1345D75-ADB5-45BA-ABE1-D2752161E1D3}">
      <dgm:prSet/>
      <dgm:spPr/>
      <dgm:t>
        <a:bodyPr/>
        <a:lstStyle/>
        <a:p>
          <a:endParaRPr lang="en-GB"/>
        </a:p>
      </dgm:t>
    </dgm:pt>
    <dgm:pt modelId="{E7E8C26C-A067-4D25-A107-5AFC0B4906EB}" type="pres">
      <dgm:prSet presAssocID="{215BE58A-99F0-4A16-9B3B-4F83FBEC7CE6}" presName="compositeShape" presStyleCnt="0">
        <dgm:presLayoutVars>
          <dgm:chMax val="7"/>
          <dgm:dir/>
          <dgm:resizeHandles val="exact"/>
        </dgm:presLayoutVars>
      </dgm:prSet>
      <dgm:spPr/>
    </dgm:pt>
    <dgm:pt modelId="{B3DD5A43-3B0F-4C53-BB39-F68D1E546B0F}" type="pres">
      <dgm:prSet presAssocID="{C31C73C1-109B-4B63-B2A0-E4AA7B7EDE57}" presName="circ1" presStyleLbl="vennNode1" presStyleIdx="0" presStyleCnt="2" custScaleX="106721" custLinFactNeighborX="-5732" custLinFactNeighborY="-273"/>
      <dgm:spPr/>
      <dgm:t>
        <a:bodyPr/>
        <a:lstStyle/>
        <a:p>
          <a:endParaRPr lang="en-GB"/>
        </a:p>
      </dgm:t>
    </dgm:pt>
    <dgm:pt modelId="{88E1D76F-1B32-4E1B-B67B-B712DF7DF968}" type="pres">
      <dgm:prSet presAssocID="{C31C73C1-109B-4B63-B2A0-E4AA7B7EDE57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8160E40-4C2F-4F68-BEAD-0031645622A6}" type="pres">
      <dgm:prSet presAssocID="{E3FE68F9-CCC9-4BEE-A797-D82577CFBBA9}" presName="circ2" presStyleLbl="vennNode1" presStyleIdx="1" presStyleCnt="2" custScaleX="112171" custLinFactNeighborX="-2275" custLinFactNeighborY="-273"/>
      <dgm:spPr/>
      <dgm:t>
        <a:bodyPr/>
        <a:lstStyle/>
        <a:p>
          <a:endParaRPr lang="en-GB"/>
        </a:p>
      </dgm:t>
    </dgm:pt>
    <dgm:pt modelId="{3AE4ABD0-88FC-470C-A06D-F90DF95EFC7E}" type="pres">
      <dgm:prSet presAssocID="{E3FE68F9-CCC9-4BEE-A797-D82577CFBBA9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B1345D75-ADB5-45BA-ABE1-D2752161E1D3}" srcId="{215BE58A-99F0-4A16-9B3B-4F83FBEC7CE6}" destId="{E3FE68F9-CCC9-4BEE-A797-D82577CFBBA9}" srcOrd="1" destOrd="0" parTransId="{55DFF5C0-68D8-49CC-8F48-C6D05960E1F3}" sibTransId="{01C06F56-DE17-48CD-954E-910C496594BC}"/>
    <dgm:cxn modelId="{5453B022-98FA-41DA-A23A-B1EEE98C8D3F}" type="presOf" srcId="{E3FE68F9-CCC9-4BEE-A797-D82577CFBBA9}" destId="{B8160E40-4C2F-4F68-BEAD-0031645622A6}" srcOrd="0" destOrd="0" presId="urn:microsoft.com/office/officeart/2005/8/layout/venn1"/>
    <dgm:cxn modelId="{F3EDC126-A559-49F9-90FC-4D35FCEA4EB2}" srcId="{215BE58A-99F0-4A16-9B3B-4F83FBEC7CE6}" destId="{C31C73C1-109B-4B63-B2A0-E4AA7B7EDE57}" srcOrd="0" destOrd="0" parTransId="{4BAA7D73-23DF-4978-B8D6-E059C1BA74E4}" sibTransId="{ED4B0512-7B29-493D-A5C9-59A78B1F7AC1}"/>
    <dgm:cxn modelId="{0BF5A2D3-27FA-4E4B-9DC8-643271FD8D33}" type="presOf" srcId="{C31C73C1-109B-4B63-B2A0-E4AA7B7EDE57}" destId="{B3DD5A43-3B0F-4C53-BB39-F68D1E546B0F}" srcOrd="0" destOrd="0" presId="urn:microsoft.com/office/officeart/2005/8/layout/venn1"/>
    <dgm:cxn modelId="{DB47440D-E3A7-44F6-B862-986390B80C39}" type="presOf" srcId="{215BE58A-99F0-4A16-9B3B-4F83FBEC7CE6}" destId="{E7E8C26C-A067-4D25-A107-5AFC0B4906EB}" srcOrd="0" destOrd="0" presId="urn:microsoft.com/office/officeart/2005/8/layout/venn1"/>
    <dgm:cxn modelId="{10046DC4-B74A-4C29-B7CD-32691F9D64E2}" type="presOf" srcId="{C31C73C1-109B-4B63-B2A0-E4AA7B7EDE57}" destId="{88E1D76F-1B32-4E1B-B67B-B712DF7DF968}" srcOrd="1" destOrd="0" presId="urn:microsoft.com/office/officeart/2005/8/layout/venn1"/>
    <dgm:cxn modelId="{795024EE-BB70-439A-BA17-01BB49B8413F}" type="presOf" srcId="{E3FE68F9-CCC9-4BEE-A797-D82577CFBBA9}" destId="{3AE4ABD0-88FC-470C-A06D-F90DF95EFC7E}" srcOrd="1" destOrd="0" presId="urn:microsoft.com/office/officeart/2005/8/layout/venn1"/>
    <dgm:cxn modelId="{8E3D8C30-F32E-4FCC-9D9A-56EF3A14AAE5}" type="presParOf" srcId="{E7E8C26C-A067-4D25-A107-5AFC0B4906EB}" destId="{B3DD5A43-3B0F-4C53-BB39-F68D1E546B0F}" srcOrd="0" destOrd="0" presId="urn:microsoft.com/office/officeart/2005/8/layout/venn1"/>
    <dgm:cxn modelId="{B090B48A-E92A-46BD-AA60-671A157D20BB}" type="presParOf" srcId="{E7E8C26C-A067-4D25-A107-5AFC0B4906EB}" destId="{88E1D76F-1B32-4E1B-B67B-B712DF7DF968}" srcOrd="1" destOrd="0" presId="urn:microsoft.com/office/officeart/2005/8/layout/venn1"/>
    <dgm:cxn modelId="{A73E783A-99C5-4C16-8C30-8DDB36AFDDCD}" type="presParOf" srcId="{E7E8C26C-A067-4D25-A107-5AFC0B4906EB}" destId="{B8160E40-4C2F-4F68-BEAD-0031645622A6}" srcOrd="2" destOrd="0" presId="urn:microsoft.com/office/officeart/2005/8/layout/venn1"/>
    <dgm:cxn modelId="{58BD42E7-DA50-4A51-8F3B-F96CDE4F637A}" type="presParOf" srcId="{E7E8C26C-A067-4D25-A107-5AFC0B4906EB}" destId="{3AE4ABD0-88FC-470C-A06D-F90DF95EFC7E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15BE58A-99F0-4A16-9B3B-4F83FBEC7CE6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C31C73C1-109B-4B63-B2A0-E4AA7B7EDE57}">
      <dgm:prSet phldrT="[Text]" custT="1"/>
      <dgm:spPr/>
      <dgm:t>
        <a:bodyPr/>
        <a:lstStyle/>
        <a:p>
          <a:r>
            <a:rPr lang="en-GB" sz="4400" dirty="0" smtClean="0"/>
            <a:t>IMTC</a:t>
          </a:r>
          <a:endParaRPr lang="en-GB" sz="4400" dirty="0"/>
        </a:p>
      </dgm:t>
    </dgm:pt>
    <dgm:pt modelId="{4BAA7D73-23DF-4978-B8D6-E059C1BA74E4}" type="parTrans" cxnId="{F3EDC126-A559-49F9-90FC-4D35FCEA4EB2}">
      <dgm:prSet/>
      <dgm:spPr/>
      <dgm:t>
        <a:bodyPr/>
        <a:lstStyle/>
        <a:p>
          <a:endParaRPr lang="en-GB"/>
        </a:p>
      </dgm:t>
    </dgm:pt>
    <dgm:pt modelId="{ED4B0512-7B29-493D-A5C9-59A78B1F7AC1}" type="sibTrans" cxnId="{F3EDC126-A559-49F9-90FC-4D35FCEA4EB2}">
      <dgm:prSet/>
      <dgm:spPr/>
      <dgm:t>
        <a:bodyPr/>
        <a:lstStyle/>
        <a:p>
          <a:endParaRPr lang="en-GB"/>
        </a:p>
      </dgm:t>
    </dgm:pt>
    <dgm:pt modelId="{E3FE68F9-CCC9-4BEE-A797-D82577CFBBA9}">
      <dgm:prSet phldrT="[Text]" custT="1"/>
      <dgm:spPr/>
      <dgm:t>
        <a:bodyPr/>
        <a:lstStyle/>
        <a:p>
          <a:r>
            <a:rPr lang="en-GB" sz="4000" dirty="0" smtClean="0"/>
            <a:t>Valentine</a:t>
          </a:r>
          <a:endParaRPr lang="en-GB" sz="4000" dirty="0"/>
        </a:p>
      </dgm:t>
    </dgm:pt>
    <dgm:pt modelId="{55DFF5C0-68D8-49CC-8F48-C6D05960E1F3}" type="parTrans" cxnId="{B1345D75-ADB5-45BA-ABE1-D2752161E1D3}">
      <dgm:prSet/>
      <dgm:spPr/>
      <dgm:t>
        <a:bodyPr/>
        <a:lstStyle/>
        <a:p>
          <a:endParaRPr lang="en-GB"/>
        </a:p>
      </dgm:t>
    </dgm:pt>
    <dgm:pt modelId="{01C06F56-DE17-48CD-954E-910C496594BC}" type="sibTrans" cxnId="{B1345D75-ADB5-45BA-ABE1-D2752161E1D3}">
      <dgm:prSet/>
      <dgm:spPr/>
      <dgm:t>
        <a:bodyPr/>
        <a:lstStyle/>
        <a:p>
          <a:endParaRPr lang="en-GB"/>
        </a:p>
      </dgm:t>
    </dgm:pt>
    <dgm:pt modelId="{E7E8C26C-A067-4D25-A107-5AFC0B4906EB}" type="pres">
      <dgm:prSet presAssocID="{215BE58A-99F0-4A16-9B3B-4F83FBEC7CE6}" presName="compositeShape" presStyleCnt="0">
        <dgm:presLayoutVars>
          <dgm:chMax val="7"/>
          <dgm:dir/>
          <dgm:resizeHandles val="exact"/>
        </dgm:presLayoutVars>
      </dgm:prSet>
      <dgm:spPr/>
    </dgm:pt>
    <dgm:pt modelId="{B3DD5A43-3B0F-4C53-BB39-F68D1E546B0F}" type="pres">
      <dgm:prSet presAssocID="{C31C73C1-109B-4B63-B2A0-E4AA7B7EDE57}" presName="circ1" presStyleLbl="vennNode1" presStyleIdx="0" presStyleCnt="2" custScaleX="106721" custLinFactNeighborX="-5732" custLinFactNeighborY="-273"/>
      <dgm:spPr/>
      <dgm:t>
        <a:bodyPr/>
        <a:lstStyle/>
        <a:p>
          <a:endParaRPr lang="en-GB"/>
        </a:p>
      </dgm:t>
    </dgm:pt>
    <dgm:pt modelId="{88E1D76F-1B32-4E1B-B67B-B712DF7DF968}" type="pres">
      <dgm:prSet presAssocID="{C31C73C1-109B-4B63-B2A0-E4AA7B7EDE57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8160E40-4C2F-4F68-BEAD-0031645622A6}" type="pres">
      <dgm:prSet presAssocID="{E3FE68F9-CCC9-4BEE-A797-D82577CFBBA9}" presName="circ2" presStyleLbl="vennNode1" presStyleIdx="1" presStyleCnt="2" custScaleX="112171" custLinFactNeighborX="-2275" custLinFactNeighborY="-273"/>
      <dgm:spPr/>
      <dgm:t>
        <a:bodyPr/>
        <a:lstStyle/>
        <a:p>
          <a:endParaRPr lang="en-GB"/>
        </a:p>
      </dgm:t>
    </dgm:pt>
    <dgm:pt modelId="{3AE4ABD0-88FC-470C-A06D-F90DF95EFC7E}" type="pres">
      <dgm:prSet presAssocID="{E3FE68F9-CCC9-4BEE-A797-D82577CFBBA9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884EC01F-650B-4195-9AA1-B5B25F12522D}" type="presOf" srcId="{215BE58A-99F0-4A16-9B3B-4F83FBEC7CE6}" destId="{E7E8C26C-A067-4D25-A107-5AFC0B4906EB}" srcOrd="0" destOrd="0" presId="urn:microsoft.com/office/officeart/2005/8/layout/venn1"/>
    <dgm:cxn modelId="{170AF334-3867-4117-AB24-CF601D37EA6B}" type="presOf" srcId="{E3FE68F9-CCC9-4BEE-A797-D82577CFBBA9}" destId="{B8160E40-4C2F-4F68-BEAD-0031645622A6}" srcOrd="0" destOrd="0" presId="urn:microsoft.com/office/officeart/2005/8/layout/venn1"/>
    <dgm:cxn modelId="{92B3881A-01AE-484B-A79F-EA189F230979}" type="presOf" srcId="{C31C73C1-109B-4B63-B2A0-E4AA7B7EDE57}" destId="{B3DD5A43-3B0F-4C53-BB39-F68D1E546B0F}" srcOrd="0" destOrd="0" presId="urn:microsoft.com/office/officeart/2005/8/layout/venn1"/>
    <dgm:cxn modelId="{47248A66-8EC7-4F46-B65E-646B77BE319C}" type="presOf" srcId="{E3FE68F9-CCC9-4BEE-A797-D82577CFBBA9}" destId="{3AE4ABD0-88FC-470C-A06D-F90DF95EFC7E}" srcOrd="1" destOrd="0" presId="urn:microsoft.com/office/officeart/2005/8/layout/venn1"/>
    <dgm:cxn modelId="{A2E93D17-CA5C-4767-9FF7-79D07985EB6B}" type="presOf" srcId="{C31C73C1-109B-4B63-B2A0-E4AA7B7EDE57}" destId="{88E1D76F-1B32-4E1B-B67B-B712DF7DF968}" srcOrd="1" destOrd="0" presId="urn:microsoft.com/office/officeart/2005/8/layout/venn1"/>
    <dgm:cxn modelId="{B1345D75-ADB5-45BA-ABE1-D2752161E1D3}" srcId="{215BE58A-99F0-4A16-9B3B-4F83FBEC7CE6}" destId="{E3FE68F9-CCC9-4BEE-A797-D82577CFBBA9}" srcOrd="1" destOrd="0" parTransId="{55DFF5C0-68D8-49CC-8F48-C6D05960E1F3}" sibTransId="{01C06F56-DE17-48CD-954E-910C496594BC}"/>
    <dgm:cxn modelId="{F3EDC126-A559-49F9-90FC-4D35FCEA4EB2}" srcId="{215BE58A-99F0-4A16-9B3B-4F83FBEC7CE6}" destId="{C31C73C1-109B-4B63-B2A0-E4AA7B7EDE57}" srcOrd="0" destOrd="0" parTransId="{4BAA7D73-23DF-4978-B8D6-E059C1BA74E4}" sibTransId="{ED4B0512-7B29-493D-A5C9-59A78B1F7AC1}"/>
    <dgm:cxn modelId="{7423FF84-6D82-4512-B17B-22FB7444B4BD}" type="presParOf" srcId="{E7E8C26C-A067-4D25-A107-5AFC0B4906EB}" destId="{B3DD5A43-3B0F-4C53-BB39-F68D1E546B0F}" srcOrd="0" destOrd="0" presId="urn:microsoft.com/office/officeart/2005/8/layout/venn1"/>
    <dgm:cxn modelId="{BCB8AC2B-7744-40B6-A802-11422DBC87C2}" type="presParOf" srcId="{E7E8C26C-A067-4D25-A107-5AFC0B4906EB}" destId="{88E1D76F-1B32-4E1B-B67B-B712DF7DF968}" srcOrd="1" destOrd="0" presId="urn:microsoft.com/office/officeart/2005/8/layout/venn1"/>
    <dgm:cxn modelId="{8C634F9D-900D-4C68-B4DA-E714A1662E50}" type="presParOf" srcId="{E7E8C26C-A067-4D25-A107-5AFC0B4906EB}" destId="{B8160E40-4C2F-4F68-BEAD-0031645622A6}" srcOrd="2" destOrd="0" presId="urn:microsoft.com/office/officeart/2005/8/layout/venn1"/>
    <dgm:cxn modelId="{586BF74C-C867-4DD9-AE74-45A39E4E86B1}" type="presParOf" srcId="{E7E8C26C-A067-4D25-A107-5AFC0B4906EB}" destId="{3AE4ABD0-88FC-470C-A06D-F90DF95EFC7E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15BE58A-99F0-4A16-9B3B-4F83FBEC7CE6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C31C73C1-109B-4B63-B2A0-E4AA7B7EDE57}">
      <dgm:prSet phldrT="[Text]" custT="1"/>
      <dgm:spPr/>
      <dgm:t>
        <a:bodyPr/>
        <a:lstStyle/>
        <a:p>
          <a:r>
            <a:rPr lang="en-GB" sz="4400" dirty="0" smtClean="0"/>
            <a:t>IMTC</a:t>
          </a:r>
          <a:endParaRPr lang="en-GB" sz="4400" dirty="0"/>
        </a:p>
      </dgm:t>
    </dgm:pt>
    <dgm:pt modelId="{4BAA7D73-23DF-4978-B8D6-E059C1BA74E4}" type="parTrans" cxnId="{F3EDC126-A559-49F9-90FC-4D35FCEA4EB2}">
      <dgm:prSet/>
      <dgm:spPr/>
      <dgm:t>
        <a:bodyPr/>
        <a:lstStyle/>
        <a:p>
          <a:endParaRPr lang="en-GB"/>
        </a:p>
      </dgm:t>
    </dgm:pt>
    <dgm:pt modelId="{ED4B0512-7B29-493D-A5C9-59A78B1F7AC1}" type="sibTrans" cxnId="{F3EDC126-A559-49F9-90FC-4D35FCEA4EB2}">
      <dgm:prSet/>
      <dgm:spPr/>
      <dgm:t>
        <a:bodyPr/>
        <a:lstStyle/>
        <a:p>
          <a:endParaRPr lang="en-GB"/>
        </a:p>
      </dgm:t>
    </dgm:pt>
    <dgm:pt modelId="{E3FE68F9-CCC9-4BEE-A797-D82577CFBBA9}">
      <dgm:prSet phldrT="[Text]" custT="1"/>
      <dgm:spPr/>
      <dgm:t>
        <a:bodyPr/>
        <a:lstStyle/>
        <a:p>
          <a:r>
            <a:rPr lang="en-GB" sz="4000" dirty="0" smtClean="0"/>
            <a:t>Originally</a:t>
          </a:r>
          <a:endParaRPr lang="en-GB" sz="4000" dirty="0"/>
        </a:p>
      </dgm:t>
    </dgm:pt>
    <dgm:pt modelId="{55DFF5C0-68D8-49CC-8F48-C6D05960E1F3}" type="parTrans" cxnId="{B1345D75-ADB5-45BA-ABE1-D2752161E1D3}">
      <dgm:prSet/>
      <dgm:spPr/>
      <dgm:t>
        <a:bodyPr/>
        <a:lstStyle/>
        <a:p>
          <a:endParaRPr lang="en-GB"/>
        </a:p>
      </dgm:t>
    </dgm:pt>
    <dgm:pt modelId="{01C06F56-DE17-48CD-954E-910C496594BC}" type="sibTrans" cxnId="{B1345D75-ADB5-45BA-ABE1-D2752161E1D3}">
      <dgm:prSet/>
      <dgm:spPr/>
      <dgm:t>
        <a:bodyPr/>
        <a:lstStyle/>
        <a:p>
          <a:endParaRPr lang="en-GB"/>
        </a:p>
      </dgm:t>
    </dgm:pt>
    <dgm:pt modelId="{E7E8C26C-A067-4D25-A107-5AFC0B4906EB}" type="pres">
      <dgm:prSet presAssocID="{215BE58A-99F0-4A16-9B3B-4F83FBEC7CE6}" presName="compositeShape" presStyleCnt="0">
        <dgm:presLayoutVars>
          <dgm:chMax val="7"/>
          <dgm:dir/>
          <dgm:resizeHandles val="exact"/>
        </dgm:presLayoutVars>
      </dgm:prSet>
      <dgm:spPr/>
    </dgm:pt>
    <dgm:pt modelId="{B3DD5A43-3B0F-4C53-BB39-F68D1E546B0F}" type="pres">
      <dgm:prSet presAssocID="{C31C73C1-109B-4B63-B2A0-E4AA7B7EDE57}" presName="circ1" presStyleLbl="vennNode1" presStyleIdx="0" presStyleCnt="2" custScaleX="106721" custLinFactNeighborX="-5732" custLinFactNeighborY="-273"/>
      <dgm:spPr/>
      <dgm:t>
        <a:bodyPr/>
        <a:lstStyle/>
        <a:p>
          <a:endParaRPr lang="en-GB"/>
        </a:p>
      </dgm:t>
    </dgm:pt>
    <dgm:pt modelId="{88E1D76F-1B32-4E1B-B67B-B712DF7DF968}" type="pres">
      <dgm:prSet presAssocID="{C31C73C1-109B-4B63-B2A0-E4AA7B7EDE57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8160E40-4C2F-4F68-BEAD-0031645622A6}" type="pres">
      <dgm:prSet presAssocID="{E3FE68F9-CCC9-4BEE-A797-D82577CFBBA9}" presName="circ2" presStyleLbl="vennNode1" presStyleIdx="1" presStyleCnt="2" custScaleX="112171" custLinFactNeighborX="-2275" custLinFactNeighborY="-273"/>
      <dgm:spPr/>
      <dgm:t>
        <a:bodyPr/>
        <a:lstStyle/>
        <a:p>
          <a:endParaRPr lang="en-GB"/>
        </a:p>
      </dgm:t>
    </dgm:pt>
    <dgm:pt modelId="{3AE4ABD0-88FC-470C-A06D-F90DF95EFC7E}" type="pres">
      <dgm:prSet presAssocID="{E3FE68F9-CCC9-4BEE-A797-D82577CFBBA9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ACA392ED-45F9-4BDF-8E39-433EF8E749F7}" type="presOf" srcId="{E3FE68F9-CCC9-4BEE-A797-D82577CFBBA9}" destId="{B8160E40-4C2F-4F68-BEAD-0031645622A6}" srcOrd="0" destOrd="0" presId="urn:microsoft.com/office/officeart/2005/8/layout/venn1"/>
    <dgm:cxn modelId="{D425A736-EDF3-499C-B30D-15E0F99A348B}" type="presOf" srcId="{C31C73C1-109B-4B63-B2A0-E4AA7B7EDE57}" destId="{88E1D76F-1B32-4E1B-B67B-B712DF7DF968}" srcOrd="1" destOrd="0" presId="urn:microsoft.com/office/officeart/2005/8/layout/venn1"/>
    <dgm:cxn modelId="{78991F77-2CBD-41B0-A32D-74607C248209}" type="presOf" srcId="{E3FE68F9-CCC9-4BEE-A797-D82577CFBBA9}" destId="{3AE4ABD0-88FC-470C-A06D-F90DF95EFC7E}" srcOrd="1" destOrd="0" presId="urn:microsoft.com/office/officeart/2005/8/layout/venn1"/>
    <dgm:cxn modelId="{D905E41B-057E-4C8E-9B6E-70E383C500B0}" type="presOf" srcId="{215BE58A-99F0-4A16-9B3B-4F83FBEC7CE6}" destId="{E7E8C26C-A067-4D25-A107-5AFC0B4906EB}" srcOrd="0" destOrd="0" presId="urn:microsoft.com/office/officeart/2005/8/layout/venn1"/>
    <dgm:cxn modelId="{FB941016-203E-42D3-B824-D6F02BB9B3FD}" type="presOf" srcId="{C31C73C1-109B-4B63-B2A0-E4AA7B7EDE57}" destId="{B3DD5A43-3B0F-4C53-BB39-F68D1E546B0F}" srcOrd="0" destOrd="0" presId="urn:microsoft.com/office/officeart/2005/8/layout/venn1"/>
    <dgm:cxn modelId="{B1345D75-ADB5-45BA-ABE1-D2752161E1D3}" srcId="{215BE58A-99F0-4A16-9B3B-4F83FBEC7CE6}" destId="{E3FE68F9-CCC9-4BEE-A797-D82577CFBBA9}" srcOrd="1" destOrd="0" parTransId="{55DFF5C0-68D8-49CC-8F48-C6D05960E1F3}" sibTransId="{01C06F56-DE17-48CD-954E-910C496594BC}"/>
    <dgm:cxn modelId="{F3EDC126-A559-49F9-90FC-4D35FCEA4EB2}" srcId="{215BE58A-99F0-4A16-9B3B-4F83FBEC7CE6}" destId="{C31C73C1-109B-4B63-B2A0-E4AA7B7EDE57}" srcOrd="0" destOrd="0" parTransId="{4BAA7D73-23DF-4978-B8D6-E059C1BA74E4}" sibTransId="{ED4B0512-7B29-493D-A5C9-59A78B1F7AC1}"/>
    <dgm:cxn modelId="{D8CCD5D5-45A1-4780-812C-A653D95BFCDE}" type="presParOf" srcId="{E7E8C26C-A067-4D25-A107-5AFC0B4906EB}" destId="{B3DD5A43-3B0F-4C53-BB39-F68D1E546B0F}" srcOrd="0" destOrd="0" presId="urn:microsoft.com/office/officeart/2005/8/layout/venn1"/>
    <dgm:cxn modelId="{A081B992-1F09-4878-A6F4-1ACA6BFAC8E0}" type="presParOf" srcId="{E7E8C26C-A067-4D25-A107-5AFC0B4906EB}" destId="{88E1D76F-1B32-4E1B-B67B-B712DF7DF968}" srcOrd="1" destOrd="0" presId="urn:microsoft.com/office/officeart/2005/8/layout/venn1"/>
    <dgm:cxn modelId="{7F397618-9E39-40C1-BEFC-776B73395BB7}" type="presParOf" srcId="{E7E8C26C-A067-4D25-A107-5AFC0B4906EB}" destId="{B8160E40-4C2F-4F68-BEAD-0031645622A6}" srcOrd="2" destOrd="0" presId="urn:microsoft.com/office/officeart/2005/8/layout/venn1"/>
    <dgm:cxn modelId="{1991C5D5-9B1B-4637-8488-DB0105D5D9D7}" type="presParOf" srcId="{E7E8C26C-A067-4D25-A107-5AFC0B4906EB}" destId="{3AE4ABD0-88FC-470C-A06D-F90DF95EFC7E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15BE58A-99F0-4A16-9B3B-4F83FBEC7CE6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C31C73C1-109B-4B63-B2A0-E4AA7B7EDE57}">
      <dgm:prSet phldrT="[Text]" custT="1"/>
      <dgm:spPr/>
      <dgm:t>
        <a:bodyPr/>
        <a:lstStyle/>
        <a:p>
          <a:r>
            <a:rPr lang="en-GB" sz="4400" dirty="0" smtClean="0"/>
            <a:t>IMTC</a:t>
          </a:r>
          <a:endParaRPr lang="en-GB" sz="4400" dirty="0"/>
        </a:p>
      </dgm:t>
    </dgm:pt>
    <dgm:pt modelId="{4BAA7D73-23DF-4978-B8D6-E059C1BA74E4}" type="parTrans" cxnId="{F3EDC126-A559-49F9-90FC-4D35FCEA4EB2}">
      <dgm:prSet/>
      <dgm:spPr/>
      <dgm:t>
        <a:bodyPr/>
        <a:lstStyle/>
        <a:p>
          <a:endParaRPr lang="en-GB"/>
        </a:p>
      </dgm:t>
    </dgm:pt>
    <dgm:pt modelId="{ED4B0512-7B29-493D-A5C9-59A78B1F7AC1}" type="sibTrans" cxnId="{F3EDC126-A559-49F9-90FC-4D35FCEA4EB2}">
      <dgm:prSet/>
      <dgm:spPr/>
      <dgm:t>
        <a:bodyPr/>
        <a:lstStyle/>
        <a:p>
          <a:endParaRPr lang="en-GB"/>
        </a:p>
      </dgm:t>
    </dgm:pt>
    <dgm:pt modelId="{E3FE68F9-CCC9-4BEE-A797-D82577CFBBA9}">
      <dgm:prSet phldrT="[Text]" custT="1"/>
      <dgm:spPr/>
      <dgm:t>
        <a:bodyPr/>
        <a:lstStyle/>
        <a:p>
          <a:r>
            <a:rPr lang="en-GB" sz="4000" dirty="0" smtClean="0"/>
            <a:t>War Photographer</a:t>
          </a:r>
          <a:endParaRPr lang="en-GB" sz="4000" dirty="0"/>
        </a:p>
      </dgm:t>
    </dgm:pt>
    <dgm:pt modelId="{55DFF5C0-68D8-49CC-8F48-C6D05960E1F3}" type="parTrans" cxnId="{B1345D75-ADB5-45BA-ABE1-D2752161E1D3}">
      <dgm:prSet/>
      <dgm:spPr/>
      <dgm:t>
        <a:bodyPr/>
        <a:lstStyle/>
        <a:p>
          <a:endParaRPr lang="en-GB"/>
        </a:p>
      </dgm:t>
    </dgm:pt>
    <dgm:pt modelId="{01C06F56-DE17-48CD-954E-910C496594BC}" type="sibTrans" cxnId="{B1345D75-ADB5-45BA-ABE1-D2752161E1D3}">
      <dgm:prSet/>
      <dgm:spPr/>
      <dgm:t>
        <a:bodyPr/>
        <a:lstStyle/>
        <a:p>
          <a:endParaRPr lang="en-GB"/>
        </a:p>
      </dgm:t>
    </dgm:pt>
    <dgm:pt modelId="{E7E8C26C-A067-4D25-A107-5AFC0B4906EB}" type="pres">
      <dgm:prSet presAssocID="{215BE58A-99F0-4A16-9B3B-4F83FBEC7CE6}" presName="compositeShape" presStyleCnt="0">
        <dgm:presLayoutVars>
          <dgm:chMax val="7"/>
          <dgm:dir/>
          <dgm:resizeHandles val="exact"/>
        </dgm:presLayoutVars>
      </dgm:prSet>
      <dgm:spPr/>
    </dgm:pt>
    <dgm:pt modelId="{B3DD5A43-3B0F-4C53-BB39-F68D1E546B0F}" type="pres">
      <dgm:prSet presAssocID="{C31C73C1-109B-4B63-B2A0-E4AA7B7EDE57}" presName="circ1" presStyleLbl="vennNode1" presStyleIdx="0" presStyleCnt="2" custScaleX="106721" custLinFactNeighborX="-5732" custLinFactNeighborY="-273"/>
      <dgm:spPr/>
      <dgm:t>
        <a:bodyPr/>
        <a:lstStyle/>
        <a:p>
          <a:endParaRPr lang="en-GB"/>
        </a:p>
      </dgm:t>
    </dgm:pt>
    <dgm:pt modelId="{88E1D76F-1B32-4E1B-B67B-B712DF7DF968}" type="pres">
      <dgm:prSet presAssocID="{C31C73C1-109B-4B63-B2A0-E4AA7B7EDE57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8160E40-4C2F-4F68-BEAD-0031645622A6}" type="pres">
      <dgm:prSet presAssocID="{E3FE68F9-CCC9-4BEE-A797-D82577CFBBA9}" presName="circ2" presStyleLbl="vennNode1" presStyleIdx="1" presStyleCnt="2" custScaleX="112171" custLinFactNeighborX="-2275" custLinFactNeighborY="-273"/>
      <dgm:spPr/>
      <dgm:t>
        <a:bodyPr/>
        <a:lstStyle/>
        <a:p>
          <a:endParaRPr lang="en-GB"/>
        </a:p>
      </dgm:t>
    </dgm:pt>
    <dgm:pt modelId="{3AE4ABD0-88FC-470C-A06D-F90DF95EFC7E}" type="pres">
      <dgm:prSet presAssocID="{E3FE68F9-CCC9-4BEE-A797-D82577CFBBA9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56495DCF-06B1-40F9-B691-BB29AC025DE5}" type="presOf" srcId="{215BE58A-99F0-4A16-9B3B-4F83FBEC7CE6}" destId="{E7E8C26C-A067-4D25-A107-5AFC0B4906EB}" srcOrd="0" destOrd="0" presId="urn:microsoft.com/office/officeart/2005/8/layout/venn1"/>
    <dgm:cxn modelId="{E6076373-2FED-4CEC-8730-CB5C1892ED63}" type="presOf" srcId="{E3FE68F9-CCC9-4BEE-A797-D82577CFBBA9}" destId="{3AE4ABD0-88FC-470C-A06D-F90DF95EFC7E}" srcOrd="1" destOrd="0" presId="urn:microsoft.com/office/officeart/2005/8/layout/venn1"/>
    <dgm:cxn modelId="{FAE21FA7-A119-4DCB-AA10-7B2E4815CDB8}" type="presOf" srcId="{E3FE68F9-CCC9-4BEE-A797-D82577CFBBA9}" destId="{B8160E40-4C2F-4F68-BEAD-0031645622A6}" srcOrd="0" destOrd="0" presId="urn:microsoft.com/office/officeart/2005/8/layout/venn1"/>
    <dgm:cxn modelId="{4A16A55C-BD5E-4904-A35D-F5761B1BA611}" type="presOf" srcId="{C31C73C1-109B-4B63-B2A0-E4AA7B7EDE57}" destId="{88E1D76F-1B32-4E1B-B67B-B712DF7DF968}" srcOrd="1" destOrd="0" presId="urn:microsoft.com/office/officeart/2005/8/layout/venn1"/>
    <dgm:cxn modelId="{B1345D75-ADB5-45BA-ABE1-D2752161E1D3}" srcId="{215BE58A-99F0-4A16-9B3B-4F83FBEC7CE6}" destId="{E3FE68F9-CCC9-4BEE-A797-D82577CFBBA9}" srcOrd="1" destOrd="0" parTransId="{55DFF5C0-68D8-49CC-8F48-C6D05960E1F3}" sibTransId="{01C06F56-DE17-48CD-954E-910C496594BC}"/>
    <dgm:cxn modelId="{F3EDC126-A559-49F9-90FC-4D35FCEA4EB2}" srcId="{215BE58A-99F0-4A16-9B3B-4F83FBEC7CE6}" destId="{C31C73C1-109B-4B63-B2A0-E4AA7B7EDE57}" srcOrd="0" destOrd="0" parTransId="{4BAA7D73-23DF-4978-B8D6-E059C1BA74E4}" sibTransId="{ED4B0512-7B29-493D-A5C9-59A78B1F7AC1}"/>
    <dgm:cxn modelId="{1D2554DA-C7B7-43C9-9125-04C8AAEC9E1D}" type="presOf" srcId="{C31C73C1-109B-4B63-B2A0-E4AA7B7EDE57}" destId="{B3DD5A43-3B0F-4C53-BB39-F68D1E546B0F}" srcOrd="0" destOrd="0" presId="urn:microsoft.com/office/officeart/2005/8/layout/venn1"/>
    <dgm:cxn modelId="{0AACACC1-2850-4C10-A2BE-B9951AA79573}" type="presParOf" srcId="{E7E8C26C-A067-4D25-A107-5AFC0B4906EB}" destId="{B3DD5A43-3B0F-4C53-BB39-F68D1E546B0F}" srcOrd="0" destOrd="0" presId="urn:microsoft.com/office/officeart/2005/8/layout/venn1"/>
    <dgm:cxn modelId="{E6512819-EA66-4BCD-8D49-123DD9BC1A66}" type="presParOf" srcId="{E7E8C26C-A067-4D25-A107-5AFC0B4906EB}" destId="{88E1D76F-1B32-4E1B-B67B-B712DF7DF968}" srcOrd="1" destOrd="0" presId="urn:microsoft.com/office/officeart/2005/8/layout/venn1"/>
    <dgm:cxn modelId="{31127F12-B7C4-48CE-A716-E75D7DDEC7BB}" type="presParOf" srcId="{E7E8C26C-A067-4D25-A107-5AFC0B4906EB}" destId="{B8160E40-4C2F-4F68-BEAD-0031645622A6}" srcOrd="2" destOrd="0" presId="urn:microsoft.com/office/officeart/2005/8/layout/venn1"/>
    <dgm:cxn modelId="{025AB9E8-61E2-4E10-9C87-58C53987ECB7}" type="presParOf" srcId="{E7E8C26C-A067-4D25-A107-5AFC0B4906EB}" destId="{3AE4ABD0-88FC-470C-A06D-F90DF95EFC7E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DD5A43-3B0F-4C53-BB39-F68D1E546B0F}">
      <dsp:nvSpPr>
        <dsp:cNvPr id="0" name=""/>
        <dsp:cNvSpPr/>
      </dsp:nvSpPr>
      <dsp:spPr>
        <a:xfrm>
          <a:off x="0" y="21"/>
          <a:ext cx="4803876" cy="450134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400" kern="1200" dirty="0" smtClean="0"/>
            <a:t>IMTC</a:t>
          </a:r>
          <a:endParaRPr lang="en-GB" sz="4400" kern="1200" dirty="0"/>
        </a:p>
      </dsp:txBody>
      <dsp:txXfrm>
        <a:off x="670811" y="530826"/>
        <a:ext cx="2769802" cy="3439731"/>
      </dsp:txXfrm>
    </dsp:sp>
    <dsp:sp modelId="{B8160E40-4C2F-4F68-BEAD-0031645622A6}">
      <dsp:nvSpPr>
        <dsp:cNvPr id="0" name=""/>
        <dsp:cNvSpPr/>
      </dsp:nvSpPr>
      <dsp:spPr>
        <a:xfrm>
          <a:off x="3048568" y="21"/>
          <a:ext cx="5049200" cy="450134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000" kern="1200" dirty="0" smtClean="0"/>
            <a:t>Mrs Midas</a:t>
          </a:r>
          <a:endParaRPr lang="en-GB" sz="4000" kern="1200" dirty="0"/>
        </a:p>
      </dsp:txBody>
      <dsp:txXfrm>
        <a:off x="4481449" y="530826"/>
        <a:ext cx="2911250" cy="343973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DD5A43-3B0F-4C53-BB39-F68D1E546B0F}">
      <dsp:nvSpPr>
        <dsp:cNvPr id="0" name=""/>
        <dsp:cNvSpPr/>
      </dsp:nvSpPr>
      <dsp:spPr>
        <a:xfrm>
          <a:off x="0" y="21"/>
          <a:ext cx="4803876" cy="450134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400" kern="1200" dirty="0" smtClean="0"/>
            <a:t>IMTC</a:t>
          </a:r>
          <a:endParaRPr lang="en-GB" sz="4400" kern="1200" dirty="0"/>
        </a:p>
      </dsp:txBody>
      <dsp:txXfrm>
        <a:off x="670811" y="530826"/>
        <a:ext cx="2769802" cy="3439731"/>
      </dsp:txXfrm>
    </dsp:sp>
    <dsp:sp modelId="{B8160E40-4C2F-4F68-BEAD-0031645622A6}">
      <dsp:nvSpPr>
        <dsp:cNvPr id="0" name=""/>
        <dsp:cNvSpPr/>
      </dsp:nvSpPr>
      <dsp:spPr>
        <a:xfrm>
          <a:off x="3048568" y="21"/>
          <a:ext cx="5049200" cy="450134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000" kern="1200" dirty="0" smtClean="0"/>
            <a:t>Valentine</a:t>
          </a:r>
          <a:endParaRPr lang="en-GB" sz="4000" kern="1200" dirty="0"/>
        </a:p>
      </dsp:txBody>
      <dsp:txXfrm>
        <a:off x="4481449" y="530826"/>
        <a:ext cx="2911250" cy="343973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DD5A43-3B0F-4C53-BB39-F68D1E546B0F}">
      <dsp:nvSpPr>
        <dsp:cNvPr id="0" name=""/>
        <dsp:cNvSpPr/>
      </dsp:nvSpPr>
      <dsp:spPr>
        <a:xfrm>
          <a:off x="0" y="21"/>
          <a:ext cx="4803876" cy="450134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400" kern="1200" dirty="0" smtClean="0"/>
            <a:t>IMTC</a:t>
          </a:r>
          <a:endParaRPr lang="en-GB" sz="4400" kern="1200" dirty="0"/>
        </a:p>
      </dsp:txBody>
      <dsp:txXfrm>
        <a:off x="670811" y="530826"/>
        <a:ext cx="2769802" cy="3439731"/>
      </dsp:txXfrm>
    </dsp:sp>
    <dsp:sp modelId="{B8160E40-4C2F-4F68-BEAD-0031645622A6}">
      <dsp:nvSpPr>
        <dsp:cNvPr id="0" name=""/>
        <dsp:cNvSpPr/>
      </dsp:nvSpPr>
      <dsp:spPr>
        <a:xfrm>
          <a:off x="3048568" y="21"/>
          <a:ext cx="5049200" cy="450134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000" kern="1200" dirty="0" smtClean="0"/>
            <a:t>Originally</a:t>
          </a:r>
          <a:endParaRPr lang="en-GB" sz="4000" kern="1200" dirty="0"/>
        </a:p>
      </dsp:txBody>
      <dsp:txXfrm>
        <a:off x="4481449" y="530826"/>
        <a:ext cx="2911250" cy="343973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DD5A43-3B0F-4C53-BB39-F68D1E546B0F}">
      <dsp:nvSpPr>
        <dsp:cNvPr id="0" name=""/>
        <dsp:cNvSpPr/>
      </dsp:nvSpPr>
      <dsp:spPr>
        <a:xfrm>
          <a:off x="0" y="21"/>
          <a:ext cx="4803876" cy="450134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400" kern="1200" dirty="0" smtClean="0"/>
            <a:t>IMTC</a:t>
          </a:r>
          <a:endParaRPr lang="en-GB" sz="4400" kern="1200" dirty="0"/>
        </a:p>
      </dsp:txBody>
      <dsp:txXfrm>
        <a:off x="670811" y="530826"/>
        <a:ext cx="2769802" cy="3439731"/>
      </dsp:txXfrm>
    </dsp:sp>
    <dsp:sp modelId="{B8160E40-4C2F-4F68-BEAD-0031645622A6}">
      <dsp:nvSpPr>
        <dsp:cNvPr id="0" name=""/>
        <dsp:cNvSpPr/>
      </dsp:nvSpPr>
      <dsp:spPr>
        <a:xfrm>
          <a:off x="3048568" y="21"/>
          <a:ext cx="5049200" cy="450134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000" kern="1200" dirty="0" smtClean="0"/>
            <a:t>War Photographer</a:t>
          </a:r>
          <a:endParaRPr lang="en-GB" sz="4000" kern="1200" dirty="0"/>
        </a:p>
      </dsp:txBody>
      <dsp:txXfrm>
        <a:off x="4481449" y="530826"/>
        <a:ext cx="2911250" cy="34397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2629F8-B56F-42ED-B382-90E0AA6E3BAC}" type="datetimeFigureOut">
              <a:rPr lang="en-GB" smtClean="0"/>
              <a:pPr/>
              <a:t>17/09/2019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7288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79" y="4721940"/>
            <a:ext cx="5447030" cy="4473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CFA039-8967-4056-B663-8CA450B7F90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45930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FA039-8967-4056-B663-8CA450B7F903}" type="slidenum">
              <a:rPr lang="en-GB" smtClean="0"/>
              <a:pPr/>
              <a:t>57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20867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C41CFB-7B22-4338-986B-10EBCA0A3264}" type="slidenum">
              <a:rPr lang="en-GB" smtClean="0"/>
              <a:pPr/>
              <a:t>62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68993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C41CFB-7B22-4338-986B-10EBCA0A3264}" type="slidenum">
              <a:rPr lang="en-GB" smtClean="0"/>
              <a:pPr/>
              <a:t>63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68993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C41CFB-7B22-4338-986B-10EBCA0A3264}" type="slidenum">
              <a:rPr lang="en-GB" smtClean="0"/>
              <a:pPr/>
              <a:t>64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68993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C41CFB-7B22-4338-986B-10EBCA0A3264}" type="slidenum">
              <a:rPr lang="en-GB" smtClean="0"/>
              <a:pPr/>
              <a:t>65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68993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s://blogs.glowscotland.org.uk/gc/missinnes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wnt5p1DGD9U" TargetMode="Externa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For Tomorrow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5638800" cy="4754563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Persuasive Topic Proposal (given out on Thurs, set as work on Fri)</a:t>
            </a:r>
          </a:p>
          <a:p>
            <a:endParaRPr lang="en-GB" dirty="0"/>
          </a:p>
          <a:p>
            <a:r>
              <a:rPr lang="en-GB" dirty="0" smtClean="0"/>
              <a:t>If you did not receive one, let me know!</a:t>
            </a:r>
          </a:p>
          <a:p>
            <a:endParaRPr lang="en-GB" dirty="0"/>
          </a:p>
          <a:p>
            <a:r>
              <a:rPr lang="en-GB" dirty="0" smtClean="0"/>
              <a:t>Must be a different topic from your N5 piece</a:t>
            </a:r>
            <a:endParaRPr lang="en-GB" dirty="0"/>
          </a:p>
        </p:txBody>
      </p:sp>
      <p:pic>
        <p:nvPicPr>
          <p:cNvPr id="2050" name="Picture 2" descr="C:\Users\mi3069a\AppData\Local\Microsoft\Windows\Temporary Internet Files\Content.IE5\ZI0TLZBB\mandatory-homework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1834" y="3985403"/>
            <a:ext cx="2032166" cy="2872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46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Poems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81600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In Mrs </a:t>
            </a:r>
            <a:r>
              <a:rPr lang="en-GB" dirty="0" err="1" smtClean="0"/>
              <a:t>Tilscher’s</a:t>
            </a:r>
            <a:r>
              <a:rPr lang="en-GB" dirty="0" smtClean="0"/>
              <a:t> Class</a:t>
            </a:r>
          </a:p>
          <a:p>
            <a:endParaRPr lang="en-GB" dirty="0"/>
          </a:p>
          <a:p>
            <a:r>
              <a:rPr lang="en-GB" dirty="0"/>
              <a:t>Originally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 smtClean="0"/>
              <a:t>The Way My Mother Speaks</a:t>
            </a:r>
          </a:p>
          <a:p>
            <a:endParaRPr lang="en-GB" dirty="0" smtClean="0"/>
          </a:p>
          <a:p>
            <a:r>
              <a:rPr lang="en-GB" dirty="0" smtClean="0"/>
              <a:t>Valentine</a:t>
            </a:r>
          </a:p>
          <a:p>
            <a:endParaRPr lang="en-GB" dirty="0" smtClean="0"/>
          </a:p>
          <a:p>
            <a:r>
              <a:rPr lang="en-GB" dirty="0" smtClean="0"/>
              <a:t>Mrs Midas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War Photographer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7324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8329" y="2968178"/>
            <a:ext cx="7772400" cy="1470025"/>
          </a:xfrm>
        </p:spPr>
        <p:txBody>
          <a:bodyPr/>
          <a:lstStyle/>
          <a:p>
            <a:r>
              <a:rPr lang="en-GB" dirty="0" smtClean="0"/>
              <a:t>In Mrs </a:t>
            </a:r>
            <a:r>
              <a:rPr lang="en-GB" dirty="0" err="1" smtClean="0"/>
              <a:t>Tilscher’s</a:t>
            </a:r>
            <a:r>
              <a:rPr lang="en-GB" dirty="0" smtClean="0"/>
              <a:t> Class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93370" y="4572000"/>
            <a:ext cx="6400800" cy="1752600"/>
          </a:xfrm>
        </p:spPr>
        <p:txBody>
          <a:bodyPr/>
          <a:lstStyle/>
          <a:p>
            <a:r>
              <a:rPr lang="en-GB" dirty="0" smtClean="0"/>
              <a:t>Scottish Set Text</a:t>
            </a:r>
            <a:endParaRPr lang="en-GB" dirty="0"/>
          </a:p>
        </p:txBody>
      </p:sp>
      <p:pic>
        <p:nvPicPr>
          <p:cNvPr id="1026" name="Picture 2" descr="C:\Users\lh1094c\AppData\Local\Microsoft\Windows\Temporary Internet Files\Content.IE5\HS4P96AC\blockpage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475" y="3424237"/>
            <a:ext cx="19050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097" y="304800"/>
            <a:ext cx="3548856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253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Primary School Memories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5334000" cy="5334000"/>
          </a:xfrm>
        </p:spPr>
        <p:txBody>
          <a:bodyPr>
            <a:normAutofit/>
          </a:bodyPr>
          <a:lstStyle/>
          <a:p>
            <a:r>
              <a:rPr lang="en-GB" dirty="0" smtClean="0"/>
              <a:t>What feelings do you associate with being in primary school, particularly the younger years (P1-3)?</a:t>
            </a:r>
          </a:p>
          <a:p>
            <a:endParaRPr lang="en-GB" dirty="0"/>
          </a:p>
          <a:p>
            <a:r>
              <a:rPr lang="en-GB" dirty="0" smtClean="0"/>
              <a:t>What memories do you have of this time?</a:t>
            </a:r>
            <a:endParaRPr lang="en-GB" dirty="0"/>
          </a:p>
        </p:txBody>
      </p:sp>
      <p:pic>
        <p:nvPicPr>
          <p:cNvPr id="1026" name="Picture 2" descr="C:\Users\mi3069a\AppData\Local\Microsoft\Windows\Temporary Internet Files\Content.IE5\G4LAEEGT\teddy_bear_clinic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218328"/>
            <a:ext cx="2133600" cy="2031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mi3069a\AppData\Local\Microsoft\Windows\Temporary Internet Files\Content.IE5\G4RKG6IB\egg-and-spoon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9588" y="4343400"/>
            <a:ext cx="2102788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mi3069a\AppData\Local\Microsoft\Windows\Temporary Internet Files\Content.IE5\TAN180R1\toothfairy06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9686" y="4800600"/>
            <a:ext cx="2032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7589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Your Favourite Teacher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705600" cy="4525963"/>
          </a:xfrm>
        </p:spPr>
        <p:txBody>
          <a:bodyPr/>
          <a:lstStyle/>
          <a:p>
            <a:r>
              <a:rPr lang="en-GB" dirty="0" smtClean="0"/>
              <a:t>Think back again to primary school. Can you remember your favourite teacher? </a:t>
            </a:r>
          </a:p>
          <a:p>
            <a:endParaRPr lang="en-GB" dirty="0"/>
          </a:p>
          <a:p>
            <a:r>
              <a:rPr lang="en-GB" dirty="0" smtClean="0"/>
              <a:t>What age/stage were you when you had this teacher?</a:t>
            </a:r>
          </a:p>
          <a:p>
            <a:endParaRPr lang="en-GB" dirty="0"/>
          </a:p>
          <a:p>
            <a:r>
              <a:rPr lang="en-GB" dirty="0" smtClean="0"/>
              <a:t>Why were they your favourite?</a:t>
            </a:r>
            <a:endParaRPr lang="en-GB" dirty="0"/>
          </a:p>
        </p:txBody>
      </p:sp>
      <p:pic>
        <p:nvPicPr>
          <p:cNvPr id="2050" name="Picture 2" descr="C:\Users\mi3069a\AppData\Local\Microsoft\Windows\Temporary Internet Files\Content.IE5\D3IGD9E7\teacher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4552" y="4258597"/>
            <a:ext cx="2229448" cy="2621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3849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Primary Vs. Secondary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895600"/>
          </a:xfrm>
        </p:spPr>
        <p:txBody>
          <a:bodyPr/>
          <a:lstStyle/>
          <a:p>
            <a:r>
              <a:rPr lang="en-GB" dirty="0" smtClean="0"/>
              <a:t>Do the relationships you have with your teachers change from primary to secondary?</a:t>
            </a:r>
          </a:p>
          <a:p>
            <a:endParaRPr lang="en-GB" dirty="0"/>
          </a:p>
          <a:p>
            <a:r>
              <a:rPr lang="en-GB" dirty="0" smtClean="0"/>
              <a:t>How? Explain 3 ways in which they are different</a:t>
            </a:r>
          </a:p>
          <a:p>
            <a:endParaRPr lang="en-GB" dirty="0"/>
          </a:p>
          <a:p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794398"/>
              </p:ext>
            </p:extLst>
          </p:nvPr>
        </p:nvGraphicFramePr>
        <p:xfrm>
          <a:off x="1600200" y="4724400"/>
          <a:ext cx="6096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Primary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Secondary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7296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‘In Mrs </a:t>
            </a:r>
            <a:r>
              <a:rPr lang="en-GB" dirty="0" err="1" smtClean="0"/>
              <a:t>Tilscher’s</a:t>
            </a:r>
            <a:r>
              <a:rPr lang="en-GB" dirty="0" smtClean="0"/>
              <a:t> Class’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257800" cy="4525963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In this poem, Duffy looks back at her last year at primary school, reflecting on:</a:t>
            </a:r>
          </a:p>
          <a:p>
            <a:r>
              <a:rPr lang="en-GB" dirty="0" smtClean="0"/>
              <a:t> her memories of school and her favourite teacher</a:t>
            </a:r>
          </a:p>
          <a:p>
            <a:r>
              <a:rPr lang="en-GB" dirty="0" smtClean="0"/>
              <a:t>feelings at that time</a:t>
            </a:r>
          </a:p>
          <a:p>
            <a:r>
              <a:rPr lang="en-GB" dirty="0" smtClean="0"/>
              <a:t>Sense of growing older and maturing</a:t>
            </a:r>
          </a:p>
          <a:p>
            <a:endParaRPr lang="en-GB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5144" y="4267200"/>
            <a:ext cx="3548856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526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Stanza Summary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This poem has 4 stanzas, each of which focus on a different idea of being at school.</a:t>
            </a:r>
          </a:p>
          <a:p>
            <a:endParaRPr lang="en-GB" dirty="0"/>
          </a:p>
          <a:p>
            <a:r>
              <a:rPr lang="en-GB" dirty="0" smtClean="0"/>
              <a:t>Summarise in your groups what each stanza is about</a:t>
            </a:r>
            <a:endParaRPr lang="en-GB" dirty="0"/>
          </a:p>
        </p:txBody>
      </p:sp>
      <p:pic>
        <p:nvPicPr>
          <p:cNvPr id="1026" name="Picture 2" descr="C:\Users\mi3069a\AppData\Local\Microsoft\Windows\Temporary Internet Files\Content.IE5\ZI0TLZBB\blockpage[3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475" y="3424237"/>
            <a:ext cx="19050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mi3069a\AppData\Local\Microsoft\Windows\Temporary Internet Files\Content.IE5\ZI0TLZBB\summary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525" y="4445295"/>
            <a:ext cx="4572000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9351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Our Stanza Summary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 smtClean="0"/>
              <a:t>Stanza 1</a:t>
            </a:r>
            <a:r>
              <a:rPr lang="en-GB" dirty="0" smtClean="0"/>
              <a:t>- what it feels like to be in a lesson taught by Mrs </a:t>
            </a:r>
            <a:r>
              <a:rPr lang="en-GB" dirty="0" err="1" smtClean="0"/>
              <a:t>Tilscher</a:t>
            </a:r>
            <a:endParaRPr lang="en-GB" dirty="0" smtClean="0"/>
          </a:p>
          <a:p>
            <a:r>
              <a:rPr lang="en-GB" b="1" dirty="0" smtClean="0"/>
              <a:t>Stanza 2</a:t>
            </a:r>
            <a:r>
              <a:rPr lang="en-GB" dirty="0" smtClean="0"/>
              <a:t>-the classroom environment, the safety and love felt by the children</a:t>
            </a:r>
          </a:p>
          <a:p>
            <a:r>
              <a:rPr lang="en-GB" b="1" dirty="0" smtClean="0"/>
              <a:t>Stanza 3</a:t>
            </a:r>
            <a:r>
              <a:rPr lang="en-GB" dirty="0" smtClean="0"/>
              <a:t>-the children begin to grow and mature</a:t>
            </a:r>
          </a:p>
          <a:p>
            <a:r>
              <a:rPr lang="en-GB" b="1" dirty="0" smtClean="0"/>
              <a:t>Stanza 4</a:t>
            </a:r>
            <a:r>
              <a:rPr lang="en-GB" dirty="0" smtClean="0"/>
              <a:t>-leaving school, moving on</a:t>
            </a:r>
            <a:r>
              <a:rPr lang="en-GB" smtClean="0"/>
              <a:t>, growing up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4109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Our Stanza Summary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 smtClean="0"/>
              <a:t>Stanza 1</a:t>
            </a:r>
            <a:r>
              <a:rPr lang="en-GB" dirty="0" smtClean="0"/>
              <a:t>-Describing setting of classroom/typical lesson</a:t>
            </a:r>
          </a:p>
          <a:p>
            <a:r>
              <a:rPr lang="en-GB" b="1" dirty="0" smtClean="0"/>
              <a:t>Stanza 2</a:t>
            </a:r>
            <a:r>
              <a:rPr lang="en-GB" dirty="0" smtClean="0"/>
              <a:t>-pleasant sensory description of classroom-safety, comfort</a:t>
            </a:r>
          </a:p>
          <a:p>
            <a:r>
              <a:rPr lang="en-GB" b="1" dirty="0" smtClean="0"/>
              <a:t>Stanza 3</a:t>
            </a:r>
            <a:r>
              <a:rPr lang="en-GB" dirty="0" smtClean="0"/>
              <a:t>-chaos of primary playground, growing up and maturing</a:t>
            </a:r>
          </a:p>
          <a:p>
            <a:r>
              <a:rPr lang="en-GB" b="1" dirty="0" smtClean="0"/>
              <a:t>Stanza 4</a:t>
            </a:r>
            <a:r>
              <a:rPr lang="en-GB" dirty="0" smtClean="0"/>
              <a:t>-leaving primary school, ready </a:t>
            </a:r>
            <a:r>
              <a:rPr lang="en-GB" smtClean="0"/>
              <a:t>for change-growing up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3126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Due Today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5638800" cy="4754563"/>
          </a:xfrm>
        </p:spPr>
        <p:txBody>
          <a:bodyPr>
            <a:normAutofit/>
          </a:bodyPr>
          <a:lstStyle/>
          <a:p>
            <a:r>
              <a:rPr lang="en-GB" dirty="0" smtClean="0"/>
              <a:t>Persuasive Topic Proposal (given out on Thurs, set as work on Fri)</a:t>
            </a:r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2050" name="Picture 2" descr="C:\Users\mi3069a\AppData\Local\Microsoft\Windows\Temporary Internet Files\Content.IE5\ZI0TLZBB\mandatory-homework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1834" y="3985403"/>
            <a:ext cx="2032166" cy="2872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1465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7570" y="2743200"/>
            <a:ext cx="7772400" cy="1470025"/>
          </a:xfrm>
        </p:spPr>
        <p:txBody>
          <a:bodyPr/>
          <a:lstStyle/>
          <a:p>
            <a:r>
              <a:rPr lang="en-GB" dirty="0" smtClean="0"/>
              <a:t>Carol Ann Duffy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93370" y="4572000"/>
            <a:ext cx="6400800" cy="1752600"/>
          </a:xfrm>
        </p:spPr>
        <p:txBody>
          <a:bodyPr/>
          <a:lstStyle/>
          <a:p>
            <a:r>
              <a:rPr lang="en-GB" dirty="0" smtClean="0"/>
              <a:t>Scottish Set Text-Textual Analysis</a:t>
            </a:r>
            <a:endParaRPr lang="en-GB" dirty="0"/>
          </a:p>
        </p:txBody>
      </p:sp>
      <p:pic>
        <p:nvPicPr>
          <p:cNvPr id="1026" name="Picture 2" descr="C:\Users\lh1094c\AppData\Local\Microsoft\Windows\Temporary Internet Files\Content.IE5\BIRHQ45W\carol_ann_duffy_203_203x152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609600"/>
            <a:ext cx="2645945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3800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152400"/>
            <a:ext cx="8229600" cy="1143000"/>
          </a:xfrm>
        </p:spPr>
        <p:txBody>
          <a:bodyPr/>
          <a:lstStyle/>
          <a:p>
            <a:r>
              <a:rPr lang="en-GB" dirty="0" smtClean="0"/>
              <a:t>Getting Organised For Higher-Tips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762000"/>
            <a:ext cx="6858000" cy="5867400"/>
          </a:xfrm>
        </p:spPr>
        <p:txBody>
          <a:bodyPr>
            <a:normAutofit fontScale="70000" lnSpcReduction="20000"/>
          </a:bodyPr>
          <a:lstStyle/>
          <a:p>
            <a:r>
              <a:rPr lang="en-GB" b="1" dirty="0" smtClean="0"/>
              <a:t>Use different folders or workbooks </a:t>
            </a:r>
            <a:r>
              <a:rPr lang="en-GB" dirty="0" smtClean="0"/>
              <a:t>for different parts of the course-R4UAE, TA, Critical Essay, Folio. Label them clearly</a:t>
            </a:r>
          </a:p>
          <a:p>
            <a:endParaRPr lang="en-GB" dirty="0" smtClean="0"/>
          </a:p>
          <a:p>
            <a:r>
              <a:rPr lang="en-GB" b="1" dirty="0" smtClean="0"/>
              <a:t>Keep a copy of weekly schedule for English </a:t>
            </a:r>
            <a:r>
              <a:rPr lang="en-GB" dirty="0" smtClean="0"/>
              <a:t>on phone to save having to bring everything everyday-take photo of next slide!</a:t>
            </a:r>
          </a:p>
          <a:p>
            <a:endParaRPr lang="en-GB" dirty="0" smtClean="0"/>
          </a:p>
          <a:p>
            <a:r>
              <a:rPr lang="en-GB" b="1" dirty="0" smtClean="0"/>
              <a:t>Set reminders in phone </a:t>
            </a:r>
            <a:r>
              <a:rPr lang="en-GB" dirty="0" smtClean="0"/>
              <a:t>of deadlines e.g. “1 week until persuasive first draft due” to ensure you are on track</a:t>
            </a:r>
          </a:p>
          <a:p>
            <a:endParaRPr lang="en-GB" dirty="0"/>
          </a:p>
          <a:p>
            <a:r>
              <a:rPr lang="en-GB" b="1" dirty="0" smtClean="0"/>
              <a:t>Get own copy of class novel </a:t>
            </a:r>
            <a:r>
              <a:rPr lang="en-GB" dirty="0" smtClean="0"/>
              <a:t>(‘The Handmaid’s Tale-Margaret Atwood’) so you can label and highlight it to save rummaging for quotes every time</a:t>
            </a:r>
          </a:p>
          <a:p>
            <a:endParaRPr lang="en-GB" dirty="0"/>
          </a:p>
          <a:p>
            <a:r>
              <a:rPr lang="en-GB" b="1" dirty="0" smtClean="0"/>
              <a:t>Regularly check </a:t>
            </a:r>
            <a:r>
              <a:rPr lang="en-GB" b="1" dirty="0"/>
              <a:t>GLOW site </a:t>
            </a:r>
            <a:r>
              <a:rPr lang="en-GB" dirty="0"/>
              <a:t>(</a:t>
            </a:r>
            <a:r>
              <a:rPr lang="en-GB" dirty="0">
                <a:hlinkClick r:id="rId2"/>
              </a:rPr>
              <a:t>https://blogs.glowscotland.org.uk/gc/missinnes</a:t>
            </a:r>
            <a:r>
              <a:rPr lang="en-GB" dirty="0" smtClean="0">
                <a:hlinkClick r:id="rId2"/>
              </a:rPr>
              <a:t>/</a:t>
            </a:r>
            <a:r>
              <a:rPr lang="en-GB" dirty="0" smtClean="0"/>
              <a:t>) for missed notes if absent or to help with work at home</a:t>
            </a:r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1027" name="Picture 3" descr="C:\Users\mi3069a\AppData\Local\Microsoft\Windows\Temporary Internet Files\Content.IE5\GYOERYTH\bigstock-Organize-Puzzle-Shows-Arrangin-39272773-1024x911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5749" y="4724400"/>
            <a:ext cx="2398251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4660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Structure of Week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229600" cy="53340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b="1" dirty="0" smtClean="0"/>
              <a:t>Monday P2</a:t>
            </a:r>
            <a:r>
              <a:rPr lang="en-GB" dirty="0" smtClean="0"/>
              <a:t>-Scottish Set Text (Carol Ann Duffy Poetry)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b="1" dirty="0" smtClean="0"/>
              <a:t>Tuesday P1</a:t>
            </a:r>
            <a:r>
              <a:rPr lang="en-GB" dirty="0" smtClean="0"/>
              <a:t>-</a:t>
            </a:r>
            <a:r>
              <a:rPr lang="en-GB" dirty="0"/>
              <a:t>Scottish Set Text (Carol Ann Duffy Poetry</a:t>
            </a:r>
            <a:r>
              <a:rPr lang="en-GB" dirty="0" smtClean="0"/>
              <a:t>)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b="1" dirty="0" smtClean="0"/>
              <a:t>Wednesday P3&amp;4</a:t>
            </a:r>
            <a:r>
              <a:rPr lang="en-GB" dirty="0" smtClean="0"/>
              <a:t>-Critical Essay- ‘The Handmaid’s Tale’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b="1" dirty="0" smtClean="0"/>
              <a:t>Thursday P5</a:t>
            </a:r>
            <a:r>
              <a:rPr lang="en-GB" dirty="0" smtClean="0"/>
              <a:t>-R4UAE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b="1" dirty="0" smtClean="0"/>
              <a:t>Friday P6</a:t>
            </a:r>
            <a:r>
              <a:rPr lang="en-GB" dirty="0" smtClean="0"/>
              <a:t>-R4UAE/Folio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6354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8329" y="2968178"/>
            <a:ext cx="7772400" cy="1470025"/>
          </a:xfrm>
        </p:spPr>
        <p:txBody>
          <a:bodyPr/>
          <a:lstStyle/>
          <a:p>
            <a:r>
              <a:rPr lang="en-GB" dirty="0" smtClean="0"/>
              <a:t>Understanding The Poem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93370" y="4572000"/>
            <a:ext cx="6400800" cy="1752600"/>
          </a:xfrm>
        </p:spPr>
        <p:txBody>
          <a:bodyPr/>
          <a:lstStyle/>
          <a:p>
            <a:r>
              <a:rPr lang="en-GB" dirty="0" smtClean="0"/>
              <a:t>Scottish Set Text</a:t>
            </a:r>
            <a:endParaRPr lang="en-GB" dirty="0"/>
          </a:p>
        </p:txBody>
      </p:sp>
      <p:pic>
        <p:nvPicPr>
          <p:cNvPr id="1026" name="Picture 2" descr="C:\Users\lh1094c\AppData\Local\Microsoft\Windows\Temporary Internet Files\Content.IE5\HS4P96AC\blockpage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475" y="3424237"/>
            <a:ext cx="19050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097" y="304800"/>
            <a:ext cx="3548856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016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Our Stanza Summary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 smtClean="0"/>
              <a:t>Stanza 1</a:t>
            </a:r>
            <a:r>
              <a:rPr lang="en-GB" dirty="0" smtClean="0"/>
              <a:t>- what it feels like to be in a lesson taught by Mrs </a:t>
            </a:r>
            <a:r>
              <a:rPr lang="en-GB" dirty="0" err="1" smtClean="0"/>
              <a:t>Tilscher</a:t>
            </a:r>
            <a:endParaRPr lang="en-GB" dirty="0" smtClean="0"/>
          </a:p>
          <a:p>
            <a:r>
              <a:rPr lang="en-GB" b="1" dirty="0" smtClean="0"/>
              <a:t>Stanza 2</a:t>
            </a:r>
            <a:r>
              <a:rPr lang="en-GB" dirty="0" smtClean="0"/>
              <a:t>-the classroom environment, the safety and love felt by the children</a:t>
            </a:r>
          </a:p>
          <a:p>
            <a:r>
              <a:rPr lang="en-GB" b="1" dirty="0" smtClean="0"/>
              <a:t>Stanza 3</a:t>
            </a:r>
            <a:r>
              <a:rPr lang="en-GB" dirty="0" smtClean="0"/>
              <a:t>-the children begin to grow and mature</a:t>
            </a:r>
          </a:p>
          <a:p>
            <a:r>
              <a:rPr lang="en-GB" b="1" dirty="0" smtClean="0"/>
              <a:t>Stanza 4</a:t>
            </a:r>
            <a:r>
              <a:rPr lang="en-GB" dirty="0" smtClean="0"/>
              <a:t>-leaving school, moving on</a:t>
            </a:r>
            <a:r>
              <a:rPr lang="en-GB" smtClean="0"/>
              <a:t>, growing up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630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Understanding The Poem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For each poem, you will initially answer some understanding question to ensure you grasp the basic PLOT and IDEAS of the poem</a:t>
            </a:r>
          </a:p>
          <a:p>
            <a:endParaRPr lang="en-GB" dirty="0"/>
          </a:p>
          <a:p>
            <a:r>
              <a:rPr lang="en-GB" dirty="0" smtClean="0"/>
              <a:t>These questions will also provide some analysis work on the poem</a:t>
            </a:r>
          </a:p>
          <a:p>
            <a:endParaRPr lang="en-GB" dirty="0"/>
          </a:p>
          <a:p>
            <a:r>
              <a:rPr lang="en-GB" dirty="0" smtClean="0"/>
              <a:t>You will answer in full sentences as far as possible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0003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 Question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AutoNum type="arabicPeriod"/>
            </a:pPr>
            <a:r>
              <a:rPr lang="en-GB" dirty="0" smtClean="0"/>
              <a:t>Look </a:t>
            </a:r>
            <a:r>
              <a:rPr lang="en-GB" dirty="0"/>
              <a:t>at lines 1-5. What kind of atmosphere is created in Mrs </a:t>
            </a:r>
            <a:r>
              <a:rPr lang="en-GB" dirty="0" err="1"/>
              <a:t>Tilscher’s</a:t>
            </a:r>
            <a:r>
              <a:rPr lang="en-GB" dirty="0"/>
              <a:t> classroom, in the opening of the poem</a:t>
            </a:r>
            <a:r>
              <a:rPr lang="en-GB" dirty="0" smtClean="0"/>
              <a:t>?</a:t>
            </a:r>
          </a:p>
          <a:p>
            <a:pPr marL="0" indent="0">
              <a:buNone/>
            </a:pPr>
            <a:endParaRPr lang="en-GB" b="1" dirty="0" smtClean="0"/>
          </a:p>
          <a:p>
            <a:pPr marL="0" indent="0">
              <a:buNone/>
            </a:pPr>
            <a:r>
              <a:rPr lang="en-GB" b="1" dirty="0" smtClean="0"/>
              <a:t>In the opening lines of ‘IMTC’, the poet uses imagery to create an atmosphere of wonder and authenticity: “You could travel up the Blue Nile/with your finger.” This suggests the teacher brings the lessons to life for pupils, and creates vivid images in their minds of far-off places. 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01613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 Question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GB" dirty="0" smtClean="0"/>
              <a:t>Look </a:t>
            </a:r>
            <a:r>
              <a:rPr lang="en-GB" dirty="0"/>
              <a:t>at lines 1-5. What kind of atmosphere is created in Mrs </a:t>
            </a:r>
            <a:r>
              <a:rPr lang="en-GB" dirty="0" err="1"/>
              <a:t>Tilscher’s</a:t>
            </a:r>
            <a:r>
              <a:rPr lang="en-GB" dirty="0"/>
              <a:t> classroom, in the opening of the poem</a:t>
            </a:r>
            <a:r>
              <a:rPr lang="en-GB" dirty="0" smtClean="0"/>
              <a:t>?</a:t>
            </a:r>
          </a:p>
          <a:p>
            <a:pPr marL="0" indent="0">
              <a:buNone/>
            </a:pPr>
            <a:endParaRPr lang="en-GB" b="1" dirty="0" smtClean="0"/>
          </a:p>
          <a:p>
            <a:pPr marL="0" indent="0">
              <a:buNone/>
            </a:pPr>
            <a:r>
              <a:rPr lang="en-GB" b="1" dirty="0" smtClean="0"/>
              <a:t>The atmosphere in Mrs </a:t>
            </a:r>
            <a:r>
              <a:rPr lang="en-GB" b="1" dirty="0" err="1" smtClean="0"/>
              <a:t>Tilscher’s</a:t>
            </a:r>
            <a:r>
              <a:rPr lang="en-GB" b="1" dirty="0" smtClean="0"/>
              <a:t> classroom is one of endless possibilities, as she brings the lessons to life : “You could travel up the Blue Nile/with your finger.”</a:t>
            </a:r>
            <a:endParaRPr lang="en-GB" b="1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4550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143000"/>
          </a:xfrm>
        </p:spPr>
        <p:txBody>
          <a:bodyPr/>
          <a:lstStyle/>
          <a:p>
            <a:r>
              <a:rPr lang="en-GB" dirty="0" smtClean="0"/>
              <a:t>Understanding The Poem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62484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 smtClean="0"/>
              <a:t>2. How does Duffy create a playful and joyous setting in lines 6-10? Quote an example and explain.</a:t>
            </a:r>
          </a:p>
          <a:p>
            <a:pPr marL="0" indent="0">
              <a:buNone/>
            </a:pPr>
            <a:r>
              <a:rPr lang="en-GB" b="1" dirty="0" smtClean="0"/>
              <a:t>Duffy uses the expression “the laugh of a bell swung by a running child” to create a playful and joyous setting, as this suggests the children are filled with happiness and excitement in the classroom. </a:t>
            </a:r>
          </a:p>
          <a:p>
            <a:pPr marL="0" indent="0">
              <a:buNone/>
            </a:pPr>
            <a:r>
              <a:rPr lang="en-GB" dirty="0" smtClean="0"/>
              <a:t>3. How does Duffy create an overwhelmingly positive view of the classroom in her description in lines 11-14?</a:t>
            </a:r>
            <a:r>
              <a:rPr lang="en-GB" dirty="0"/>
              <a:t> Quote an example and explain</a:t>
            </a:r>
            <a:r>
              <a:rPr lang="en-GB" dirty="0" smtClean="0"/>
              <a:t>.</a:t>
            </a:r>
          </a:p>
          <a:p>
            <a:pPr marL="0" indent="0">
              <a:buNone/>
            </a:pPr>
            <a:r>
              <a:rPr lang="en-GB" b="1" dirty="0" smtClean="0"/>
              <a:t>Duffy creates an overwhelmingly positive view of the classroom in her use of “the classroom glowed like a sweetshop”. This suggests that the classroom is a place that the kids want to be, a place of joy, excitement</a:t>
            </a:r>
            <a:r>
              <a:rPr lang="en-GB" b="1" smtClean="0"/>
              <a:t>, appealing.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7815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Understanding The Poem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dirty="0"/>
              <a:t>4. How does Duffy create a strong image of Mrs </a:t>
            </a:r>
            <a:r>
              <a:rPr lang="en-GB" dirty="0" err="1"/>
              <a:t>Tilscher</a:t>
            </a:r>
            <a:r>
              <a:rPr lang="en-GB" dirty="0"/>
              <a:t> in lines 16-17? Quote an example and explain.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5. How does Duffy create a sense of change in lines 20-24? Quote an example and explain.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6. Look at stanza 4 (lines 28-34). How does Duffy use the weather to predict/reflect the changing behaviour of the pupils? Quote an example and explain. Do you know what this technique is called?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7. How does the writer create a sense of finality and moving on in lines 31-32? Quote an example and explain.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8. What is Duffy’s overall message about school in this poem?</a:t>
            </a:r>
          </a:p>
          <a:p>
            <a:pPr marL="514350" indent="-514350">
              <a:buAutoNum type="arabicPeriod"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4969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HOMEWORK REMINDER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Creative folio proposal-due Weds 29</a:t>
            </a:r>
            <a:r>
              <a:rPr lang="en-GB" baseline="30000" dirty="0" smtClean="0"/>
              <a:t>th</a:t>
            </a:r>
            <a:r>
              <a:rPr lang="en-GB" dirty="0" smtClean="0"/>
              <a:t> Aug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209800"/>
            <a:ext cx="8001000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791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What is the Scottish Text Study</a:t>
            </a:r>
            <a:r>
              <a:rPr lang="en-US" dirty="0" smtClean="0"/>
              <a:t>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86740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b="1" dirty="0"/>
              <a:t>In class</a:t>
            </a:r>
            <a:endParaRPr lang="en-GB" dirty="0"/>
          </a:p>
          <a:p>
            <a:pPr lvl="0"/>
            <a:r>
              <a:rPr lang="en-GB" dirty="0"/>
              <a:t>Part of your critical reading study</a:t>
            </a:r>
          </a:p>
          <a:p>
            <a:pPr marL="0" indent="0">
              <a:buNone/>
            </a:pPr>
            <a:r>
              <a:rPr lang="en-GB" dirty="0"/>
              <a:t> </a:t>
            </a:r>
          </a:p>
          <a:p>
            <a:pPr lvl="0"/>
            <a:r>
              <a:rPr lang="en-GB" dirty="0"/>
              <a:t>You will study a series of poems by a Scottish poet (</a:t>
            </a:r>
            <a:r>
              <a:rPr lang="en-GB" b="1" dirty="0"/>
              <a:t>six</a:t>
            </a:r>
            <a:r>
              <a:rPr lang="en-GB" dirty="0"/>
              <a:t> poems in total), </a:t>
            </a:r>
            <a:r>
              <a:rPr lang="en-GB" b="1" dirty="0"/>
              <a:t>analysing key language features </a:t>
            </a:r>
            <a:r>
              <a:rPr lang="en-GB" dirty="0"/>
              <a:t>and ensuring you have a</a:t>
            </a:r>
            <a:r>
              <a:rPr lang="en-GB" b="1" dirty="0"/>
              <a:t> good understanding of the common them</a:t>
            </a:r>
            <a:r>
              <a:rPr lang="en-GB" dirty="0"/>
              <a:t>es in their work</a:t>
            </a:r>
          </a:p>
          <a:p>
            <a:pPr marL="0" indent="0">
              <a:buNone/>
            </a:pPr>
            <a:r>
              <a:rPr lang="en-GB" dirty="0"/>
              <a:t> </a:t>
            </a:r>
          </a:p>
          <a:p>
            <a:pPr marL="0" indent="0">
              <a:buNone/>
            </a:pPr>
            <a:r>
              <a:rPr lang="en-US" b="1" dirty="0"/>
              <a:t>In exam</a:t>
            </a:r>
            <a:endParaRPr lang="en-GB" dirty="0"/>
          </a:p>
          <a:p>
            <a:pPr lvl="0"/>
            <a:r>
              <a:rPr lang="en-GB" dirty="0"/>
              <a:t>Part of critical reading paper, alongside critical essay (1hr 30mins)</a:t>
            </a:r>
          </a:p>
          <a:p>
            <a:pPr marL="0" indent="0">
              <a:buNone/>
            </a:pPr>
            <a:r>
              <a:rPr lang="en-GB" dirty="0"/>
              <a:t> </a:t>
            </a:r>
          </a:p>
          <a:p>
            <a:pPr lvl="0"/>
            <a:r>
              <a:rPr lang="en-GB" dirty="0"/>
              <a:t>You are given </a:t>
            </a:r>
            <a:r>
              <a:rPr lang="en-GB" b="1" dirty="0"/>
              <a:t>one</a:t>
            </a:r>
            <a:r>
              <a:rPr lang="en-GB" dirty="0"/>
              <a:t> of the poems you have studied in class</a:t>
            </a:r>
          </a:p>
          <a:p>
            <a:pPr marL="0" indent="0">
              <a:buNone/>
            </a:pPr>
            <a:r>
              <a:rPr lang="en-GB" dirty="0"/>
              <a:t>  </a:t>
            </a:r>
          </a:p>
          <a:p>
            <a:pPr lvl="0"/>
            <a:r>
              <a:rPr lang="en-GB" dirty="0"/>
              <a:t>You will answer questions based on that poem (</a:t>
            </a:r>
            <a:r>
              <a:rPr lang="en-GB" b="1" dirty="0"/>
              <a:t>textual analysis</a:t>
            </a:r>
            <a:r>
              <a:rPr lang="en-GB" dirty="0"/>
              <a:t>), looking at the </a:t>
            </a:r>
            <a:r>
              <a:rPr lang="en-GB" b="1" dirty="0"/>
              <a:t>language, themes, characters </a:t>
            </a:r>
            <a:r>
              <a:rPr lang="en-GB" dirty="0"/>
              <a:t>etc.</a:t>
            </a:r>
          </a:p>
          <a:p>
            <a:pPr marL="0" indent="0">
              <a:buNone/>
            </a:pPr>
            <a:r>
              <a:rPr lang="en-GB" dirty="0"/>
              <a:t> </a:t>
            </a:r>
          </a:p>
          <a:p>
            <a:pPr lvl="0"/>
            <a:r>
              <a:rPr lang="en-GB" dirty="0"/>
              <a:t>You will then compare the extract to another poem you have studied, in an </a:t>
            </a:r>
            <a:r>
              <a:rPr lang="en-GB" b="1" dirty="0" smtClean="0"/>
              <a:t>10 mark extended </a:t>
            </a:r>
            <a:r>
              <a:rPr lang="en-GB" b="1" dirty="0"/>
              <a:t>question</a:t>
            </a:r>
          </a:p>
          <a:p>
            <a:endParaRPr lang="en-GB" dirty="0" smtClean="0"/>
          </a:p>
          <a:p>
            <a:r>
              <a:rPr lang="en-GB" b="1" dirty="0" smtClean="0"/>
              <a:t>NO MARKS FOR QUOTING AT HIGHER!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993347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8329" y="2968178"/>
            <a:ext cx="7772400" cy="1470025"/>
          </a:xfrm>
        </p:spPr>
        <p:txBody>
          <a:bodyPr/>
          <a:lstStyle/>
          <a:p>
            <a:r>
              <a:rPr lang="en-GB" dirty="0" smtClean="0"/>
              <a:t>Annotating The Poem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93370" y="4572000"/>
            <a:ext cx="6400800" cy="1752600"/>
          </a:xfrm>
        </p:spPr>
        <p:txBody>
          <a:bodyPr/>
          <a:lstStyle/>
          <a:p>
            <a:r>
              <a:rPr lang="en-GB" dirty="0" smtClean="0"/>
              <a:t>Scottish Set Text</a:t>
            </a:r>
            <a:endParaRPr lang="en-GB" dirty="0"/>
          </a:p>
        </p:txBody>
      </p:sp>
      <p:pic>
        <p:nvPicPr>
          <p:cNvPr id="1026" name="Picture 2" descr="C:\Users\lh1094c\AppData\Local\Microsoft\Windows\Temporary Internet Files\Content.IE5\HS4P96AC\blockpage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475" y="3424237"/>
            <a:ext cx="19050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097" y="304800"/>
            <a:ext cx="3548856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475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annotating?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Annotating means…to add </a:t>
            </a:r>
            <a:r>
              <a:rPr lang="en-GB" dirty="0"/>
              <a:t>notes to </a:t>
            </a:r>
            <a:r>
              <a:rPr lang="en-GB" dirty="0" smtClean="0"/>
              <a:t>a </a:t>
            </a:r>
            <a:r>
              <a:rPr lang="en-GB" dirty="0"/>
              <a:t>text or </a:t>
            </a:r>
            <a:r>
              <a:rPr lang="en-GB" dirty="0" smtClean="0"/>
              <a:t>diagram, </a:t>
            </a:r>
            <a:r>
              <a:rPr lang="en-GB" dirty="0"/>
              <a:t>giving explanation or </a:t>
            </a:r>
            <a:r>
              <a:rPr lang="en-GB" dirty="0" smtClean="0"/>
              <a:t>comment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pic>
        <p:nvPicPr>
          <p:cNvPr id="4098" name="Picture 2" descr="C:\Users\InnesM2\AppData\Local\Microsoft\Windows\Temporary Internet Files\Content.IE5\SM5P79F3\1024px-Pencil_clipart.svg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824843"/>
            <a:ext cx="26670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2115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1143000"/>
          </a:xfrm>
        </p:spPr>
        <p:txBody>
          <a:bodyPr/>
          <a:lstStyle/>
          <a:p>
            <a:r>
              <a:rPr lang="en-GB" dirty="0" smtClean="0"/>
              <a:t>An Annotated Poem</a:t>
            </a:r>
            <a:endParaRPr lang="en-GB" dirty="0"/>
          </a:p>
        </p:txBody>
      </p:sp>
      <p:pic>
        <p:nvPicPr>
          <p:cNvPr id="11266" name="Picture 2" descr="Image result for annotated poe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028700"/>
            <a:ext cx="4524700" cy="582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7790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GB" dirty="0" smtClean="0"/>
              <a:t>Poetic Techniques Cheat Sheet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8194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GB" dirty="0"/>
          </a:p>
          <a:p>
            <a:r>
              <a:rPr lang="en-GB" dirty="0" smtClean="0"/>
              <a:t>Using your bingo card, match the name of the technique up to the definition and example</a:t>
            </a:r>
          </a:p>
          <a:p>
            <a:endParaRPr lang="en-GB" dirty="0"/>
          </a:p>
          <a:p>
            <a:r>
              <a:rPr lang="en-GB" dirty="0" smtClean="0"/>
              <a:t>This will be your bible for textual analysis!</a:t>
            </a:r>
            <a:endParaRPr lang="en-GB" dirty="0"/>
          </a:p>
        </p:txBody>
      </p:sp>
      <p:pic>
        <p:nvPicPr>
          <p:cNvPr id="16387" name="Picture 3" descr="C:\Users\InnesM2\AppData\Local\Microsoft\Windows\Temporary Internet Files\Content.IE5\O09ZVF99\Poetry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286250"/>
            <a:ext cx="3429000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1429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Poetic Techniques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581400" cy="4525963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theme</a:t>
            </a:r>
          </a:p>
          <a:p>
            <a:r>
              <a:rPr lang="en-GB" dirty="0" smtClean="0"/>
              <a:t>Alliteration</a:t>
            </a:r>
          </a:p>
          <a:p>
            <a:r>
              <a:rPr lang="en-GB" dirty="0" smtClean="0"/>
              <a:t>Pathetic fallacy</a:t>
            </a:r>
          </a:p>
          <a:p>
            <a:r>
              <a:rPr lang="en-GB" dirty="0" smtClean="0"/>
              <a:t>Onomatopoeia </a:t>
            </a:r>
          </a:p>
          <a:p>
            <a:r>
              <a:rPr lang="en-GB" dirty="0" smtClean="0"/>
              <a:t>Contrast</a:t>
            </a:r>
          </a:p>
          <a:p>
            <a:r>
              <a:rPr lang="en-GB" dirty="0" smtClean="0"/>
              <a:t>Repetition</a:t>
            </a:r>
          </a:p>
          <a:p>
            <a:r>
              <a:rPr lang="en-GB" dirty="0" smtClean="0"/>
              <a:t>hyperbole</a:t>
            </a:r>
          </a:p>
          <a:p>
            <a:r>
              <a:rPr lang="en-GB" dirty="0" smtClean="0"/>
              <a:t>Metaphor</a:t>
            </a:r>
          </a:p>
          <a:p>
            <a:r>
              <a:rPr lang="en-GB" dirty="0" smtClean="0"/>
              <a:t>Tone</a:t>
            </a:r>
          </a:p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4267200" y="1676400"/>
            <a:ext cx="39624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 smtClean="0"/>
              <a:t>Enjambment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 smtClean="0"/>
              <a:t>Symbolism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 smtClean="0"/>
              <a:t>Rhyme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 smtClean="0"/>
              <a:t>Synecdoche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/>
              <a:t>Assonance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/>
              <a:t>Litotes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/>
              <a:t>Rhetorical Question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/>
              <a:t>personification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/>
              <a:t>Simile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2527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9315468"/>
              </p:ext>
            </p:extLst>
          </p:nvPr>
        </p:nvGraphicFramePr>
        <p:xfrm>
          <a:off x="21771" y="152400"/>
          <a:ext cx="8893630" cy="661109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94239"/>
                <a:gridCol w="2895168"/>
                <a:gridCol w="3104223"/>
              </a:tblGrid>
              <a:tr h="1874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Technique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89" marR="361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Definition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89" marR="361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Example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89" marR="36189" marT="0" marB="0"/>
                </a:tc>
              </a:tr>
              <a:tr h="5661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89" marR="361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The implied attitude of a writer toward the subject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89" marR="361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Sarcastic, excited, negative, positive, amused, humorous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89" marR="36189" marT="0" marB="0"/>
                </a:tc>
              </a:tr>
              <a:tr h="6836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89" marR="361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Understatement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89" marR="361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(when referring to a deep wound) “Oh, it’s just a scratch”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89" marR="36189" marT="0" marB="0"/>
                </a:tc>
              </a:tr>
              <a:tr h="6797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89" marR="361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The big idea in a poem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89" marR="361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The power of love; the importance of family; the danger of greed 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89" marR="36189" marT="0" marB="0"/>
                </a:tc>
              </a:tr>
              <a:tr h="7515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89" marR="361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The repetition of consonant sounds, especially at the beginning of words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89" marR="361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Incredible Innes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89" marR="36189" marT="0" marB="0"/>
                </a:tc>
              </a:tr>
              <a:tr h="10989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89" marR="361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An object or action in a literary work that means more than itself, that stands for something beyond itself.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89" marR="361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A rose representing love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89" marR="36189" marT="0" marB="0"/>
                </a:tc>
              </a:tr>
              <a:tr h="13002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89" marR="361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A sentence that continues onto the next line in a poem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89" marR="361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That's my last Duchess painted on the wall,</a:t>
                      </a:r>
                      <a:br>
                        <a:rPr lang="en-GB" sz="1400" dirty="0">
                          <a:effectLst/>
                        </a:rPr>
                      </a:br>
                      <a:r>
                        <a:rPr lang="en-GB" sz="1400" dirty="0">
                          <a:effectLst/>
                        </a:rPr>
                        <a:t>Looking as if she were alive. I call</a:t>
                      </a:r>
                      <a:br>
                        <a:rPr lang="en-GB" sz="1400" dirty="0">
                          <a:effectLst/>
                        </a:rPr>
                      </a:br>
                      <a:r>
                        <a:rPr lang="en-GB" sz="1400" dirty="0">
                          <a:effectLst/>
                        </a:rPr>
                        <a:t>That piece a wonder, now....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89" marR="36189" marT="0" marB="0"/>
                </a:tc>
              </a:tr>
              <a:tr h="12855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89" marR="361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The matching of final vowel or consonant sounds in two or more words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89" marR="361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Whenever Richard Cory went down town,</a:t>
                      </a:r>
                      <a:br>
                        <a:rPr lang="en-GB" sz="1400" dirty="0">
                          <a:effectLst/>
                        </a:rPr>
                      </a:br>
                      <a:r>
                        <a:rPr lang="en-GB" sz="1400" dirty="0">
                          <a:effectLst/>
                        </a:rPr>
                        <a:t>We people on the pavement looked at </a:t>
                      </a:r>
                      <a:r>
                        <a:rPr lang="en-GB" sz="1400" u="sng" dirty="0">
                          <a:effectLst/>
                        </a:rPr>
                        <a:t>him</a:t>
                      </a:r>
                      <a:r>
                        <a:rPr lang="en-GB" sz="1400" dirty="0">
                          <a:effectLst/>
                        </a:rPr>
                        <a:t>;</a:t>
                      </a:r>
                      <a:br>
                        <a:rPr lang="en-GB" sz="1400" dirty="0">
                          <a:effectLst/>
                        </a:rPr>
                      </a:br>
                      <a:r>
                        <a:rPr lang="en-GB" sz="1400" dirty="0">
                          <a:effectLst/>
                        </a:rPr>
                        <a:t>He was a gentleman from sole to crown</a:t>
                      </a:r>
                      <a:br>
                        <a:rPr lang="en-GB" sz="1400" dirty="0">
                          <a:effectLst/>
                        </a:rPr>
                      </a:br>
                      <a:r>
                        <a:rPr lang="en-GB" sz="1400" dirty="0">
                          <a:effectLst/>
                        </a:rPr>
                        <a:t>Clean favored and imperially </a:t>
                      </a:r>
                      <a:r>
                        <a:rPr lang="en-GB" sz="1400" u="sng" dirty="0">
                          <a:effectLst/>
                        </a:rPr>
                        <a:t>slim</a:t>
                      </a:r>
                      <a:r>
                        <a:rPr lang="en-GB" sz="1400" dirty="0">
                          <a:effectLst/>
                        </a:rPr>
                        <a:t>.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89" marR="36189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1984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880570"/>
              </p:ext>
            </p:extLst>
          </p:nvPr>
        </p:nvGraphicFramePr>
        <p:xfrm>
          <a:off x="21771" y="152400"/>
          <a:ext cx="8893630" cy="661109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94239"/>
                <a:gridCol w="2895168"/>
                <a:gridCol w="3104223"/>
              </a:tblGrid>
              <a:tr h="1874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Technique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89" marR="361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Definition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89" marR="361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Example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89" marR="36189" marT="0" marB="0"/>
                </a:tc>
              </a:tr>
              <a:tr h="5661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r>
                        <a:rPr lang="en-GB" sz="1400" dirty="0" smtClean="0">
                          <a:solidFill>
                            <a:srgbClr val="FF0000"/>
                          </a:solidFill>
                          <a:effectLst/>
                        </a:rPr>
                        <a:t>Tone</a:t>
                      </a:r>
                      <a:endParaRPr lang="en-GB" sz="1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89" marR="361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The implied attitude of a writer toward the subject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89" marR="361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Sarcastic, excited, negative, positive, amused, humorous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89" marR="36189" marT="0" marB="0"/>
                </a:tc>
              </a:tr>
              <a:tr h="6836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r>
                        <a:rPr lang="en-GB" sz="1400" dirty="0" smtClean="0">
                          <a:solidFill>
                            <a:srgbClr val="FF0000"/>
                          </a:solidFill>
                          <a:effectLst/>
                        </a:rPr>
                        <a:t>Litotes</a:t>
                      </a:r>
                      <a:endParaRPr lang="en-GB" sz="1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89" marR="361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Understatement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89" marR="361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(when referring to a deep wound) “Oh, it’s just a scratch”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89" marR="36189" marT="0" marB="0"/>
                </a:tc>
              </a:tr>
              <a:tr h="6797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r>
                        <a:rPr lang="en-GB" sz="1400" dirty="0" smtClean="0">
                          <a:solidFill>
                            <a:srgbClr val="FF0000"/>
                          </a:solidFill>
                          <a:effectLst/>
                        </a:rPr>
                        <a:t>Theme</a:t>
                      </a:r>
                      <a:endParaRPr lang="en-GB" sz="1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89" marR="361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The big idea in a poem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89" marR="361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The power of love; the importance of family; the danger of greed 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89" marR="36189" marT="0" marB="0"/>
                </a:tc>
              </a:tr>
              <a:tr h="7515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r>
                        <a:rPr lang="en-GB" sz="1400" dirty="0" smtClean="0">
                          <a:solidFill>
                            <a:srgbClr val="FF0000"/>
                          </a:solidFill>
                          <a:effectLst/>
                        </a:rPr>
                        <a:t>Alliteration</a:t>
                      </a:r>
                      <a:endParaRPr lang="en-GB" sz="1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89" marR="361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The repetition of consonant sounds, especially at the beginning of words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89" marR="361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Incredible Innes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89" marR="36189" marT="0" marB="0"/>
                </a:tc>
              </a:tr>
              <a:tr h="10989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r>
                        <a:rPr lang="en-GB" sz="1400" dirty="0" smtClean="0">
                          <a:solidFill>
                            <a:srgbClr val="FF0000"/>
                          </a:solidFill>
                          <a:effectLst/>
                        </a:rPr>
                        <a:t>Symbolism</a:t>
                      </a:r>
                      <a:endParaRPr lang="en-GB" sz="1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89" marR="361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An object or action in a literary work that means more than itself, that stands for something beyond itself.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89" marR="361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A rose representing love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89" marR="36189" marT="0" marB="0"/>
                </a:tc>
              </a:tr>
              <a:tr h="13002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r>
                        <a:rPr lang="en-GB" sz="1400" dirty="0" smtClean="0">
                          <a:solidFill>
                            <a:srgbClr val="FF0000"/>
                          </a:solidFill>
                          <a:effectLst/>
                        </a:rPr>
                        <a:t>Enjambment</a:t>
                      </a:r>
                      <a:endParaRPr lang="en-GB" sz="1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89" marR="361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A sentence that continues onto the next line in a poem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89" marR="361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That's my last Duchess painted on the wall,</a:t>
                      </a:r>
                      <a:br>
                        <a:rPr lang="en-GB" sz="1400" dirty="0">
                          <a:effectLst/>
                        </a:rPr>
                      </a:br>
                      <a:r>
                        <a:rPr lang="en-GB" sz="1400" dirty="0">
                          <a:effectLst/>
                        </a:rPr>
                        <a:t>Looking as if she were alive. I call</a:t>
                      </a:r>
                      <a:br>
                        <a:rPr lang="en-GB" sz="1400" dirty="0">
                          <a:effectLst/>
                        </a:rPr>
                      </a:br>
                      <a:r>
                        <a:rPr lang="en-GB" sz="1400" dirty="0">
                          <a:effectLst/>
                        </a:rPr>
                        <a:t>That piece a wonder, now....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89" marR="36189" marT="0" marB="0"/>
                </a:tc>
              </a:tr>
              <a:tr h="12855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r>
                        <a:rPr lang="en-GB" sz="1400" dirty="0" smtClean="0">
                          <a:solidFill>
                            <a:srgbClr val="FF0000"/>
                          </a:solidFill>
                          <a:effectLst/>
                        </a:rPr>
                        <a:t>Rhyme</a:t>
                      </a:r>
                      <a:endParaRPr lang="en-GB" sz="1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89" marR="361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The matching of final vowel or consonant sounds in two or more words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89" marR="361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Whenever Richard Cory went down town,</a:t>
                      </a:r>
                      <a:br>
                        <a:rPr lang="en-GB" sz="1400" dirty="0">
                          <a:effectLst/>
                        </a:rPr>
                      </a:br>
                      <a:r>
                        <a:rPr lang="en-GB" sz="1400" dirty="0">
                          <a:effectLst/>
                        </a:rPr>
                        <a:t>We people on the pavement looked at </a:t>
                      </a:r>
                      <a:r>
                        <a:rPr lang="en-GB" sz="1400" u="sng" dirty="0">
                          <a:effectLst/>
                        </a:rPr>
                        <a:t>him</a:t>
                      </a:r>
                      <a:r>
                        <a:rPr lang="en-GB" sz="1400" dirty="0">
                          <a:effectLst/>
                        </a:rPr>
                        <a:t>;</a:t>
                      </a:r>
                      <a:br>
                        <a:rPr lang="en-GB" sz="1400" dirty="0">
                          <a:effectLst/>
                        </a:rPr>
                      </a:br>
                      <a:r>
                        <a:rPr lang="en-GB" sz="1400" dirty="0">
                          <a:effectLst/>
                        </a:rPr>
                        <a:t>He was a gentleman from sole to crown</a:t>
                      </a:r>
                      <a:br>
                        <a:rPr lang="en-GB" sz="1400" dirty="0">
                          <a:effectLst/>
                        </a:rPr>
                      </a:br>
                      <a:r>
                        <a:rPr lang="en-GB" sz="1400" dirty="0">
                          <a:effectLst/>
                        </a:rPr>
                        <a:t>Clean favored and imperially </a:t>
                      </a:r>
                      <a:r>
                        <a:rPr lang="en-GB" sz="1400" u="sng" dirty="0">
                          <a:effectLst/>
                        </a:rPr>
                        <a:t>slim</a:t>
                      </a:r>
                      <a:r>
                        <a:rPr lang="en-GB" sz="1400" dirty="0">
                          <a:effectLst/>
                        </a:rPr>
                        <a:t>.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89" marR="36189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6665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9747423"/>
              </p:ext>
            </p:extLst>
          </p:nvPr>
        </p:nvGraphicFramePr>
        <p:xfrm>
          <a:off x="76200" y="19115"/>
          <a:ext cx="8915400" cy="672385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01323"/>
                <a:gridCol w="2902255"/>
                <a:gridCol w="3111822"/>
              </a:tblGrid>
              <a:tr h="8152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Technique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88" marR="43188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Definition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88" marR="43188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Example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88" marR="43188" marT="0" marB="0">
                    <a:solidFill>
                      <a:schemeClr val="accent1"/>
                    </a:solidFill>
                  </a:tcPr>
                </a:tc>
              </a:tr>
              <a:tr h="8152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6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88" marR="43188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The repetition of similar vowel sounds in a sentence or a line of poetry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88" marR="43188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I rose and told him of my woe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88" marR="43188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103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6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88" marR="43188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a comparison between unlike things using like, as, or as though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88" marR="431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“My love is like a red, red rose”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88" marR="43188" marT="0" marB="0"/>
                </a:tc>
              </a:tr>
              <a:tr h="7312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6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88" marR="43188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The use of words to imitate the sounds they describe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88" marR="431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Bang, pow, boom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88" marR="43188" marT="0" marB="0"/>
                </a:tc>
              </a:tr>
              <a:tr h="5691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6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88" marR="43188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Exaggeration 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88" marR="431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If I’ve told you once, I’ve told you a million times!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88" marR="43188" marT="0" marB="0"/>
                </a:tc>
              </a:tr>
              <a:tr h="6513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6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88" marR="43188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A direct comparison between unlike things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88" marR="431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I felt a wave of disgust towards him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88" marR="43188" marT="0" marB="0"/>
                </a:tc>
              </a:tr>
              <a:tr h="570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6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88" marR="43188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Giving an object human qualities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88" marR="431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The table trembled under the weight of the plates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88" marR="43188" marT="0" marB="0"/>
                </a:tc>
              </a:tr>
              <a:tr h="6450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6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88" marR="43188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Stating the same information over and over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88" marR="431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And slowly we go down. And slowly we go down.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88" marR="43188" marT="0" marB="0"/>
                </a:tc>
              </a:tr>
              <a:tr h="7283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6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88" marR="43188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Two opposing ideas placed together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88" marR="431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A beautiful disaster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88" marR="43188" marT="0" marB="0"/>
                </a:tc>
              </a:tr>
              <a:tr h="4110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6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88" marR="43188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A question asked to make the reader think; asked for effect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88" marR="431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Do you think I’m stupid?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88" marR="43188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2834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3930810"/>
              </p:ext>
            </p:extLst>
          </p:nvPr>
        </p:nvGraphicFramePr>
        <p:xfrm>
          <a:off x="76200" y="19115"/>
          <a:ext cx="8915400" cy="672385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01323"/>
                <a:gridCol w="2902255"/>
                <a:gridCol w="3111822"/>
              </a:tblGrid>
              <a:tr h="8152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Technique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88" marR="43188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Definition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88" marR="43188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Example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88" marR="43188" marT="0" marB="0">
                    <a:solidFill>
                      <a:schemeClr val="accent1"/>
                    </a:solidFill>
                  </a:tcPr>
                </a:tc>
              </a:tr>
              <a:tr h="8152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r>
                        <a:rPr lang="en-GB" sz="1600" dirty="0" smtClean="0">
                          <a:solidFill>
                            <a:srgbClr val="FF0000"/>
                          </a:solidFill>
                          <a:effectLst/>
                        </a:rPr>
                        <a:t>Assonance</a:t>
                      </a:r>
                      <a:endParaRPr lang="en-GB" sz="16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88" marR="43188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The repetition of similar vowel sounds in a sentence or a line of poetry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88" marR="43188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I rose and told him of my woe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88" marR="43188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103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r>
                        <a:rPr lang="en-GB" sz="1600" dirty="0" smtClean="0">
                          <a:solidFill>
                            <a:srgbClr val="FF0000"/>
                          </a:solidFill>
                          <a:effectLst/>
                        </a:rPr>
                        <a:t>Simile</a:t>
                      </a:r>
                      <a:endParaRPr lang="en-GB" sz="16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88" marR="43188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a comparison between unlike things using like, as, or as though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88" marR="431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“My love is like a red, red rose”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88" marR="43188" marT="0" marB="0"/>
                </a:tc>
              </a:tr>
              <a:tr h="7312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r>
                        <a:rPr lang="en-GB" sz="1600" dirty="0" smtClean="0">
                          <a:solidFill>
                            <a:srgbClr val="FF0000"/>
                          </a:solidFill>
                          <a:effectLst/>
                        </a:rPr>
                        <a:t>Onomatopoeia</a:t>
                      </a:r>
                      <a:endParaRPr lang="en-GB" sz="16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88" marR="43188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The use of words to imitate the sounds they describe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88" marR="431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Bang, pow, boom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88" marR="43188" marT="0" marB="0"/>
                </a:tc>
              </a:tr>
              <a:tr h="5691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r>
                        <a:rPr lang="en-GB" sz="1600" dirty="0" smtClean="0">
                          <a:solidFill>
                            <a:srgbClr val="FF0000"/>
                          </a:solidFill>
                          <a:effectLst/>
                        </a:rPr>
                        <a:t>Hyperbole</a:t>
                      </a:r>
                      <a:endParaRPr lang="en-GB" sz="16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88" marR="43188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Exaggeration 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88" marR="431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If I’ve told you once, I’ve told you a million times!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88" marR="43188" marT="0" marB="0"/>
                </a:tc>
              </a:tr>
              <a:tr h="6513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r>
                        <a:rPr lang="en-GB" sz="1600" dirty="0" smtClean="0">
                          <a:solidFill>
                            <a:srgbClr val="FF0000"/>
                          </a:solidFill>
                          <a:effectLst/>
                        </a:rPr>
                        <a:t>metaphor </a:t>
                      </a:r>
                      <a:endParaRPr lang="en-GB" sz="16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88" marR="43188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A direct comparison between unlike things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88" marR="431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I felt a wave of disgust towards him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88" marR="43188" marT="0" marB="0"/>
                </a:tc>
              </a:tr>
              <a:tr h="570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r>
                        <a:rPr lang="en-GB" sz="1600" dirty="0" smtClean="0">
                          <a:solidFill>
                            <a:srgbClr val="FF0000"/>
                          </a:solidFill>
                          <a:effectLst/>
                        </a:rPr>
                        <a:t>personification </a:t>
                      </a:r>
                      <a:endParaRPr lang="en-GB" sz="16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88" marR="43188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Giving an object human qualities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88" marR="431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The table trembled under the weight of the plates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88" marR="43188" marT="0" marB="0"/>
                </a:tc>
              </a:tr>
              <a:tr h="6450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r>
                        <a:rPr lang="en-GB" sz="1600" dirty="0" smtClean="0">
                          <a:solidFill>
                            <a:srgbClr val="FF0000"/>
                          </a:solidFill>
                          <a:effectLst/>
                        </a:rPr>
                        <a:t>repetition</a:t>
                      </a:r>
                      <a:endParaRPr lang="en-GB" sz="16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88" marR="43188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Stating the same information over and over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88" marR="431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And slowly we go down. And slowly we go down.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88" marR="43188" marT="0" marB="0"/>
                </a:tc>
              </a:tr>
              <a:tr h="7283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r>
                        <a:rPr lang="en-GB" sz="1600" dirty="0" smtClean="0">
                          <a:solidFill>
                            <a:srgbClr val="FF0000"/>
                          </a:solidFill>
                          <a:effectLst/>
                        </a:rPr>
                        <a:t>contrast</a:t>
                      </a:r>
                      <a:endParaRPr lang="en-GB" sz="16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88" marR="43188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Two opposing ideas placed together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88" marR="431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A beautiful disaster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88" marR="43188" marT="0" marB="0"/>
                </a:tc>
              </a:tr>
              <a:tr h="4110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r>
                        <a:rPr lang="en-GB" sz="1600" dirty="0" smtClean="0">
                          <a:solidFill>
                            <a:srgbClr val="FF0000"/>
                          </a:solidFill>
                          <a:effectLst/>
                        </a:rPr>
                        <a:t>rhetorical question</a:t>
                      </a:r>
                      <a:endParaRPr lang="en-GB" sz="16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88" marR="43188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A question asked to make the reader think; asked for effect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88" marR="431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Do you think I’m stupid?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88" marR="43188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3821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GB" dirty="0" smtClean="0"/>
              <a:t>Annotating Task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/>
              <a:t>I</a:t>
            </a:r>
            <a:r>
              <a:rPr lang="en-GB" dirty="0" smtClean="0"/>
              <a:t>n your group, you will annotate a section of the poem in DETAIL</a:t>
            </a:r>
          </a:p>
          <a:p>
            <a:endParaRPr lang="en-GB" dirty="0"/>
          </a:p>
          <a:p>
            <a:r>
              <a:rPr lang="en-GB" u="sng" dirty="0"/>
              <a:t>U</a:t>
            </a:r>
            <a:r>
              <a:rPr lang="en-GB" u="sng" dirty="0" smtClean="0"/>
              <a:t>nderline</a:t>
            </a:r>
            <a:r>
              <a:rPr lang="en-GB" dirty="0" smtClean="0"/>
              <a:t> poetic techniques</a:t>
            </a:r>
          </a:p>
          <a:p>
            <a:endParaRPr lang="en-GB" dirty="0" smtClean="0"/>
          </a:p>
          <a:p>
            <a:r>
              <a:rPr lang="en-GB" dirty="0" smtClean="0">
                <a:solidFill>
                  <a:srgbClr val="00B050"/>
                </a:solidFill>
              </a:rPr>
              <a:t>Highlight</a:t>
            </a:r>
            <a:r>
              <a:rPr lang="en-GB" dirty="0" smtClean="0"/>
              <a:t> interesting words used </a:t>
            </a:r>
          </a:p>
          <a:p>
            <a:endParaRPr lang="en-GB" dirty="0"/>
          </a:p>
          <a:p>
            <a:r>
              <a:rPr lang="en-GB" dirty="0" smtClean="0"/>
              <a:t>Note down on the poem your thoughts and explanations</a:t>
            </a:r>
            <a:endParaRPr lang="en-GB" dirty="0"/>
          </a:p>
        </p:txBody>
      </p:sp>
      <p:pic>
        <p:nvPicPr>
          <p:cNvPr id="4" name="Picture 2" descr="C:\Users\InnesM2\AppData\Local\Microsoft\Windows\Temporary Internet Files\Content.IE5\SM5P79F3\1024px-Pencil_clipart.svg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0429" y="1981200"/>
            <a:ext cx="26670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8772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Who Is Carol Ann Duffy?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715000" cy="4525963"/>
          </a:xfrm>
        </p:spPr>
        <p:txBody>
          <a:bodyPr>
            <a:normAutofit fontScale="77500" lnSpcReduction="20000"/>
          </a:bodyPr>
          <a:lstStyle/>
          <a:p>
            <a:r>
              <a:rPr lang="en-GB" dirty="0"/>
              <a:t>Born in </a:t>
            </a:r>
            <a:r>
              <a:rPr lang="en-GB" b="1" dirty="0"/>
              <a:t>Glasgow</a:t>
            </a:r>
            <a:r>
              <a:rPr lang="en-GB" dirty="0"/>
              <a:t> 1955, moved to Stafford aged 6.</a:t>
            </a:r>
          </a:p>
          <a:p>
            <a:r>
              <a:rPr lang="en-GB" dirty="0"/>
              <a:t>Critically acclaimed as well as popular with readers. </a:t>
            </a:r>
          </a:p>
          <a:p>
            <a:r>
              <a:rPr lang="en-GB" dirty="0"/>
              <a:t>One of the best known and most celebrated of living poets, Duffy was appointed </a:t>
            </a:r>
            <a:r>
              <a:rPr lang="en-GB" b="1" dirty="0"/>
              <a:t>Poet Laureate </a:t>
            </a:r>
            <a:r>
              <a:rPr lang="en-GB" dirty="0"/>
              <a:t>in 2009, the </a:t>
            </a:r>
            <a:r>
              <a:rPr lang="en-GB" b="1" dirty="0"/>
              <a:t>first female, and first LGBT poet</a:t>
            </a:r>
            <a:r>
              <a:rPr lang="en-GB" dirty="0"/>
              <a:t>, to hold the position. </a:t>
            </a:r>
          </a:p>
          <a:p>
            <a:r>
              <a:rPr lang="en-GB" dirty="0"/>
              <a:t>As well as being Poet Laureate, Duffy is currently the </a:t>
            </a:r>
            <a:r>
              <a:rPr lang="en-GB" b="1" dirty="0"/>
              <a:t>Director of the Writing School</a:t>
            </a:r>
            <a:r>
              <a:rPr lang="en-GB" dirty="0"/>
              <a:t> at </a:t>
            </a:r>
            <a:r>
              <a:rPr lang="en-GB" b="1" dirty="0"/>
              <a:t>Manchester Metropolitan University.</a:t>
            </a:r>
          </a:p>
          <a:p>
            <a:endParaRPr lang="en-GB" dirty="0"/>
          </a:p>
        </p:txBody>
      </p:sp>
      <p:pic>
        <p:nvPicPr>
          <p:cNvPr id="2050" name="Picture 2" descr="C:\Users\lh1094c\AppData\Local\Microsoft\Windows\Temporary Internet Files\Content.IE5\150KAAWT\07_carol_ann_duffy_2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388" y="4495800"/>
            <a:ext cx="3143612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9795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Annotation Example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Look closely at the annotation example</a:t>
            </a:r>
          </a:p>
          <a:p>
            <a:endParaRPr lang="en-GB" dirty="0"/>
          </a:p>
          <a:p>
            <a:r>
              <a:rPr lang="en-GB" dirty="0" smtClean="0"/>
              <a:t>Look at the level of detail in the annotated notes-replicate this for your section!</a:t>
            </a:r>
          </a:p>
          <a:p>
            <a:endParaRPr lang="en-GB" dirty="0"/>
          </a:p>
          <a:p>
            <a:r>
              <a:rPr lang="en-GB" dirty="0" smtClean="0"/>
              <a:t>You will present your example to the class, so make sure it is detailed and you understand it well</a:t>
            </a:r>
            <a:endParaRPr lang="en-GB" dirty="0"/>
          </a:p>
        </p:txBody>
      </p:sp>
      <p:pic>
        <p:nvPicPr>
          <p:cNvPr id="4" name="Picture 2" descr="C:\Users\InnesM2\AppData\Local\Microsoft\Windows\Temporary Internet Files\Content.IE5\SM5P79F3\1024px-Pencil_clipart.svg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7893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 Annotation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178" y="1676888"/>
            <a:ext cx="8011644" cy="437258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Sections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Vincent, Sean, Anton-5-9</a:t>
            </a:r>
          </a:p>
          <a:p>
            <a:r>
              <a:rPr lang="en-GB" dirty="0" smtClean="0"/>
              <a:t>Kelvin, </a:t>
            </a:r>
            <a:r>
              <a:rPr lang="en-GB" dirty="0" err="1" smtClean="0"/>
              <a:t>Ameilia</a:t>
            </a:r>
            <a:r>
              <a:rPr lang="en-GB" dirty="0" smtClean="0"/>
              <a:t>, Matthew-9-12</a:t>
            </a:r>
          </a:p>
          <a:p>
            <a:r>
              <a:rPr lang="en-GB" dirty="0" smtClean="0"/>
              <a:t>Dylan, Connor, Jean, Adam-13-16</a:t>
            </a:r>
          </a:p>
          <a:p>
            <a:r>
              <a:rPr lang="en-GB" dirty="0" smtClean="0"/>
              <a:t>Rhiannon, Matthew, Ellie-17-20</a:t>
            </a:r>
          </a:p>
          <a:p>
            <a:r>
              <a:rPr lang="en-GB" dirty="0" smtClean="0"/>
              <a:t>Erin</a:t>
            </a:r>
            <a:r>
              <a:rPr lang="en-GB" smtClean="0"/>
              <a:t>, Louie, Luke-21-24</a:t>
            </a:r>
            <a:endParaRPr lang="en-GB" dirty="0" smtClean="0"/>
          </a:p>
          <a:p>
            <a:r>
              <a:rPr lang="en-GB" dirty="0" smtClean="0"/>
              <a:t>Skye, </a:t>
            </a:r>
            <a:r>
              <a:rPr lang="en-GB" dirty="0" err="1" smtClean="0"/>
              <a:t>Lizzy</a:t>
            </a:r>
            <a:r>
              <a:rPr lang="en-GB" dirty="0" smtClean="0"/>
              <a:t>, </a:t>
            </a:r>
            <a:r>
              <a:rPr lang="en-GB" dirty="0" err="1" smtClean="0"/>
              <a:t>Dani</a:t>
            </a:r>
            <a:r>
              <a:rPr lang="en-GB" dirty="0" smtClean="0"/>
              <a:t>, Maryam-25-28</a:t>
            </a:r>
          </a:p>
          <a:p>
            <a:r>
              <a:rPr lang="en-GB" dirty="0" smtClean="0"/>
              <a:t>Peace, </a:t>
            </a:r>
            <a:r>
              <a:rPr lang="en-GB" dirty="0" err="1" smtClean="0"/>
              <a:t>Nesse</a:t>
            </a:r>
            <a:r>
              <a:rPr lang="en-GB" dirty="0" smtClean="0"/>
              <a:t>, Amy, Niamh-29-33</a:t>
            </a:r>
          </a:p>
          <a:p>
            <a:endParaRPr lang="en-GB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6477000" y="685800"/>
            <a:ext cx="2514600" cy="286232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u="sng" dirty="0" smtClean="0"/>
              <a:t>ANNOTATING</a:t>
            </a:r>
          </a:p>
          <a:p>
            <a:r>
              <a:rPr lang="en-GB" u="sng" dirty="0" smtClean="0"/>
              <a:t>Underline</a:t>
            </a:r>
            <a:r>
              <a:rPr lang="en-GB" dirty="0" smtClean="0"/>
              <a:t> </a:t>
            </a:r>
            <a:r>
              <a:rPr lang="en-GB" dirty="0"/>
              <a:t>poetic techniques</a:t>
            </a:r>
          </a:p>
          <a:p>
            <a:endParaRPr lang="en-GB" dirty="0"/>
          </a:p>
          <a:p>
            <a:r>
              <a:rPr lang="en-GB" dirty="0">
                <a:solidFill>
                  <a:srgbClr val="00B050"/>
                </a:solidFill>
              </a:rPr>
              <a:t>Highlight</a:t>
            </a:r>
            <a:r>
              <a:rPr lang="en-GB" dirty="0"/>
              <a:t> interesting words used </a:t>
            </a:r>
          </a:p>
          <a:p>
            <a:endParaRPr lang="en-GB" dirty="0"/>
          </a:p>
          <a:p>
            <a:r>
              <a:rPr lang="en-GB" dirty="0"/>
              <a:t>Note down on the poem your thoughts and explanations</a:t>
            </a:r>
          </a:p>
        </p:txBody>
      </p:sp>
    </p:spTree>
    <p:extLst>
      <p:ext uri="{BB962C8B-B14F-4D97-AF65-F5344CB8AC3E}">
        <p14:creationId xmlns:p14="http://schemas.microsoft.com/office/powerpoint/2010/main" val="1914675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Presenting Your Annotations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You are going to present your section of the poem and your annotated notes to the class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 smtClean="0"/>
              <a:t>You need to explain clearly:</a:t>
            </a:r>
          </a:p>
          <a:p>
            <a:r>
              <a:rPr lang="en-GB" dirty="0" smtClean="0"/>
              <a:t>Where to highlight/underline</a:t>
            </a:r>
          </a:p>
          <a:p>
            <a:r>
              <a:rPr lang="en-GB" dirty="0" smtClean="0"/>
              <a:t>What words mean/suggest</a:t>
            </a:r>
          </a:p>
          <a:p>
            <a:r>
              <a:rPr lang="en-GB" dirty="0" smtClean="0"/>
              <a:t>What techniques are being used</a:t>
            </a:r>
          </a:p>
          <a:p>
            <a:r>
              <a:rPr lang="en-GB" dirty="0" smtClean="0"/>
              <a:t>Explanations of key techniques</a:t>
            </a:r>
            <a:endParaRPr lang="en-GB" dirty="0"/>
          </a:p>
        </p:txBody>
      </p:sp>
      <p:pic>
        <p:nvPicPr>
          <p:cNvPr id="4" name="Picture 2" descr="C:\Users\InnesM2\AppData\Local\Microsoft\Windows\Temporary Internet Files\Content.IE5\SM5P79F3\1024px-Pencil_clipart.svg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667000"/>
            <a:ext cx="26670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7856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Homework Reminder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u="sng" dirty="0" smtClean="0"/>
              <a:t>For Weds 4</a:t>
            </a:r>
            <a:r>
              <a:rPr lang="en-GB" u="sng" baseline="30000" dirty="0" smtClean="0"/>
              <a:t>th</a:t>
            </a:r>
            <a:r>
              <a:rPr lang="en-GB" u="sng" dirty="0" smtClean="0"/>
              <a:t> Sept-</a:t>
            </a:r>
          </a:p>
          <a:p>
            <a:r>
              <a:rPr lang="en-GB" dirty="0" smtClean="0"/>
              <a:t>Read chapters 7-12 of ‘The Handmaid’s Tale’ </a:t>
            </a:r>
          </a:p>
          <a:p>
            <a:r>
              <a:rPr lang="en-GB" dirty="0" smtClean="0"/>
              <a:t>Setting paragraph for chapters 1-6 (notes on GLOW)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u="sng" dirty="0" smtClean="0"/>
              <a:t>For Fri 13</a:t>
            </a:r>
            <a:r>
              <a:rPr lang="en-GB" u="sng" baseline="30000" dirty="0" smtClean="0"/>
              <a:t>th</a:t>
            </a:r>
            <a:r>
              <a:rPr lang="en-GB" u="sng" dirty="0" smtClean="0"/>
              <a:t> Sept-</a:t>
            </a:r>
          </a:p>
          <a:p>
            <a:pPr marL="0" indent="0">
              <a:buNone/>
            </a:pPr>
            <a:r>
              <a:rPr lang="en-GB" dirty="0" smtClean="0"/>
              <a:t>First draft of persuasive essay-</a:t>
            </a:r>
          </a:p>
          <a:p>
            <a:pPr marL="0" indent="0">
              <a:buNone/>
            </a:pPr>
            <a:r>
              <a:rPr lang="en-GB" dirty="0" smtClean="0"/>
              <a:t>notes on GLOW</a:t>
            </a:r>
            <a:endParaRPr lang="en-GB" dirty="0"/>
          </a:p>
        </p:txBody>
      </p:sp>
      <p:pic>
        <p:nvPicPr>
          <p:cNvPr id="1026" name="Picture 2" descr="C:\Users\mi3069a\AppData\Local\Microsoft\Windows\Temporary Internet Files\Content.IE5\BS55VWSN\2830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2186" y="4410075"/>
            <a:ext cx="2340864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1231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8329" y="2968178"/>
            <a:ext cx="7772400" cy="1470025"/>
          </a:xfrm>
        </p:spPr>
        <p:txBody>
          <a:bodyPr/>
          <a:lstStyle/>
          <a:p>
            <a:r>
              <a:rPr lang="en-GB" dirty="0" smtClean="0"/>
              <a:t>Analysing Imagery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93370" y="4572000"/>
            <a:ext cx="6400800" cy="1752600"/>
          </a:xfrm>
        </p:spPr>
        <p:txBody>
          <a:bodyPr/>
          <a:lstStyle/>
          <a:p>
            <a:r>
              <a:rPr lang="en-GB" dirty="0" smtClean="0"/>
              <a:t>Scottish Set Text</a:t>
            </a:r>
            <a:endParaRPr lang="en-GB" dirty="0"/>
          </a:p>
        </p:txBody>
      </p:sp>
      <p:pic>
        <p:nvPicPr>
          <p:cNvPr id="1026" name="Picture 2" descr="C:\Users\lh1094c\AppData\Local\Microsoft\Windows\Temporary Internet Files\Content.IE5\HS4P96AC\blockpage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475" y="3424237"/>
            <a:ext cx="19050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097" y="304800"/>
            <a:ext cx="3548856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267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Analysing Imagery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145340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Throughout the poem, Duffy uses imagery to express certain emotions, particularly:</a:t>
            </a:r>
          </a:p>
          <a:p>
            <a:pPr lvl="1"/>
            <a:r>
              <a:rPr lang="en-GB" dirty="0" smtClean="0"/>
              <a:t>Nostalgia</a:t>
            </a:r>
          </a:p>
          <a:p>
            <a:pPr lvl="1"/>
            <a:r>
              <a:rPr lang="en-GB" dirty="0" smtClean="0"/>
              <a:t>Joy</a:t>
            </a:r>
          </a:p>
          <a:p>
            <a:pPr lvl="1"/>
            <a:r>
              <a:rPr lang="en-GB" dirty="0" smtClean="0"/>
              <a:t>excitement</a:t>
            </a:r>
          </a:p>
          <a:p>
            <a:r>
              <a:rPr lang="en-GB" dirty="0" smtClean="0"/>
              <a:t>Look at the imagery used in the poem, and explain fully how these emotions are conveyed through comparison</a:t>
            </a:r>
          </a:p>
          <a:p>
            <a:pPr lvl="1"/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4800600" y="5288340"/>
            <a:ext cx="4343400" cy="1569660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solidFill>
                  <a:schemeClr val="bg1"/>
                </a:solidFill>
              </a:rPr>
              <a:t>While you do this in groups…Attainment discussions!</a:t>
            </a:r>
            <a:endParaRPr lang="en-GB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625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7574280"/>
              </p:ext>
            </p:extLst>
          </p:nvPr>
        </p:nvGraphicFramePr>
        <p:xfrm>
          <a:off x="55418" y="39942"/>
          <a:ext cx="9067800" cy="68180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6950"/>
                <a:gridCol w="2266950"/>
                <a:gridCol w="2266950"/>
                <a:gridCol w="2266950"/>
              </a:tblGrid>
              <a:tr h="469801">
                <a:tc>
                  <a:txBody>
                    <a:bodyPr/>
                    <a:lstStyle/>
                    <a:p>
                      <a:r>
                        <a:rPr lang="en-GB" dirty="0" smtClean="0"/>
                        <a:t>Image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Comparison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Analysis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Emotion</a:t>
                      </a:r>
                      <a:r>
                        <a:rPr lang="en-GB" baseline="0" dirty="0" smtClean="0"/>
                        <a:t> conveyed</a:t>
                      </a:r>
                      <a:endParaRPr lang="en-GB" dirty="0"/>
                    </a:p>
                  </a:txBody>
                  <a:tcPr/>
                </a:tc>
              </a:tr>
              <a:tr h="1359001">
                <a:tc>
                  <a:txBody>
                    <a:bodyPr/>
                    <a:lstStyle/>
                    <a:p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“The </a:t>
                      </a:r>
                      <a:r>
                        <a:rPr lang="en-GB" sz="180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laugh of a bell 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swung by a running child” (stanza 1)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Sound of</a:t>
                      </a:r>
                      <a:r>
                        <a:rPr lang="en-GB" sz="1600" baseline="0" dirty="0" smtClean="0"/>
                        <a:t> bell to laughing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Just</a:t>
                      </a:r>
                      <a:r>
                        <a:rPr lang="en-GB" sz="1600" baseline="0" dirty="0" smtClean="0"/>
                        <a:t> as laughing is a pleasant, joyful sound, so too the bell was a sound that was appealing to the children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Joy –symbol of happiness and</a:t>
                      </a:r>
                      <a:r>
                        <a:rPr lang="en-GB" sz="1600" baseline="0" dirty="0" smtClean="0"/>
                        <a:t> comfort in school environment</a:t>
                      </a:r>
                      <a:endParaRPr lang="en-GB" sz="1600" dirty="0"/>
                    </a:p>
                  </a:txBody>
                  <a:tcPr/>
                </a:tc>
              </a:tr>
              <a:tr h="883673">
                <a:tc>
                  <a:txBody>
                    <a:bodyPr/>
                    <a:lstStyle/>
                    <a:p>
                      <a:r>
                        <a:rPr lang="en-GB" sz="180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“The classroom glowed like a sweetshop.” (stanza</a:t>
                      </a:r>
                      <a:r>
                        <a:rPr lang="en-GB" sz="1800" u="non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2)</a:t>
                      </a:r>
                      <a:endParaRPr lang="en-GB" sz="1600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/>
                </a:tc>
              </a:tr>
              <a:tr h="883673">
                <a:tc>
                  <a:txBody>
                    <a:bodyPr/>
                    <a:lstStyle/>
                    <a:p>
                      <a:r>
                        <a:rPr lang="en-GB" sz="180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“Brady and Hindley</a:t>
                      </a:r>
                    </a:p>
                    <a:p>
                      <a:r>
                        <a:rPr lang="en-GB" sz="180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faded, like the faint, uneasy smudge of a mistake” (stanza 2)</a:t>
                      </a:r>
                      <a:endParaRPr lang="en-GB" sz="1600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</a:tr>
              <a:tr h="805373">
                <a:tc>
                  <a:txBody>
                    <a:bodyPr/>
                    <a:lstStyle/>
                    <a:p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“inky tadpoles changed</a:t>
                      </a:r>
                    </a:p>
                    <a:p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from </a:t>
                      </a:r>
                      <a:r>
                        <a:rPr lang="en-GB" sz="180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commas into exclamation marks. 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“ (stanza 3)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</a:tr>
              <a:tr h="1148776">
                <a:tc>
                  <a:txBody>
                    <a:bodyPr/>
                    <a:lstStyle/>
                    <a:p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“the air tasted of electricity.” (stanza 4)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9289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2435510"/>
              </p:ext>
            </p:extLst>
          </p:nvPr>
        </p:nvGraphicFramePr>
        <p:xfrm>
          <a:off x="55418" y="39942"/>
          <a:ext cx="9067800" cy="104851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6950"/>
                <a:gridCol w="2266950"/>
                <a:gridCol w="2266950"/>
                <a:gridCol w="2266950"/>
              </a:tblGrid>
              <a:tr h="469801">
                <a:tc>
                  <a:txBody>
                    <a:bodyPr/>
                    <a:lstStyle/>
                    <a:p>
                      <a:r>
                        <a:rPr lang="en-GB" dirty="0" smtClean="0"/>
                        <a:t>Image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Comparison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Analysis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Emotion</a:t>
                      </a:r>
                      <a:r>
                        <a:rPr lang="en-GB" baseline="0" dirty="0" smtClean="0"/>
                        <a:t> conveyed</a:t>
                      </a:r>
                      <a:endParaRPr lang="en-GB" dirty="0"/>
                    </a:p>
                  </a:txBody>
                  <a:tcPr/>
                </a:tc>
              </a:tr>
              <a:tr h="1359001">
                <a:tc>
                  <a:txBody>
                    <a:bodyPr/>
                    <a:lstStyle/>
                    <a:p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“The </a:t>
                      </a:r>
                      <a:r>
                        <a:rPr lang="en-GB" sz="180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laugh of a bell 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swung by a running child” (stanza 1)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Sound of</a:t>
                      </a:r>
                      <a:r>
                        <a:rPr lang="en-GB" sz="1600" baseline="0" dirty="0" smtClean="0"/>
                        <a:t> bell to laughing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Just</a:t>
                      </a:r>
                      <a:r>
                        <a:rPr lang="en-GB" sz="1600" baseline="0" dirty="0" smtClean="0"/>
                        <a:t> as laughing is a pleasant, joyful sound, so too the bell was a sound that was appealing to the children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Joy –symbol of happiness and</a:t>
                      </a:r>
                      <a:r>
                        <a:rPr lang="en-GB" sz="1600" baseline="0" dirty="0" smtClean="0"/>
                        <a:t> comfort in school environment</a:t>
                      </a:r>
                      <a:endParaRPr lang="en-GB" sz="1600" dirty="0"/>
                    </a:p>
                  </a:txBody>
                  <a:tcPr/>
                </a:tc>
              </a:tr>
              <a:tr h="883673">
                <a:tc>
                  <a:txBody>
                    <a:bodyPr/>
                    <a:lstStyle/>
                    <a:p>
                      <a:r>
                        <a:rPr lang="en-GB" sz="180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“The classroom glowed like a sweetshop.” (stanza</a:t>
                      </a:r>
                      <a:r>
                        <a:rPr lang="en-GB" sz="1800" u="non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2)</a:t>
                      </a:r>
                      <a:endParaRPr lang="en-GB" sz="1600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Classroom to a sweetshop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Just as a sweetshop</a:t>
                      </a:r>
                      <a:r>
                        <a:rPr lang="en-GB" sz="1600" baseline="0" dirty="0" smtClean="0"/>
                        <a:t> is exciting, colourful and warm, so to the classroom is an inviting, welcoming and desirable place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Joy-sweeties as something desirable to children </a:t>
                      </a:r>
                      <a:endParaRPr lang="en-GB" sz="1600" dirty="0"/>
                    </a:p>
                  </a:txBody>
                  <a:tcPr/>
                </a:tc>
              </a:tr>
              <a:tr h="883673">
                <a:tc>
                  <a:txBody>
                    <a:bodyPr/>
                    <a:lstStyle/>
                    <a:p>
                      <a:r>
                        <a:rPr lang="en-GB" sz="180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“Brady and Hindley</a:t>
                      </a:r>
                    </a:p>
                    <a:p>
                      <a:r>
                        <a:rPr lang="en-GB" sz="180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faded, like the faint, uneasy smudge of a mistake” (stanza 2)</a:t>
                      </a:r>
                      <a:endParaRPr lang="en-GB" sz="1600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Thoughts of</a:t>
                      </a:r>
                      <a:r>
                        <a:rPr lang="en-GB" sz="1600" baseline="0" dirty="0" smtClean="0"/>
                        <a:t> the murderers compared to something erased 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Just as something erased is</a:t>
                      </a:r>
                      <a:r>
                        <a:rPr lang="en-GB" sz="1600" baseline="0" dirty="0" smtClean="0"/>
                        <a:t> removed, almost entirely gone, </a:t>
                      </a:r>
                      <a:r>
                        <a:rPr lang="en-GB" sz="1600" dirty="0" smtClean="0"/>
                        <a:t>so too the</a:t>
                      </a:r>
                      <a:r>
                        <a:rPr lang="en-GB" sz="1600" baseline="0" dirty="0" smtClean="0"/>
                        <a:t> thoughts of the Moors murderers disappear when the children are in school, due to safe environment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Safety-children feel comforted</a:t>
                      </a:r>
                      <a:r>
                        <a:rPr lang="en-GB" sz="1600" baseline="0" dirty="0" smtClean="0"/>
                        <a:t> and protected at school</a:t>
                      </a:r>
                      <a:endParaRPr lang="en-GB" sz="1600" dirty="0"/>
                    </a:p>
                  </a:txBody>
                  <a:tcPr/>
                </a:tc>
              </a:tr>
              <a:tr h="805373">
                <a:tc>
                  <a:txBody>
                    <a:bodyPr/>
                    <a:lstStyle/>
                    <a:p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“inky tadpoles changed</a:t>
                      </a:r>
                    </a:p>
                    <a:p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from </a:t>
                      </a:r>
                      <a:r>
                        <a:rPr lang="en-GB" sz="180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commas into exclamation marks. 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“ (stanza 3)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Children compared to tadpoles; compared further to punctuation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Just as tadpoles are</a:t>
                      </a:r>
                      <a:r>
                        <a:rPr lang="en-GB" sz="1600" baseline="0" dirty="0" smtClean="0"/>
                        <a:t> the in-between development stage in a frog’s lifecycle, </a:t>
                      </a:r>
                      <a:endParaRPr lang="en-GB" sz="1600" dirty="0" smtClean="0"/>
                    </a:p>
                    <a:p>
                      <a:r>
                        <a:rPr lang="en-GB" sz="1600" dirty="0" smtClean="0"/>
                        <a:t>So too the children</a:t>
                      </a:r>
                      <a:r>
                        <a:rPr lang="en-GB" sz="1600" baseline="0" dirty="0" smtClean="0"/>
                        <a:t> are maturing, changing, beginning puberty.</a:t>
                      </a:r>
                      <a:endParaRPr lang="en-GB" sz="1600" dirty="0" smtClean="0"/>
                    </a:p>
                    <a:p>
                      <a:r>
                        <a:rPr lang="en-GB" sz="1600" dirty="0" smtClean="0"/>
                        <a:t>Just</a:t>
                      </a:r>
                      <a:r>
                        <a:rPr lang="en-GB" sz="1600" baseline="0" dirty="0" smtClean="0"/>
                        <a:t> as commas continue a sentence and exclamation marks convey strong emotion</a:t>
                      </a:r>
                    </a:p>
                    <a:p>
                      <a:r>
                        <a:rPr lang="en-GB" sz="1600" baseline="0" dirty="0" smtClean="0"/>
                        <a:t>So too the children are moving into a new phase of development-hormones raging.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Emotional change-puberty affecting children’s feelings</a:t>
                      </a:r>
                      <a:r>
                        <a:rPr lang="en-GB" sz="1600" baseline="0" dirty="0" smtClean="0"/>
                        <a:t> and behaviour</a:t>
                      </a:r>
                      <a:endParaRPr lang="en-GB" sz="1600" dirty="0"/>
                    </a:p>
                  </a:txBody>
                  <a:tcPr/>
                </a:tc>
              </a:tr>
              <a:tr h="1148776">
                <a:tc>
                  <a:txBody>
                    <a:bodyPr/>
                    <a:lstStyle/>
                    <a:p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“the air tasted of electricity.” (stanza 4)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Air compared</a:t>
                      </a:r>
                      <a:r>
                        <a:rPr lang="en-GB" sz="1600" baseline="0" dirty="0" smtClean="0"/>
                        <a:t> to something electric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Just as electricity</a:t>
                      </a:r>
                      <a:r>
                        <a:rPr lang="en-GB" sz="1600" baseline="0" dirty="0" smtClean="0"/>
                        <a:t> is a form of energy,</a:t>
                      </a:r>
                      <a:endParaRPr lang="en-GB" sz="1600" dirty="0" smtClean="0"/>
                    </a:p>
                    <a:p>
                      <a:r>
                        <a:rPr lang="en-GB" sz="1600" dirty="0" smtClean="0"/>
                        <a:t>So too the atmosphere is tense, full of excitement</a:t>
                      </a:r>
                      <a:r>
                        <a:rPr lang="en-GB" sz="1600" baseline="0" dirty="0" smtClean="0"/>
                        <a:t> and potential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Excitement-leaving school, growing</a:t>
                      </a:r>
                      <a:r>
                        <a:rPr lang="en-GB" sz="1600" baseline="0" dirty="0" smtClean="0"/>
                        <a:t> up, change</a:t>
                      </a:r>
                      <a:endParaRPr lang="en-GB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5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GB" dirty="0" smtClean="0"/>
              <a:t>Homework Reminder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229600" cy="60198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u="sng" dirty="0" smtClean="0"/>
              <a:t>For Today</a:t>
            </a:r>
          </a:p>
          <a:p>
            <a:pPr marL="0" indent="0">
              <a:buNone/>
            </a:pPr>
            <a:r>
              <a:rPr lang="en-GB" dirty="0" smtClean="0"/>
              <a:t>Finish WC Edinburgh R4UAE task</a:t>
            </a:r>
          </a:p>
          <a:p>
            <a:pPr marL="0" indent="0">
              <a:buNone/>
            </a:pPr>
            <a:endParaRPr lang="en-GB" u="sng" dirty="0" smtClean="0"/>
          </a:p>
          <a:p>
            <a:pPr marL="0" indent="0">
              <a:buNone/>
            </a:pPr>
            <a:r>
              <a:rPr lang="en-GB" u="sng" dirty="0" smtClean="0"/>
              <a:t>For Weds 11</a:t>
            </a:r>
            <a:r>
              <a:rPr lang="en-GB" u="sng" baseline="30000" dirty="0" smtClean="0"/>
              <a:t>th</a:t>
            </a:r>
            <a:r>
              <a:rPr lang="en-GB" u="sng" dirty="0" smtClean="0"/>
              <a:t> Sept-</a:t>
            </a:r>
            <a:endParaRPr lang="en-GB" b="1" u="sng" dirty="0" smtClean="0"/>
          </a:p>
          <a:p>
            <a:r>
              <a:rPr lang="en-GB" dirty="0" smtClean="0"/>
              <a:t>Complete character paragraph (begun in class last week, notes on GLOW</a:t>
            </a:r>
          </a:p>
          <a:p>
            <a:r>
              <a:rPr lang="en-GB" dirty="0" smtClean="0"/>
              <a:t>5 bullet point summary of what we know so far (-&gt;chapter 12):</a:t>
            </a:r>
          </a:p>
          <a:p>
            <a:r>
              <a:rPr lang="en-GB" dirty="0" smtClean="0"/>
              <a:t>Plot</a:t>
            </a:r>
          </a:p>
          <a:p>
            <a:r>
              <a:rPr lang="en-GB" dirty="0" smtClean="0"/>
              <a:t>Setting</a:t>
            </a:r>
          </a:p>
          <a:p>
            <a:r>
              <a:rPr lang="en-GB" dirty="0" err="1" smtClean="0"/>
              <a:t>Offred</a:t>
            </a: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u="sng" dirty="0" smtClean="0"/>
              <a:t>For Fri 13</a:t>
            </a:r>
            <a:r>
              <a:rPr lang="en-GB" u="sng" baseline="30000" dirty="0" smtClean="0"/>
              <a:t>th</a:t>
            </a:r>
            <a:r>
              <a:rPr lang="en-GB" u="sng" dirty="0" smtClean="0"/>
              <a:t> Sept-</a:t>
            </a:r>
          </a:p>
          <a:p>
            <a:pPr marL="0" indent="0">
              <a:buNone/>
            </a:pPr>
            <a:r>
              <a:rPr lang="en-GB" dirty="0" smtClean="0"/>
              <a:t>First draft of persuasive essay-</a:t>
            </a:r>
          </a:p>
          <a:p>
            <a:pPr marL="0" indent="0">
              <a:buNone/>
            </a:pPr>
            <a:r>
              <a:rPr lang="en-GB" dirty="0" smtClean="0"/>
              <a:t>notes on GLOW</a:t>
            </a:r>
            <a:endParaRPr lang="en-GB" dirty="0"/>
          </a:p>
        </p:txBody>
      </p:sp>
      <p:pic>
        <p:nvPicPr>
          <p:cNvPr id="1026" name="Picture 2" descr="C:\Users\mi3069a\AppData\Local\Microsoft\Windows\Temporary Internet Files\Content.IE5\BS55VWSN\2830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2186" y="4410075"/>
            <a:ext cx="2340864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2604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Her Work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43000"/>
            <a:ext cx="6096000" cy="5562600"/>
          </a:xfrm>
        </p:spPr>
        <p:txBody>
          <a:bodyPr>
            <a:normAutofit fontScale="77500" lnSpcReduction="20000"/>
          </a:bodyPr>
          <a:lstStyle/>
          <a:p>
            <a:r>
              <a:rPr lang="en-GB" dirty="0"/>
              <a:t>She says she uses</a:t>
            </a:r>
            <a:r>
              <a:rPr lang="en-GB" b="1" dirty="0"/>
              <a:t> “simple words in a complicated way.”</a:t>
            </a:r>
          </a:p>
          <a:p>
            <a:r>
              <a:rPr lang="en-GB" dirty="0"/>
              <a:t>Duffy’s poems often explore </a:t>
            </a:r>
            <a:r>
              <a:rPr lang="en-GB" b="1" dirty="0"/>
              <a:t>political, philosophical and social issues</a:t>
            </a:r>
            <a:r>
              <a:rPr lang="en-GB" dirty="0"/>
              <a:t>, especially issues centring on </a:t>
            </a:r>
            <a:r>
              <a:rPr lang="en-GB" b="1" dirty="0"/>
              <a:t>gender, identity and inequality. </a:t>
            </a:r>
          </a:p>
          <a:p>
            <a:r>
              <a:rPr lang="en-GB" dirty="0"/>
              <a:t>Duffy is particularly known for her exploration of </a:t>
            </a:r>
            <a:r>
              <a:rPr lang="en-GB" b="1" dirty="0"/>
              <a:t>feminine archetypes</a:t>
            </a:r>
            <a:r>
              <a:rPr lang="en-GB" dirty="0"/>
              <a:t>, the subversion of </a:t>
            </a:r>
            <a:r>
              <a:rPr lang="en-GB" b="1" dirty="0"/>
              <a:t>gender stereotypes </a:t>
            </a:r>
            <a:r>
              <a:rPr lang="en-GB" dirty="0"/>
              <a:t>and her </a:t>
            </a:r>
            <a:r>
              <a:rPr lang="en-GB" b="1" dirty="0"/>
              <a:t>dramatic monologues. </a:t>
            </a:r>
          </a:p>
          <a:p>
            <a:r>
              <a:rPr lang="en-GB" dirty="0"/>
              <a:t>These monologues are often written in the voices of </a:t>
            </a:r>
            <a:r>
              <a:rPr lang="en-GB" b="1" dirty="0"/>
              <a:t>characters marginalised or demonised by mainstream society</a:t>
            </a:r>
            <a:r>
              <a:rPr lang="en-GB" dirty="0"/>
              <a:t>. </a:t>
            </a:r>
          </a:p>
          <a:p>
            <a:r>
              <a:rPr lang="en-GB" dirty="0"/>
              <a:t>A </a:t>
            </a:r>
            <a:r>
              <a:rPr lang="en-GB" b="1" dirty="0"/>
              <a:t>lapsed Catholic </a:t>
            </a:r>
            <a:r>
              <a:rPr lang="en-GB" dirty="0"/>
              <a:t>for whom poetry is very close to prayer, for Duffy, in each of her poems she is </a:t>
            </a:r>
            <a:r>
              <a:rPr lang="en-GB" b="1" dirty="0"/>
              <a:t>“trying to reveal a truth”.</a:t>
            </a:r>
          </a:p>
          <a:p>
            <a:endParaRPr lang="en-GB" dirty="0"/>
          </a:p>
        </p:txBody>
      </p:sp>
      <p:pic>
        <p:nvPicPr>
          <p:cNvPr id="3074" name="Picture 2" descr="C:\Users\lh1094c\AppData\Local\Microsoft\Windows\Temporary Internet Files\Content.IE5\KH1ZLFB5\red-herring.055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514600"/>
            <a:ext cx="2247900" cy="168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7740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0114401"/>
              </p:ext>
            </p:extLst>
          </p:nvPr>
        </p:nvGraphicFramePr>
        <p:xfrm>
          <a:off x="55418" y="39942"/>
          <a:ext cx="9067800" cy="68180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6950"/>
                <a:gridCol w="2266950"/>
                <a:gridCol w="2266950"/>
                <a:gridCol w="2266950"/>
              </a:tblGrid>
              <a:tr h="469801">
                <a:tc>
                  <a:txBody>
                    <a:bodyPr/>
                    <a:lstStyle/>
                    <a:p>
                      <a:r>
                        <a:rPr lang="en-GB" dirty="0" smtClean="0"/>
                        <a:t>Image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Comparison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Analysis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Emotion</a:t>
                      </a:r>
                      <a:r>
                        <a:rPr lang="en-GB" baseline="0" dirty="0" smtClean="0"/>
                        <a:t> conveyed</a:t>
                      </a:r>
                      <a:endParaRPr lang="en-GB" dirty="0"/>
                    </a:p>
                  </a:txBody>
                  <a:tcPr/>
                </a:tc>
              </a:tr>
              <a:tr h="1359001">
                <a:tc>
                  <a:txBody>
                    <a:bodyPr/>
                    <a:lstStyle/>
                    <a:p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“The </a:t>
                      </a:r>
                      <a:r>
                        <a:rPr lang="en-GB" sz="180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laugh of a bell 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swung by a running child” (stanza 1)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Sound of</a:t>
                      </a:r>
                      <a:r>
                        <a:rPr lang="en-GB" sz="1600" baseline="0" dirty="0" smtClean="0"/>
                        <a:t> bell to laughing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Just</a:t>
                      </a:r>
                      <a:r>
                        <a:rPr lang="en-GB" sz="1600" baseline="0" dirty="0" smtClean="0"/>
                        <a:t> as laughing is a pleasant, joyful sound, so too the bell was a sound that was appealing to the children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Joy –symbol of happiness and</a:t>
                      </a:r>
                      <a:r>
                        <a:rPr lang="en-GB" sz="1600" baseline="0" dirty="0" smtClean="0"/>
                        <a:t> comfort in school environment</a:t>
                      </a:r>
                      <a:endParaRPr lang="en-GB" sz="1600" dirty="0"/>
                    </a:p>
                  </a:txBody>
                  <a:tcPr/>
                </a:tc>
              </a:tr>
              <a:tr h="883673">
                <a:tc>
                  <a:txBody>
                    <a:bodyPr/>
                    <a:lstStyle/>
                    <a:p>
                      <a:r>
                        <a:rPr lang="en-GB" sz="180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“The classroom glowed like a sweetshop.” (stanza</a:t>
                      </a:r>
                      <a:r>
                        <a:rPr lang="en-GB" sz="1800" u="non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2)</a:t>
                      </a:r>
                      <a:endParaRPr lang="en-GB" sz="1600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/>
                </a:tc>
              </a:tr>
              <a:tr h="883673">
                <a:tc>
                  <a:txBody>
                    <a:bodyPr/>
                    <a:lstStyle/>
                    <a:p>
                      <a:r>
                        <a:rPr lang="en-GB" sz="180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“Brady and Hindley</a:t>
                      </a:r>
                    </a:p>
                    <a:p>
                      <a:r>
                        <a:rPr lang="en-GB" sz="180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faded, like the faint, uneasy smudge of a mistake” (stanza 2)</a:t>
                      </a:r>
                      <a:endParaRPr lang="en-GB" sz="1600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</a:tr>
              <a:tr h="805373">
                <a:tc>
                  <a:txBody>
                    <a:bodyPr/>
                    <a:lstStyle/>
                    <a:p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“inky tadpoles changed</a:t>
                      </a:r>
                    </a:p>
                    <a:p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from </a:t>
                      </a:r>
                      <a:r>
                        <a:rPr lang="en-GB" sz="180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commas into exclamation marks. 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“ (stanza 3)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</a:tr>
              <a:tr h="1148776">
                <a:tc>
                  <a:txBody>
                    <a:bodyPr/>
                    <a:lstStyle/>
                    <a:p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“the air tasted of electricity.” (stanza 4)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096000" y="5105400"/>
            <a:ext cx="2895600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EMOTIONS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Nostalgia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Joy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Excitement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138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9874794"/>
              </p:ext>
            </p:extLst>
          </p:nvPr>
        </p:nvGraphicFramePr>
        <p:xfrm>
          <a:off x="55418" y="39942"/>
          <a:ext cx="9067800" cy="62846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6950"/>
                <a:gridCol w="2266950"/>
                <a:gridCol w="2266950"/>
                <a:gridCol w="2266950"/>
              </a:tblGrid>
              <a:tr h="469801">
                <a:tc>
                  <a:txBody>
                    <a:bodyPr/>
                    <a:lstStyle/>
                    <a:p>
                      <a:r>
                        <a:rPr lang="en-GB" sz="1100" dirty="0" smtClean="0"/>
                        <a:t>Image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 smtClean="0"/>
                        <a:t>Comparison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 smtClean="0"/>
                        <a:t>Analysis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 smtClean="0"/>
                        <a:t>Emotion</a:t>
                      </a:r>
                      <a:r>
                        <a:rPr lang="en-GB" sz="1100" baseline="0" dirty="0" smtClean="0"/>
                        <a:t> conveyed</a:t>
                      </a:r>
                      <a:endParaRPr lang="en-GB" sz="1100" dirty="0"/>
                    </a:p>
                  </a:txBody>
                  <a:tcPr/>
                </a:tc>
              </a:tr>
              <a:tr h="709457">
                <a:tc>
                  <a:txBody>
                    <a:bodyPr/>
                    <a:lstStyle/>
                    <a:p>
                      <a:r>
                        <a:rPr lang="en-GB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“The </a:t>
                      </a:r>
                      <a:r>
                        <a:rPr lang="en-GB" sz="110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laugh of a bell </a:t>
                      </a:r>
                      <a:r>
                        <a:rPr lang="en-GB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swung by a running child” (stanza 1)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 smtClean="0"/>
                        <a:t>Sound of</a:t>
                      </a:r>
                      <a:r>
                        <a:rPr lang="en-GB" sz="1100" baseline="0" dirty="0" smtClean="0"/>
                        <a:t> bell to laughing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 smtClean="0"/>
                        <a:t>Just</a:t>
                      </a:r>
                      <a:r>
                        <a:rPr lang="en-GB" sz="1100" baseline="0" dirty="0" smtClean="0"/>
                        <a:t> as laughing is a pleasant, joyful sound, so too the bell was a sound that was appealing to the children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 smtClean="0"/>
                        <a:t>Joy –symbol of happiness and</a:t>
                      </a:r>
                      <a:r>
                        <a:rPr lang="en-GB" sz="1100" baseline="0" dirty="0" smtClean="0"/>
                        <a:t> comfort in school environment</a:t>
                      </a:r>
                      <a:endParaRPr lang="en-GB" sz="1100" dirty="0"/>
                    </a:p>
                  </a:txBody>
                  <a:tcPr/>
                </a:tc>
              </a:tr>
              <a:tr h="883673">
                <a:tc>
                  <a:txBody>
                    <a:bodyPr/>
                    <a:lstStyle/>
                    <a:p>
                      <a:r>
                        <a:rPr lang="en-GB" sz="110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“The classroom glowed like a sweetshop.” (stanza</a:t>
                      </a:r>
                      <a:r>
                        <a:rPr lang="en-GB" sz="1100" u="non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2)</a:t>
                      </a:r>
                      <a:endParaRPr lang="en-GB" sz="1100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 smtClean="0"/>
                        <a:t>Classroom to sweet shop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 smtClean="0"/>
                        <a:t>Just as a sweetshop is a place designed to</a:t>
                      </a:r>
                      <a:r>
                        <a:rPr lang="en-GB" sz="1100" baseline="0" dirty="0" smtClean="0"/>
                        <a:t> appeal to children-colourful, lots of trinkets to look at/discover, pleasant aroma; so too the classroom is well-organised, bright, designed with the children in mind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 smtClean="0"/>
                        <a:t>Excitement</a:t>
                      </a:r>
                      <a:r>
                        <a:rPr lang="en-GB" sz="1100" baseline="0" dirty="0" smtClean="0"/>
                        <a:t>/joy/nostalgia-children are excited by classroom appearance, it brings them joy. Duffy nostalgic for memories of her past.</a:t>
                      </a:r>
                      <a:endParaRPr lang="en-GB" sz="1100" dirty="0"/>
                    </a:p>
                  </a:txBody>
                  <a:tcPr/>
                </a:tc>
              </a:tr>
              <a:tr h="883673">
                <a:tc>
                  <a:txBody>
                    <a:bodyPr/>
                    <a:lstStyle/>
                    <a:p>
                      <a:r>
                        <a:rPr lang="en-GB" sz="110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“Brady and Hindley</a:t>
                      </a:r>
                    </a:p>
                    <a:p>
                      <a:r>
                        <a:rPr lang="en-GB" sz="110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faded, like the faint, uneasy smudge of a mistake” (stanza 2)</a:t>
                      </a:r>
                      <a:endParaRPr lang="en-GB" sz="1100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 smtClean="0"/>
                        <a:t>Murderers to a smudge/something that has been erased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 smtClean="0"/>
                        <a:t>Just as a smudge/something</a:t>
                      </a:r>
                      <a:r>
                        <a:rPr lang="en-GB" sz="1100" baseline="0" dirty="0" smtClean="0"/>
                        <a:t> erased is blurred/no longer fully there, removed, less obvious; so too the Moors Murderers are no longer a major concern/source of fear for the children when in the classroom 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 smtClean="0"/>
                        <a:t>Relief/calm/peacefulness/comfort-</a:t>
                      </a:r>
                    </a:p>
                    <a:p>
                      <a:r>
                        <a:rPr lang="en-GB" sz="1100" dirty="0" smtClean="0"/>
                        <a:t>Children</a:t>
                      </a:r>
                      <a:r>
                        <a:rPr lang="en-GB" sz="1100" baseline="0" dirty="0" smtClean="0"/>
                        <a:t> feel a sense of safety in classroom</a:t>
                      </a:r>
                      <a:endParaRPr lang="en-GB" sz="1100" dirty="0"/>
                    </a:p>
                  </a:txBody>
                  <a:tcPr/>
                </a:tc>
              </a:tr>
              <a:tr h="805373">
                <a:tc>
                  <a:txBody>
                    <a:bodyPr/>
                    <a:lstStyle/>
                    <a:p>
                      <a:r>
                        <a:rPr lang="en-GB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“inky tadpoles changed</a:t>
                      </a:r>
                    </a:p>
                    <a:p>
                      <a:r>
                        <a:rPr lang="en-GB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from </a:t>
                      </a:r>
                      <a:r>
                        <a:rPr lang="en-GB" sz="110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commas into exclamation marks. </a:t>
                      </a:r>
                      <a:r>
                        <a:rPr lang="en-GB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“ (stanza 3)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 smtClean="0"/>
                        <a:t>Children</a:t>
                      </a:r>
                      <a:r>
                        <a:rPr lang="en-GB" sz="1100" baseline="0" dirty="0" smtClean="0"/>
                        <a:t> to tadpoles-&gt;frogs</a:t>
                      </a:r>
                    </a:p>
                    <a:p>
                      <a:r>
                        <a:rPr lang="en-GB" sz="1100" baseline="0" dirty="0" smtClean="0"/>
                        <a:t>Tadpoles=commas</a:t>
                      </a:r>
                    </a:p>
                    <a:p>
                      <a:r>
                        <a:rPr lang="en-GB" sz="1100" baseline="0" dirty="0" smtClean="0"/>
                        <a:t>Frogs=exclamation marks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 smtClean="0"/>
                        <a:t>Just as tadpoles are the earlier stage in a frog’s development, under-developed, changing, growing;</a:t>
                      </a:r>
                      <a:r>
                        <a:rPr lang="en-GB" sz="1100" baseline="0" dirty="0" smtClean="0"/>
                        <a:t> so too the children are maturing and changing. Just as commas are used to continue a sentence, list, extend, are smaller; so too the tadpole stage is extended form of change; just as exclamation marks indicate strong emotion, so too the children are experiencing emotional change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 smtClean="0"/>
                        <a:t>Excitement for change</a:t>
                      </a:r>
                      <a:endParaRPr lang="en-GB" sz="1100" dirty="0"/>
                    </a:p>
                  </a:txBody>
                  <a:tcPr/>
                </a:tc>
              </a:tr>
              <a:tr h="807720">
                <a:tc>
                  <a:txBody>
                    <a:bodyPr/>
                    <a:lstStyle/>
                    <a:p>
                      <a:r>
                        <a:rPr lang="en-GB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“the air tasted of electricity.” (stanza 4)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 smtClean="0"/>
                        <a:t>Air to electricity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 smtClean="0"/>
                        <a:t>Just as electricity is energy giving, creates power; so too the air is charged with a sense of change-tangible 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 smtClean="0"/>
                        <a:t>Tension, excitement-for</a:t>
                      </a:r>
                      <a:r>
                        <a:rPr lang="en-GB" sz="1100" baseline="0" dirty="0" smtClean="0"/>
                        <a:t> future, for changes to come</a:t>
                      </a:r>
                      <a:endParaRPr lang="en-GB" sz="11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5971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8329" y="2968178"/>
            <a:ext cx="7772400" cy="1470025"/>
          </a:xfrm>
        </p:spPr>
        <p:txBody>
          <a:bodyPr/>
          <a:lstStyle/>
          <a:p>
            <a:r>
              <a:rPr lang="en-GB" dirty="0" smtClean="0"/>
              <a:t>Themes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93370" y="4572000"/>
            <a:ext cx="6400800" cy="1752600"/>
          </a:xfrm>
        </p:spPr>
        <p:txBody>
          <a:bodyPr/>
          <a:lstStyle/>
          <a:p>
            <a:r>
              <a:rPr lang="en-GB" dirty="0" smtClean="0"/>
              <a:t>Scottish Set Text</a:t>
            </a:r>
            <a:endParaRPr lang="en-GB" dirty="0"/>
          </a:p>
        </p:txBody>
      </p:sp>
      <p:pic>
        <p:nvPicPr>
          <p:cNvPr id="1026" name="Picture 2" descr="C:\Users\lh1094c\AppData\Local\Microsoft\Windows\Temporary Internet Files\Content.IE5\HS4P96AC\blockpage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475" y="3424237"/>
            <a:ext cx="19050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097" y="304800"/>
            <a:ext cx="3548856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938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Duffy’s Major Themes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GB" dirty="0" smtClean="0"/>
              <a:t>Look back at the list of themes in Duffy’s work, discussed at the beginning of the course.</a:t>
            </a:r>
          </a:p>
          <a:p>
            <a:pPr>
              <a:buNone/>
            </a:pPr>
            <a:r>
              <a:rPr lang="en-GB" dirty="0" smtClean="0"/>
              <a:t>Which themes are present in ‘In Mrs </a:t>
            </a:r>
            <a:r>
              <a:rPr lang="en-GB" dirty="0" err="1" smtClean="0"/>
              <a:t>Tilscher’s</a:t>
            </a:r>
            <a:r>
              <a:rPr lang="en-GB" dirty="0" smtClean="0"/>
              <a:t> Class’?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Memory</a:t>
            </a:r>
            <a:r>
              <a:rPr lang="en-GB" dirty="0" smtClean="0"/>
              <a:t>-childhood, lost love, preserving memories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Time</a:t>
            </a:r>
            <a:r>
              <a:rPr lang="en-GB" dirty="0" smtClean="0"/>
              <a:t>-past-pleasant and haunting; inability to return to past; decay; losing time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Love and relationships</a:t>
            </a:r>
            <a:r>
              <a:rPr lang="en-GB" dirty="0" smtClean="0"/>
              <a:t>-passion and desire; heartbreak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Isolation</a:t>
            </a:r>
            <a:r>
              <a:rPr lang="en-GB" dirty="0" smtClean="0"/>
              <a:t>-socially, emotionally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Truth</a:t>
            </a:r>
            <a:r>
              <a:rPr lang="en-GB" dirty="0" smtClean="0"/>
              <a:t>-honesty, bluntness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 smtClean="0"/>
              <a:t>Any other themes not previously mentioned?</a:t>
            </a:r>
          </a:p>
          <a:p>
            <a:pPr>
              <a:buNone/>
            </a:pPr>
            <a:endParaRPr lang="en-GB" dirty="0"/>
          </a:p>
        </p:txBody>
      </p:sp>
      <p:pic>
        <p:nvPicPr>
          <p:cNvPr id="4" name="Picture 3" descr="C:\Users\lh1094c\AppData\Local\Microsoft\Windows\Temporary Internet Files\Content.IE5\BIRHQ45W\thought-bubble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800600"/>
            <a:ext cx="1543049" cy="1681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3702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GB" dirty="0" smtClean="0"/>
              <a:t>Homework Reminder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229600" cy="60198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u="sng" dirty="0" smtClean="0"/>
              <a:t>For Weds 11</a:t>
            </a:r>
            <a:r>
              <a:rPr lang="en-GB" u="sng" baseline="30000" dirty="0" smtClean="0"/>
              <a:t>th</a:t>
            </a:r>
            <a:r>
              <a:rPr lang="en-GB" u="sng" dirty="0" smtClean="0"/>
              <a:t> Sept-</a:t>
            </a:r>
            <a:endParaRPr lang="en-GB" b="1" u="sng" dirty="0" smtClean="0"/>
          </a:p>
          <a:p>
            <a:r>
              <a:rPr lang="en-GB" dirty="0" smtClean="0"/>
              <a:t>Complete character paragraph (begun in class last week, notes on GLOW</a:t>
            </a:r>
          </a:p>
          <a:p>
            <a:r>
              <a:rPr lang="en-GB" dirty="0" smtClean="0"/>
              <a:t>5 bullet point summary of what we know so far (-&gt;chapter 12):</a:t>
            </a:r>
          </a:p>
          <a:p>
            <a:r>
              <a:rPr lang="en-GB" dirty="0" smtClean="0"/>
              <a:t>Plot</a:t>
            </a:r>
          </a:p>
          <a:p>
            <a:r>
              <a:rPr lang="en-GB" dirty="0" smtClean="0"/>
              <a:t>Setting</a:t>
            </a:r>
          </a:p>
          <a:p>
            <a:r>
              <a:rPr lang="en-GB" dirty="0" err="1" smtClean="0"/>
              <a:t>Offred</a:t>
            </a: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u="sng" dirty="0" smtClean="0"/>
              <a:t>For Fri 13</a:t>
            </a:r>
            <a:r>
              <a:rPr lang="en-GB" u="sng" baseline="30000" dirty="0" smtClean="0"/>
              <a:t>th</a:t>
            </a:r>
            <a:r>
              <a:rPr lang="en-GB" u="sng" dirty="0" smtClean="0"/>
              <a:t> Sept-</a:t>
            </a:r>
          </a:p>
          <a:p>
            <a:pPr marL="0" indent="0">
              <a:buNone/>
            </a:pPr>
            <a:r>
              <a:rPr lang="en-GB" dirty="0" smtClean="0"/>
              <a:t>First draft of persuasive essay-</a:t>
            </a:r>
          </a:p>
          <a:p>
            <a:pPr marL="0" indent="0">
              <a:buNone/>
            </a:pPr>
            <a:r>
              <a:rPr lang="en-GB" dirty="0" smtClean="0"/>
              <a:t>notes on GLOW</a:t>
            </a:r>
            <a:endParaRPr lang="en-GB" dirty="0"/>
          </a:p>
        </p:txBody>
      </p:sp>
      <p:pic>
        <p:nvPicPr>
          <p:cNvPr id="1026" name="Picture 2" descr="C:\Users\mi3069a\AppData\Local\Microsoft\Windows\Temporary Internet Files\Content.IE5\BS55VWSN\2830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2186" y="4410075"/>
            <a:ext cx="2340864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9054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Themes in ‘IMTC’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Memory</a:t>
            </a:r>
          </a:p>
          <a:p>
            <a:endParaRPr lang="en-GB" dirty="0"/>
          </a:p>
          <a:p>
            <a:r>
              <a:rPr lang="en-GB" dirty="0" smtClean="0"/>
              <a:t>Truth</a:t>
            </a:r>
          </a:p>
          <a:p>
            <a:endParaRPr lang="en-GB" dirty="0"/>
          </a:p>
          <a:p>
            <a:r>
              <a:rPr lang="en-GB" dirty="0" smtClean="0"/>
              <a:t>Time </a:t>
            </a:r>
          </a:p>
          <a:p>
            <a:endParaRPr lang="en-GB" dirty="0"/>
          </a:p>
          <a:p>
            <a:r>
              <a:rPr lang="en-GB" dirty="0" smtClean="0"/>
              <a:t>Nostalgia</a:t>
            </a:r>
            <a:endParaRPr lang="en-GB" dirty="0"/>
          </a:p>
        </p:txBody>
      </p:sp>
      <p:pic>
        <p:nvPicPr>
          <p:cNvPr id="4" name="Picture 3" descr="C:\Users\lh1094c\AppData\Local\Microsoft\Windows\Temporary Internet Files\Content.IE5\BIRHQ45W\thought-bubble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598" y="1219200"/>
            <a:ext cx="983651" cy="1071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mi3069a\AppData\Local\Microsoft\Windows\Temporary Internet Files\Content.IE5\G4RKG6IB\isolation1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8081" y="2438401"/>
            <a:ext cx="1408081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mi3069a\AppData\Local\Microsoft\Windows\Temporary Internet Files\Content.IE5\G4LAEEGT\sands-of-time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1643" y="3657598"/>
            <a:ext cx="1066801" cy="106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mi3069a\AppData\Local\Microsoft\Windows\Temporary Internet Files\Content.IE5\D3IGD9E7\stock-vector-man-daydreaming-retro-clip-art-illustration-137166890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6035" y="4876800"/>
            <a:ext cx="1398016" cy="1530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1206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Group Mind Map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8229600" cy="41910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dirty="0" smtClean="0"/>
              <a:t>Each group will create a mind map based on a particular theme.</a:t>
            </a:r>
          </a:p>
          <a:p>
            <a:pPr marL="0" indent="0">
              <a:buNone/>
            </a:pPr>
            <a:r>
              <a:rPr lang="en-GB" dirty="0" smtClean="0"/>
              <a:t>In your mind map, you will explain:</a:t>
            </a:r>
          </a:p>
          <a:p>
            <a:r>
              <a:rPr lang="en-GB" dirty="0" smtClean="0"/>
              <a:t>What your theme means in relation to the poem</a:t>
            </a:r>
          </a:p>
          <a:p>
            <a:r>
              <a:rPr lang="en-GB" dirty="0" smtClean="0"/>
              <a:t>In detail, analyse how 2 quotations demonstrate that theme, explaining key techniques used</a:t>
            </a:r>
          </a:p>
          <a:p>
            <a:r>
              <a:rPr lang="en-GB" dirty="0" smtClean="0"/>
              <a:t>What the poet’s overall message about that theme</a:t>
            </a:r>
            <a:endParaRPr lang="en-GB" dirty="0"/>
          </a:p>
        </p:txBody>
      </p:sp>
      <p:sp>
        <p:nvSpPr>
          <p:cNvPr id="5" name="Oval 4"/>
          <p:cNvSpPr/>
          <p:nvPr/>
        </p:nvSpPr>
        <p:spPr>
          <a:xfrm>
            <a:off x="6019800" y="5334000"/>
            <a:ext cx="1905000" cy="990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" name="Straight Connector 6"/>
          <p:cNvCxnSpPr>
            <a:stCxn id="5" idx="2"/>
          </p:cNvCxnSpPr>
          <p:nvPr/>
        </p:nvCxnSpPr>
        <p:spPr>
          <a:xfrm flipH="1" flipV="1">
            <a:off x="4953000" y="5562600"/>
            <a:ext cx="1066800" cy="2667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7391400" y="5029200"/>
            <a:ext cx="1219200" cy="40005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 flipV="1">
            <a:off x="7620000" y="6103088"/>
            <a:ext cx="1066800" cy="2667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7762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3124200" y="2590800"/>
            <a:ext cx="3200400" cy="236220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3352800" y="3048625"/>
            <a:ext cx="2819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 smtClean="0"/>
              <a:t>Theme-Truth</a:t>
            </a:r>
            <a:endParaRPr lang="en-GB" sz="4400" dirty="0"/>
          </a:p>
        </p:txBody>
      </p:sp>
      <p:cxnSp>
        <p:nvCxnSpPr>
          <p:cNvPr id="7" name="Straight Connector 6"/>
          <p:cNvCxnSpPr>
            <a:stCxn id="4" idx="1"/>
          </p:cNvCxnSpPr>
          <p:nvPr/>
        </p:nvCxnSpPr>
        <p:spPr>
          <a:xfrm flipH="1" flipV="1">
            <a:off x="2514600" y="1981200"/>
            <a:ext cx="1078288" cy="95553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5776107" y="2209800"/>
            <a:ext cx="624693" cy="65073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4" idx="3"/>
          </p:cNvCxnSpPr>
          <p:nvPr/>
        </p:nvCxnSpPr>
        <p:spPr>
          <a:xfrm flipH="1">
            <a:off x="2286000" y="4607064"/>
            <a:ext cx="1306888" cy="49833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 flipV="1">
            <a:off x="5861656" y="4627633"/>
            <a:ext cx="226797" cy="55396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27590" y="172875"/>
            <a:ext cx="25146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Theme definition</a:t>
            </a:r>
          </a:p>
          <a:p>
            <a:r>
              <a:rPr lang="en-GB" dirty="0" smtClean="0"/>
              <a:t>In Duffy’s poetry, she always strives to be truthful when conveying her personal experiences-sharing her emotions honestly.</a:t>
            </a:r>
          </a:p>
          <a:p>
            <a:r>
              <a:rPr lang="en-GB" dirty="0" smtClean="0"/>
              <a:t>Truth is also important in this poem, as the children grow older and discover the truths about life.</a:t>
            </a:r>
          </a:p>
          <a:p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3276600" y="8324"/>
            <a:ext cx="5791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Quotation 1</a:t>
            </a:r>
          </a:p>
          <a:p>
            <a:r>
              <a:rPr lang="en-GB" dirty="0" smtClean="0"/>
              <a:t>“Brady and Hindley/faded like the faint smudge of a mistake.”</a:t>
            </a:r>
            <a:endParaRPr lang="en-GB" dirty="0"/>
          </a:p>
          <a:p>
            <a:endParaRPr lang="en-GB" b="1" dirty="0" smtClean="0"/>
          </a:p>
          <a:p>
            <a:r>
              <a:rPr lang="en-GB" b="1" dirty="0" smtClean="0"/>
              <a:t>Explanation</a:t>
            </a:r>
          </a:p>
          <a:p>
            <a:r>
              <a:rPr lang="en-GB" dirty="0" smtClean="0"/>
              <a:t>Allusion to Moors Murderers-truth of childhood trauma/horror figures are hidden in </a:t>
            </a:r>
            <a:r>
              <a:rPr lang="en-GB" dirty="0" err="1" smtClean="0"/>
              <a:t>cozy</a:t>
            </a:r>
            <a:r>
              <a:rPr lang="en-GB" dirty="0" smtClean="0"/>
              <a:t> classroom environment; hiding truth seen as protective</a:t>
            </a:r>
            <a:endParaRPr lang="en-GB" dirty="0"/>
          </a:p>
          <a:p>
            <a:endParaRPr lang="en-GB" b="1" dirty="0" smtClean="0"/>
          </a:p>
        </p:txBody>
      </p:sp>
      <p:sp>
        <p:nvSpPr>
          <p:cNvPr id="17" name="TextBox 16"/>
          <p:cNvSpPr txBox="1"/>
          <p:nvPr/>
        </p:nvSpPr>
        <p:spPr>
          <a:xfrm>
            <a:off x="6324600" y="3164681"/>
            <a:ext cx="279281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Quotation 2</a:t>
            </a:r>
          </a:p>
          <a:p>
            <a:r>
              <a:rPr lang="en-GB" dirty="0" smtClean="0"/>
              <a:t>“You asked her/how you were born and Mrs </a:t>
            </a:r>
            <a:r>
              <a:rPr lang="en-GB" dirty="0" err="1" smtClean="0"/>
              <a:t>Tilscher</a:t>
            </a:r>
            <a:r>
              <a:rPr lang="en-GB" dirty="0" smtClean="0"/>
              <a:t> smiled/then turned away.”</a:t>
            </a:r>
            <a:endParaRPr lang="en-GB" dirty="0"/>
          </a:p>
          <a:p>
            <a:endParaRPr lang="en-GB" b="1" dirty="0" smtClean="0"/>
          </a:p>
          <a:p>
            <a:r>
              <a:rPr lang="en-GB" b="1" dirty="0" smtClean="0"/>
              <a:t>Explanation</a:t>
            </a:r>
          </a:p>
          <a:p>
            <a:r>
              <a:rPr lang="en-GB" dirty="0" smtClean="0"/>
              <a:t>Inability to explain true ‘facts of lives’ demonstrates Mrs </a:t>
            </a:r>
            <a:r>
              <a:rPr lang="en-GB" dirty="0" err="1" smtClean="0"/>
              <a:t>Tilscher’s</a:t>
            </a:r>
            <a:r>
              <a:rPr lang="en-GB" dirty="0" smtClean="0"/>
              <a:t> diminishing role in their lives as they grow. Her change from knowledgeable and loving figure to memory</a:t>
            </a:r>
            <a:endParaRPr lang="en-GB" dirty="0"/>
          </a:p>
          <a:p>
            <a:endParaRPr lang="en-GB" b="1" dirty="0" smtClean="0"/>
          </a:p>
        </p:txBody>
      </p:sp>
      <p:sp>
        <p:nvSpPr>
          <p:cNvPr id="18" name="TextBox 17"/>
          <p:cNvSpPr txBox="1"/>
          <p:nvPr/>
        </p:nvSpPr>
        <p:spPr>
          <a:xfrm>
            <a:off x="141767" y="5092995"/>
            <a:ext cx="335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Poet’s overall message</a:t>
            </a:r>
          </a:p>
          <a:p>
            <a:r>
              <a:rPr lang="en-GB" dirty="0" smtClean="0"/>
              <a:t>Young people search for truth in life as they grow older; affection can sometimes cloud the truth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6482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Peer Checking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 smtClean="0"/>
              <a:t>Rotate your mind maps </a:t>
            </a:r>
          </a:p>
          <a:p>
            <a:pPr marL="0" indent="0">
              <a:buNone/>
            </a:pPr>
            <a:r>
              <a:rPr lang="en-GB" dirty="0" smtClean="0"/>
              <a:t>Check the other group’s mind map. Ensure they have:</a:t>
            </a:r>
          </a:p>
          <a:p>
            <a:r>
              <a:rPr lang="en-GB" b="1" dirty="0" smtClean="0"/>
              <a:t>2 relevant quotes </a:t>
            </a:r>
            <a:r>
              <a:rPr lang="en-GB" dirty="0" smtClean="0"/>
              <a:t>for the specified theme</a:t>
            </a:r>
          </a:p>
          <a:p>
            <a:r>
              <a:rPr lang="en-GB" b="1" dirty="0" smtClean="0"/>
              <a:t>DETAILED analysis </a:t>
            </a:r>
            <a:r>
              <a:rPr lang="en-GB" dirty="0" smtClean="0"/>
              <a:t>of these quotes (techniques!) and how they </a:t>
            </a:r>
            <a:r>
              <a:rPr lang="en-GB" b="1" dirty="0" smtClean="0"/>
              <a:t>link to the theme</a:t>
            </a:r>
          </a:p>
          <a:p>
            <a:r>
              <a:rPr lang="en-GB" dirty="0" smtClean="0"/>
              <a:t>A clear description of </a:t>
            </a:r>
            <a:r>
              <a:rPr lang="en-GB" b="1" dirty="0" smtClean="0"/>
              <a:t>what the theme means </a:t>
            </a:r>
            <a:r>
              <a:rPr lang="en-GB" dirty="0" smtClean="0"/>
              <a:t>and </a:t>
            </a:r>
            <a:r>
              <a:rPr lang="en-GB" b="1" dirty="0" smtClean="0"/>
              <a:t>how it relates to ‘IMTC’</a:t>
            </a:r>
          </a:p>
          <a:p>
            <a:r>
              <a:rPr lang="en-GB" dirty="0" smtClean="0"/>
              <a:t>A </a:t>
            </a:r>
            <a:r>
              <a:rPr lang="en-GB" b="1" dirty="0" smtClean="0"/>
              <a:t>clear idea </a:t>
            </a:r>
            <a:r>
              <a:rPr lang="en-GB" dirty="0" smtClean="0"/>
              <a:t>of </a:t>
            </a:r>
            <a:r>
              <a:rPr lang="en-GB" b="1" dirty="0" smtClean="0"/>
              <a:t>Duffy’s message/stance </a:t>
            </a:r>
            <a:r>
              <a:rPr lang="en-GB" dirty="0" smtClean="0"/>
              <a:t>on this theme</a:t>
            </a:r>
            <a:endParaRPr lang="en-GB" dirty="0"/>
          </a:p>
        </p:txBody>
      </p:sp>
      <p:pic>
        <p:nvPicPr>
          <p:cNvPr id="1026" name="Picture 2" descr="C:\Users\mi3069a\AppData\Local\Microsoft\Windows\Temporary Internet Files\Content.IE5\NJX73MX8\256px-Approve.svg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6581"/>
            <a:ext cx="20574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675870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Group Presentations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As the group presents, you should be making notes of each of the themes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7296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https://</a:t>
            </a:r>
            <a:r>
              <a:rPr lang="en-GB" dirty="0" smtClean="0">
                <a:hlinkClick r:id="rId2"/>
              </a:rPr>
              <a:t>www.youtube.com/watch?v=wnt5p1DGD9U</a:t>
            </a: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0096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8329" y="2968178"/>
            <a:ext cx="7772400" cy="1470025"/>
          </a:xfrm>
        </p:spPr>
        <p:txBody>
          <a:bodyPr/>
          <a:lstStyle/>
          <a:p>
            <a:r>
              <a:rPr lang="en-GB" dirty="0" smtClean="0"/>
              <a:t>Links to Other Poems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93370" y="4572000"/>
            <a:ext cx="6400800" cy="1752600"/>
          </a:xfrm>
        </p:spPr>
        <p:txBody>
          <a:bodyPr/>
          <a:lstStyle/>
          <a:p>
            <a:r>
              <a:rPr lang="en-GB" dirty="0" smtClean="0"/>
              <a:t>Scottish Set Text</a:t>
            </a:r>
            <a:endParaRPr lang="en-GB" dirty="0"/>
          </a:p>
        </p:txBody>
      </p:sp>
      <p:pic>
        <p:nvPicPr>
          <p:cNvPr id="1026" name="Picture 2" descr="C:\Users\lh1094c\AppData\Local\Microsoft\Windows\Temporary Internet Files\Content.IE5\HS4P96AC\blockpage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475" y="3424237"/>
            <a:ext cx="19050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097" y="304800"/>
            <a:ext cx="3548856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302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Links to other poems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77500" lnSpcReduction="20000"/>
          </a:bodyPr>
          <a:lstStyle/>
          <a:p>
            <a:r>
              <a:rPr lang="en-GB" dirty="0" smtClean="0"/>
              <a:t>What does ‘Originally’ have in common with other poems we have studied?</a:t>
            </a:r>
          </a:p>
          <a:p>
            <a:endParaRPr lang="en-GB" dirty="0"/>
          </a:p>
          <a:p>
            <a:r>
              <a:rPr lang="en-GB" dirty="0" smtClean="0"/>
              <a:t>Your pair will be given one of the poems to compare with ‘Originally’.</a:t>
            </a:r>
          </a:p>
          <a:p>
            <a:endParaRPr lang="en-GB" dirty="0"/>
          </a:p>
          <a:p>
            <a:r>
              <a:rPr lang="en-GB" dirty="0" smtClean="0"/>
              <a:t>Indicate all the links between the two poems, using evidence to back it up</a:t>
            </a:r>
          </a:p>
          <a:p>
            <a:endParaRPr lang="en-GB" dirty="0" smtClean="0"/>
          </a:p>
          <a:p>
            <a:r>
              <a:rPr lang="en-GB" dirty="0" smtClean="0"/>
              <a:t>Consider:</a:t>
            </a:r>
          </a:p>
          <a:p>
            <a:pPr lvl="1"/>
            <a:r>
              <a:rPr lang="en-GB" dirty="0" smtClean="0"/>
              <a:t>Common themes</a:t>
            </a:r>
          </a:p>
          <a:p>
            <a:pPr lvl="1"/>
            <a:r>
              <a:rPr lang="en-GB" dirty="0" smtClean="0"/>
              <a:t>Similar use of techniques</a:t>
            </a:r>
          </a:p>
          <a:p>
            <a:pPr lvl="1"/>
            <a:r>
              <a:rPr lang="en-GB" dirty="0" smtClean="0"/>
              <a:t>Speaker voice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621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Linking Poems-Venn Diagrams</a:t>
            </a:r>
            <a:endParaRPr lang="en-GB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090939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0708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Linking Poems-Venn Diagrams</a:t>
            </a:r>
            <a:endParaRPr lang="en-GB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872164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77552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Linking Poems-Venn Diagrams</a:t>
            </a:r>
            <a:endParaRPr lang="en-GB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813269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45813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Linking Poems-Venn Diagrams</a:t>
            </a:r>
            <a:endParaRPr lang="en-GB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888025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83559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8329" y="2968178"/>
            <a:ext cx="7772400" cy="1470025"/>
          </a:xfrm>
        </p:spPr>
        <p:txBody>
          <a:bodyPr/>
          <a:lstStyle/>
          <a:p>
            <a:r>
              <a:rPr lang="en-GB" dirty="0" smtClean="0"/>
              <a:t>Textual Analysis Practice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93370" y="4572000"/>
            <a:ext cx="6400800" cy="1752600"/>
          </a:xfrm>
        </p:spPr>
        <p:txBody>
          <a:bodyPr/>
          <a:lstStyle/>
          <a:p>
            <a:r>
              <a:rPr lang="en-GB" dirty="0" smtClean="0"/>
              <a:t>Scottish Set Text</a:t>
            </a:r>
            <a:endParaRPr lang="en-GB" dirty="0"/>
          </a:p>
        </p:txBody>
      </p:sp>
      <p:pic>
        <p:nvPicPr>
          <p:cNvPr id="1026" name="Picture 2" descr="C:\Users\lh1094c\AppData\Local\Microsoft\Windows\Temporary Internet Files\Content.IE5\HS4P96AC\blockpage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475" y="3424237"/>
            <a:ext cx="19050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097" y="304800"/>
            <a:ext cx="3548856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239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Textual Analysis-Tips!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dirty="0" smtClean="0"/>
              <a:t>Treat it like a close reading!</a:t>
            </a:r>
          </a:p>
          <a:p>
            <a:r>
              <a:rPr lang="en-GB" dirty="0" smtClean="0"/>
              <a:t>Bullet point answers</a:t>
            </a:r>
          </a:p>
          <a:p>
            <a:r>
              <a:rPr lang="en-GB" dirty="0" smtClean="0"/>
              <a:t>Number of marks=number of points</a:t>
            </a:r>
          </a:p>
          <a:p>
            <a:r>
              <a:rPr lang="en-GB" dirty="0" smtClean="0"/>
              <a:t>Understanding Qs</a:t>
            </a:r>
          </a:p>
          <a:p>
            <a:pPr lvl="1"/>
            <a:r>
              <a:rPr lang="en-GB" dirty="0" smtClean="0"/>
              <a:t>Use own words where possible</a:t>
            </a:r>
          </a:p>
          <a:p>
            <a:pPr lvl="1"/>
            <a:r>
              <a:rPr lang="en-GB" dirty="0" smtClean="0"/>
              <a:t>Identify themes where asked</a:t>
            </a:r>
          </a:p>
          <a:p>
            <a:pPr lvl="1"/>
            <a:r>
              <a:rPr lang="en-GB" dirty="0" smtClean="0"/>
              <a:t>Summarise key events briefly</a:t>
            </a:r>
          </a:p>
          <a:p>
            <a:r>
              <a:rPr lang="en-GB" dirty="0" smtClean="0"/>
              <a:t>Analysis Qs</a:t>
            </a:r>
          </a:p>
          <a:p>
            <a:pPr lvl="1"/>
            <a:r>
              <a:rPr lang="en-GB" dirty="0" smtClean="0"/>
              <a:t>Quote/Identify key techniques (W.C., S.S., Imagery, Tone, poetic techniques)</a:t>
            </a:r>
          </a:p>
          <a:p>
            <a:pPr lvl="1"/>
            <a:r>
              <a:rPr lang="en-GB" dirty="0" smtClean="0"/>
              <a:t>Explain analysis </a:t>
            </a:r>
          </a:p>
          <a:p>
            <a:pPr lvl="1"/>
            <a:r>
              <a:rPr lang="en-GB" dirty="0" smtClean="0"/>
              <a:t>link to question</a:t>
            </a:r>
            <a:endParaRPr lang="en-GB" dirty="0"/>
          </a:p>
        </p:txBody>
      </p:sp>
      <p:pic>
        <p:nvPicPr>
          <p:cNvPr id="2050" name="Picture 2" descr="C:\Users\InnesM2\AppData\Local\Microsoft\Windows\Temporary Internet Files\Content.IE5\61KPASPE\tumblr_lke3yordqe1qchm8vo1_500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286000"/>
            <a:ext cx="2572669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0851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N5-&gt;Higher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Like R4UAE, you do not get marks for quoting at Higher</a:t>
            </a:r>
          </a:p>
          <a:p>
            <a:endParaRPr lang="en-GB" dirty="0"/>
          </a:p>
          <a:p>
            <a:r>
              <a:rPr lang="en-GB" dirty="0" smtClean="0"/>
              <a:t>You have to write more detailed analysis of the techniques you identify, and link your analysis more to the Q asked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0194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Question 1-Decoding the Q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2201"/>
            <a:ext cx="8229600" cy="2895600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Look at </a:t>
            </a:r>
            <a:r>
              <a:rPr lang="en-GB" b="1" dirty="0" smtClean="0"/>
              <a:t>lines 1-5</a:t>
            </a:r>
            <a:r>
              <a:rPr lang="en-GB" dirty="0" smtClean="0"/>
              <a:t>. </a:t>
            </a:r>
            <a:r>
              <a:rPr lang="en-GB" b="1" dirty="0" smtClean="0"/>
              <a:t>Explain</a:t>
            </a:r>
            <a:r>
              <a:rPr lang="en-GB" dirty="0" smtClean="0"/>
              <a:t> how the poet makes use of </a:t>
            </a:r>
            <a:r>
              <a:rPr lang="en-GB" b="1" dirty="0" smtClean="0"/>
              <a:t>extended metaphor </a:t>
            </a:r>
            <a:r>
              <a:rPr lang="en-GB" dirty="0" smtClean="0"/>
              <a:t>here to </a:t>
            </a:r>
            <a:r>
              <a:rPr lang="en-GB" b="1" dirty="0" smtClean="0"/>
              <a:t>explore the idea of change</a:t>
            </a:r>
            <a:r>
              <a:rPr lang="en-GB" dirty="0" smtClean="0"/>
              <a:t>.					(</a:t>
            </a:r>
            <a:r>
              <a:rPr lang="en-GB" b="1" dirty="0" smtClean="0"/>
              <a:t>4 marks</a:t>
            </a:r>
            <a:r>
              <a:rPr lang="en-GB" dirty="0" smtClean="0"/>
              <a:t>)</a:t>
            </a:r>
            <a:endParaRPr lang="en-GB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2133600" y="2104430"/>
            <a:ext cx="60960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590800" y="1371600"/>
            <a:ext cx="2895600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Make sure you are checking which lines you are being asked about</a:t>
            </a:r>
            <a:endParaRPr lang="en-GB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4648200" y="2209800"/>
            <a:ext cx="160020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096000" y="1371600"/>
            <a:ext cx="2209800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Analysis-look for techniques, analyse in detail</a:t>
            </a:r>
            <a:endParaRPr lang="en-GB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3352800" y="3276600"/>
            <a:ext cx="381000" cy="45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390900" y="3581400"/>
            <a:ext cx="2514600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Specific technique I am looking for</a:t>
            </a:r>
            <a:endParaRPr lang="en-GB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914400" y="3810000"/>
            <a:ext cx="381000" cy="609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33400" y="4227731"/>
            <a:ext cx="2438400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Link to Q-2</a:t>
            </a:r>
            <a:r>
              <a:rPr lang="en-GB" baseline="30000" dirty="0" smtClean="0"/>
              <a:t>nd</a:t>
            </a:r>
            <a:r>
              <a:rPr lang="en-GB" dirty="0" smtClean="0"/>
              <a:t> point of analysis-must mention ‘change’ in analysis</a:t>
            </a:r>
            <a:endParaRPr lang="en-GB" dirty="0"/>
          </a:p>
        </p:txBody>
      </p:sp>
      <p:cxnSp>
        <p:nvCxnSpPr>
          <p:cNvPr id="17" name="Straight Connector 16"/>
          <p:cNvCxnSpPr/>
          <p:nvPr/>
        </p:nvCxnSpPr>
        <p:spPr>
          <a:xfrm flipH="1">
            <a:off x="7467600" y="3810000"/>
            <a:ext cx="381000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324600" y="4038600"/>
            <a:ext cx="1828800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2 examples must be given</a:t>
            </a:r>
          </a:p>
        </p:txBody>
      </p:sp>
    </p:spTree>
    <p:extLst>
      <p:ext uri="{BB962C8B-B14F-4D97-AF65-F5344CB8AC3E}">
        <p14:creationId xmlns:p14="http://schemas.microsoft.com/office/powerpoint/2010/main" val="3842233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Major Themes in Duffy’s Writing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Duffy’s poetry focuses on specific themes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What do we mean when we talk about </a:t>
            </a:r>
            <a:r>
              <a:rPr lang="en-GB" b="1" dirty="0" smtClean="0"/>
              <a:t>theme</a:t>
            </a:r>
            <a:r>
              <a:rPr lang="en-GB" dirty="0" smtClean="0"/>
              <a:t>?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3074" name="Picture 2" descr="C:\Users\InnesM2\AppData\Local\Microsoft\Windows\Temporary Internet Files\Content.IE5\8WFK9IMG\question-mark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505200"/>
            <a:ext cx="3071813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7955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Question 1-Example Answers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7239000" cy="4876800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GB" dirty="0"/>
              <a:t>Look at </a:t>
            </a:r>
            <a:r>
              <a:rPr lang="en-GB" b="1" dirty="0"/>
              <a:t>lines 1-5</a:t>
            </a:r>
            <a:r>
              <a:rPr lang="en-GB" dirty="0"/>
              <a:t>. </a:t>
            </a:r>
            <a:r>
              <a:rPr lang="en-GB" b="1" dirty="0"/>
              <a:t>Explain</a:t>
            </a:r>
            <a:r>
              <a:rPr lang="en-GB" dirty="0"/>
              <a:t> how the poet makes use of </a:t>
            </a:r>
            <a:r>
              <a:rPr lang="en-GB" b="1" dirty="0"/>
              <a:t>extended metaphor </a:t>
            </a:r>
            <a:r>
              <a:rPr lang="en-GB" dirty="0"/>
              <a:t>here to </a:t>
            </a:r>
            <a:r>
              <a:rPr lang="en-GB" b="1" dirty="0"/>
              <a:t>explore the idea of change</a:t>
            </a:r>
            <a:r>
              <a:rPr lang="en-GB" dirty="0"/>
              <a:t>.					(</a:t>
            </a:r>
            <a:r>
              <a:rPr lang="en-GB" b="1" dirty="0"/>
              <a:t>4 marks</a:t>
            </a:r>
            <a:r>
              <a:rPr lang="en-GB" dirty="0" smtClean="0"/>
              <a:t>)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b="1" dirty="0" smtClean="0"/>
              <a:t>ANSWER</a:t>
            </a:r>
          </a:p>
          <a:p>
            <a:pPr marL="0" indent="0">
              <a:buNone/>
            </a:pPr>
            <a:r>
              <a:rPr lang="en-GB" b="1" dirty="0" smtClean="0"/>
              <a:t>Q-“inky tadpoles”</a:t>
            </a:r>
          </a:p>
          <a:p>
            <a:pPr marL="0" indent="0">
              <a:buNone/>
            </a:pPr>
            <a:r>
              <a:rPr lang="en-GB" b="1" dirty="0" smtClean="0"/>
              <a:t>T-metaphor</a:t>
            </a:r>
          </a:p>
          <a:p>
            <a:pPr marL="0" indent="0">
              <a:buNone/>
            </a:pPr>
            <a:r>
              <a:rPr lang="en-GB" b="1" dirty="0" smtClean="0"/>
              <a:t>A-children are compared to tadpoles. Just as tadpoles are an in-between stage in the frog’s lifespan, so to the children are going through puberty and a period of new development.		(1)</a:t>
            </a:r>
          </a:p>
          <a:p>
            <a:pPr marL="0" indent="0">
              <a:buNone/>
            </a:pPr>
            <a:r>
              <a:rPr lang="en-GB" b="1" dirty="0" smtClean="0"/>
              <a:t>L-this demonstrates the idea of change as puberty is a time of great hormonal changes and differences. 				(1)</a:t>
            </a:r>
          </a:p>
          <a:p>
            <a:pPr marL="0" indent="0">
              <a:buNone/>
            </a:pPr>
            <a:endParaRPr lang="en-GB" b="1" dirty="0" smtClean="0"/>
          </a:p>
          <a:p>
            <a:pPr marL="0" indent="0">
              <a:buNone/>
            </a:pPr>
            <a:r>
              <a:rPr lang="en-GB" b="1" dirty="0" smtClean="0"/>
              <a:t>Q-“commas into exclamation marks”</a:t>
            </a:r>
          </a:p>
          <a:p>
            <a:pPr marL="0" indent="0">
              <a:buNone/>
            </a:pPr>
            <a:r>
              <a:rPr lang="en-GB" b="1" dirty="0" smtClean="0"/>
              <a:t>T-metaphor</a:t>
            </a:r>
          </a:p>
          <a:p>
            <a:pPr marL="0" indent="0">
              <a:buNone/>
            </a:pPr>
            <a:r>
              <a:rPr lang="en-GB" b="1" dirty="0" smtClean="0"/>
              <a:t>A-children are compared to punctuation. Just as commas suggest a continuation of a sentence, the children’s lives are progressing. Just as exclamation marks suggest strong emotion, so too the children are experiencing new emotions due to hormones. (1)</a:t>
            </a:r>
          </a:p>
          <a:p>
            <a:pPr marL="0" indent="0">
              <a:buNone/>
            </a:pPr>
            <a:r>
              <a:rPr lang="en-GB" b="1" dirty="0" smtClean="0"/>
              <a:t>L-this demonstrates the idea of change as during puberty, hormonal change is a huge feature that effects how children react emotionally. (1)</a:t>
            </a:r>
            <a:endParaRPr lang="en-GB" b="1" dirty="0" smtClean="0"/>
          </a:p>
          <a:p>
            <a:r>
              <a:rPr lang="en-GB" b="1" dirty="0" smtClean="0"/>
              <a:t>“jumping and croaking”</a:t>
            </a:r>
            <a:endParaRPr lang="en-GB" b="1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0143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GB" dirty="0" smtClean="0"/>
              <a:t>Homework Reminder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28800"/>
            <a:ext cx="8229600" cy="4724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u="sng" dirty="0" smtClean="0"/>
              <a:t>For Weds </a:t>
            </a:r>
            <a:r>
              <a:rPr lang="en-GB" u="sng" dirty="0" smtClean="0"/>
              <a:t>18</a:t>
            </a:r>
            <a:r>
              <a:rPr lang="en-GB" u="sng" baseline="30000" dirty="0" smtClean="0"/>
              <a:t>th</a:t>
            </a:r>
            <a:r>
              <a:rPr lang="en-GB" u="sng" dirty="0" smtClean="0"/>
              <a:t> Sept</a:t>
            </a:r>
          </a:p>
          <a:p>
            <a:r>
              <a:rPr lang="en-GB" dirty="0" smtClean="0"/>
              <a:t>Complete theme paragraph</a:t>
            </a:r>
          </a:p>
          <a:p>
            <a:r>
              <a:rPr lang="en-GB" dirty="0" smtClean="0"/>
              <a:t>Read chapters 13-17</a:t>
            </a:r>
          </a:p>
        </p:txBody>
      </p:sp>
      <p:pic>
        <p:nvPicPr>
          <p:cNvPr id="1026" name="Picture 2" descr="C:\Users\mi3069a\AppData\Local\Microsoft\Windows\Temporary Internet Files\Content.IE5\BS55VWSN\2830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2186" y="4410075"/>
            <a:ext cx="2340864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3919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Question 1-Example Answers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dirty="0"/>
              <a:t>Look at </a:t>
            </a:r>
            <a:r>
              <a:rPr lang="en-GB" b="1" dirty="0"/>
              <a:t>lines 1-5</a:t>
            </a:r>
            <a:r>
              <a:rPr lang="en-GB" dirty="0"/>
              <a:t>. </a:t>
            </a:r>
            <a:r>
              <a:rPr lang="en-GB" b="1" dirty="0"/>
              <a:t>Explain</a:t>
            </a:r>
            <a:r>
              <a:rPr lang="en-GB" dirty="0"/>
              <a:t> how the poet makes use of </a:t>
            </a:r>
            <a:r>
              <a:rPr lang="en-GB" b="1" dirty="0"/>
              <a:t>extended metaphor </a:t>
            </a:r>
            <a:r>
              <a:rPr lang="en-GB" dirty="0"/>
              <a:t>here to </a:t>
            </a:r>
            <a:r>
              <a:rPr lang="en-GB" b="1" dirty="0"/>
              <a:t>explore the idea of change</a:t>
            </a:r>
            <a:r>
              <a:rPr lang="en-GB" dirty="0"/>
              <a:t>.					(</a:t>
            </a:r>
            <a:r>
              <a:rPr lang="en-GB" b="1" dirty="0"/>
              <a:t>4 marks</a:t>
            </a:r>
            <a:r>
              <a:rPr lang="en-GB" dirty="0" smtClean="0"/>
              <a:t>)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>
                <a:solidFill>
                  <a:srgbClr val="00B050"/>
                </a:solidFill>
              </a:rPr>
              <a:t>Highlight</a:t>
            </a:r>
            <a:r>
              <a:rPr lang="en-GB" dirty="0" smtClean="0"/>
              <a:t>/</a:t>
            </a:r>
            <a:r>
              <a:rPr lang="en-GB" u="sng" dirty="0" smtClean="0"/>
              <a:t>underline</a:t>
            </a:r>
            <a:r>
              <a:rPr lang="en-GB" dirty="0" smtClean="0"/>
              <a:t> potential quotes we will use-lines 1-5.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b="1" dirty="0" smtClean="0"/>
              <a:t>“…inky tadpoles” </a:t>
            </a:r>
          </a:p>
          <a:p>
            <a:r>
              <a:rPr lang="en-GB" dirty="0" smtClean="0"/>
              <a:t>“changed/from commas into exclamation marks”</a:t>
            </a:r>
          </a:p>
          <a:p>
            <a:r>
              <a:rPr lang="en-GB" dirty="0" smtClean="0"/>
              <a:t>“three frogs/hopped in the playground”</a:t>
            </a:r>
          </a:p>
          <a:p>
            <a:r>
              <a:rPr lang="en-GB" b="1" dirty="0" smtClean="0"/>
              <a:t>“jumping and croaking”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0430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GB" dirty="0" smtClean="0"/>
              <a:t>Question 1-Example Answers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09600"/>
            <a:ext cx="8839200" cy="624840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GB" dirty="0"/>
              <a:t>Look at </a:t>
            </a:r>
            <a:r>
              <a:rPr lang="en-GB" b="1" dirty="0"/>
              <a:t>lines 1-5</a:t>
            </a:r>
            <a:r>
              <a:rPr lang="en-GB" dirty="0"/>
              <a:t>. </a:t>
            </a:r>
            <a:r>
              <a:rPr lang="en-GB" b="1" dirty="0"/>
              <a:t>Explain</a:t>
            </a:r>
            <a:r>
              <a:rPr lang="en-GB" dirty="0"/>
              <a:t> how the poet makes use of </a:t>
            </a:r>
            <a:r>
              <a:rPr lang="en-GB" b="1" dirty="0"/>
              <a:t>extended metaphor </a:t>
            </a:r>
            <a:r>
              <a:rPr lang="en-GB" dirty="0"/>
              <a:t>here to </a:t>
            </a:r>
            <a:r>
              <a:rPr lang="en-GB" b="1" dirty="0"/>
              <a:t>explore the idea of change</a:t>
            </a:r>
            <a:r>
              <a:rPr lang="en-GB" dirty="0"/>
              <a:t>.					(</a:t>
            </a:r>
            <a:r>
              <a:rPr lang="en-GB" b="1" dirty="0"/>
              <a:t>4 marks</a:t>
            </a:r>
            <a:r>
              <a:rPr lang="en-GB" dirty="0" smtClean="0"/>
              <a:t>)</a:t>
            </a:r>
          </a:p>
          <a:p>
            <a:pPr marL="0" indent="0">
              <a:buNone/>
            </a:pPr>
            <a:r>
              <a:rPr lang="en-GB" u="sng" dirty="0" smtClean="0"/>
              <a:t>N5</a:t>
            </a:r>
          </a:p>
          <a:p>
            <a:r>
              <a:rPr lang="en-GB" b="1" dirty="0" smtClean="0"/>
              <a:t>“inky tadpoles”/”jumping and croaking” (1)</a:t>
            </a:r>
            <a:endParaRPr lang="en-GB" b="1" dirty="0"/>
          </a:p>
          <a:p>
            <a:r>
              <a:rPr lang="en-GB" dirty="0" smtClean="0"/>
              <a:t>Duffy uses a metaphor comparing children to tadpoles becoming frogs. </a:t>
            </a:r>
            <a:r>
              <a:rPr lang="en-GB" b="1" dirty="0" smtClean="0"/>
              <a:t>Just as </a:t>
            </a:r>
            <a:r>
              <a:rPr lang="en-GB" dirty="0" smtClean="0"/>
              <a:t>tadpoles grow from smaller, less developed creatures into larger, more independent and complex animals, </a:t>
            </a:r>
            <a:r>
              <a:rPr lang="en-GB" b="1" dirty="0" smtClean="0"/>
              <a:t>so too </a:t>
            </a:r>
            <a:r>
              <a:rPr lang="en-GB" dirty="0" smtClean="0"/>
              <a:t>children grow older and their attitudes and behaviour change and mature. (1)</a:t>
            </a:r>
          </a:p>
          <a:p>
            <a:r>
              <a:rPr lang="en-GB" b="1" dirty="0"/>
              <a:t>“changed/from commas into exclamation marks</a:t>
            </a:r>
            <a:r>
              <a:rPr lang="en-GB" b="1" dirty="0" smtClean="0"/>
              <a:t>” (1)</a:t>
            </a:r>
            <a:endParaRPr lang="en-GB" b="1" dirty="0"/>
          </a:p>
          <a:p>
            <a:r>
              <a:rPr lang="en-GB" b="1" dirty="0" smtClean="0"/>
              <a:t>__________________________________________ (1)</a:t>
            </a:r>
          </a:p>
          <a:p>
            <a:pPr marL="0" indent="0">
              <a:buNone/>
            </a:pPr>
            <a:r>
              <a:rPr lang="en-GB" u="sng" dirty="0" smtClean="0"/>
              <a:t>HIGHER</a:t>
            </a:r>
          </a:p>
          <a:p>
            <a:r>
              <a:rPr lang="en-GB" b="1" dirty="0"/>
              <a:t>“inky tadpoles”/”jumping and croaking” </a:t>
            </a:r>
            <a:endParaRPr lang="en-GB" b="1" dirty="0" smtClean="0"/>
          </a:p>
          <a:p>
            <a:r>
              <a:rPr lang="en-GB" dirty="0"/>
              <a:t>Duffy uses a metaphor comparing children to tadpoles becoming frogs. </a:t>
            </a:r>
            <a:r>
              <a:rPr lang="en-GB" b="1" dirty="0"/>
              <a:t>Just as </a:t>
            </a:r>
            <a:r>
              <a:rPr lang="en-GB" dirty="0"/>
              <a:t>tadpoles grow from smaller, less developed creatures into larger, more independent and complex animals, </a:t>
            </a:r>
            <a:r>
              <a:rPr lang="en-GB" b="1" dirty="0"/>
              <a:t>so too </a:t>
            </a:r>
            <a:r>
              <a:rPr lang="en-GB" dirty="0"/>
              <a:t>children grow older and their attitudes and behaviour change and mature. (1</a:t>
            </a:r>
            <a:r>
              <a:rPr lang="en-GB" dirty="0" smtClean="0"/>
              <a:t>)</a:t>
            </a:r>
          </a:p>
          <a:p>
            <a:r>
              <a:rPr lang="en-GB" dirty="0" smtClean="0"/>
              <a:t>This is an effective way of exploring the idea of change, as it gives the reader an idea of immense transition, of childhood as a time of extreme changes and growth. (1)</a:t>
            </a:r>
            <a:endParaRPr lang="en-GB" dirty="0"/>
          </a:p>
          <a:p>
            <a:r>
              <a:rPr lang="en-GB" b="1" dirty="0"/>
              <a:t>“changed/from commas into exclamation marks</a:t>
            </a:r>
            <a:r>
              <a:rPr lang="en-GB" b="1" dirty="0" smtClean="0"/>
              <a:t>”</a:t>
            </a:r>
          </a:p>
          <a:p>
            <a:r>
              <a:rPr lang="en-GB" b="1" dirty="0" smtClean="0"/>
              <a:t>__________________________________________ </a:t>
            </a:r>
            <a:r>
              <a:rPr lang="en-GB" b="1" dirty="0"/>
              <a:t>(1</a:t>
            </a:r>
            <a:r>
              <a:rPr lang="en-GB" b="1" dirty="0" smtClean="0"/>
              <a:t>)</a:t>
            </a:r>
          </a:p>
          <a:p>
            <a:r>
              <a:rPr lang="en-GB" b="1" dirty="0"/>
              <a:t>__________________________________________ (1)</a:t>
            </a:r>
          </a:p>
          <a:p>
            <a:endParaRPr lang="en-GB" b="1" dirty="0"/>
          </a:p>
          <a:p>
            <a:endParaRPr lang="en-GB" dirty="0"/>
          </a:p>
          <a:p>
            <a:pPr marL="0" indent="0">
              <a:buNone/>
            </a:pPr>
            <a:endParaRPr lang="en-GB" u="sng" dirty="0"/>
          </a:p>
        </p:txBody>
      </p:sp>
    </p:spTree>
    <p:extLst>
      <p:ext uri="{BB962C8B-B14F-4D97-AF65-F5344CB8AC3E}">
        <p14:creationId xmlns:p14="http://schemas.microsoft.com/office/powerpoint/2010/main" val="3083837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Notes on Q2&amp;3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229600" cy="4525963"/>
          </a:xfrm>
        </p:spPr>
        <p:txBody>
          <a:bodyPr>
            <a:normAutofit fontScale="77500" lnSpcReduction="20000"/>
          </a:bodyPr>
          <a:lstStyle/>
          <a:p>
            <a:r>
              <a:rPr lang="en-GB" dirty="0" smtClean="0"/>
              <a:t>Q2&amp;3-“use of language”=any poetic technique, S.S., imagery, tone, W.C</a:t>
            </a:r>
          </a:p>
          <a:p>
            <a:endParaRPr lang="en-GB" dirty="0"/>
          </a:p>
          <a:p>
            <a:r>
              <a:rPr lang="en-GB" dirty="0" smtClean="0"/>
              <a:t>Q3-“effective conclusion”-how does it summarise the main ideas in the poem well? How does it leave the reader feeling? Link to major themes, similar techniques used earlier</a:t>
            </a:r>
            <a:endParaRPr lang="en-GB" dirty="0"/>
          </a:p>
          <a:p>
            <a:r>
              <a:rPr lang="en-GB" dirty="0" smtClean="0"/>
              <a:t> </a:t>
            </a:r>
          </a:p>
          <a:p>
            <a:r>
              <a:rPr lang="en-GB" dirty="0" smtClean="0"/>
              <a:t>4 marks=2 examples</a:t>
            </a:r>
          </a:p>
          <a:p>
            <a:r>
              <a:rPr lang="en-GB" dirty="0" smtClean="0"/>
              <a:t>2 marks=1 example</a:t>
            </a:r>
          </a:p>
          <a:p>
            <a:r>
              <a:rPr lang="en-GB" dirty="0" smtClean="0"/>
              <a:t>N5-marks for quoting</a:t>
            </a:r>
          </a:p>
          <a:p>
            <a:r>
              <a:rPr lang="en-GB" dirty="0" smtClean="0"/>
              <a:t>Higher=two points of analysis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2650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Textual Analysis Review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We will review and discuss our responses to the textual analysis, to help you identify: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 Areas where you are having success</a:t>
            </a:r>
          </a:p>
          <a:p>
            <a:endParaRPr lang="en-GB" dirty="0" smtClean="0"/>
          </a:p>
          <a:p>
            <a:r>
              <a:rPr lang="en-GB" dirty="0" smtClean="0"/>
              <a:t>Areas where you need more support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5426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8329" y="2968178"/>
            <a:ext cx="7772400" cy="1470025"/>
          </a:xfrm>
        </p:spPr>
        <p:txBody>
          <a:bodyPr/>
          <a:lstStyle/>
          <a:p>
            <a:r>
              <a:rPr lang="en-GB" dirty="0" smtClean="0"/>
              <a:t>10 Mark Q Practice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93370" y="4572000"/>
            <a:ext cx="6400800" cy="1752600"/>
          </a:xfrm>
        </p:spPr>
        <p:txBody>
          <a:bodyPr/>
          <a:lstStyle/>
          <a:p>
            <a:r>
              <a:rPr lang="en-GB" dirty="0" smtClean="0"/>
              <a:t>Scottish Set Text</a:t>
            </a:r>
            <a:endParaRPr lang="en-GB" dirty="0"/>
          </a:p>
        </p:txBody>
      </p:sp>
      <p:pic>
        <p:nvPicPr>
          <p:cNvPr id="1026" name="Picture 2" descr="C:\Users\lh1094c\AppData\Local\Microsoft\Windows\Temporary Internet Files\Content.IE5\HS4P96AC\blockpage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475" y="3424237"/>
            <a:ext cx="19050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097" y="304800"/>
            <a:ext cx="3548856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49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Major Themes in Duffy’s Writing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 smtClean="0"/>
              <a:t>A theme is…the big idea/message within a piece of writing.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Writer may be making a grand statement/expressing their opinion on:</a:t>
            </a:r>
          </a:p>
          <a:p>
            <a:r>
              <a:rPr lang="en-GB" dirty="0" smtClean="0"/>
              <a:t>An aspect of human nature</a:t>
            </a:r>
          </a:p>
          <a:p>
            <a:r>
              <a:rPr lang="en-GB" dirty="0" smtClean="0"/>
              <a:t>A group of people</a:t>
            </a:r>
          </a:p>
          <a:p>
            <a:r>
              <a:rPr lang="en-GB" dirty="0" smtClean="0"/>
              <a:t>An aspect of society</a:t>
            </a:r>
          </a:p>
          <a:p>
            <a:r>
              <a:rPr lang="en-GB" dirty="0" smtClean="0"/>
              <a:t>A key topic</a:t>
            </a:r>
            <a:endParaRPr lang="en-GB" dirty="0"/>
          </a:p>
        </p:txBody>
      </p:sp>
      <p:pic>
        <p:nvPicPr>
          <p:cNvPr id="1026" name="Picture 2" descr="C:\Users\lh1094c\AppData\Local\Microsoft\Windows\Temporary Internet Files\Content.IE5\O0O7GI7X\blockpage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475" y="3424237"/>
            <a:ext cx="19050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lh1094c\AppData\Local\Microsoft\Windows\Temporary Internet Files\Content.IE5\BIRHQ45W\thought-bubble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3564" y="3886200"/>
            <a:ext cx="2707085" cy="2950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0376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Major Themes in Duffy’s Writing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GB" b="1" dirty="0" smtClean="0"/>
              <a:t>Memory</a:t>
            </a:r>
            <a:r>
              <a:rPr lang="en-GB" dirty="0" smtClean="0"/>
              <a:t>-childhood, lost love, preserving memories</a:t>
            </a:r>
          </a:p>
          <a:p>
            <a:r>
              <a:rPr lang="en-GB" b="1" dirty="0" smtClean="0"/>
              <a:t>Nostalgia</a:t>
            </a:r>
            <a:r>
              <a:rPr lang="en-GB" dirty="0" smtClean="0"/>
              <a:t>-a longing for the past; inability to return to past; losing time</a:t>
            </a:r>
          </a:p>
          <a:p>
            <a:r>
              <a:rPr lang="en-GB" b="1" dirty="0" smtClean="0"/>
              <a:t>Love and relationships</a:t>
            </a:r>
            <a:r>
              <a:rPr lang="en-GB" dirty="0" smtClean="0"/>
              <a:t>-passion and desire; heartbreak; familial love</a:t>
            </a:r>
          </a:p>
          <a:p>
            <a:r>
              <a:rPr lang="en-GB" b="1" dirty="0" smtClean="0"/>
              <a:t>Isolation</a:t>
            </a:r>
            <a:r>
              <a:rPr lang="en-GB" dirty="0" smtClean="0"/>
              <a:t>-socially, emotionally</a:t>
            </a:r>
          </a:p>
          <a:p>
            <a:r>
              <a:rPr lang="en-GB" b="1" dirty="0" smtClean="0"/>
              <a:t>Female voice</a:t>
            </a:r>
            <a:r>
              <a:rPr lang="en-GB" dirty="0" smtClean="0"/>
              <a:t>-characters and female myths</a:t>
            </a:r>
          </a:p>
          <a:p>
            <a:r>
              <a:rPr lang="en-GB" b="1" dirty="0" smtClean="0"/>
              <a:t>Truth</a:t>
            </a:r>
            <a:r>
              <a:rPr lang="en-GB" dirty="0" smtClean="0"/>
              <a:t>-honesty, bluntness</a:t>
            </a:r>
          </a:p>
          <a:p>
            <a:endParaRPr lang="en-GB" dirty="0" smtClean="0"/>
          </a:p>
        </p:txBody>
      </p:sp>
      <p:pic>
        <p:nvPicPr>
          <p:cNvPr id="4" name="Picture 3" descr="C:\Users\lh1094c\AppData\Local\Microsoft\Windows\Temporary Internet Files\Content.IE5\BIRHQ45W\thought-bubble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154701"/>
            <a:ext cx="1543049" cy="1681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9016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2723</TotalTime>
  <Words>3974</Words>
  <Application>Microsoft Office PowerPoint</Application>
  <PresentationFormat>On-screen Show (4:3)</PresentationFormat>
  <Paragraphs>621</Paragraphs>
  <Slides>76</Slides>
  <Notes>5</Notes>
  <HiddenSlides>10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76</vt:i4>
      </vt:variant>
    </vt:vector>
  </HeadingPairs>
  <TitlesOfParts>
    <vt:vector size="77" baseType="lpstr">
      <vt:lpstr>Office Theme</vt:lpstr>
      <vt:lpstr>For Tomorrow</vt:lpstr>
      <vt:lpstr>Carol Ann Duffy</vt:lpstr>
      <vt:lpstr>What is the Scottish Text Study?</vt:lpstr>
      <vt:lpstr>Who Is Carol Ann Duffy?</vt:lpstr>
      <vt:lpstr>Her Work</vt:lpstr>
      <vt:lpstr>PowerPoint Presentation</vt:lpstr>
      <vt:lpstr>Major Themes in Duffy’s Writing</vt:lpstr>
      <vt:lpstr>Major Themes in Duffy’s Writing</vt:lpstr>
      <vt:lpstr>Major Themes in Duffy’s Writing</vt:lpstr>
      <vt:lpstr>Poems</vt:lpstr>
      <vt:lpstr>In Mrs Tilscher’s Class</vt:lpstr>
      <vt:lpstr>Primary School Memories</vt:lpstr>
      <vt:lpstr>Your Favourite Teacher</vt:lpstr>
      <vt:lpstr>Primary Vs. Secondary</vt:lpstr>
      <vt:lpstr>‘In Mrs Tilscher’s Class’</vt:lpstr>
      <vt:lpstr>Stanza Summary</vt:lpstr>
      <vt:lpstr>Our Stanza Summary</vt:lpstr>
      <vt:lpstr>Our Stanza Summary</vt:lpstr>
      <vt:lpstr>Due Today</vt:lpstr>
      <vt:lpstr>Getting Organised For Higher-Tips</vt:lpstr>
      <vt:lpstr>Structure of Week</vt:lpstr>
      <vt:lpstr>Understanding The Poem</vt:lpstr>
      <vt:lpstr>Our Stanza Summary</vt:lpstr>
      <vt:lpstr>Understanding The Poem</vt:lpstr>
      <vt:lpstr>Example Question</vt:lpstr>
      <vt:lpstr>Example Question</vt:lpstr>
      <vt:lpstr>Understanding The Poem</vt:lpstr>
      <vt:lpstr>Understanding The Poem</vt:lpstr>
      <vt:lpstr>HOMEWORK REMINDER</vt:lpstr>
      <vt:lpstr>Annotating The Poem</vt:lpstr>
      <vt:lpstr>What is annotating?</vt:lpstr>
      <vt:lpstr>An Annotated Poem</vt:lpstr>
      <vt:lpstr>Poetic Techniques Cheat Sheet</vt:lpstr>
      <vt:lpstr>Poetic Techniques</vt:lpstr>
      <vt:lpstr>PowerPoint Presentation</vt:lpstr>
      <vt:lpstr>PowerPoint Presentation</vt:lpstr>
      <vt:lpstr>PowerPoint Presentation</vt:lpstr>
      <vt:lpstr>PowerPoint Presentation</vt:lpstr>
      <vt:lpstr>Annotating Task</vt:lpstr>
      <vt:lpstr>Annotation Example</vt:lpstr>
      <vt:lpstr>Example Annotation</vt:lpstr>
      <vt:lpstr>Sections</vt:lpstr>
      <vt:lpstr>Presenting Your Annotations</vt:lpstr>
      <vt:lpstr>Homework Reminder</vt:lpstr>
      <vt:lpstr>Analysing Imagery</vt:lpstr>
      <vt:lpstr>Analysing Imagery</vt:lpstr>
      <vt:lpstr>PowerPoint Presentation</vt:lpstr>
      <vt:lpstr>PowerPoint Presentation</vt:lpstr>
      <vt:lpstr>Homework Reminder</vt:lpstr>
      <vt:lpstr>PowerPoint Presentation</vt:lpstr>
      <vt:lpstr>PowerPoint Presentation</vt:lpstr>
      <vt:lpstr>Themes</vt:lpstr>
      <vt:lpstr>Duffy’s Major Themes</vt:lpstr>
      <vt:lpstr>Homework Reminder</vt:lpstr>
      <vt:lpstr>Themes in ‘IMTC’</vt:lpstr>
      <vt:lpstr>Group Mind Map</vt:lpstr>
      <vt:lpstr>PowerPoint Presentation</vt:lpstr>
      <vt:lpstr>Peer Checking</vt:lpstr>
      <vt:lpstr>Group Presentations</vt:lpstr>
      <vt:lpstr>Links to Other Poems</vt:lpstr>
      <vt:lpstr>Links to other poems</vt:lpstr>
      <vt:lpstr>Linking Poems-Venn Diagrams</vt:lpstr>
      <vt:lpstr>Linking Poems-Venn Diagrams</vt:lpstr>
      <vt:lpstr>Linking Poems-Venn Diagrams</vt:lpstr>
      <vt:lpstr>Linking Poems-Venn Diagrams</vt:lpstr>
      <vt:lpstr>Textual Analysis Practice</vt:lpstr>
      <vt:lpstr>Textual Analysis-Tips!</vt:lpstr>
      <vt:lpstr>N5-&gt;Higher</vt:lpstr>
      <vt:lpstr>Question 1-Decoding the Q</vt:lpstr>
      <vt:lpstr>Question 1-Example Answers</vt:lpstr>
      <vt:lpstr>Homework Reminder</vt:lpstr>
      <vt:lpstr>Question 1-Example Answers</vt:lpstr>
      <vt:lpstr>Question 1-Example Answers</vt:lpstr>
      <vt:lpstr>Notes on Q2&amp;3</vt:lpstr>
      <vt:lpstr>Textual Analysis Review</vt:lpstr>
      <vt:lpstr>10 Mark Q Practice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Originally</dc:title>
  <dc:creator>MInnes (St Thomas Aquinas)</dc:creator>
  <cp:lastModifiedBy>MInnes (St Thomas Aquinas)</cp:lastModifiedBy>
  <cp:revision>78</cp:revision>
  <cp:lastPrinted>2019-09-09T09:09:07Z</cp:lastPrinted>
  <dcterms:created xsi:type="dcterms:W3CDTF">2006-08-16T00:00:00Z</dcterms:created>
  <dcterms:modified xsi:type="dcterms:W3CDTF">2019-09-17T09:24:24Z</dcterms:modified>
</cp:coreProperties>
</file>