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3"/>
  </p:handoutMasterIdLst>
  <p:sldIdLst>
    <p:sldId id="276" r:id="rId2"/>
    <p:sldId id="256" r:id="rId3"/>
    <p:sldId id="257" r:id="rId4"/>
    <p:sldId id="272" r:id="rId5"/>
    <p:sldId id="273" r:id="rId6"/>
    <p:sldId id="274" r:id="rId7"/>
    <p:sldId id="275" r:id="rId8"/>
    <p:sldId id="258" r:id="rId9"/>
    <p:sldId id="259" r:id="rId10"/>
    <p:sldId id="260" r:id="rId11"/>
    <p:sldId id="261" r:id="rId12"/>
    <p:sldId id="262" r:id="rId13"/>
    <p:sldId id="263" r:id="rId14"/>
    <p:sldId id="264" r:id="rId15"/>
    <p:sldId id="265" r:id="rId16"/>
    <p:sldId id="266" r:id="rId17"/>
    <p:sldId id="267" r:id="rId18"/>
    <p:sldId id="268" r:id="rId19"/>
    <p:sldId id="271" r:id="rId20"/>
    <p:sldId id="269" r:id="rId21"/>
    <p:sldId id="270" r:id="rId22"/>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0" d="100"/>
          <a:sy n="110" d="100"/>
        </p:scale>
        <p:origin x="-402" y="4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2DE2FDB9-2C27-4A06-82FF-DDE6BD98A65A}" type="datetimeFigureOut">
              <a:rPr lang="en-GB" smtClean="0"/>
              <a:t>23/10/2019</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971A48E8-DC4E-452D-8CE2-D8B28A59FC4E}" type="slidenum">
              <a:rPr lang="en-GB" smtClean="0"/>
              <a:t>‹#›</a:t>
            </a:fld>
            <a:endParaRPr lang="en-GB"/>
          </a:p>
        </p:txBody>
      </p:sp>
    </p:spTree>
    <p:extLst>
      <p:ext uri="{BB962C8B-B14F-4D97-AF65-F5344CB8AC3E}">
        <p14:creationId xmlns:p14="http://schemas.microsoft.com/office/powerpoint/2010/main" val="18773966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UwI2U27UlG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DEADLINES</a:t>
            </a:r>
            <a:endParaRPr lang="en-GB" dirty="0">
              <a:solidFill>
                <a:schemeClr val="bg1"/>
              </a:solidFill>
            </a:endParaRPr>
          </a:p>
        </p:txBody>
      </p:sp>
      <p:sp>
        <p:nvSpPr>
          <p:cNvPr id="3" name="Content Placeholder 2"/>
          <p:cNvSpPr>
            <a:spLocks noGrp="1"/>
          </p:cNvSpPr>
          <p:nvPr>
            <p:ph idx="1"/>
          </p:nvPr>
        </p:nvSpPr>
        <p:spPr/>
        <p:txBody>
          <a:bodyPr>
            <a:normAutofit fontScale="70000" lnSpcReduction="20000"/>
          </a:bodyPr>
          <a:lstStyle/>
          <a:p>
            <a:pPr marL="0" indent="0">
              <a:buNone/>
            </a:pPr>
            <a:r>
              <a:rPr lang="en-GB" u="sng" dirty="0" smtClean="0">
                <a:solidFill>
                  <a:schemeClr val="bg1"/>
                </a:solidFill>
              </a:rPr>
              <a:t>OVERDUE</a:t>
            </a:r>
          </a:p>
          <a:p>
            <a:pPr marL="0" indent="0">
              <a:buNone/>
            </a:pPr>
            <a:r>
              <a:rPr lang="en-GB" dirty="0" smtClean="0">
                <a:solidFill>
                  <a:schemeClr val="bg1"/>
                </a:solidFill>
              </a:rPr>
              <a:t>Creative topic proposals</a:t>
            </a:r>
          </a:p>
          <a:p>
            <a:r>
              <a:rPr lang="en-GB" dirty="0" err="1" smtClean="0">
                <a:solidFill>
                  <a:schemeClr val="bg1"/>
                </a:solidFill>
              </a:rPr>
              <a:t>Niamh</a:t>
            </a:r>
            <a:endParaRPr lang="en-GB" dirty="0" smtClean="0">
              <a:solidFill>
                <a:schemeClr val="bg1"/>
              </a:solidFill>
            </a:endParaRPr>
          </a:p>
          <a:p>
            <a:r>
              <a:rPr lang="en-GB" dirty="0" smtClean="0">
                <a:solidFill>
                  <a:schemeClr val="bg1"/>
                </a:solidFill>
              </a:rPr>
              <a:t>Skye</a:t>
            </a:r>
          </a:p>
          <a:p>
            <a:r>
              <a:rPr lang="en-GB" dirty="0" smtClean="0">
                <a:solidFill>
                  <a:schemeClr val="bg1"/>
                </a:solidFill>
              </a:rPr>
              <a:t>Louie</a:t>
            </a:r>
          </a:p>
          <a:p>
            <a:r>
              <a:rPr lang="en-GB" dirty="0" smtClean="0">
                <a:solidFill>
                  <a:schemeClr val="bg1"/>
                </a:solidFill>
              </a:rPr>
              <a:t>Ellie</a:t>
            </a:r>
          </a:p>
          <a:p>
            <a:r>
              <a:rPr lang="en-GB" dirty="0" smtClean="0">
                <a:solidFill>
                  <a:schemeClr val="bg1"/>
                </a:solidFill>
              </a:rPr>
              <a:t>Anton</a:t>
            </a:r>
          </a:p>
          <a:p>
            <a:r>
              <a:rPr lang="en-GB" dirty="0" err="1" smtClean="0">
                <a:solidFill>
                  <a:schemeClr val="bg1"/>
                </a:solidFill>
              </a:rPr>
              <a:t>Lizzy</a:t>
            </a:r>
            <a:endParaRPr lang="en-GB" dirty="0" smtClean="0">
              <a:solidFill>
                <a:schemeClr val="bg1"/>
              </a:solidFill>
            </a:endParaRPr>
          </a:p>
          <a:p>
            <a:r>
              <a:rPr lang="en-GB" dirty="0" smtClean="0">
                <a:solidFill>
                  <a:schemeClr val="bg1"/>
                </a:solidFill>
              </a:rPr>
              <a:t>Rhiannon</a:t>
            </a:r>
          </a:p>
          <a:p>
            <a:r>
              <a:rPr lang="en-GB" dirty="0" smtClean="0">
                <a:solidFill>
                  <a:schemeClr val="bg1"/>
                </a:solidFill>
              </a:rPr>
              <a:t>Jean</a:t>
            </a:r>
          </a:p>
          <a:p>
            <a:endParaRPr lang="en-GB" u="sng" dirty="0">
              <a:solidFill>
                <a:schemeClr val="bg1"/>
              </a:solidFill>
            </a:endParaRPr>
          </a:p>
          <a:p>
            <a:pPr marL="0" indent="0">
              <a:buNone/>
            </a:pPr>
            <a:r>
              <a:rPr lang="en-GB" u="sng" dirty="0" smtClean="0">
                <a:solidFill>
                  <a:schemeClr val="bg1"/>
                </a:solidFill>
              </a:rPr>
              <a:t>DUE TODAY</a:t>
            </a:r>
          </a:p>
          <a:p>
            <a:pPr marL="0" indent="0">
              <a:buNone/>
            </a:pPr>
            <a:r>
              <a:rPr lang="en-GB" dirty="0" smtClean="0">
                <a:solidFill>
                  <a:schemeClr val="bg1"/>
                </a:solidFill>
              </a:rPr>
              <a:t>Key Incident paragraphs</a:t>
            </a:r>
            <a:endParaRPr lang="en-GB" dirty="0">
              <a:solidFill>
                <a:schemeClr val="bg1"/>
              </a:solidFill>
            </a:endParaRPr>
          </a:p>
        </p:txBody>
      </p:sp>
      <p:pic>
        <p:nvPicPr>
          <p:cNvPr id="1026" name="Picture 2" descr="C:\Users\mi3069a\AppData\Local\Microsoft\Windows\Temporary Internet Files\Content.IE5\DV95RR78\Deadline-cloc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14750"/>
            <a:ext cx="4191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169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terms</a:t>
            </a:r>
            <a:endParaRPr lang="en-GB" dirty="0">
              <a:solidFill>
                <a:schemeClr val="bg1"/>
              </a:solidFill>
            </a:endParaRPr>
          </a:p>
        </p:txBody>
      </p:sp>
      <p:sp>
        <p:nvSpPr>
          <p:cNvPr id="3" name="Content Placeholder 2"/>
          <p:cNvSpPr>
            <a:spLocks noGrp="1"/>
          </p:cNvSpPr>
          <p:nvPr>
            <p:ph idx="1"/>
          </p:nvPr>
        </p:nvSpPr>
        <p:spPr/>
        <p:txBody>
          <a:bodyPr/>
          <a:lstStyle/>
          <a:p>
            <a:r>
              <a:rPr lang="en-GB" b="1" dirty="0" smtClean="0">
                <a:solidFill>
                  <a:schemeClr val="bg1"/>
                </a:solidFill>
              </a:rPr>
              <a:t>Sex</a:t>
            </a:r>
            <a:r>
              <a:rPr lang="en-GB" dirty="0" smtClean="0">
                <a:solidFill>
                  <a:schemeClr val="bg1"/>
                </a:solidFill>
              </a:rPr>
              <a:t>- your biological category based on the sex organs you present and genetic/hormonal differences</a:t>
            </a:r>
          </a:p>
          <a:p>
            <a:endParaRPr lang="en-GB" dirty="0">
              <a:solidFill>
                <a:schemeClr val="bg1"/>
              </a:solidFill>
            </a:endParaRPr>
          </a:p>
          <a:p>
            <a:r>
              <a:rPr lang="en-GB" b="1" dirty="0" smtClean="0">
                <a:solidFill>
                  <a:schemeClr val="bg1"/>
                </a:solidFill>
              </a:rPr>
              <a:t>Gender</a:t>
            </a:r>
            <a:r>
              <a:rPr lang="en-GB" dirty="0" smtClean="0">
                <a:solidFill>
                  <a:schemeClr val="bg1"/>
                </a:solidFill>
              </a:rPr>
              <a:t>-a social/cultural construct of your identity, often based on your sex, </a:t>
            </a:r>
          </a:p>
          <a:p>
            <a:endParaRPr lang="en-GB" dirty="0">
              <a:solidFill>
                <a:schemeClr val="bg1"/>
              </a:solidFill>
            </a:endParaRPr>
          </a:p>
          <a:p>
            <a:r>
              <a:rPr lang="en-GB" b="1" dirty="0" smtClean="0">
                <a:solidFill>
                  <a:schemeClr val="bg1"/>
                </a:solidFill>
              </a:rPr>
              <a:t>Sexuality</a:t>
            </a:r>
            <a:r>
              <a:rPr lang="en-GB" dirty="0" smtClean="0">
                <a:solidFill>
                  <a:schemeClr val="bg1"/>
                </a:solidFill>
              </a:rPr>
              <a:t>-your sexual attraction</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1594858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Gender Norms</a:t>
            </a:r>
            <a:endParaRPr lang="en-GB" dirty="0">
              <a:solidFill>
                <a:schemeClr val="bg1"/>
              </a:solidFill>
            </a:endParaRPr>
          </a:p>
        </p:txBody>
      </p:sp>
      <p:sp>
        <p:nvSpPr>
          <p:cNvPr id="3" name="Content Placeholder 2"/>
          <p:cNvSpPr>
            <a:spLocks noGrp="1"/>
          </p:cNvSpPr>
          <p:nvPr>
            <p:ph idx="1"/>
          </p:nvPr>
        </p:nvSpPr>
        <p:spPr>
          <a:xfrm>
            <a:off x="457200" y="1600200"/>
            <a:ext cx="5638800" cy="5105400"/>
          </a:xfrm>
        </p:spPr>
        <p:txBody>
          <a:bodyPr>
            <a:normAutofit lnSpcReduction="10000"/>
          </a:bodyPr>
          <a:lstStyle/>
          <a:p>
            <a:r>
              <a:rPr lang="en-GB" dirty="0" smtClean="0">
                <a:solidFill>
                  <a:schemeClr val="bg1"/>
                </a:solidFill>
              </a:rPr>
              <a:t>If, like we have discussed, gender is a social and cultural construct, what does it mean to be male or female?</a:t>
            </a:r>
          </a:p>
          <a:p>
            <a:endParaRPr lang="en-GB" dirty="0">
              <a:solidFill>
                <a:schemeClr val="bg1"/>
              </a:solidFill>
            </a:endParaRPr>
          </a:p>
          <a:p>
            <a:r>
              <a:rPr lang="en-GB" dirty="0" smtClean="0">
                <a:solidFill>
                  <a:schemeClr val="bg1"/>
                </a:solidFill>
              </a:rPr>
              <a:t>What messages are we given about the different genders?</a:t>
            </a:r>
          </a:p>
          <a:p>
            <a:endParaRPr lang="en-GB" dirty="0">
              <a:solidFill>
                <a:schemeClr val="bg1"/>
              </a:solidFill>
            </a:endParaRPr>
          </a:p>
          <a:p>
            <a:r>
              <a:rPr lang="en-GB" dirty="0" smtClean="0">
                <a:solidFill>
                  <a:schemeClr val="bg1"/>
                </a:solidFill>
              </a:rPr>
              <a:t>Where do these messages come from?</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2051" name="Picture 3" descr="C:\Users\mi3069a\AppData\Local\Microsoft\Windows\Temporary Internet Files\Content.IE5\2BL2Y2XK\gender[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016" y="4636008"/>
            <a:ext cx="2919984" cy="22219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i3069a\AppData\Local\Microsoft\Windows\Temporary Internet Files\Content.IE5\DMJ44RDC\525px-HeteroSym-pinkblue2.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508" y="990600"/>
            <a:ext cx="2638997" cy="301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820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Gender Norms</a:t>
            </a:r>
            <a:endParaRPr lang="en-GB" dirty="0">
              <a:solidFill>
                <a:schemeClr val="bg1"/>
              </a:solidFill>
            </a:endParaRPr>
          </a:p>
        </p:txBody>
      </p:sp>
      <p:sp>
        <p:nvSpPr>
          <p:cNvPr id="3" name="Content Placeholder 2"/>
          <p:cNvSpPr>
            <a:spLocks noGrp="1"/>
          </p:cNvSpPr>
          <p:nvPr>
            <p:ph idx="1"/>
          </p:nvPr>
        </p:nvSpPr>
        <p:spPr>
          <a:xfrm>
            <a:off x="457200" y="1600200"/>
            <a:ext cx="8534400" cy="5105400"/>
          </a:xfrm>
        </p:spPr>
        <p:txBody>
          <a:bodyPr>
            <a:normAutofit fontScale="77500" lnSpcReduction="20000"/>
          </a:bodyPr>
          <a:lstStyle/>
          <a:p>
            <a:r>
              <a:rPr lang="en-GB" dirty="0" smtClean="0">
                <a:solidFill>
                  <a:schemeClr val="bg1"/>
                </a:solidFill>
              </a:rPr>
              <a:t>Group 1-create a mind map of gender norms for females</a:t>
            </a:r>
          </a:p>
          <a:p>
            <a:endParaRPr lang="en-GB" dirty="0">
              <a:solidFill>
                <a:schemeClr val="bg1"/>
              </a:solidFill>
            </a:endParaRPr>
          </a:p>
          <a:p>
            <a:r>
              <a:rPr lang="en-GB" dirty="0" smtClean="0">
                <a:solidFill>
                  <a:schemeClr val="bg1"/>
                </a:solidFill>
              </a:rPr>
              <a:t>Group 2-create a mind map of gender norms for males</a:t>
            </a:r>
          </a:p>
          <a:p>
            <a:endParaRPr lang="en-GB" dirty="0">
              <a:solidFill>
                <a:schemeClr val="bg1"/>
              </a:solidFill>
            </a:endParaRPr>
          </a:p>
          <a:p>
            <a:pPr marL="0" indent="0">
              <a:buNone/>
            </a:pPr>
            <a:r>
              <a:rPr lang="en-GB" dirty="0" smtClean="0">
                <a:solidFill>
                  <a:schemeClr val="bg1"/>
                </a:solidFill>
              </a:rPr>
              <a:t>These mind maps can include:</a:t>
            </a:r>
          </a:p>
          <a:p>
            <a:r>
              <a:rPr lang="en-GB" dirty="0" smtClean="0">
                <a:solidFill>
                  <a:schemeClr val="bg1"/>
                </a:solidFill>
              </a:rPr>
              <a:t>Appearance</a:t>
            </a:r>
          </a:p>
          <a:p>
            <a:r>
              <a:rPr lang="en-GB" dirty="0" smtClean="0">
                <a:solidFill>
                  <a:schemeClr val="bg1"/>
                </a:solidFill>
              </a:rPr>
              <a:t>Jobs</a:t>
            </a:r>
          </a:p>
          <a:p>
            <a:r>
              <a:rPr lang="en-GB" dirty="0" smtClean="0">
                <a:solidFill>
                  <a:schemeClr val="bg1"/>
                </a:solidFill>
              </a:rPr>
              <a:t>Hobbies/interests</a:t>
            </a:r>
          </a:p>
          <a:p>
            <a:r>
              <a:rPr lang="en-GB" dirty="0" smtClean="0">
                <a:solidFill>
                  <a:schemeClr val="bg1"/>
                </a:solidFill>
              </a:rPr>
              <a:t>Insults/compliments</a:t>
            </a:r>
          </a:p>
          <a:p>
            <a:r>
              <a:rPr lang="en-GB" dirty="0" smtClean="0">
                <a:solidFill>
                  <a:schemeClr val="bg1"/>
                </a:solidFill>
              </a:rPr>
              <a:t>Messages</a:t>
            </a:r>
          </a:p>
          <a:p>
            <a:r>
              <a:rPr lang="en-GB" dirty="0" smtClean="0">
                <a:solidFill>
                  <a:schemeClr val="bg1"/>
                </a:solidFill>
              </a:rPr>
              <a:t>Dreams and aspirations</a:t>
            </a:r>
          </a:p>
          <a:p>
            <a:r>
              <a:rPr lang="en-GB" dirty="0" smtClean="0">
                <a:solidFill>
                  <a:schemeClr val="bg1"/>
                </a:solidFill>
              </a:rPr>
              <a:t>Expectations of behaviour</a:t>
            </a:r>
          </a:p>
          <a:p>
            <a:r>
              <a:rPr lang="en-GB" dirty="0" smtClean="0">
                <a:solidFill>
                  <a:schemeClr val="bg1"/>
                </a:solidFill>
              </a:rPr>
              <a:t>Actions</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5" name="Picture 4" descr="C:\Users\mi3069a\AppData\Local\Microsoft\Windows\Temporary Internet Files\Content.IE5\DMJ44RDC\525px-HeteroSym-pinkblue2.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048000"/>
            <a:ext cx="2638997" cy="301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181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Gender Norms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r>
              <a:rPr lang="en-GB" dirty="0" smtClean="0">
                <a:solidFill>
                  <a:schemeClr val="bg1"/>
                </a:solidFill>
              </a:rPr>
              <a:t>Review your mind maps</a:t>
            </a:r>
          </a:p>
          <a:p>
            <a:endParaRPr lang="en-GB" dirty="0">
              <a:solidFill>
                <a:schemeClr val="bg1"/>
              </a:solidFill>
            </a:endParaRPr>
          </a:p>
          <a:p>
            <a:r>
              <a:rPr lang="en-GB" dirty="0" smtClean="0">
                <a:solidFill>
                  <a:schemeClr val="bg1"/>
                </a:solidFill>
              </a:rPr>
              <a:t>How many of the gender ‘norms’ apply to your own behaviour and conduct?</a:t>
            </a:r>
          </a:p>
          <a:p>
            <a:endParaRPr lang="en-GB" dirty="0">
              <a:solidFill>
                <a:schemeClr val="bg1"/>
              </a:solidFill>
            </a:endParaRPr>
          </a:p>
          <a:p>
            <a:r>
              <a:rPr lang="en-GB" dirty="0" smtClean="0">
                <a:solidFill>
                  <a:schemeClr val="bg1"/>
                </a:solidFill>
              </a:rPr>
              <a:t>Do any of these gender ‘norms’ offend you?</a:t>
            </a:r>
          </a:p>
          <a:p>
            <a:endParaRPr lang="en-GB" dirty="0">
              <a:solidFill>
                <a:schemeClr val="bg1"/>
              </a:solidFill>
            </a:endParaRPr>
          </a:p>
          <a:p>
            <a:r>
              <a:rPr lang="en-GB" dirty="0" smtClean="0">
                <a:solidFill>
                  <a:schemeClr val="bg1"/>
                </a:solidFill>
              </a:rPr>
              <a:t>Do you think any of these gender ‘norms’ are harmful or dangerous?</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5" name="Picture 4" descr="C:\Users\mi3069a\AppData\Local\Microsoft\Windows\Temporary Internet Files\Content.IE5\DMJ44RDC\525px-HeteroSym-pinkblue2.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004"/>
            <a:ext cx="2317845" cy="2648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57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95275"/>
            <a:ext cx="6629400" cy="1143000"/>
          </a:xfrm>
        </p:spPr>
        <p:txBody>
          <a:bodyPr>
            <a:normAutofit fontScale="90000"/>
          </a:bodyPr>
          <a:lstStyle/>
          <a:p>
            <a:r>
              <a:rPr lang="en-GB" dirty="0" smtClean="0">
                <a:solidFill>
                  <a:schemeClr val="bg1"/>
                </a:solidFill>
              </a:rPr>
              <a:t>Feminism and Toxic Masculinity</a:t>
            </a:r>
            <a:endParaRPr lang="en-GB" dirty="0">
              <a:solidFill>
                <a:schemeClr val="bg1"/>
              </a:solidFill>
            </a:endParaRPr>
          </a:p>
        </p:txBody>
      </p:sp>
      <p:sp>
        <p:nvSpPr>
          <p:cNvPr id="3" name="Content Placeholder 2"/>
          <p:cNvSpPr>
            <a:spLocks noGrp="1"/>
          </p:cNvSpPr>
          <p:nvPr>
            <p:ph idx="1"/>
          </p:nvPr>
        </p:nvSpPr>
        <p:spPr>
          <a:xfrm>
            <a:off x="457200" y="1600200"/>
            <a:ext cx="5181600" cy="5029200"/>
          </a:xfrm>
        </p:spPr>
        <p:txBody>
          <a:bodyPr>
            <a:normAutofit lnSpcReduction="10000"/>
          </a:bodyPr>
          <a:lstStyle/>
          <a:p>
            <a:r>
              <a:rPr lang="en-GB" dirty="0" smtClean="0">
                <a:solidFill>
                  <a:schemeClr val="bg1"/>
                </a:solidFill>
              </a:rPr>
              <a:t>We have spoken in detail about the need for feminism to give women equality and opportunity</a:t>
            </a:r>
          </a:p>
          <a:p>
            <a:endParaRPr lang="en-GB" dirty="0">
              <a:solidFill>
                <a:schemeClr val="bg1"/>
              </a:solidFill>
            </a:endParaRPr>
          </a:p>
          <a:p>
            <a:r>
              <a:rPr lang="en-GB" dirty="0" smtClean="0">
                <a:solidFill>
                  <a:schemeClr val="bg1"/>
                </a:solidFill>
              </a:rPr>
              <a:t>However, </a:t>
            </a:r>
            <a:r>
              <a:rPr lang="en-GB" b="1" dirty="0" smtClean="0">
                <a:solidFill>
                  <a:schemeClr val="bg1"/>
                </a:solidFill>
              </a:rPr>
              <a:t>men need feminism too!</a:t>
            </a:r>
          </a:p>
          <a:p>
            <a:endParaRPr lang="en-GB" dirty="0">
              <a:solidFill>
                <a:schemeClr val="bg1"/>
              </a:solidFill>
            </a:endParaRPr>
          </a:p>
          <a:p>
            <a:r>
              <a:rPr lang="en-GB" dirty="0" smtClean="0">
                <a:solidFill>
                  <a:schemeClr val="bg1"/>
                </a:solidFill>
              </a:rPr>
              <a:t>Men need feminism to tackle </a:t>
            </a:r>
            <a:r>
              <a:rPr lang="en-GB" b="1" dirty="0" smtClean="0">
                <a:solidFill>
                  <a:schemeClr val="bg1"/>
                </a:solidFill>
              </a:rPr>
              <a:t>toxic masculinity</a:t>
            </a:r>
            <a:endParaRPr lang="en-GB" b="1"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39" y="3886200"/>
            <a:ext cx="4244503" cy="2977487"/>
          </a:xfrm>
          <a:prstGeom prst="rect">
            <a:avLst/>
          </a:prstGeom>
        </p:spPr>
      </p:pic>
    </p:spTree>
    <p:extLst>
      <p:ext uri="{BB962C8B-B14F-4D97-AF65-F5344CB8AC3E}">
        <p14:creationId xmlns:p14="http://schemas.microsoft.com/office/powerpoint/2010/main" val="3276817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166971"/>
            <a:ext cx="5791200" cy="1143000"/>
          </a:xfrm>
        </p:spPr>
        <p:txBody>
          <a:bodyPr>
            <a:normAutofit fontScale="90000"/>
          </a:bodyPr>
          <a:lstStyle/>
          <a:p>
            <a:r>
              <a:rPr lang="en-GB" dirty="0" smtClean="0">
                <a:solidFill>
                  <a:schemeClr val="bg1"/>
                </a:solidFill>
              </a:rPr>
              <a:t>Feminism and Toxic Masculinity</a:t>
            </a:r>
            <a:endParaRPr lang="en-GB" dirty="0">
              <a:solidFill>
                <a:schemeClr val="bg1"/>
              </a:solidFill>
            </a:endParaRPr>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r>
              <a:rPr lang="en-GB" dirty="0">
                <a:solidFill>
                  <a:schemeClr val="bg1"/>
                </a:solidFill>
              </a:rPr>
              <a:t>In </a:t>
            </a:r>
            <a:r>
              <a:rPr lang="en-GB" dirty="0" smtClean="0">
                <a:solidFill>
                  <a:schemeClr val="bg1"/>
                </a:solidFill>
              </a:rPr>
              <a:t>a society ruled by gender norms, there </a:t>
            </a:r>
            <a:r>
              <a:rPr lang="en-GB" dirty="0">
                <a:solidFill>
                  <a:schemeClr val="bg1"/>
                </a:solidFill>
              </a:rPr>
              <a:t>were very set ideas about </a:t>
            </a:r>
            <a:r>
              <a:rPr lang="en-GB" b="1" dirty="0">
                <a:solidFill>
                  <a:schemeClr val="bg1"/>
                </a:solidFill>
              </a:rPr>
              <a:t>gender roles</a:t>
            </a:r>
            <a:r>
              <a:rPr lang="en-GB" dirty="0">
                <a:solidFill>
                  <a:schemeClr val="bg1"/>
                </a:solidFill>
              </a:rPr>
              <a:t>-what men and women should do and how they should behave</a:t>
            </a:r>
          </a:p>
          <a:p>
            <a:r>
              <a:rPr lang="en-GB" dirty="0">
                <a:solidFill>
                  <a:schemeClr val="bg1"/>
                </a:solidFill>
              </a:rPr>
              <a:t>Men </a:t>
            </a:r>
            <a:r>
              <a:rPr lang="en-GB" dirty="0" smtClean="0">
                <a:solidFill>
                  <a:schemeClr val="bg1"/>
                </a:solidFill>
              </a:rPr>
              <a:t>are often </a:t>
            </a:r>
            <a:r>
              <a:rPr lang="en-GB" dirty="0">
                <a:solidFill>
                  <a:schemeClr val="bg1"/>
                </a:solidFill>
              </a:rPr>
              <a:t>expected to be the ‘</a:t>
            </a:r>
            <a:r>
              <a:rPr lang="en-GB" b="1" dirty="0">
                <a:solidFill>
                  <a:schemeClr val="bg1"/>
                </a:solidFill>
              </a:rPr>
              <a:t>bread-winners’</a:t>
            </a:r>
            <a:r>
              <a:rPr lang="en-GB" dirty="0">
                <a:solidFill>
                  <a:schemeClr val="bg1"/>
                </a:solidFill>
              </a:rPr>
              <a:t>- they </a:t>
            </a:r>
            <a:r>
              <a:rPr lang="en-GB" dirty="0" smtClean="0">
                <a:solidFill>
                  <a:schemeClr val="bg1"/>
                </a:solidFill>
              </a:rPr>
              <a:t>work </a:t>
            </a:r>
            <a:r>
              <a:rPr lang="en-GB" dirty="0">
                <a:solidFill>
                  <a:schemeClr val="bg1"/>
                </a:solidFill>
              </a:rPr>
              <a:t>to provide money for the family</a:t>
            </a:r>
          </a:p>
          <a:p>
            <a:r>
              <a:rPr lang="en-GB" dirty="0" smtClean="0">
                <a:solidFill>
                  <a:schemeClr val="bg1"/>
                </a:solidFill>
              </a:rPr>
              <a:t>They are also often seen as the </a:t>
            </a:r>
            <a:r>
              <a:rPr lang="en-GB" b="1" dirty="0">
                <a:solidFill>
                  <a:schemeClr val="bg1"/>
                </a:solidFill>
              </a:rPr>
              <a:t>head of the household-making key decisions</a:t>
            </a:r>
            <a:r>
              <a:rPr lang="en-GB" dirty="0">
                <a:solidFill>
                  <a:schemeClr val="bg1"/>
                </a:solidFill>
              </a:rPr>
              <a:t>, </a:t>
            </a:r>
            <a:r>
              <a:rPr lang="en-GB" b="1" dirty="0">
                <a:solidFill>
                  <a:schemeClr val="bg1"/>
                </a:solidFill>
              </a:rPr>
              <a:t>disciplining</a:t>
            </a:r>
            <a:r>
              <a:rPr lang="en-GB" dirty="0">
                <a:solidFill>
                  <a:schemeClr val="bg1"/>
                </a:solidFill>
              </a:rPr>
              <a:t> and </a:t>
            </a:r>
            <a:r>
              <a:rPr lang="en-GB" b="1" dirty="0">
                <a:solidFill>
                  <a:schemeClr val="bg1"/>
                </a:solidFill>
              </a:rPr>
              <a:t>controlling finances</a:t>
            </a:r>
          </a:p>
          <a:p>
            <a:r>
              <a:rPr lang="en-GB" dirty="0">
                <a:solidFill>
                  <a:schemeClr val="bg1"/>
                </a:solidFill>
              </a:rPr>
              <a:t>Men </a:t>
            </a:r>
            <a:r>
              <a:rPr lang="en-GB" dirty="0" smtClean="0">
                <a:solidFill>
                  <a:schemeClr val="bg1"/>
                </a:solidFill>
              </a:rPr>
              <a:t>are </a:t>
            </a:r>
            <a:r>
              <a:rPr lang="en-GB" dirty="0">
                <a:solidFill>
                  <a:schemeClr val="bg1"/>
                </a:solidFill>
              </a:rPr>
              <a:t>supposed to be </a:t>
            </a:r>
            <a:r>
              <a:rPr lang="en-GB" b="1" dirty="0">
                <a:solidFill>
                  <a:schemeClr val="bg1"/>
                </a:solidFill>
              </a:rPr>
              <a:t>dominant</a:t>
            </a:r>
            <a:r>
              <a:rPr lang="en-GB" dirty="0">
                <a:solidFill>
                  <a:schemeClr val="bg1"/>
                </a:solidFill>
              </a:rPr>
              <a:t>, </a:t>
            </a:r>
            <a:r>
              <a:rPr lang="en-GB" b="1" dirty="0">
                <a:solidFill>
                  <a:schemeClr val="bg1"/>
                </a:solidFill>
              </a:rPr>
              <a:t>manly</a:t>
            </a:r>
            <a:r>
              <a:rPr lang="en-GB" dirty="0">
                <a:solidFill>
                  <a:schemeClr val="bg1"/>
                </a:solidFill>
              </a:rPr>
              <a:t> and </a:t>
            </a:r>
            <a:r>
              <a:rPr lang="en-GB" b="1" dirty="0" smtClean="0">
                <a:solidFill>
                  <a:schemeClr val="bg1"/>
                </a:solidFill>
              </a:rPr>
              <a:t>strong</a:t>
            </a:r>
          </a:p>
          <a:p>
            <a:r>
              <a:rPr lang="en-GB" dirty="0">
                <a:solidFill>
                  <a:schemeClr val="bg1"/>
                </a:solidFill>
              </a:rPr>
              <a:t>This is </a:t>
            </a:r>
            <a:r>
              <a:rPr lang="en-GB" b="1" dirty="0">
                <a:solidFill>
                  <a:schemeClr val="bg1"/>
                </a:solidFill>
              </a:rPr>
              <a:t>very limiting</a:t>
            </a:r>
            <a:r>
              <a:rPr lang="en-GB" dirty="0">
                <a:solidFill>
                  <a:schemeClr val="bg1"/>
                </a:solidFill>
              </a:rPr>
              <a:t>, and can lead some men to feel like they </a:t>
            </a:r>
            <a:r>
              <a:rPr lang="en-GB" b="1" dirty="0">
                <a:solidFill>
                  <a:schemeClr val="bg1"/>
                </a:solidFill>
              </a:rPr>
              <a:t>don’t live up to this expectation</a:t>
            </a:r>
          </a:p>
          <a:p>
            <a:r>
              <a:rPr lang="en-GB" dirty="0">
                <a:solidFill>
                  <a:schemeClr val="bg1"/>
                </a:solidFill>
              </a:rPr>
              <a:t>This kind of strict masculinity is sometimes called </a:t>
            </a:r>
            <a:r>
              <a:rPr lang="en-GB" b="1" dirty="0">
                <a:solidFill>
                  <a:schemeClr val="bg1"/>
                </a:solidFill>
              </a:rPr>
              <a:t>‘toxic’, </a:t>
            </a:r>
            <a:r>
              <a:rPr lang="en-GB" dirty="0">
                <a:solidFill>
                  <a:schemeClr val="bg1"/>
                </a:solidFill>
              </a:rPr>
              <a:t>as many believe it causes men to feel like </a:t>
            </a:r>
            <a:r>
              <a:rPr lang="en-GB" b="1" dirty="0">
                <a:solidFill>
                  <a:schemeClr val="bg1"/>
                </a:solidFill>
              </a:rPr>
              <a:t>they cannot express their emotions</a:t>
            </a:r>
            <a:r>
              <a:rPr lang="en-GB" dirty="0">
                <a:solidFill>
                  <a:schemeClr val="bg1"/>
                </a:solidFill>
              </a:rPr>
              <a:t>, which can often result in </a:t>
            </a:r>
            <a:r>
              <a:rPr lang="en-GB" b="1" dirty="0">
                <a:solidFill>
                  <a:schemeClr val="bg1"/>
                </a:solidFill>
              </a:rPr>
              <a:t>increased aggression</a:t>
            </a:r>
            <a:r>
              <a:rPr lang="en-GB" dirty="0">
                <a:solidFill>
                  <a:schemeClr val="bg1"/>
                </a:solidFill>
              </a:rPr>
              <a:t> and has been linked to </a:t>
            </a:r>
            <a:r>
              <a:rPr lang="en-GB" b="1" dirty="0">
                <a:solidFill>
                  <a:schemeClr val="bg1"/>
                </a:solidFill>
              </a:rPr>
              <a:t>high suicide rates in young males</a:t>
            </a:r>
          </a:p>
          <a:p>
            <a:endParaRPr lang="en-GB" dirty="0">
              <a:solidFill>
                <a:schemeClr val="bg1"/>
              </a:solidFill>
            </a:endParaRP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5" y="19334"/>
            <a:ext cx="2562225" cy="1438275"/>
          </a:xfrm>
          <a:prstGeom prst="rect">
            <a:avLst/>
          </a:prstGeom>
        </p:spPr>
      </p:pic>
    </p:spTree>
    <p:extLst>
      <p:ext uri="{BB962C8B-B14F-4D97-AF65-F5344CB8AC3E}">
        <p14:creationId xmlns:p14="http://schemas.microsoft.com/office/powerpoint/2010/main" val="4090423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Toxic Masculinity</a:t>
            </a:r>
            <a:endParaRPr lang="en-GB"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52600"/>
            <a:ext cx="6629400" cy="4566920"/>
          </a:xfrm>
          <a:prstGeom prst="rect">
            <a:avLst/>
          </a:prstGeom>
        </p:spPr>
      </p:pic>
      <p:sp>
        <p:nvSpPr>
          <p:cNvPr id="3" name="TextBox 2"/>
          <p:cNvSpPr txBox="1"/>
          <p:nvPr/>
        </p:nvSpPr>
        <p:spPr>
          <a:xfrm>
            <a:off x="381000" y="533400"/>
            <a:ext cx="1371600" cy="1754326"/>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Not reporting a crime</a:t>
            </a:r>
          </a:p>
          <a:p>
            <a:pPr marL="285750" indent="-285750">
              <a:buFont typeface="Arial" panose="020B0604020202020204" pitchFamily="34" charset="0"/>
              <a:buChar char="•"/>
            </a:pPr>
            <a:r>
              <a:rPr lang="en-GB" dirty="0" smtClean="0"/>
              <a:t>Not go to doctors</a:t>
            </a:r>
          </a:p>
          <a:p>
            <a:endParaRPr lang="en-GB" dirty="0"/>
          </a:p>
        </p:txBody>
      </p:sp>
      <p:sp>
        <p:nvSpPr>
          <p:cNvPr id="6" name="TextBox 5"/>
          <p:cNvSpPr txBox="1"/>
          <p:nvPr/>
        </p:nvSpPr>
        <p:spPr>
          <a:xfrm>
            <a:off x="6629400" y="687788"/>
            <a:ext cx="1828800"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Being seen as feminine, unmanly</a:t>
            </a:r>
          </a:p>
          <a:p>
            <a:pPr marL="285750" indent="-285750">
              <a:buFont typeface="Arial" panose="020B0604020202020204" pitchFamily="34" charset="0"/>
              <a:buChar char="•"/>
            </a:pPr>
            <a:r>
              <a:rPr lang="en-GB" dirty="0" smtClean="0"/>
              <a:t>homophobia</a:t>
            </a:r>
          </a:p>
          <a:p>
            <a:endParaRPr lang="en-GB" dirty="0"/>
          </a:p>
        </p:txBody>
      </p:sp>
      <p:sp>
        <p:nvSpPr>
          <p:cNvPr id="7" name="TextBox 6"/>
          <p:cNvSpPr txBox="1"/>
          <p:nvPr/>
        </p:nvSpPr>
        <p:spPr>
          <a:xfrm>
            <a:off x="7162800" y="2133600"/>
            <a:ext cx="1828800"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Having to prove yourself through risk taking</a:t>
            </a:r>
          </a:p>
          <a:p>
            <a:endParaRPr lang="en-GB" dirty="0"/>
          </a:p>
        </p:txBody>
      </p:sp>
      <p:sp>
        <p:nvSpPr>
          <p:cNvPr id="5" name="TextBox 4"/>
          <p:cNvSpPr txBox="1"/>
          <p:nvPr/>
        </p:nvSpPr>
        <p:spPr>
          <a:xfrm>
            <a:off x="7162800" y="4648200"/>
            <a:ext cx="1828800" cy="147732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“big boys don’t cry”</a:t>
            </a:r>
          </a:p>
          <a:p>
            <a:pPr marL="285750" indent="-285750">
              <a:buFont typeface="Arial" panose="020B0604020202020204" pitchFamily="34" charset="0"/>
              <a:buChar char="•"/>
            </a:pPr>
            <a:r>
              <a:rPr lang="en-GB" dirty="0" smtClean="0"/>
              <a:t>Having to support others</a:t>
            </a:r>
            <a:endParaRPr lang="en-GB" dirty="0"/>
          </a:p>
        </p:txBody>
      </p:sp>
      <p:sp>
        <p:nvSpPr>
          <p:cNvPr id="9" name="TextBox 8"/>
          <p:cNvSpPr txBox="1"/>
          <p:nvPr/>
        </p:nvSpPr>
        <p:spPr>
          <a:xfrm>
            <a:off x="152400" y="4953000"/>
            <a:ext cx="1828800"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Never backing down from confrontation</a:t>
            </a:r>
          </a:p>
          <a:p>
            <a:pPr marL="285750" indent="-285750">
              <a:buFont typeface="Arial" panose="020B0604020202020204" pitchFamily="34" charset="0"/>
              <a:buChar char="•"/>
            </a:pPr>
            <a:r>
              <a:rPr lang="en-GB" dirty="0" smtClean="0"/>
              <a:t>testosterone</a:t>
            </a:r>
            <a:endParaRPr lang="en-GB" dirty="0"/>
          </a:p>
        </p:txBody>
      </p:sp>
      <p:sp>
        <p:nvSpPr>
          <p:cNvPr id="10" name="TextBox 9"/>
          <p:cNvSpPr txBox="1"/>
          <p:nvPr/>
        </p:nvSpPr>
        <p:spPr>
          <a:xfrm>
            <a:off x="25879" y="2514600"/>
            <a:ext cx="1828800" cy="9233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dirty="0" smtClean="0"/>
              <a:t>Strong, dominant, no emotions</a:t>
            </a:r>
            <a:endParaRPr lang="en-GB" dirty="0"/>
          </a:p>
        </p:txBody>
      </p:sp>
      <p:cxnSp>
        <p:nvCxnSpPr>
          <p:cNvPr id="11" name="Straight Connector 10"/>
          <p:cNvCxnSpPr/>
          <p:nvPr/>
        </p:nvCxnSpPr>
        <p:spPr>
          <a:xfrm>
            <a:off x="1447800" y="1981200"/>
            <a:ext cx="406879" cy="3065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943600" y="1752600"/>
            <a:ext cx="9906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447800" y="3124200"/>
            <a:ext cx="203439" cy="4867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629400" y="2743200"/>
            <a:ext cx="685800" cy="6947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752600" y="5181600"/>
            <a:ext cx="762000" cy="2052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248400" y="4953000"/>
            <a:ext cx="914400" cy="152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73393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Toxic Masculinity</a:t>
            </a:r>
            <a:endParaRPr lang="en-GB" dirty="0"/>
          </a:p>
        </p:txBody>
      </p:sp>
      <p:sp>
        <p:nvSpPr>
          <p:cNvPr id="3" name="Content Placeholder 2"/>
          <p:cNvSpPr>
            <a:spLocks noGrp="1"/>
          </p:cNvSpPr>
          <p:nvPr>
            <p:ph idx="1"/>
          </p:nvPr>
        </p:nvSpPr>
        <p:spPr/>
        <p:txBody>
          <a:bodyPr/>
          <a:lstStyle/>
          <a:p>
            <a:r>
              <a:rPr lang="en-GB" dirty="0">
                <a:hlinkClick r:id="rId2"/>
              </a:rPr>
              <a:t>https://</a:t>
            </a:r>
            <a:r>
              <a:rPr lang="en-GB" dirty="0" smtClean="0">
                <a:hlinkClick r:id="rId2"/>
              </a:rPr>
              <a:t>www.youtube.com/watch?v=UwI2U27UlGU</a:t>
            </a:r>
            <a:endParaRPr lang="en-GB" dirty="0"/>
          </a:p>
          <a:p>
            <a:endParaRPr lang="en-GB" dirty="0"/>
          </a:p>
        </p:txBody>
      </p:sp>
    </p:spTree>
    <p:extLst>
      <p:ext uri="{BB962C8B-B14F-4D97-AF65-F5344CB8AC3E}">
        <p14:creationId xmlns:p14="http://schemas.microsoft.com/office/powerpoint/2010/main" val="3910758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930" y="214170"/>
            <a:ext cx="6324600" cy="1143000"/>
          </a:xfrm>
        </p:spPr>
        <p:txBody>
          <a:bodyPr>
            <a:normAutofit fontScale="90000"/>
          </a:bodyPr>
          <a:lstStyle/>
          <a:p>
            <a:r>
              <a:rPr lang="en-GB" dirty="0" smtClean="0">
                <a:solidFill>
                  <a:schemeClr val="bg1"/>
                </a:solidFill>
              </a:rPr>
              <a:t>Gender Roles in ‘The Handmaid’s Tale’</a:t>
            </a:r>
            <a:endParaRPr lang="en-GB" dirty="0">
              <a:solidFill>
                <a:schemeClr val="bg1"/>
              </a:solidFill>
            </a:endParaRPr>
          </a:p>
        </p:txBody>
      </p:sp>
      <p:pic>
        <p:nvPicPr>
          <p:cNvPr id="5" name="Picture 4" descr="C:\Users\mi3069a\AppData\Local\Microsoft\Windows\Temporary Internet Files\Content.IE5\DMJ44RDC\525px-HeteroSym-pinkblue2.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3000721"/>
            <a:ext cx="1708245" cy="195227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8099" y="216444"/>
            <a:ext cx="4229099" cy="3395663"/>
          </a:xfrm>
          <a:prstGeom prst="wedgeRoundRectCallout">
            <a:avLst>
              <a:gd name="adj1" fmla="val 43920"/>
              <a:gd name="adj2" fmla="val 5982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ular Callout 6"/>
          <p:cNvSpPr/>
          <p:nvPr/>
        </p:nvSpPr>
        <p:spPr>
          <a:xfrm>
            <a:off x="5791200" y="1371600"/>
            <a:ext cx="3352800" cy="2605260"/>
          </a:xfrm>
          <a:prstGeom prst="wedgeRoundRectCallout">
            <a:avLst>
              <a:gd name="adj1" fmla="val -73646"/>
              <a:gd name="adj2" fmla="val 4804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ular Callout 7"/>
          <p:cNvSpPr/>
          <p:nvPr/>
        </p:nvSpPr>
        <p:spPr>
          <a:xfrm>
            <a:off x="237130" y="4953000"/>
            <a:ext cx="3869140" cy="1905000"/>
          </a:xfrm>
          <a:prstGeom prst="wedgeRoundRectCallout">
            <a:avLst>
              <a:gd name="adj1" fmla="val 37299"/>
              <a:gd name="adj2" fmla="val -8938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ular Callout 8"/>
          <p:cNvSpPr/>
          <p:nvPr/>
        </p:nvSpPr>
        <p:spPr>
          <a:xfrm>
            <a:off x="5782100" y="4726185"/>
            <a:ext cx="3285699" cy="2056477"/>
          </a:xfrm>
          <a:prstGeom prst="wedgeRoundRectCallout">
            <a:avLst>
              <a:gd name="adj1" fmla="val -94771"/>
              <a:gd name="adj2" fmla="val -7361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76200" y="235778"/>
            <a:ext cx="4030070" cy="3416320"/>
          </a:xfrm>
          <a:prstGeom prst="rect">
            <a:avLst/>
          </a:prstGeom>
          <a:noFill/>
        </p:spPr>
        <p:txBody>
          <a:bodyPr wrap="square" rtlCol="0">
            <a:spAutoFit/>
          </a:bodyPr>
          <a:lstStyle/>
          <a:p>
            <a:r>
              <a:rPr lang="en-GB" dirty="0"/>
              <a:t>“The problem wasn’t only with the women…The main problem was with the men. There was nothing for them any more…They could make money, I say, a little nastily….It’s not enough, he says. It’s too abstract. I mean there was nothing for them to do with women…I’m not talking about </a:t>
            </a:r>
            <a:r>
              <a:rPr lang="en-GB" dirty="0" smtClean="0"/>
              <a:t>sex…There </a:t>
            </a:r>
            <a:r>
              <a:rPr lang="en-GB" dirty="0"/>
              <a:t>was nothing to work for, nothing to fight for…You know what they were complaining about the most? Inability to feel. Men were turning off on sex, even.” (221 C32)</a:t>
            </a:r>
          </a:p>
        </p:txBody>
      </p:sp>
      <p:sp>
        <p:nvSpPr>
          <p:cNvPr id="11" name="TextBox 10"/>
          <p:cNvSpPr txBox="1"/>
          <p:nvPr/>
        </p:nvSpPr>
        <p:spPr>
          <a:xfrm>
            <a:off x="457200" y="5028337"/>
            <a:ext cx="3429000" cy="1754326"/>
          </a:xfrm>
          <a:prstGeom prst="rect">
            <a:avLst/>
          </a:prstGeom>
          <a:noFill/>
        </p:spPr>
        <p:txBody>
          <a:bodyPr wrap="square" rtlCol="0">
            <a:spAutoFit/>
          </a:bodyPr>
          <a:lstStyle/>
          <a:p>
            <a:r>
              <a:rPr lang="en-GB" dirty="0"/>
              <a:t>“Women’s </a:t>
            </a:r>
            <a:r>
              <a:rPr lang="en-GB" dirty="0" err="1"/>
              <a:t>Prayvaganzas</a:t>
            </a:r>
            <a:r>
              <a:rPr lang="en-GB" dirty="0"/>
              <a:t> are for group weddings like this, usually. The men’s are for military victories. These are the things we are supposed to rejoice in the most, respectively.” (232 C34)</a:t>
            </a:r>
          </a:p>
        </p:txBody>
      </p:sp>
      <p:sp>
        <p:nvSpPr>
          <p:cNvPr id="12" name="TextBox 11"/>
          <p:cNvSpPr txBox="1"/>
          <p:nvPr/>
        </p:nvSpPr>
        <p:spPr>
          <a:xfrm>
            <a:off x="5867400" y="1391537"/>
            <a:ext cx="3200400" cy="2585323"/>
          </a:xfrm>
          <a:prstGeom prst="rect">
            <a:avLst/>
          </a:prstGeom>
          <a:noFill/>
        </p:spPr>
        <p:txBody>
          <a:bodyPr wrap="square" rtlCol="0">
            <a:spAutoFit/>
          </a:bodyPr>
          <a:lstStyle/>
          <a:p>
            <a:r>
              <a:rPr lang="en-GB" dirty="0"/>
              <a:t>“’It means you can’t cheat Nature,’ he says. ‘Nature demands variety, for men. It stands to reason, it’s part of the </a:t>
            </a:r>
            <a:r>
              <a:rPr lang="en-GB" dirty="0" err="1"/>
              <a:t>procreational</a:t>
            </a:r>
            <a:r>
              <a:rPr lang="en-GB" dirty="0"/>
              <a:t> strategy. It’s Nature’s plan’….So now that we don’t have different clothes…you merely have different women.” (249, C37)</a:t>
            </a:r>
          </a:p>
        </p:txBody>
      </p:sp>
      <p:sp>
        <p:nvSpPr>
          <p:cNvPr id="13" name="TextBox 12"/>
          <p:cNvSpPr txBox="1"/>
          <p:nvPr/>
        </p:nvSpPr>
        <p:spPr>
          <a:xfrm>
            <a:off x="5928815" y="4726185"/>
            <a:ext cx="3200400" cy="2031325"/>
          </a:xfrm>
          <a:prstGeom prst="rect">
            <a:avLst/>
          </a:prstGeom>
          <a:noFill/>
        </p:spPr>
        <p:txBody>
          <a:bodyPr wrap="square" rtlCol="0">
            <a:spAutoFit/>
          </a:bodyPr>
          <a:lstStyle/>
          <a:p>
            <a:r>
              <a:rPr lang="en-GB" dirty="0"/>
              <a:t>“I’d say it’s about a quarter men in the Colonies…Gender Traitors…All of them wear long dresses…women and the men too…I guess it’s supposed to demoralise the men, having to wear a dress.” (261, C38)</a:t>
            </a:r>
          </a:p>
        </p:txBody>
      </p:sp>
      <p:sp>
        <p:nvSpPr>
          <p:cNvPr id="14" name="TextBox 13"/>
          <p:cNvSpPr txBox="1"/>
          <p:nvPr/>
        </p:nvSpPr>
        <p:spPr>
          <a:xfrm>
            <a:off x="237130" y="3886200"/>
            <a:ext cx="2277470" cy="923330"/>
          </a:xfrm>
          <a:prstGeom prst="rect">
            <a:avLst/>
          </a:prstGeom>
          <a:solidFill>
            <a:schemeClr val="accent6">
              <a:lumMod val="40000"/>
              <a:lumOff val="60000"/>
            </a:schemeClr>
          </a:solidFill>
        </p:spPr>
        <p:txBody>
          <a:bodyPr wrap="square" rtlCol="0">
            <a:spAutoFit/>
          </a:bodyPr>
          <a:lstStyle/>
          <a:p>
            <a:r>
              <a:rPr lang="en-GB" dirty="0" smtClean="0"/>
              <a:t>Add</a:t>
            </a:r>
            <a:r>
              <a:rPr lang="en-GB" b="1" dirty="0" smtClean="0"/>
              <a:t> annotations </a:t>
            </a:r>
            <a:r>
              <a:rPr lang="en-GB" dirty="0" smtClean="0"/>
              <a:t>to these key quotes about gender norms</a:t>
            </a:r>
            <a:endParaRPr lang="en-GB" dirty="0"/>
          </a:p>
        </p:txBody>
      </p:sp>
    </p:spTree>
    <p:extLst>
      <p:ext uri="{BB962C8B-B14F-4D97-AF65-F5344CB8AC3E}">
        <p14:creationId xmlns:p14="http://schemas.microsoft.com/office/powerpoint/2010/main" val="1988279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Homework</a:t>
            </a:r>
            <a:endParaRPr lang="en-GB" dirty="0">
              <a:solidFill>
                <a:schemeClr val="bg1"/>
              </a:solidFill>
            </a:endParaRPr>
          </a:p>
        </p:txBody>
      </p:sp>
      <p:sp>
        <p:nvSpPr>
          <p:cNvPr id="3" name="Content Placeholder 2"/>
          <p:cNvSpPr>
            <a:spLocks noGrp="1"/>
          </p:cNvSpPr>
          <p:nvPr>
            <p:ph idx="1"/>
          </p:nvPr>
        </p:nvSpPr>
        <p:spPr/>
        <p:txBody>
          <a:bodyPr>
            <a:normAutofit fontScale="85000" lnSpcReduction="20000"/>
          </a:bodyPr>
          <a:lstStyle/>
          <a:p>
            <a:r>
              <a:rPr lang="en-GB" u="sng" dirty="0" smtClean="0">
                <a:solidFill>
                  <a:schemeClr val="bg1"/>
                </a:solidFill>
              </a:rPr>
              <a:t>For </a:t>
            </a:r>
            <a:r>
              <a:rPr lang="en-GB" u="sng" dirty="0" smtClean="0">
                <a:solidFill>
                  <a:schemeClr val="bg1"/>
                </a:solidFill>
              </a:rPr>
              <a:t>Weds 30</a:t>
            </a:r>
            <a:r>
              <a:rPr lang="en-GB" u="sng" baseline="30000" dirty="0" smtClean="0">
                <a:solidFill>
                  <a:schemeClr val="bg1"/>
                </a:solidFill>
              </a:rPr>
              <a:t>th</a:t>
            </a:r>
            <a:r>
              <a:rPr lang="en-GB" u="sng" dirty="0" smtClean="0">
                <a:solidFill>
                  <a:schemeClr val="bg1"/>
                </a:solidFill>
              </a:rPr>
              <a:t> Oct</a:t>
            </a:r>
            <a:endParaRPr lang="en-GB" u="sng" dirty="0" smtClean="0">
              <a:solidFill>
                <a:schemeClr val="bg1"/>
              </a:solidFill>
            </a:endParaRPr>
          </a:p>
          <a:p>
            <a:r>
              <a:rPr lang="en-GB" dirty="0" smtClean="0">
                <a:solidFill>
                  <a:schemeClr val="bg1"/>
                </a:solidFill>
              </a:rPr>
              <a:t>Read Chapters 40-45 (27 pages</a:t>
            </a:r>
            <a:r>
              <a:rPr lang="en-GB" dirty="0" smtClean="0">
                <a:solidFill>
                  <a:schemeClr val="bg1"/>
                </a:solidFill>
              </a:rPr>
              <a:t>)</a:t>
            </a:r>
          </a:p>
          <a:p>
            <a:r>
              <a:rPr lang="en-GB" dirty="0" smtClean="0">
                <a:solidFill>
                  <a:schemeClr val="bg1"/>
                </a:solidFill>
              </a:rPr>
              <a:t>Finish theme paragraph</a:t>
            </a:r>
            <a:endParaRPr lang="en-GB" dirty="0" smtClean="0">
              <a:solidFill>
                <a:schemeClr val="bg1"/>
              </a:solidFill>
            </a:endParaRPr>
          </a:p>
          <a:p>
            <a:r>
              <a:rPr lang="en-GB" dirty="0" smtClean="0">
                <a:solidFill>
                  <a:schemeClr val="bg1"/>
                </a:solidFill>
              </a:rPr>
              <a:t>As you read, highlight and/or note down </a:t>
            </a:r>
            <a:r>
              <a:rPr lang="en-GB" b="1" dirty="0" smtClean="0">
                <a:solidFill>
                  <a:schemeClr val="bg1"/>
                </a:solidFill>
              </a:rPr>
              <a:t>THREE interesting quotations</a:t>
            </a:r>
          </a:p>
          <a:p>
            <a:r>
              <a:rPr lang="en-GB" dirty="0">
                <a:solidFill>
                  <a:schemeClr val="bg1"/>
                </a:solidFill>
              </a:rPr>
              <a:t>These could be about:</a:t>
            </a:r>
          </a:p>
          <a:p>
            <a:pPr lvl="1"/>
            <a:r>
              <a:rPr lang="en-GB" dirty="0">
                <a:solidFill>
                  <a:schemeClr val="bg1"/>
                </a:solidFill>
              </a:rPr>
              <a:t>Characters</a:t>
            </a:r>
          </a:p>
          <a:p>
            <a:pPr lvl="1"/>
            <a:r>
              <a:rPr lang="en-GB" dirty="0">
                <a:solidFill>
                  <a:schemeClr val="bg1"/>
                </a:solidFill>
              </a:rPr>
              <a:t>Key themes</a:t>
            </a:r>
          </a:p>
          <a:p>
            <a:pPr lvl="1"/>
            <a:r>
              <a:rPr lang="en-GB" dirty="0">
                <a:solidFill>
                  <a:schemeClr val="bg1"/>
                </a:solidFill>
              </a:rPr>
              <a:t>Descriptions of setting</a:t>
            </a:r>
          </a:p>
          <a:p>
            <a:pPr lvl="1"/>
            <a:r>
              <a:rPr lang="en-GB" dirty="0" smtClean="0">
                <a:solidFill>
                  <a:schemeClr val="bg1"/>
                </a:solidFill>
              </a:rPr>
              <a:t>Dialogue</a:t>
            </a:r>
          </a:p>
          <a:p>
            <a:r>
              <a:rPr lang="en-GB" dirty="0" smtClean="0">
                <a:solidFill>
                  <a:schemeClr val="bg1"/>
                </a:solidFill>
              </a:rPr>
              <a:t>Be prepared to share these next week</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14052266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91000"/>
            <a:ext cx="7772400" cy="1470025"/>
          </a:xfrm>
        </p:spPr>
        <p:txBody>
          <a:bodyPr/>
          <a:lstStyle/>
          <a:p>
            <a:r>
              <a:rPr lang="en-GB" dirty="0" smtClean="0">
                <a:solidFill>
                  <a:schemeClr val="bg1"/>
                </a:solidFill>
              </a:rPr>
              <a:t>‘The Handmaid’s Tale’</a:t>
            </a:r>
            <a:br>
              <a:rPr lang="en-GB" dirty="0" smtClean="0">
                <a:solidFill>
                  <a:schemeClr val="bg1"/>
                </a:solidFill>
              </a:rPr>
            </a:br>
            <a:r>
              <a:rPr lang="en-GB" dirty="0" smtClean="0">
                <a:solidFill>
                  <a:schemeClr val="bg1"/>
                </a:solidFill>
              </a:rPr>
              <a:t>Margaret Atwood</a:t>
            </a:r>
            <a:endParaRPr lang="en-GB" dirty="0">
              <a:solidFill>
                <a:schemeClr val="bg1"/>
              </a:solidFill>
            </a:endParaRPr>
          </a:p>
        </p:txBody>
      </p:sp>
      <p:sp>
        <p:nvSpPr>
          <p:cNvPr id="3" name="Subtitle 2"/>
          <p:cNvSpPr>
            <a:spLocks noGrp="1"/>
          </p:cNvSpPr>
          <p:nvPr>
            <p:ph type="subTitle" idx="1"/>
          </p:nvPr>
        </p:nvSpPr>
        <p:spPr>
          <a:xfrm>
            <a:off x="1524000" y="5486400"/>
            <a:ext cx="6400800" cy="1752600"/>
          </a:xfrm>
        </p:spPr>
        <p:txBody>
          <a:bodyPr/>
          <a:lstStyle/>
          <a:p>
            <a:r>
              <a:rPr lang="en-GB" dirty="0" smtClean="0"/>
              <a:t>Chapters 30-39</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228600"/>
            <a:ext cx="3781570" cy="3900589"/>
          </a:xfrm>
          <a:prstGeom prst="rect">
            <a:avLst/>
          </a:prstGeom>
        </p:spPr>
      </p:pic>
    </p:spTree>
    <p:extLst>
      <p:ext uri="{BB962C8B-B14F-4D97-AF65-F5344CB8AC3E}">
        <p14:creationId xmlns:p14="http://schemas.microsoft.com/office/powerpoint/2010/main" val="59395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6067" y="295275"/>
            <a:ext cx="6324600" cy="1143000"/>
          </a:xfrm>
        </p:spPr>
        <p:txBody>
          <a:bodyPr/>
          <a:lstStyle/>
          <a:p>
            <a:r>
              <a:rPr lang="en-GB" dirty="0" smtClean="0">
                <a:solidFill>
                  <a:schemeClr val="bg1"/>
                </a:solidFill>
              </a:rPr>
              <a:t>Writing About Theme</a:t>
            </a:r>
            <a:endParaRPr lang="en-GB" dirty="0">
              <a:solidFill>
                <a:schemeClr val="bg1"/>
              </a:solidFill>
            </a:endParaRPr>
          </a:p>
        </p:txBody>
      </p:sp>
      <p:sp>
        <p:nvSpPr>
          <p:cNvPr id="3" name="Content Placeholder 2"/>
          <p:cNvSpPr>
            <a:spLocks noGrp="1"/>
          </p:cNvSpPr>
          <p:nvPr>
            <p:ph idx="1"/>
          </p:nvPr>
        </p:nvSpPr>
        <p:spPr>
          <a:xfrm>
            <a:off x="457200" y="1905000"/>
            <a:ext cx="8229600" cy="4525963"/>
          </a:xfrm>
        </p:spPr>
        <p:txBody>
          <a:bodyPr>
            <a:normAutofit fontScale="77500" lnSpcReduction="20000"/>
          </a:bodyPr>
          <a:lstStyle/>
          <a:p>
            <a:pPr marL="0" indent="0">
              <a:buNone/>
            </a:pPr>
            <a:r>
              <a:rPr lang="en-GB" u="sng" dirty="0" smtClean="0">
                <a:solidFill>
                  <a:schemeClr val="bg1"/>
                </a:solidFill>
              </a:rPr>
              <a:t>Essay Question</a:t>
            </a:r>
          </a:p>
          <a:p>
            <a:pPr marL="0" indent="0">
              <a:buNone/>
            </a:pPr>
            <a:r>
              <a:rPr lang="en-GB" i="1" dirty="0" smtClean="0">
                <a:solidFill>
                  <a:schemeClr val="bg1"/>
                </a:solidFill>
              </a:rPr>
              <a:t>Choose </a:t>
            </a:r>
            <a:r>
              <a:rPr lang="en-GB" i="1" dirty="0">
                <a:solidFill>
                  <a:schemeClr val="bg1"/>
                </a:solidFill>
              </a:rPr>
              <a:t>a novel or short story that deals with </a:t>
            </a:r>
            <a:r>
              <a:rPr lang="en-GB" i="1" u="sng" dirty="0">
                <a:solidFill>
                  <a:schemeClr val="bg1"/>
                </a:solidFill>
              </a:rPr>
              <a:t>a theme of moral or social significance</a:t>
            </a:r>
            <a:r>
              <a:rPr lang="en-GB" i="1" dirty="0">
                <a:solidFill>
                  <a:schemeClr val="bg1"/>
                </a:solidFill>
              </a:rPr>
              <a:t>.</a:t>
            </a:r>
          </a:p>
          <a:p>
            <a:pPr marL="0" indent="0">
              <a:buNone/>
            </a:pPr>
            <a:r>
              <a:rPr lang="en-GB" i="1" dirty="0">
                <a:solidFill>
                  <a:schemeClr val="bg1"/>
                </a:solidFill>
              </a:rPr>
              <a:t>With reference to appropriate techniques, explain how the writer develops this theme and</a:t>
            </a:r>
          </a:p>
          <a:p>
            <a:pPr marL="0" indent="0">
              <a:buNone/>
            </a:pPr>
            <a:r>
              <a:rPr lang="en-GB" i="1" dirty="0">
                <a:solidFill>
                  <a:schemeClr val="bg1"/>
                </a:solidFill>
              </a:rPr>
              <a:t>discuss why its development adds to your appreciation of the text as a whole.</a:t>
            </a:r>
          </a:p>
          <a:p>
            <a:pPr marL="0" indent="0">
              <a:buNone/>
            </a:pPr>
            <a:endParaRPr lang="en-GB" dirty="0" smtClean="0">
              <a:solidFill>
                <a:schemeClr val="bg1"/>
              </a:solidFill>
            </a:endParaRPr>
          </a:p>
          <a:p>
            <a:pPr marL="0" indent="0">
              <a:buNone/>
            </a:pPr>
            <a:r>
              <a:rPr lang="en-GB" dirty="0" smtClean="0">
                <a:solidFill>
                  <a:schemeClr val="bg1"/>
                </a:solidFill>
              </a:rPr>
              <a:t>Pick ONE of the quotations discussed today.</a:t>
            </a:r>
          </a:p>
          <a:p>
            <a:pPr marL="0" indent="0">
              <a:buNone/>
            </a:pPr>
            <a:endParaRPr lang="en-GB" dirty="0">
              <a:solidFill>
                <a:schemeClr val="bg1"/>
              </a:solidFill>
            </a:endParaRPr>
          </a:p>
          <a:p>
            <a:pPr marL="0" indent="0">
              <a:buNone/>
            </a:pPr>
            <a:r>
              <a:rPr lang="en-GB" dirty="0" smtClean="0">
                <a:solidFill>
                  <a:schemeClr val="bg1"/>
                </a:solidFill>
              </a:rPr>
              <a:t>Write a </a:t>
            </a:r>
            <a:r>
              <a:rPr lang="en-GB" dirty="0">
                <a:solidFill>
                  <a:schemeClr val="bg1"/>
                </a:solidFill>
              </a:rPr>
              <a:t>critical </a:t>
            </a:r>
            <a:r>
              <a:rPr lang="en-GB" dirty="0" smtClean="0">
                <a:solidFill>
                  <a:schemeClr val="bg1"/>
                </a:solidFill>
              </a:rPr>
              <a:t>paragraph in </a:t>
            </a:r>
            <a:r>
              <a:rPr lang="en-GB" dirty="0">
                <a:solidFill>
                  <a:schemeClr val="bg1"/>
                </a:solidFill>
              </a:rPr>
              <a:t>response to the essay Q </a:t>
            </a:r>
            <a:r>
              <a:rPr lang="en-GB" dirty="0" smtClean="0">
                <a:solidFill>
                  <a:schemeClr val="bg1"/>
                </a:solidFill>
              </a:rPr>
              <a:t>above, using PCQEL structure.</a:t>
            </a: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a:p>
            <a:pPr marL="0" indent="0">
              <a:buNone/>
            </a:pP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cxnSp>
        <p:nvCxnSpPr>
          <p:cNvPr id="6" name="Straight Arrow Connector 5"/>
          <p:cNvCxnSpPr/>
          <p:nvPr/>
        </p:nvCxnSpPr>
        <p:spPr>
          <a:xfrm flipH="1">
            <a:off x="6096000" y="1629770"/>
            <a:ext cx="762000" cy="732430"/>
          </a:xfrm>
          <a:prstGeom prst="straightConnector1">
            <a:avLst/>
          </a:prstGeom>
          <a:ln w="381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05600" y="1219200"/>
            <a:ext cx="2286000" cy="646331"/>
          </a:xfrm>
          <a:prstGeom prst="rect">
            <a:avLst/>
          </a:prstGeom>
          <a:solidFill>
            <a:schemeClr val="accent5">
              <a:lumMod val="60000"/>
              <a:lumOff val="40000"/>
            </a:schemeClr>
          </a:solidFill>
        </p:spPr>
        <p:txBody>
          <a:bodyPr wrap="square" rtlCol="0">
            <a:spAutoFit/>
          </a:bodyPr>
          <a:lstStyle/>
          <a:p>
            <a:r>
              <a:rPr lang="en-GB" dirty="0" smtClean="0"/>
              <a:t>Gender norms; women’s subjugation</a:t>
            </a:r>
            <a:endParaRPr lang="en-GB" dirty="0"/>
          </a:p>
        </p:txBody>
      </p:sp>
    </p:spTree>
    <p:extLst>
      <p:ext uri="{BB962C8B-B14F-4D97-AF65-F5344CB8AC3E}">
        <p14:creationId xmlns:p14="http://schemas.microsoft.com/office/powerpoint/2010/main" val="3252222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5275"/>
            <a:ext cx="8229600" cy="1143000"/>
          </a:xfrm>
        </p:spPr>
        <p:txBody>
          <a:bodyPr/>
          <a:lstStyle/>
          <a:p>
            <a:r>
              <a:rPr lang="en-GB" dirty="0" smtClean="0">
                <a:solidFill>
                  <a:schemeClr val="bg1"/>
                </a:solidFill>
              </a:rPr>
              <a:t>PCQEL</a:t>
            </a:r>
            <a:endParaRPr lang="en-GB" dirty="0">
              <a:solidFill>
                <a:schemeClr val="bg1"/>
              </a:solidFill>
            </a:endParaRPr>
          </a:p>
        </p:txBody>
      </p:sp>
      <p:sp>
        <p:nvSpPr>
          <p:cNvPr id="3" name="Content Placeholder 2"/>
          <p:cNvSpPr>
            <a:spLocks noGrp="1"/>
          </p:cNvSpPr>
          <p:nvPr>
            <p:ph idx="1"/>
          </p:nvPr>
        </p:nvSpPr>
        <p:spPr>
          <a:xfrm>
            <a:off x="0" y="1441687"/>
            <a:ext cx="6362700" cy="5638800"/>
          </a:xfrm>
        </p:spPr>
        <p:txBody>
          <a:bodyPr>
            <a:normAutofit fontScale="62500" lnSpcReduction="20000"/>
          </a:bodyPr>
          <a:lstStyle/>
          <a:p>
            <a:r>
              <a:rPr lang="en-GB" sz="4400" dirty="0">
                <a:solidFill>
                  <a:schemeClr val="bg1"/>
                </a:solidFill>
              </a:rPr>
              <a:t>P</a:t>
            </a:r>
            <a:r>
              <a:rPr lang="en-GB" dirty="0">
                <a:solidFill>
                  <a:schemeClr val="bg1"/>
                </a:solidFill>
              </a:rPr>
              <a:t>oint- (topic sentence-ref to Q, technique and point being made</a:t>
            </a:r>
            <a:r>
              <a:rPr lang="en-GB" dirty="0" smtClean="0">
                <a:solidFill>
                  <a:schemeClr val="bg1"/>
                </a:solidFill>
              </a:rPr>
              <a:t>)</a:t>
            </a:r>
          </a:p>
          <a:p>
            <a:pPr marL="0" indent="0">
              <a:buNone/>
            </a:pPr>
            <a:r>
              <a:rPr lang="en-GB" dirty="0" smtClean="0">
                <a:solidFill>
                  <a:srgbClr val="FFFF00"/>
                </a:solidFill>
              </a:rPr>
              <a:t>In ‘The Handmaid’s Tale’, Atwood explores the theme </a:t>
            </a:r>
            <a:r>
              <a:rPr lang="en-GB" dirty="0" smtClean="0">
                <a:solidFill>
                  <a:srgbClr val="FFFF00"/>
                </a:solidFill>
              </a:rPr>
              <a:t>of women’s subjugation through discussion of…</a:t>
            </a:r>
          </a:p>
          <a:p>
            <a:pPr marL="0" indent="0">
              <a:buNone/>
            </a:pPr>
            <a:r>
              <a:rPr lang="en-GB" sz="4800" dirty="0" smtClean="0">
                <a:solidFill>
                  <a:schemeClr val="bg1"/>
                </a:solidFill>
              </a:rPr>
              <a:t>C</a:t>
            </a:r>
            <a:r>
              <a:rPr lang="en-GB" dirty="0" smtClean="0">
                <a:solidFill>
                  <a:schemeClr val="bg1"/>
                </a:solidFill>
              </a:rPr>
              <a:t>ontext-</a:t>
            </a:r>
            <a:r>
              <a:rPr lang="en-GB" dirty="0">
                <a:solidFill>
                  <a:schemeClr val="bg1"/>
                </a:solidFill>
              </a:rPr>
              <a:t>(where in novel? What is happening at this point</a:t>
            </a:r>
            <a:r>
              <a:rPr lang="en-GB" dirty="0" smtClean="0">
                <a:solidFill>
                  <a:schemeClr val="bg1"/>
                </a:solidFill>
              </a:rPr>
              <a:t>?)</a:t>
            </a:r>
          </a:p>
          <a:p>
            <a:pPr marL="0" indent="0">
              <a:buNone/>
            </a:pPr>
            <a:r>
              <a:rPr lang="en-GB" dirty="0" smtClean="0">
                <a:solidFill>
                  <a:srgbClr val="FFFF00"/>
                </a:solidFill>
              </a:rPr>
              <a:t>This theme is developed further </a:t>
            </a:r>
            <a:r>
              <a:rPr lang="en-GB" dirty="0" smtClean="0">
                <a:solidFill>
                  <a:srgbClr val="FFFF00"/>
                </a:solidFill>
              </a:rPr>
              <a:t>when </a:t>
            </a:r>
            <a:r>
              <a:rPr lang="en-GB" dirty="0" err="1" smtClean="0">
                <a:solidFill>
                  <a:srgbClr val="FFFF00"/>
                </a:solidFill>
              </a:rPr>
              <a:t>Offred</a:t>
            </a:r>
            <a:r>
              <a:rPr lang="en-GB" dirty="0" smtClean="0">
                <a:solidFill>
                  <a:srgbClr val="FFFF00"/>
                </a:solidFill>
              </a:rPr>
              <a:t> explains…</a:t>
            </a:r>
          </a:p>
          <a:p>
            <a:pPr marL="0" indent="0">
              <a:buNone/>
            </a:pPr>
            <a:r>
              <a:rPr lang="en-GB" sz="4300" dirty="0" smtClean="0">
                <a:solidFill>
                  <a:schemeClr val="bg1"/>
                </a:solidFill>
              </a:rPr>
              <a:t>Q</a:t>
            </a:r>
            <a:r>
              <a:rPr lang="en-GB" dirty="0" smtClean="0">
                <a:solidFill>
                  <a:schemeClr val="bg1"/>
                </a:solidFill>
              </a:rPr>
              <a:t>uotation</a:t>
            </a:r>
            <a:endParaRPr lang="en-GB" dirty="0" smtClean="0">
              <a:solidFill>
                <a:schemeClr val="bg1"/>
              </a:solidFill>
            </a:endParaRPr>
          </a:p>
          <a:p>
            <a:pPr marL="0" indent="0">
              <a:buNone/>
            </a:pPr>
            <a:r>
              <a:rPr lang="en-GB" dirty="0">
                <a:solidFill>
                  <a:srgbClr val="FFFF00"/>
                </a:solidFill>
              </a:rPr>
              <a:t>““Women’s </a:t>
            </a:r>
            <a:r>
              <a:rPr lang="en-GB" dirty="0" err="1">
                <a:solidFill>
                  <a:srgbClr val="FFFF00"/>
                </a:solidFill>
              </a:rPr>
              <a:t>Prayvaganzas</a:t>
            </a:r>
            <a:r>
              <a:rPr lang="en-GB" dirty="0">
                <a:solidFill>
                  <a:srgbClr val="FFFF00"/>
                </a:solidFill>
              </a:rPr>
              <a:t> are for group weddings like this, usually. The men’s are for military victories. These are the things we are supposed to rejoice in the most, respectively.” ”</a:t>
            </a:r>
            <a:endParaRPr lang="en-GB" dirty="0" smtClean="0">
              <a:solidFill>
                <a:srgbClr val="FFFF00"/>
              </a:solidFill>
            </a:endParaRPr>
          </a:p>
          <a:p>
            <a:r>
              <a:rPr lang="en-GB" sz="4300" dirty="0">
                <a:solidFill>
                  <a:schemeClr val="bg1"/>
                </a:solidFill>
              </a:rPr>
              <a:t>E</a:t>
            </a:r>
            <a:r>
              <a:rPr lang="en-GB" dirty="0">
                <a:solidFill>
                  <a:schemeClr val="bg1"/>
                </a:solidFill>
              </a:rPr>
              <a:t>xplanation (thorough analysis of quotation, technique used</a:t>
            </a:r>
            <a:r>
              <a:rPr lang="en-GB" dirty="0" smtClean="0">
                <a:solidFill>
                  <a:schemeClr val="bg1"/>
                </a:solidFill>
              </a:rPr>
              <a:t>)</a:t>
            </a:r>
          </a:p>
          <a:p>
            <a:pPr marL="0" indent="0">
              <a:buNone/>
            </a:pPr>
            <a:r>
              <a:rPr lang="en-GB" dirty="0" smtClean="0">
                <a:solidFill>
                  <a:srgbClr val="FFFF00"/>
                </a:solidFill>
              </a:rPr>
              <a:t>Here, Atwood uses ________ to…</a:t>
            </a:r>
          </a:p>
          <a:p>
            <a:r>
              <a:rPr lang="en-GB" sz="4300" dirty="0">
                <a:solidFill>
                  <a:schemeClr val="bg1"/>
                </a:solidFill>
              </a:rPr>
              <a:t>L</a:t>
            </a:r>
            <a:r>
              <a:rPr lang="en-GB" dirty="0">
                <a:solidFill>
                  <a:schemeClr val="bg1"/>
                </a:solidFill>
              </a:rPr>
              <a:t>ink (how does quotation link back to Q? What does it tell us about essay topic</a:t>
            </a:r>
            <a:r>
              <a:rPr lang="en-GB" dirty="0" smtClean="0">
                <a:solidFill>
                  <a:schemeClr val="bg1"/>
                </a:solidFill>
              </a:rPr>
              <a:t>?)</a:t>
            </a:r>
          </a:p>
          <a:p>
            <a:pPr marL="0" indent="0">
              <a:buNone/>
            </a:pPr>
            <a:r>
              <a:rPr lang="en-GB" dirty="0" smtClean="0">
                <a:solidFill>
                  <a:srgbClr val="FFFF00"/>
                </a:solidFill>
              </a:rPr>
              <a:t>This demonstrates Atwood’s theme of…as…</a:t>
            </a:r>
            <a:endParaRPr lang="en-GB" dirty="0">
              <a:solidFill>
                <a:srgbClr val="FFFF00"/>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
        <p:nvSpPr>
          <p:cNvPr id="5" name="TextBox 4"/>
          <p:cNvSpPr txBox="1"/>
          <p:nvPr/>
        </p:nvSpPr>
        <p:spPr>
          <a:xfrm>
            <a:off x="6362700" y="1066800"/>
            <a:ext cx="2781300" cy="3970318"/>
          </a:xfrm>
          <a:prstGeom prst="rect">
            <a:avLst/>
          </a:prstGeom>
          <a:solidFill>
            <a:schemeClr val="accent6">
              <a:lumMod val="40000"/>
              <a:lumOff val="60000"/>
            </a:schemeClr>
          </a:solidFill>
        </p:spPr>
        <p:txBody>
          <a:bodyPr wrap="square" rtlCol="0">
            <a:spAutoFit/>
          </a:bodyPr>
          <a:lstStyle/>
          <a:p>
            <a:r>
              <a:rPr lang="en-GB" b="1" u="sng" dirty="0" smtClean="0"/>
              <a:t>Essay Q</a:t>
            </a:r>
          </a:p>
          <a:p>
            <a:r>
              <a:rPr lang="en-GB" dirty="0" smtClean="0"/>
              <a:t>Choose </a:t>
            </a:r>
            <a:r>
              <a:rPr lang="en-GB" dirty="0"/>
              <a:t>a novel or short story that deals with </a:t>
            </a:r>
            <a:r>
              <a:rPr lang="en-GB" b="1" dirty="0"/>
              <a:t>a theme of moral or social significance.</a:t>
            </a:r>
          </a:p>
          <a:p>
            <a:r>
              <a:rPr lang="en-GB" dirty="0"/>
              <a:t>With reference to appropriate techniques, explain </a:t>
            </a:r>
            <a:r>
              <a:rPr lang="en-GB" b="1" dirty="0"/>
              <a:t>how the writer develops this theme</a:t>
            </a:r>
            <a:r>
              <a:rPr lang="en-GB" dirty="0"/>
              <a:t> and</a:t>
            </a:r>
          </a:p>
          <a:p>
            <a:r>
              <a:rPr lang="en-GB" dirty="0"/>
              <a:t>discuss </a:t>
            </a:r>
            <a:r>
              <a:rPr lang="en-GB" b="1" dirty="0"/>
              <a:t>why its development adds to your appreciation of the text as a whole.</a:t>
            </a:r>
          </a:p>
          <a:p>
            <a:endParaRPr lang="en-GB" dirty="0"/>
          </a:p>
        </p:txBody>
      </p:sp>
    </p:spTree>
    <p:extLst>
      <p:ext uri="{BB962C8B-B14F-4D97-AF65-F5344CB8AC3E}">
        <p14:creationId xmlns:p14="http://schemas.microsoft.com/office/powerpoint/2010/main" val="927241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Share the three key quotations that you identified when reading chapters 30-39</a:t>
            </a:r>
          </a:p>
          <a:p>
            <a:endParaRPr lang="en-GB" dirty="0">
              <a:solidFill>
                <a:schemeClr val="bg1"/>
              </a:solidFill>
            </a:endParaRPr>
          </a:p>
          <a:p>
            <a:r>
              <a:rPr lang="en-GB" dirty="0" smtClean="0">
                <a:solidFill>
                  <a:schemeClr val="bg1"/>
                </a:solidFill>
              </a:rPr>
              <a:t>Note down the most interesting/commonly quoted example on your post-it</a:t>
            </a:r>
          </a:p>
          <a:p>
            <a:endParaRPr lang="en-GB" dirty="0" smtClean="0">
              <a:solidFill>
                <a:schemeClr val="bg1"/>
              </a:solidFill>
            </a:endParaRPr>
          </a:p>
          <a:p>
            <a:r>
              <a:rPr lang="en-GB" dirty="0" smtClean="0">
                <a:solidFill>
                  <a:schemeClr val="bg1"/>
                </a:solidFill>
              </a:rPr>
              <a:t>Place it on the board</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1001560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638033" y="1438275"/>
            <a:ext cx="8534400" cy="5562600"/>
          </a:xfrm>
        </p:spPr>
        <p:txBody>
          <a:bodyPr>
            <a:normAutofit fontScale="55000" lnSpcReduction="20000"/>
          </a:bodyPr>
          <a:lstStyle/>
          <a:p>
            <a:r>
              <a:rPr lang="en-GB" dirty="0" smtClean="0">
                <a:solidFill>
                  <a:schemeClr val="bg1"/>
                </a:solidFill>
              </a:rPr>
              <a:t>“That is what you have to do before you kill, I thought. You have to create an it, where none was before. You do that first, in your head, and then you make it real. So that’s how they do it, I thought.” (202, C30)</a:t>
            </a:r>
          </a:p>
          <a:p>
            <a:r>
              <a:rPr lang="en-GB" dirty="0" smtClean="0">
                <a:solidFill>
                  <a:schemeClr val="bg1"/>
                </a:solidFill>
              </a:rPr>
              <a:t>“That’s one of the things they do. They force you to kill, within yourself.” (203, C30)</a:t>
            </a:r>
          </a:p>
          <a:p>
            <a:r>
              <a:rPr lang="en-GB" dirty="0" smtClean="0">
                <a:solidFill>
                  <a:schemeClr val="bg1"/>
                </a:solidFill>
              </a:rPr>
              <a:t>“The Eyes of God run all over the earth.” (203, C30)</a:t>
            </a:r>
          </a:p>
          <a:p>
            <a:r>
              <a:rPr lang="en-GB" dirty="0" smtClean="0">
                <a:solidFill>
                  <a:schemeClr val="bg1"/>
                </a:solidFill>
              </a:rPr>
              <a:t>“The moment of betrayal is the worst, the moment when you know beyond any doubt that you’ve been betrayed: that some other human being has wished you that much evil. It was like being in an elevator cut loose at the top. Falling, falling, and not knowing when you will hit.” (203, C30)</a:t>
            </a:r>
          </a:p>
          <a:p>
            <a:r>
              <a:rPr lang="en-GB" dirty="0" smtClean="0">
                <a:solidFill>
                  <a:schemeClr val="bg1"/>
                </a:solidFill>
              </a:rPr>
              <a:t>“I make a point of keeping track. I should scratch marks on the wall, one for each day of the week, and run a line through them when I have seven. But what would be the use, this isn’t a jail sentence; there’s no time here that can be done and finished with.” (209 C31)</a:t>
            </a:r>
          </a:p>
          <a:p>
            <a:r>
              <a:rPr lang="en-GB" dirty="0" smtClean="0">
                <a:solidFill>
                  <a:schemeClr val="bg1"/>
                </a:solidFill>
              </a:rPr>
              <a:t>“I sit in my chair, the wreath on the ceiling floating above my head, like a frozen halo, a zero.” (210, C31)</a:t>
            </a:r>
          </a:p>
          <a:p>
            <a:r>
              <a:rPr lang="en-GB" dirty="0" smtClean="0">
                <a:solidFill>
                  <a:schemeClr val="bg1"/>
                </a:solidFill>
              </a:rPr>
              <a:t>“</a:t>
            </a:r>
            <a:r>
              <a:rPr lang="en-GB" dirty="0" err="1" smtClean="0">
                <a:solidFill>
                  <a:schemeClr val="bg1"/>
                </a:solidFill>
              </a:rPr>
              <a:t>Ofglen</a:t>
            </a:r>
            <a:r>
              <a:rPr lang="en-GB" dirty="0" smtClean="0">
                <a:solidFill>
                  <a:schemeClr val="bg1"/>
                </a:solidFill>
              </a:rPr>
              <a:t> says some other people got out that way, by pretending to be Jewish…You get hanged for being a noisy Jew who won’t make the choice. Or for pretending to convert….And all the owners of them, sullen-faced, unrepentant, pushed by the Eyes against the walls of their bedrooms…So, the J isn’t for Jew…Whatever it meant, he’s just as dead.” (211, C31)</a:t>
            </a:r>
          </a:p>
          <a:p>
            <a:r>
              <a:rPr lang="en-GB" dirty="0" smtClean="0">
                <a:solidFill>
                  <a:schemeClr val="bg1"/>
                </a:solidFill>
              </a:rPr>
              <a:t>“…these clipped whispers, projected through the funnels of our white wings. It’s more like a telegram, a verbal semaphore. Amputated speech.” (211 C31)</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15510629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638033" y="1438275"/>
            <a:ext cx="8534400" cy="5562600"/>
          </a:xfrm>
        </p:spPr>
        <p:txBody>
          <a:bodyPr>
            <a:normAutofit fontScale="55000" lnSpcReduction="20000"/>
          </a:bodyPr>
          <a:lstStyle/>
          <a:p>
            <a:r>
              <a:rPr lang="en-GB" dirty="0" smtClean="0">
                <a:solidFill>
                  <a:schemeClr val="bg1"/>
                </a:solidFill>
              </a:rPr>
              <a:t>“I find it hard to believe in these whisperings, these revelations, though I always do at the time. Afterwards though they seem improbably, childish even, like something you’d do for fun…Passwords, things that cannot be told, people with secret identities, dark linkages: this does not seem as if it ought to be the true shape of the world.” (212 C31)</a:t>
            </a:r>
          </a:p>
          <a:p>
            <a:r>
              <a:rPr lang="en-GB" dirty="0" smtClean="0">
                <a:solidFill>
                  <a:schemeClr val="bg1"/>
                </a:solidFill>
              </a:rPr>
              <a:t>“This idea hangs between us, almost visible, almost palpable: heavy, formless, dark; collusion of a sort, betrayal of a sort. She does want that baby.” (216 C31)</a:t>
            </a:r>
          </a:p>
          <a:p>
            <a:r>
              <a:rPr lang="en-GB" dirty="0" smtClean="0">
                <a:solidFill>
                  <a:schemeClr val="bg1"/>
                </a:solidFill>
              </a:rPr>
              <a:t>“The problem wasn’t only with the women…The main problem was with the men. There was nothing for them any more…They could make money, I say, a little nastily….It’s not enough, he says. It’s too abstract. I mean there was nothing for them to do with women…I’m not talking about sex…sex was too easy. Anyone could just buy it. There was nothing to work for, nothing to fight for…You know what they were complaining about the most? Inability to feel. Men were turning off on sex, even.” (221 C32)</a:t>
            </a:r>
          </a:p>
          <a:p>
            <a:r>
              <a:rPr lang="en-GB" dirty="0" smtClean="0">
                <a:solidFill>
                  <a:schemeClr val="bg1"/>
                </a:solidFill>
              </a:rPr>
              <a:t>“We thought we could do better. Better? How can he think this is better? Better never means better for everyone, he says. It always means worse, for some.” (222 C32)</a:t>
            </a:r>
          </a:p>
          <a:p>
            <a:r>
              <a:rPr lang="en-GB" dirty="0" smtClean="0">
                <a:solidFill>
                  <a:schemeClr val="bg1"/>
                </a:solidFill>
              </a:rPr>
              <a:t>“This rope segregates us, marks us off, keeps the others from contamination by us, makes for us a corral or pen” (226 C33)</a:t>
            </a:r>
          </a:p>
          <a:p>
            <a:r>
              <a:rPr lang="en-GB" dirty="0" smtClean="0">
                <a:solidFill>
                  <a:schemeClr val="bg1"/>
                </a:solidFill>
              </a:rPr>
              <a:t>“…Janine’s baby, the baby that passed through Janine on its way to somewhere else…’My God,’ I say. To go through all that, for nothing. Worse than nothing.” (226 C33)</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218785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638033" y="1438275"/>
            <a:ext cx="8534400" cy="5562600"/>
          </a:xfrm>
        </p:spPr>
        <p:txBody>
          <a:bodyPr>
            <a:normAutofit fontScale="55000" lnSpcReduction="20000"/>
          </a:bodyPr>
          <a:lstStyle/>
          <a:p>
            <a:r>
              <a:rPr lang="en-GB" dirty="0" smtClean="0">
                <a:solidFill>
                  <a:schemeClr val="bg1"/>
                </a:solidFill>
              </a:rPr>
              <a:t>“Are they old enough to remember anything of the time before, playing baseball, in jeans and sneakers, riding their bicycles?...And the ones after them will, for three or four or five years; but after that they won’t. They’ll always have been in white, in groups of girls; they’ll always have been silent.” (231 C34)</a:t>
            </a:r>
          </a:p>
          <a:p>
            <a:r>
              <a:rPr lang="en-GB" dirty="0" smtClean="0">
                <a:solidFill>
                  <a:schemeClr val="bg1"/>
                </a:solidFill>
              </a:rPr>
              <a:t>“Women’s </a:t>
            </a:r>
            <a:r>
              <a:rPr lang="en-GB" dirty="0" err="1" smtClean="0">
                <a:solidFill>
                  <a:schemeClr val="bg1"/>
                </a:solidFill>
              </a:rPr>
              <a:t>Prayvaganzas</a:t>
            </a:r>
            <a:r>
              <a:rPr lang="en-GB" dirty="0" smtClean="0">
                <a:solidFill>
                  <a:schemeClr val="bg1"/>
                </a:solidFill>
              </a:rPr>
              <a:t> are for group weddings like this, usually. The men’s are for military victories. These are the things we are supposed to rejoice in the most, respectively.” (232 C34)</a:t>
            </a:r>
          </a:p>
          <a:p>
            <a:r>
              <a:rPr lang="en-GB" dirty="0" smtClean="0">
                <a:solidFill>
                  <a:schemeClr val="bg1"/>
                </a:solidFill>
              </a:rPr>
              <a:t>“I don’t have to tell it. I don’t have to tell anything, to myself or to anyone else. I could just sit here, peacefully…</a:t>
            </a:r>
            <a:r>
              <a:rPr lang="en-GB" dirty="0" err="1" smtClean="0">
                <a:solidFill>
                  <a:schemeClr val="bg1"/>
                </a:solidFill>
              </a:rPr>
              <a:t>Nolite</a:t>
            </a:r>
            <a:r>
              <a:rPr lang="en-GB" dirty="0" smtClean="0">
                <a:solidFill>
                  <a:schemeClr val="bg1"/>
                </a:solidFill>
              </a:rPr>
              <a:t> </a:t>
            </a:r>
            <a:r>
              <a:rPr lang="en-GB" dirty="0" err="1" smtClean="0">
                <a:solidFill>
                  <a:schemeClr val="bg1"/>
                </a:solidFill>
              </a:rPr>
              <a:t>te</a:t>
            </a:r>
            <a:r>
              <a:rPr lang="en-GB" dirty="0" smtClean="0">
                <a:solidFill>
                  <a:schemeClr val="bg1"/>
                </a:solidFill>
              </a:rPr>
              <a:t> </a:t>
            </a:r>
            <a:r>
              <a:rPr lang="en-GB" dirty="0" err="1" smtClean="0">
                <a:solidFill>
                  <a:schemeClr val="bg1"/>
                </a:solidFill>
              </a:rPr>
              <a:t>bastardes</a:t>
            </a:r>
            <a:r>
              <a:rPr lang="en-GB" dirty="0" smtClean="0">
                <a:solidFill>
                  <a:schemeClr val="bg1"/>
                </a:solidFill>
              </a:rPr>
              <a:t> </a:t>
            </a:r>
            <a:r>
              <a:rPr lang="en-GB" dirty="0" err="1" smtClean="0">
                <a:solidFill>
                  <a:schemeClr val="bg1"/>
                </a:solidFill>
              </a:rPr>
              <a:t>carborundorum</a:t>
            </a:r>
            <a:r>
              <a:rPr lang="en-GB" dirty="0" smtClean="0">
                <a:solidFill>
                  <a:schemeClr val="bg1"/>
                </a:solidFill>
              </a:rPr>
              <a:t>. Fat lot of good it did her. Why fight?” (237, C35)</a:t>
            </a:r>
          </a:p>
          <a:p>
            <a:r>
              <a:rPr lang="en-GB" dirty="0" smtClean="0">
                <a:solidFill>
                  <a:schemeClr val="bg1"/>
                </a:solidFill>
              </a:rPr>
              <a:t>“It is strange to remember how we used to think, as if everything were available to us, as if there were no contingencies, no boundaries; as if we were free to shape and reshape forever the ever-expanding perimeters of our lives.” (239, C35)</a:t>
            </a:r>
          </a:p>
          <a:p>
            <a:r>
              <a:rPr lang="en-GB" dirty="0" smtClean="0">
                <a:solidFill>
                  <a:schemeClr val="bg1"/>
                </a:solidFill>
              </a:rPr>
              <a:t>“So they still make them, cameras like that…there will be family albums, too, with all the children in them; no Handmaids though. From the point of view of future history, this kind, we’ll be invisible.” (240, C35)</a:t>
            </a:r>
          </a:p>
          <a:p>
            <a:r>
              <a:rPr lang="en-GB" dirty="0" smtClean="0">
                <a:solidFill>
                  <a:schemeClr val="bg1"/>
                </a:solidFill>
              </a:rPr>
              <a:t>“I am only a shadow now, far back behind the glib shiny surface of this photograph. A shadow of a shadow, as dead mothers become. You can see it in her eyes: I am not there. But she exists, in her white dress. She grows and lives. Isn’t that a good thing? A blessing?” (240, C35)</a:t>
            </a:r>
          </a:p>
          <a:p>
            <a:r>
              <a:rPr lang="en-GB" dirty="0" smtClean="0">
                <a:solidFill>
                  <a:schemeClr val="bg1"/>
                </a:solidFill>
              </a:rPr>
              <a:t>“Yet there’s an enticement in this thing, it carries with it the childish allure of dressing up. And it would be so flaunting, such a sneer at the Aunts, so sinful, so free. Freedom, like everything else, is relative.” (242, C36)</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285443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Quotes</a:t>
            </a:r>
            <a:endParaRPr lang="en-GB" dirty="0">
              <a:solidFill>
                <a:schemeClr val="bg1"/>
              </a:solidFill>
            </a:endParaRPr>
          </a:p>
        </p:txBody>
      </p:sp>
      <p:sp>
        <p:nvSpPr>
          <p:cNvPr id="3" name="Content Placeholder 2"/>
          <p:cNvSpPr>
            <a:spLocks noGrp="1"/>
          </p:cNvSpPr>
          <p:nvPr>
            <p:ph idx="1"/>
          </p:nvPr>
        </p:nvSpPr>
        <p:spPr>
          <a:xfrm>
            <a:off x="304800" y="1295400"/>
            <a:ext cx="8859672" cy="5934075"/>
          </a:xfrm>
        </p:spPr>
        <p:txBody>
          <a:bodyPr>
            <a:normAutofit fontScale="55000" lnSpcReduction="20000"/>
          </a:bodyPr>
          <a:lstStyle/>
          <a:p>
            <a:r>
              <a:rPr lang="en-GB" dirty="0" smtClean="0">
                <a:solidFill>
                  <a:schemeClr val="bg1"/>
                </a:solidFill>
              </a:rPr>
              <a:t>“’It means you can’t cheat Nature,’ he says. ‘Nature demands variety, for men. It stands to reason, it’s part of the </a:t>
            </a:r>
            <a:r>
              <a:rPr lang="en-GB" dirty="0" err="1" smtClean="0">
                <a:solidFill>
                  <a:schemeClr val="bg1"/>
                </a:solidFill>
              </a:rPr>
              <a:t>procreational</a:t>
            </a:r>
            <a:r>
              <a:rPr lang="en-GB" dirty="0" smtClean="0">
                <a:solidFill>
                  <a:schemeClr val="bg1"/>
                </a:solidFill>
              </a:rPr>
              <a:t> strategy. It’s Nature’s plan’….So now that we don’t have different clothes…you merely have different women.” (249, C37)</a:t>
            </a:r>
          </a:p>
          <a:p>
            <a:r>
              <a:rPr lang="en-GB" dirty="0" smtClean="0">
                <a:solidFill>
                  <a:schemeClr val="bg1"/>
                </a:solidFill>
              </a:rPr>
              <a:t>“It was about life in the Colonies. In the Colonies, they spend their time cleaning up…Sometimes it’s just bodies, after a battle…So the women in the Colonies there do the burning. The other Colonies are worse, though, the toxic dumps and the radiation spills. They figure you’ve got three years maximum, at those before your nose falls off and your skin pulls away like rubber gloves…It’s old women…and Handmaids who’ve screwed up their three chances, and incorrigibles like me. Discards, all of us. They’re sterile, of course. If they aren’t that way to begin with, they are after they’ve been there for a while.” (260-261, C38)</a:t>
            </a:r>
          </a:p>
          <a:p>
            <a:r>
              <a:rPr lang="en-GB" dirty="0" smtClean="0">
                <a:solidFill>
                  <a:schemeClr val="bg1"/>
                </a:solidFill>
              </a:rPr>
              <a:t>“I’d say it’s about a quarter men in the Colonies…Gender Traitors…All of them wear long dresses…women and the men too…I guess it’s supposed to demoralise the men, having to wear a dress.” (261, C38)</a:t>
            </a:r>
            <a:endParaRPr lang="en-GB" dirty="0">
              <a:solidFill>
                <a:schemeClr val="bg1"/>
              </a:solidFill>
            </a:endParaRPr>
          </a:p>
          <a:p>
            <a:r>
              <a:rPr lang="en-GB" dirty="0" smtClean="0">
                <a:solidFill>
                  <a:schemeClr val="bg1"/>
                </a:solidFill>
              </a:rPr>
              <a:t> “I don’t want her to be like me. Give in, go along, save her skin. That is what it comes down to. I want gallantry from her, swashbuckling, heroism, single-handed combat. Something I lack.” (261, C38)</a:t>
            </a:r>
          </a:p>
          <a:p>
            <a:r>
              <a:rPr lang="en-GB" dirty="0" smtClean="0">
                <a:solidFill>
                  <a:schemeClr val="bg1"/>
                </a:solidFill>
              </a:rPr>
              <a:t>“I think of my mother, sweeping up deadly toxins; the way they used to use up old women, in Russia, sweeping dirt. Only this dirt will kill her. I can’t quite believe it. Surely her cockiness, her optimism and energy, her pizzazz, will get her out of this. She will think of something. But I know this isn’t true. It is just passing the buck, as children do, to mothers. I’ve mourned for her already. But I will do it again, and again.” (265, C39)</a:t>
            </a:r>
          </a:p>
          <a:p>
            <a:r>
              <a:rPr lang="en-GB" dirty="0" smtClean="0">
                <a:solidFill>
                  <a:schemeClr val="bg1"/>
                </a:solidFill>
              </a:rPr>
              <a:t>“Alone at last, I think. The fact is that I don’t want to be alone with him, not on a bed. I’d rather have Serena there too. I’d rather play Scrabble.” (266, C39)</a:t>
            </a:r>
          </a:p>
          <a:p>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670401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Points</a:t>
            </a:r>
            <a:endParaRPr lang="en-GB"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solidFill>
                  <a:schemeClr val="bg1"/>
                </a:solidFill>
              </a:rPr>
              <a:t>In this section, we:</a:t>
            </a:r>
          </a:p>
          <a:p>
            <a:r>
              <a:rPr lang="en-GB" dirty="0" smtClean="0">
                <a:solidFill>
                  <a:schemeClr val="bg1"/>
                </a:solidFill>
              </a:rPr>
              <a:t>Are told about </a:t>
            </a:r>
            <a:r>
              <a:rPr lang="en-GB" dirty="0" err="1" smtClean="0">
                <a:solidFill>
                  <a:schemeClr val="bg1"/>
                </a:solidFill>
              </a:rPr>
              <a:t>Offred’s</a:t>
            </a:r>
            <a:r>
              <a:rPr lang="en-GB" dirty="0" smtClean="0">
                <a:solidFill>
                  <a:schemeClr val="bg1"/>
                </a:solidFill>
              </a:rPr>
              <a:t> failed attempt to escape with her family</a:t>
            </a:r>
          </a:p>
          <a:p>
            <a:r>
              <a:rPr lang="en-GB" dirty="0" smtClean="0">
                <a:solidFill>
                  <a:schemeClr val="bg1"/>
                </a:solidFill>
              </a:rPr>
              <a:t>Find out Serena’s proposition to </a:t>
            </a:r>
            <a:r>
              <a:rPr lang="en-GB" dirty="0" err="1" smtClean="0">
                <a:solidFill>
                  <a:schemeClr val="bg1"/>
                </a:solidFill>
              </a:rPr>
              <a:t>Offred</a:t>
            </a:r>
            <a:endParaRPr lang="en-GB" dirty="0" smtClean="0">
              <a:solidFill>
                <a:schemeClr val="bg1"/>
              </a:solidFill>
            </a:endParaRPr>
          </a:p>
          <a:p>
            <a:r>
              <a:rPr lang="en-GB" dirty="0" smtClean="0">
                <a:solidFill>
                  <a:schemeClr val="bg1"/>
                </a:solidFill>
              </a:rPr>
              <a:t>Witness a </a:t>
            </a:r>
            <a:r>
              <a:rPr lang="en-GB" dirty="0" err="1" smtClean="0">
                <a:solidFill>
                  <a:schemeClr val="bg1"/>
                </a:solidFill>
              </a:rPr>
              <a:t>Prayvaganza</a:t>
            </a:r>
            <a:r>
              <a:rPr lang="en-GB" dirty="0" smtClean="0">
                <a:solidFill>
                  <a:schemeClr val="bg1"/>
                </a:solidFill>
              </a:rPr>
              <a:t> and a group wedding in Gilead</a:t>
            </a:r>
          </a:p>
          <a:p>
            <a:r>
              <a:rPr lang="en-GB" dirty="0" smtClean="0">
                <a:solidFill>
                  <a:schemeClr val="bg1"/>
                </a:solidFill>
              </a:rPr>
              <a:t>Find out what happened to Janine’s baby</a:t>
            </a:r>
          </a:p>
          <a:p>
            <a:r>
              <a:rPr lang="en-GB" dirty="0" smtClean="0">
                <a:solidFill>
                  <a:schemeClr val="bg1"/>
                </a:solidFill>
              </a:rPr>
              <a:t>Witness </a:t>
            </a:r>
            <a:r>
              <a:rPr lang="en-GB" dirty="0" err="1" smtClean="0">
                <a:solidFill>
                  <a:schemeClr val="bg1"/>
                </a:solidFill>
              </a:rPr>
              <a:t>Offred</a:t>
            </a:r>
            <a:r>
              <a:rPr lang="en-GB" dirty="0" smtClean="0">
                <a:solidFill>
                  <a:schemeClr val="bg1"/>
                </a:solidFill>
              </a:rPr>
              <a:t> receiving an update on her daughter</a:t>
            </a:r>
          </a:p>
          <a:p>
            <a:r>
              <a:rPr lang="en-GB" dirty="0" smtClean="0">
                <a:solidFill>
                  <a:schemeClr val="bg1"/>
                </a:solidFill>
              </a:rPr>
              <a:t>See </a:t>
            </a:r>
            <a:r>
              <a:rPr lang="en-GB" dirty="0" err="1" smtClean="0">
                <a:solidFill>
                  <a:schemeClr val="bg1"/>
                </a:solidFill>
              </a:rPr>
              <a:t>Offred</a:t>
            </a:r>
            <a:r>
              <a:rPr lang="en-GB" dirty="0" smtClean="0">
                <a:solidFill>
                  <a:schemeClr val="bg1"/>
                </a:solidFill>
              </a:rPr>
              <a:t> visit Jezebel’s with the Commander</a:t>
            </a:r>
          </a:p>
          <a:p>
            <a:r>
              <a:rPr lang="en-GB" dirty="0" smtClean="0">
                <a:solidFill>
                  <a:schemeClr val="bg1"/>
                </a:solidFill>
              </a:rPr>
              <a:t>Find out about Moira’s failed escape</a:t>
            </a:r>
          </a:p>
          <a:p>
            <a:r>
              <a:rPr lang="en-GB" dirty="0" smtClean="0">
                <a:solidFill>
                  <a:schemeClr val="bg1"/>
                </a:solidFill>
              </a:rPr>
              <a:t>Find out about the fate of </a:t>
            </a:r>
            <a:r>
              <a:rPr lang="en-GB" dirty="0" err="1" smtClean="0">
                <a:solidFill>
                  <a:schemeClr val="bg1"/>
                </a:solidFill>
              </a:rPr>
              <a:t>Offred’s</a:t>
            </a:r>
            <a:r>
              <a:rPr lang="en-GB" dirty="0" smtClean="0">
                <a:solidFill>
                  <a:schemeClr val="bg1"/>
                </a:solidFill>
              </a:rPr>
              <a:t> mother</a:t>
            </a:r>
          </a:p>
          <a:p>
            <a:endParaRPr lang="en-GB" dirty="0" smtClean="0">
              <a:solidFill>
                <a:schemeClr val="bg1"/>
              </a:solidFill>
            </a:endParaRPr>
          </a:p>
          <a:p>
            <a:endParaRPr lang="en-GB" dirty="0" smtClean="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spTree>
    <p:extLst>
      <p:ext uri="{BB962C8B-B14F-4D97-AF65-F5344CB8AC3E}">
        <p14:creationId xmlns:p14="http://schemas.microsoft.com/office/powerpoint/2010/main" val="1588859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Key terms</a:t>
            </a:r>
            <a:endParaRPr lang="en-GB" dirty="0">
              <a:solidFill>
                <a:schemeClr val="bg1"/>
              </a:solidFill>
            </a:endParaRPr>
          </a:p>
        </p:txBody>
      </p:sp>
      <p:sp>
        <p:nvSpPr>
          <p:cNvPr id="3" name="Content Placeholder 2"/>
          <p:cNvSpPr>
            <a:spLocks noGrp="1"/>
          </p:cNvSpPr>
          <p:nvPr>
            <p:ph idx="1"/>
          </p:nvPr>
        </p:nvSpPr>
        <p:spPr/>
        <p:txBody>
          <a:bodyPr/>
          <a:lstStyle/>
          <a:p>
            <a:r>
              <a:rPr lang="en-GB" dirty="0" smtClean="0">
                <a:solidFill>
                  <a:schemeClr val="bg1"/>
                </a:solidFill>
              </a:rPr>
              <a:t>Sex</a:t>
            </a:r>
          </a:p>
          <a:p>
            <a:endParaRPr lang="en-GB" dirty="0">
              <a:solidFill>
                <a:schemeClr val="bg1"/>
              </a:solidFill>
            </a:endParaRPr>
          </a:p>
          <a:p>
            <a:r>
              <a:rPr lang="en-GB" dirty="0" smtClean="0">
                <a:solidFill>
                  <a:schemeClr val="bg1"/>
                </a:solidFill>
              </a:rPr>
              <a:t>Gender</a:t>
            </a:r>
          </a:p>
          <a:p>
            <a:endParaRPr lang="en-GB" dirty="0">
              <a:solidFill>
                <a:schemeClr val="bg1"/>
              </a:solidFill>
            </a:endParaRPr>
          </a:p>
          <a:p>
            <a:r>
              <a:rPr lang="en-GB" dirty="0" smtClean="0">
                <a:solidFill>
                  <a:schemeClr val="bg1"/>
                </a:solidFill>
              </a:rPr>
              <a:t>Sexuality</a:t>
            </a:r>
          </a:p>
          <a:p>
            <a:endParaRPr lang="en-GB" dirty="0">
              <a:solidFill>
                <a:schemeClr val="bg1"/>
              </a:solidFill>
            </a:endParaRPr>
          </a:p>
          <a:p>
            <a:pPr marL="0" indent="0">
              <a:buNone/>
            </a:pPr>
            <a:r>
              <a:rPr lang="en-GB" dirty="0" smtClean="0">
                <a:solidFill>
                  <a:schemeClr val="bg1"/>
                </a:solidFill>
              </a:rPr>
              <a:t>Do these terms mean different things to you?</a:t>
            </a:r>
            <a:endParaRPr lang="en-GB" dirty="0">
              <a:solidFill>
                <a:schemeClr val="bg1"/>
              </a:solidFill>
            </a:endParaRP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562225" cy="1438275"/>
          </a:xfrm>
          <a:prstGeom prst="rect">
            <a:avLst/>
          </a:prstGeom>
        </p:spPr>
      </p:pic>
      <p:pic>
        <p:nvPicPr>
          <p:cNvPr id="1026" name="Picture 2" descr="C:\Users\mi3069a\AppData\Local\Microsoft\Windows\Temporary Internet Files\Content.IE5\0CJ8F14F\question_mark_serious_thinker_500_clr[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828800"/>
            <a:ext cx="2068830" cy="2586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6606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2574</Words>
  <Application>Microsoft Office PowerPoint</Application>
  <PresentationFormat>On-screen Show (4:3)</PresentationFormat>
  <Paragraphs>174</Paragraphs>
  <Slides>21</Slides>
  <Notes>0</Notes>
  <HiddenSlides>5</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DEADLINES</vt:lpstr>
      <vt:lpstr>‘The Handmaid’s Tale’ Margaret Atwood</vt:lpstr>
      <vt:lpstr>Key Quotes</vt:lpstr>
      <vt:lpstr>Key Quotes</vt:lpstr>
      <vt:lpstr>Key Quotes</vt:lpstr>
      <vt:lpstr>Key Quotes</vt:lpstr>
      <vt:lpstr>Key Quotes</vt:lpstr>
      <vt:lpstr>Key Points</vt:lpstr>
      <vt:lpstr>Key terms</vt:lpstr>
      <vt:lpstr>Key terms</vt:lpstr>
      <vt:lpstr>Gender Norms</vt:lpstr>
      <vt:lpstr>Gender Norms</vt:lpstr>
      <vt:lpstr>Gender Norms</vt:lpstr>
      <vt:lpstr>Feminism and Toxic Masculinity</vt:lpstr>
      <vt:lpstr>Feminism and Toxic Masculinity</vt:lpstr>
      <vt:lpstr>Toxic Masculinity</vt:lpstr>
      <vt:lpstr>Toxic Masculinity</vt:lpstr>
      <vt:lpstr>Gender Roles in ‘The Handmaid’s Tale’</vt:lpstr>
      <vt:lpstr>Homework</vt:lpstr>
      <vt:lpstr>Writing About Theme</vt:lpstr>
      <vt:lpstr>PCQEL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Handmaid’s Tale’ Margaret Atwood</dc:title>
  <dc:creator>MInnes (St Thomas Aquinas)</dc:creator>
  <cp:lastModifiedBy>MInnes (St Thomas Aquinas)</cp:lastModifiedBy>
  <cp:revision>6</cp:revision>
  <cp:lastPrinted>2019-10-23T11:15:28Z</cp:lastPrinted>
  <dcterms:created xsi:type="dcterms:W3CDTF">2006-08-16T00:00:00Z</dcterms:created>
  <dcterms:modified xsi:type="dcterms:W3CDTF">2019-10-23T12:09:06Z</dcterms:modified>
</cp:coreProperties>
</file>