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1" r:id="rId8"/>
    <p:sldId id="277" r:id="rId9"/>
    <p:sldId id="276"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9"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91000"/>
            <a:ext cx="7772400" cy="1470025"/>
          </a:xfrm>
        </p:spPr>
        <p:txBody>
          <a:bodyPr/>
          <a:lstStyle/>
          <a:p>
            <a:r>
              <a:rPr lang="en-GB" smtClean="0">
                <a:solidFill>
                  <a:schemeClr val="bg1"/>
                </a:solidFill>
              </a:rPr>
              <a:t>‘The Handmaid’s Tale’</a:t>
            </a:r>
            <a:br>
              <a:rPr lang="en-GB" smtClean="0">
                <a:solidFill>
                  <a:schemeClr val="bg1"/>
                </a:solidFill>
              </a:rPr>
            </a:br>
            <a:r>
              <a:rPr lang="en-GB" smtClean="0">
                <a:solidFill>
                  <a:schemeClr val="bg1"/>
                </a:solidFill>
              </a:rPr>
              <a:t>Margaret Atwood</a:t>
            </a:r>
            <a:endParaRPr lang="en-GB" dirty="0">
              <a:solidFill>
                <a:schemeClr val="bg1"/>
              </a:solidFill>
            </a:endParaRPr>
          </a:p>
        </p:txBody>
      </p:sp>
      <p:sp>
        <p:nvSpPr>
          <p:cNvPr id="3" name="Subtitle 2"/>
          <p:cNvSpPr>
            <a:spLocks noGrp="1"/>
          </p:cNvSpPr>
          <p:nvPr>
            <p:ph type="subTitle" idx="1"/>
          </p:nvPr>
        </p:nvSpPr>
        <p:spPr>
          <a:xfrm>
            <a:off x="1524000" y="5486400"/>
            <a:ext cx="6400800" cy="1752600"/>
          </a:xfrm>
        </p:spPr>
        <p:txBody>
          <a:bodyPr/>
          <a:lstStyle/>
          <a:p>
            <a:r>
              <a:rPr lang="en-GB" smtClean="0"/>
              <a:t>Chapters 40-45</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43469"/>
            <a:ext cx="6400800" cy="3600450"/>
          </a:xfrm>
          <a:prstGeom prst="rect">
            <a:avLst/>
          </a:prstGeom>
        </p:spPr>
      </p:pic>
    </p:spTree>
    <p:extLst>
      <p:ext uri="{BB962C8B-B14F-4D97-AF65-F5344CB8AC3E}">
        <p14:creationId xmlns:p14="http://schemas.microsoft.com/office/powerpoint/2010/main" val="426699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112" y="295275"/>
            <a:ext cx="8229600" cy="1143000"/>
          </a:xfrm>
        </p:spPr>
        <p:txBody>
          <a:bodyPr/>
          <a:lstStyle/>
          <a:p>
            <a:r>
              <a:rPr lang="en-GB" dirty="0" smtClean="0">
                <a:solidFill>
                  <a:schemeClr val="bg1"/>
                </a:solidFill>
              </a:rPr>
              <a:t>An Unlikeable Narrator</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Throughout the novel, we empathise with </a:t>
            </a:r>
            <a:r>
              <a:rPr lang="en-GB" dirty="0" err="1" smtClean="0">
                <a:solidFill>
                  <a:schemeClr val="bg1"/>
                </a:solidFill>
              </a:rPr>
              <a:t>Offred’s</a:t>
            </a:r>
            <a:r>
              <a:rPr lang="en-GB" dirty="0" smtClean="0">
                <a:solidFill>
                  <a:schemeClr val="bg1"/>
                </a:solidFill>
              </a:rPr>
              <a:t> position as victim of the Gilead regime, and her desperate desire to escape and reunite with her family</a:t>
            </a:r>
          </a:p>
          <a:p>
            <a:endParaRPr lang="en-GB" dirty="0">
              <a:solidFill>
                <a:schemeClr val="bg1"/>
              </a:solidFill>
            </a:endParaRPr>
          </a:p>
          <a:p>
            <a:r>
              <a:rPr lang="en-GB" dirty="0" smtClean="0">
                <a:solidFill>
                  <a:schemeClr val="bg1"/>
                </a:solidFill>
              </a:rPr>
              <a:t>In this section, however, </a:t>
            </a:r>
            <a:r>
              <a:rPr lang="en-GB" dirty="0" err="1" smtClean="0">
                <a:solidFill>
                  <a:schemeClr val="bg1"/>
                </a:solidFill>
              </a:rPr>
              <a:t>Offred’s</a:t>
            </a:r>
            <a:r>
              <a:rPr lang="en-GB" dirty="0" smtClean="0">
                <a:solidFill>
                  <a:schemeClr val="bg1"/>
                </a:solidFill>
              </a:rPr>
              <a:t> desires change, and we see her in a different light</a:t>
            </a:r>
          </a:p>
          <a:p>
            <a:endParaRPr lang="en-GB" dirty="0">
              <a:solidFill>
                <a:schemeClr val="bg1"/>
              </a:solidFill>
            </a:endParaRPr>
          </a:p>
          <a:p>
            <a:r>
              <a:rPr lang="en-GB" dirty="0" smtClean="0">
                <a:solidFill>
                  <a:schemeClr val="bg1"/>
                </a:solidFill>
              </a:rPr>
              <a:t>In what ways is </a:t>
            </a:r>
            <a:r>
              <a:rPr lang="en-GB" dirty="0" err="1" smtClean="0">
                <a:solidFill>
                  <a:schemeClr val="bg1"/>
                </a:solidFill>
              </a:rPr>
              <a:t>Offred</a:t>
            </a:r>
            <a:r>
              <a:rPr lang="en-GB" dirty="0" smtClean="0">
                <a:solidFill>
                  <a:schemeClr val="bg1"/>
                </a:solidFill>
              </a:rPr>
              <a:t> unlikeable in this section of the novel?</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3779655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GB" dirty="0" smtClean="0">
                <a:solidFill>
                  <a:schemeClr val="bg1"/>
                </a:solidFill>
              </a:rPr>
              <a:t>An Unlikeable Narrator</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err="1" smtClean="0">
                <a:solidFill>
                  <a:schemeClr val="bg1"/>
                </a:solidFill>
              </a:rPr>
              <a:t>Offred</a:t>
            </a:r>
            <a:r>
              <a:rPr lang="en-GB" dirty="0" smtClean="0">
                <a:solidFill>
                  <a:schemeClr val="bg1"/>
                </a:solidFill>
              </a:rPr>
              <a:t> is ‘unlikeable’ in this section as she:</a:t>
            </a:r>
          </a:p>
          <a:p>
            <a:r>
              <a:rPr lang="en-GB" dirty="0" smtClean="0">
                <a:solidFill>
                  <a:schemeClr val="bg1"/>
                </a:solidFill>
              </a:rPr>
              <a:t>Selfish in her actions-protective of her own role and future, rather than the resistance cause  </a:t>
            </a:r>
            <a:endParaRPr lang="en-GB" dirty="0" smtClean="0">
              <a:solidFill>
                <a:schemeClr val="bg1"/>
              </a:solidFill>
            </a:endParaRPr>
          </a:p>
          <a:p>
            <a:r>
              <a:rPr lang="en-GB" dirty="0">
                <a:solidFill>
                  <a:schemeClr val="bg1"/>
                </a:solidFill>
              </a:rPr>
              <a:t> </a:t>
            </a:r>
            <a:r>
              <a:rPr lang="en-GB" dirty="0" smtClean="0">
                <a:solidFill>
                  <a:schemeClr val="bg1"/>
                </a:solidFill>
              </a:rPr>
              <a:t>hypocritical-unfaithful to her own beliefs, her husband </a:t>
            </a:r>
            <a:endParaRPr lang="en-GB" dirty="0" smtClean="0">
              <a:solidFill>
                <a:schemeClr val="bg1"/>
              </a:solidFill>
            </a:endParaRPr>
          </a:p>
          <a:p>
            <a:r>
              <a:rPr lang="en-GB" dirty="0">
                <a:solidFill>
                  <a:schemeClr val="bg1"/>
                </a:solidFill>
              </a:rPr>
              <a:t> </a:t>
            </a:r>
            <a:r>
              <a:rPr lang="en-GB" dirty="0" smtClean="0">
                <a:solidFill>
                  <a:schemeClr val="bg1"/>
                </a:solidFill>
              </a:rPr>
              <a:t>takes part in </a:t>
            </a:r>
            <a:r>
              <a:rPr lang="en-GB" dirty="0" err="1" smtClean="0">
                <a:solidFill>
                  <a:schemeClr val="bg1"/>
                </a:solidFill>
              </a:rPr>
              <a:t>Particicution</a:t>
            </a:r>
            <a:r>
              <a:rPr lang="en-GB" dirty="0" smtClean="0">
                <a:solidFill>
                  <a:schemeClr val="bg1"/>
                </a:solidFill>
              </a:rPr>
              <a:t> and Salvaging </a:t>
            </a:r>
            <a:endParaRPr lang="en-GB" dirty="0" smtClean="0">
              <a:solidFill>
                <a:schemeClr val="bg1"/>
              </a:solidFill>
            </a:endParaRPr>
          </a:p>
          <a:p>
            <a:r>
              <a:rPr lang="en-GB" dirty="0">
                <a:solidFill>
                  <a:schemeClr val="bg1"/>
                </a:solidFill>
              </a:rPr>
              <a:t> </a:t>
            </a:r>
            <a:endParaRPr lang="en-GB" dirty="0" smtClean="0">
              <a:solidFill>
                <a:schemeClr val="bg1"/>
              </a:solidFill>
            </a:endParaRPr>
          </a:p>
          <a:p>
            <a:pPr marL="0" indent="0">
              <a:buNone/>
            </a:pPr>
            <a:r>
              <a:rPr lang="en-GB" dirty="0">
                <a:solidFill>
                  <a:schemeClr val="bg1"/>
                </a:solidFill>
              </a:rPr>
              <a:t> </a:t>
            </a:r>
            <a:endParaRPr lang="en-GB" dirty="0" smtClean="0">
              <a:solidFill>
                <a:schemeClr val="bg1"/>
              </a:solidFill>
            </a:endParaRPr>
          </a:p>
          <a:p>
            <a:pPr marL="0" indent="0">
              <a:buNone/>
            </a:pPr>
            <a:r>
              <a:rPr lang="en-GB" dirty="0">
                <a:solidFill>
                  <a:schemeClr val="bg1"/>
                </a:solidFill>
              </a:rPr>
              <a:t> </a:t>
            </a:r>
            <a:endParaRPr lang="en-GB" dirty="0" smtClean="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185817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GB" dirty="0" smtClean="0">
                <a:solidFill>
                  <a:schemeClr val="bg1"/>
                </a:solidFill>
              </a:rPr>
              <a:t>An Unlikeable Narrator</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err="1" smtClean="0">
                <a:solidFill>
                  <a:schemeClr val="bg1"/>
                </a:solidFill>
              </a:rPr>
              <a:t>Offred</a:t>
            </a:r>
            <a:r>
              <a:rPr lang="en-GB" dirty="0" smtClean="0">
                <a:solidFill>
                  <a:schemeClr val="bg1"/>
                </a:solidFill>
              </a:rPr>
              <a:t> is ‘unlikeable’ in this section as she:</a:t>
            </a:r>
          </a:p>
          <a:p>
            <a:r>
              <a:rPr lang="en-GB" dirty="0" smtClean="0">
                <a:solidFill>
                  <a:schemeClr val="bg1"/>
                </a:solidFill>
              </a:rPr>
              <a:t>Is “unfaithful” to her husband-desires Nick</a:t>
            </a:r>
          </a:p>
          <a:p>
            <a:r>
              <a:rPr lang="en-GB" dirty="0" smtClean="0">
                <a:solidFill>
                  <a:schemeClr val="bg1"/>
                </a:solidFill>
              </a:rPr>
              <a:t>Takes part in Salvaging and </a:t>
            </a:r>
            <a:r>
              <a:rPr lang="en-GB" dirty="0" err="1" smtClean="0">
                <a:solidFill>
                  <a:schemeClr val="bg1"/>
                </a:solidFill>
              </a:rPr>
              <a:t>Particicution</a:t>
            </a:r>
            <a:endParaRPr lang="en-GB" dirty="0" smtClean="0">
              <a:solidFill>
                <a:schemeClr val="bg1"/>
              </a:solidFill>
            </a:endParaRPr>
          </a:p>
          <a:p>
            <a:r>
              <a:rPr lang="en-GB" dirty="0" smtClean="0">
                <a:solidFill>
                  <a:schemeClr val="bg1"/>
                </a:solidFill>
              </a:rPr>
              <a:t>Wishes to turn back on resistance movement in order to stay with Nick</a:t>
            </a:r>
          </a:p>
          <a:p>
            <a:r>
              <a:rPr lang="en-GB" dirty="0" smtClean="0">
                <a:solidFill>
                  <a:schemeClr val="bg1"/>
                </a:solidFill>
              </a:rPr>
              <a:t>Starts to prize her own life over the resistance cause (298, C45)</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31840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lstStyle/>
          <a:p>
            <a:r>
              <a:rPr lang="en-GB" dirty="0" smtClean="0">
                <a:solidFill>
                  <a:schemeClr val="bg1"/>
                </a:solidFill>
              </a:rPr>
              <a:t>The Unlikeable Narrator</a:t>
            </a:r>
            <a:endParaRPr lang="en-GB"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GB" dirty="0" smtClean="0">
                <a:solidFill>
                  <a:schemeClr val="bg1"/>
                </a:solidFill>
              </a:rPr>
              <a:t>Usually a narrator in a novel is someone who we sympathise with, as we see the novel through their experiences and viewpoint</a:t>
            </a:r>
          </a:p>
          <a:p>
            <a:endParaRPr lang="en-GB" dirty="0">
              <a:solidFill>
                <a:schemeClr val="bg1"/>
              </a:solidFill>
            </a:endParaRPr>
          </a:p>
          <a:p>
            <a:r>
              <a:rPr lang="en-GB" dirty="0" smtClean="0">
                <a:solidFill>
                  <a:schemeClr val="bg1"/>
                </a:solidFill>
              </a:rPr>
              <a:t>We are usually on their side, as we receive their opinions of characters, and their justification for their actions</a:t>
            </a:r>
          </a:p>
          <a:p>
            <a:endParaRPr lang="en-GB" dirty="0">
              <a:solidFill>
                <a:schemeClr val="bg1"/>
              </a:solidFill>
            </a:endParaRPr>
          </a:p>
          <a:p>
            <a:r>
              <a:rPr lang="en-GB" dirty="0" smtClean="0">
                <a:solidFill>
                  <a:schemeClr val="bg1"/>
                </a:solidFill>
              </a:rPr>
              <a:t>However, narrators can be unreliable, and mislead the reader</a:t>
            </a:r>
          </a:p>
          <a:p>
            <a:endParaRPr lang="en-GB" dirty="0" smtClean="0">
              <a:solidFill>
                <a:schemeClr val="bg1"/>
              </a:solidFill>
            </a:endParaRPr>
          </a:p>
          <a:p>
            <a:r>
              <a:rPr lang="en-GB" dirty="0" smtClean="0">
                <a:solidFill>
                  <a:schemeClr val="bg1"/>
                </a:solidFill>
              </a:rPr>
              <a:t>Why might a writer choose to create an </a:t>
            </a:r>
            <a:r>
              <a:rPr lang="en-GB" b="1" dirty="0" smtClean="0">
                <a:solidFill>
                  <a:schemeClr val="bg1"/>
                </a:solidFill>
              </a:rPr>
              <a:t>unreliable narrator?</a:t>
            </a:r>
            <a:endParaRPr lang="en-GB" b="1"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3888318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lstStyle/>
          <a:p>
            <a:r>
              <a:rPr lang="en-GB" dirty="0" smtClean="0">
                <a:solidFill>
                  <a:schemeClr val="bg1"/>
                </a:solidFill>
              </a:rPr>
              <a:t>The Unlikeable Narrator</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Why </a:t>
            </a:r>
            <a:r>
              <a:rPr lang="en-GB" dirty="0">
                <a:solidFill>
                  <a:schemeClr val="bg1"/>
                </a:solidFill>
              </a:rPr>
              <a:t>would a </a:t>
            </a:r>
            <a:r>
              <a:rPr lang="en-GB" dirty="0" smtClean="0">
                <a:solidFill>
                  <a:schemeClr val="bg1"/>
                </a:solidFill>
              </a:rPr>
              <a:t>reader or author </a:t>
            </a:r>
            <a:r>
              <a:rPr lang="en-GB" dirty="0">
                <a:solidFill>
                  <a:schemeClr val="bg1"/>
                </a:solidFill>
              </a:rPr>
              <a:t>bother with an unlikable or hard-to-like narrator at all? </a:t>
            </a:r>
            <a:endParaRPr lang="en-GB" dirty="0" smtClean="0">
              <a:solidFill>
                <a:schemeClr val="bg1"/>
              </a:solidFill>
            </a:endParaRPr>
          </a:p>
          <a:p>
            <a:r>
              <a:rPr lang="en-GB" dirty="0" smtClean="0">
                <a:solidFill>
                  <a:schemeClr val="bg1"/>
                </a:solidFill>
              </a:rPr>
              <a:t>Because </a:t>
            </a:r>
            <a:r>
              <a:rPr lang="en-GB" dirty="0">
                <a:solidFill>
                  <a:schemeClr val="bg1"/>
                </a:solidFill>
              </a:rPr>
              <a:t>they aren’t like us. </a:t>
            </a:r>
            <a:endParaRPr lang="en-GB" dirty="0" smtClean="0">
              <a:solidFill>
                <a:schemeClr val="bg1"/>
              </a:solidFill>
            </a:endParaRPr>
          </a:p>
          <a:p>
            <a:r>
              <a:rPr lang="en-GB" dirty="0" smtClean="0">
                <a:solidFill>
                  <a:schemeClr val="bg1"/>
                </a:solidFill>
              </a:rPr>
              <a:t>Because </a:t>
            </a:r>
            <a:r>
              <a:rPr lang="en-GB" dirty="0">
                <a:solidFill>
                  <a:schemeClr val="bg1"/>
                </a:solidFill>
              </a:rPr>
              <a:t>they live lives that are unlike ours. </a:t>
            </a:r>
            <a:endParaRPr lang="en-GB" dirty="0" smtClean="0">
              <a:solidFill>
                <a:schemeClr val="bg1"/>
              </a:solidFill>
            </a:endParaRPr>
          </a:p>
          <a:p>
            <a:r>
              <a:rPr lang="en-GB" dirty="0" smtClean="0">
                <a:solidFill>
                  <a:schemeClr val="bg1"/>
                </a:solidFill>
              </a:rPr>
              <a:t>Because </a:t>
            </a:r>
            <a:r>
              <a:rPr lang="en-GB" dirty="0">
                <a:solidFill>
                  <a:schemeClr val="bg1"/>
                </a:solidFill>
              </a:rPr>
              <a:t>they get to say things we wish we could say. </a:t>
            </a:r>
            <a:endParaRPr lang="en-GB" dirty="0" smtClean="0">
              <a:solidFill>
                <a:schemeClr val="bg1"/>
              </a:solidFill>
            </a:endParaRPr>
          </a:p>
          <a:p>
            <a:r>
              <a:rPr lang="en-GB" dirty="0" smtClean="0">
                <a:solidFill>
                  <a:schemeClr val="bg1"/>
                </a:solidFill>
              </a:rPr>
              <a:t>Because they </a:t>
            </a:r>
            <a:r>
              <a:rPr lang="en-GB" dirty="0">
                <a:solidFill>
                  <a:schemeClr val="bg1"/>
                </a:solidFill>
              </a:rPr>
              <a:t>get to break the rules. </a:t>
            </a:r>
            <a:endParaRPr lang="en-GB" dirty="0" smtClean="0">
              <a:solidFill>
                <a:schemeClr val="bg1"/>
              </a:solidFill>
            </a:endParaRPr>
          </a:p>
          <a:p>
            <a:r>
              <a:rPr lang="en-GB" dirty="0" smtClean="0">
                <a:solidFill>
                  <a:schemeClr val="bg1"/>
                </a:solidFill>
              </a:rPr>
              <a:t>Because they </a:t>
            </a:r>
            <a:r>
              <a:rPr lang="en-GB" dirty="0">
                <a:solidFill>
                  <a:schemeClr val="bg1"/>
                </a:solidFill>
              </a:rPr>
              <a:t>might reveal aspects of the human psyche you want to explore. </a:t>
            </a:r>
          </a:p>
          <a:p>
            <a:r>
              <a:rPr lang="en-GB" dirty="0" smtClean="0">
                <a:solidFill>
                  <a:schemeClr val="bg1"/>
                </a:solidFill>
              </a:rPr>
              <a:t>Because they </a:t>
            </a:r>
            <a:r>
              <a:rPr lang="en-GB" dirty="0">
                <a:solidFill>
                  <a:schemeClr val="bg1"/>
                </a:solidFill>
              </a:rPr>
              <a:t>could embody </a:t>
            </a:r>
            <a:r>
              <a:rPr lang="en-GB" dirty="0" smtClean="0">
                <a:solidFill>
                  <a:schemeClr val="bg1"/>
                </a:solidFill>
              </a:rPr>
              <a:t>key themes</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2592559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lstStyle/>
          <a:p>
            <a:r>
              <a:rPr lang="en-GB" dirty="0" smtClean="0">
                <a:solidFill>
                  <a:schemeClr val="bg1"/>
                </a:solidFill>
              </a:rPr>
              <a:t>The Unlikeable Female</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1026" name="Picture 2" descr="C:\Users\mi3069a\AppData\Local\Microsoft\Windows\Temporary Internet Files\Content.IE5\BS55VWSN\Targaryen_Daenarys_21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721" y="1341437"/>
            <a:ext cx="4445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3069a\AppData\Local\Microsoft\Windows\Temporary Internet Files\Content.IE5\BS55VWSN\Kateverdeen_510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29468"/>
            <a:ext cx="1579721" cy="2657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541" y="4610353"/>
            <a:ext cx="4152459" cy="2289176"/>
          </a:xfrm>
          <a:prstGeom prst="rect">
            <a:avLst/>
          </a:prstGeom>
        </p:spPr>
      </p:pic>
      <p:pic>
        <p:nvPicPr>
          <p:cNvPr id="1028" name="Picture 4" descr="C:\Users\mi3069a\AppData\Local\Microsoft\Windows\Temporary Internet Files\Content.IE5\ZI0TLZBB\big[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1921324"/>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9800" y="4419600"/>
            <a:ext cx="3657600" cy="2438400"/>
          </a:xfrm>
          <a:prstGeom prst="rect">
            <a:avLst/>
          </a:prstGeom>
        </p:spPr>
      </p:pic>
      <p:pic>
        <p:nvPicPr>
          <p:cNvPr id="1029" name="Picture 5" descr="C:\Users\mi3069a\AppData\Local\Microsoft\Windows\Temporary Internet Files\Content.IE5\ZI0TLZBB\Cersei_Power_is_Power_quote[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076" y="4674761"/>
            <a:ext cx="300037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87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GB" dirty="0" smtClean="0">
                <a:solidFill>
                  <a:schemeClr val="bg1"/>
                </a:solidFill>
              </a:rPr>
              <a:t>The Unlikeable Female</a:t>
            </a:r>
            <a:endParaRPr lang="en-GB" dirty="0">
              <a:solidFill>
                <a:schemeClr val="bg1"/>
              </a:solidFill>
            </a:endParaRPr>
          </a:p>
        </p:txBody>
      </p:sp>
      <p:sp>
        <p:nvSpPr>
          <p:cNvPr id="3" name="Content Placeholder 2"/>
          <p:cNvSpPr>
            <a:spLocks noGrp="1"/>
          </p:cNvSpPr>
          <p:nvPr>
            <p:ph idx="1"/>
          </p:nvPr>
        </p:nvSpPr>
        <p:spPr>
          <a:xfrm>
            <a:off x="0" y="1600200"/>
            <a:ext cx="6448425" cy="5257800"/>
          </a:xfrm>
        </p:spPr>
        <p:txBody>
          <a:bodyPr>
            <a:normAutofit fontScale="85000" lnSpcReduction="10000"/>
          </a:bodyPr>
          <a:lstStyle/>
          <a:p>
            <a:r>
              <a:rPr lang="en-GB" dirty="0" smtClean="0">
                <a:solidFill>
                  <a:schemeClr val="bg1"/>
                </a:solidFill>
              </a:rPr>
              <a:t>In literature and media, there is a history of </a:t>
            </a:r>
            <a:r>
              <a:rPr lang="en-GB" b="1" dirty="0" smtClean="0">
                <a:solidFill>
                  <a:schemeClr val="bg1"/>
                </a:solidFill>
              </a:rPr>
              <a:t>expectations on female characters to be likeable</a:t>
            </a:r>
            <a:r>
              <a:rPr lang="en-GB" dirty="0" smtClean="0">
                <a:solidFill>
                  <a:schemeClr val="bg1"/>
                </a:solidFill>
              </a:rPr>
              <a:t>, acting </a:t>
            </a:r>
            <a:r>
              <a:rPr lang="en-GB" b="1" dirty="0" smtClean="0">
                <a:solidFill>
                  <a:schemeClr val="bg1"/>
                </a:solidFill>
              </a:rPr>
              <a:t>almost as props</a:t>
            </a:r>
            <a:r>
              <a:rPr lang="en-GB" dirty="0" smtClean="0">
                <a:solidFill>
                  <a:schemeClr val="bg1"/>
                </a:solidFill>
              </a:rPr>
              <a:t> </a:t>
            </a:r>
            <a:r>
              <a:rPr lang="en-GB" b="1" dirty="0" smtClean="0">
                <a:solidFill>
                  <a:schemeClr val="bg1"/>
                </a:solidFill>
              </a:rPr>
              <a:t>for the male characters</a:t>
            </a:r>
            <a:r>
              <a:rPr lang="en-GB" dirty="0" smtClean="0">
                <a:solidFill>
                  <a:schemeClr val="bg1"/>
                </a:solidFill>
              </a:rPr>
              <a:t>, who are </a:t>
            </a:r>
            <a:r>
              <a:rPr lang="en-GB" b="1" dirty="0" smtClean="0">
                <a:solidFill>
                  <a:schemeClr val="bg1"/>
                </a:solidFill>
              </a:rPr>
              <a:t>given permission to act how they wish</a:t>
            </a:r>
          </a:p>
          <a:p>
            <a:r>
              <a:rPr lang="en-GB" dirty="0" smtClean="0">
                <a:solidFill>
                  <a:schemeClr val="bg1"/>
                </a:solidFill>
              </a:rPr>
              <a:t>Think about </a:t>
            </a:r>
            <a:r>
              <a:rPr lang="en-GB" b="1" dirty="0" smtClean="0">
                <a:solidFill>
                  <a:schemeClr val="bg1"/>
                </a:solidFill>
              </a:rPr>
              <a:t>Marge and Homer Simpson</a:t>
            </a:r>
            <a:r>
              <a:rPr lang="en-GB" dirty="0" smtClean="0">
                <a:solidFill>
                  <a:schemeClr val="bg1"/>
                </a:solidFill>
              </a:rPr>
              <a:t>!</a:t>
            </a:r>
          </a:p>
          <a:p>
            <a:r>
              <a:rPr lang="en-GB" dirty="0" smtClean="0">
                <a:solidFill>
                  <a:schemeClr val="bg1"/>
                </a:solidFill>
              </a:rPr>
              <a:t>Women are often given </a:t>
            </a:r>
            <a:r>
              <a:rPr lang="en-GB" b="1" dirty="0" smtClean="0">
                <a:solidFill>
                  <a:schemeClr val="bg1"/>
                </a:solidFill>
              </a:rPr>
              <a:t>cute quirks rather than character flaws</a:t>
            </a:r>
            <a:r>
              <a:rPr lang="en-GB" dirty="0" smtClean="0">
                <a:solidFill>
                  <a:schemeClr val="bg1"/>
                </a:solidFill>
              </a:rPr>
              <a:t>-they may be </a:t>
            </a:r>
            <a:r>
              <a:rPr lang="en-GB" b="1" dirty="0" smtClean="0">
                <a:solidFill>
                  <a:schemeClr val="bg1"/>
                </a:solidFill>
              </a:rPr>
              <a:t>clumsy, messy, ditzy,</a:t>
            </a:r>
            <a:r>
              <a:rPr lang="en-GB" dirty="0" smtClean="0">
                <a:solidFill>
                  <a:schemeClr val="bg1"/>
                </a:solidFill>
              </a:rPr>
              <a:t> but </a:t>
            </a:r>
            <a:r>
              <a:rPr lang="en-GB" b="1" dirty="0" smtClean="0">
                <a:solidFill>
                  <a:schemeClr val="bg1"/>
                </a:solidFill>
              </a:rPr>
              <a:t>not truly flawed</a:t>
            </a:r>
          </a:p>
          <a:p>
            <a:r>
              <a:rPr lang="en-GB" dirty="0" smtClean="0">
                <a:solidFill>
                  <a:schemeClr val="bg1"/>
                </a:solidFill>
              </a:rPr>
              <a:t>They are supposed to be </a:t>
            </a:r>
            <a:r>
              <a:rPr lang="en-GB" b="1" dirty="0" smtClean="0">
                <a:solidFill>
                  <a:schemeClr val="bg1"/>
                </a:solidFill>
              </a:rPr>
              <a:t>sympathetic</a:t>
            </a:r>
            <a:r>
              <a:rPr lang="en-GB" dirty="0" smtClean="0">
                <a:solidFill>
                  <a:schemeClr val="bg1"/>
                </a:solidFill>
              </a:rPr>
              <a:t>-someone you can see as </a:t>
            </a:r>
            <a:r>
              <a:rPr lang="en-GB" b="1" dirty="0" smtClean="0">
                <a:solidFill>
                  <a:schemeClr val="bg1"/>
                </a:solidFill>
              </a:rPr>
              <a:t>your daughter, your mother, your girlfriend</a:t>
            </a:r>
            <a:endParaRPr lang="en-GB" b="1"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2050" name="Picture 2" descr="C:\Users\mi3069a\AppData\Local\Microsoft\Windows\Temporary Internet Files\Content.IE5\ZI0TLZBB\AnnaDisneyFrozen201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495800"/>
            <a:ext cx="10026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3069a\AppData\Local\Microsoft\Windows\Temporary Internet Files\Content.IE5\GYOERYTH\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266" y="1828800"/>
            <a:ext cx="2455669" cy="1828800"/>
          </a:xfrm>
          <a:prstGeom prst="rect">
            <a:avLst/>
          </a:prstGeom>
        </p:spPr>
      </p:pic>
    </p:spTree>
    <p:extLst>
      <p:ext uri="{BB962C8B-B14F-4D97-AF65-F5344CB8AC3E}">
        <p14:creationId xmlns:p14="http://schemas.microsoft.com/office/powerpoint/2010/main" val="4062663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228600" y="1066800"/>
            <a:ext cx="8763000" cy="510540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95300" y="-152400"/>
            <a:ext cx="8229600" cy="1143000"/>
          </a:xfrm>
        </p:spPr>
        <p:txBody>
          <a:bodyPr/>
          <a:lstStyle/>
          <a:p>
            <a:r>
              <a:rPr lang="en-GB" dirty="0" smtClean="0">
                <a:solidFill>
                  <a:schemeClr val="bg1"/>
                </a:solidFill>
              </a:rPr>
              <a:t>The ‘Cool Girl’</a:t>
            </a:r>
            <a:endParaRPr lang="en-GB" dirty="0">
              <a:solidFill>
                <a:schemeClr val="bg1"/>
              </a:solidFill>
            </a:endParaRPr>
          </a:p>
        </p:txBody>
      </p:sp>
      <p:sp>
        <p:nvSpPr>
          <p:cNvPr id="3" name="Content Placeholder 2"/>
          <p:cNvSpPr>
            <a:spLocks noGrp="1"/>
          </p:cNvSpPr>
          <p:nvPr>
            <p:ph idx="1"/>
          </p:nvPr>
        </p:nvSpPr>
        <p:spPr>
          <a:xfrm>
            <a:off x="609600" y="1057276"/>
            <a:ext cx="8229600" cy="5114925"/>
          </a:xfrm>
        </p:spPr>
        <p:txBody>
          <a:bodyPr>
            <a:normAutofit fontScale="62500" lnSpcReduction="20000"/>
          </a:bodyPr>
          <a:lstStyle/>
          <a:p>
            <a:pPr marL="0" indent="0">
              <a:buNone/>
            </a:pPr>
            <a:r>
              <a:rPr lang="en-GB" dirty="0" smtClean="0"/>
              <a:t>“Men </a:t>
            </a:r>
            <a:r>
              <a:rPr lang="en-GB" dirty="0"/>
              <a:t>always say that as the defining compliment, don’t they? </a:t>
            </a:r>
            <a:r>
              <a:rPr lang="en-GB" b="1" dirty="0"/>
              <a:t>She’s a cool girl. </a:t>
            </a:r>
            <a:r>
              <a:rPr lang="en-GB" dirty="0"/>
              <a:t>Being the Cool Girl means I am a </a:t>
            </a:r>
            <a:r>
              <a:rPr lang="en-GB" b="1" dirty="0"/>
              <a:t>hot, brilliant, funny woman </a:t>
            </a:r>
            <a:r>
              <a:rPr lang="en-GB" dirty="0"/>
              <a:t>who </a:t>
            </a:r>
            <a:r>
              <a:rPr lang="en-GB" b="1" dirty="0"/>
              <a:t>adores football, poker, dirty jokes, and burping, </a:t>
            </a:r>
            <a:r>
              <a:rPr lang="en-GB" dirty="0"/>
              <a:t>who </a:t>
            </a:r>
            <a:r>
              <a:rPr lang="en-GB" b="1" dirty="0"/>
              <a:t>plays video games, drinks cheap </a:t>
            </a:r>
            <a:r>
              <a:rPr lang="en-GB" b="1" dirty="0" smtClean="0"/>
              <a:t>beer</a:t>
            </a:r>
            <a:r>
              <a:rPr lang="en-GB" dirty="0" smtClean="0"/>
              <a:t>…jams hot </a:t>
            </a:r>
            <a:r>
              <a:rPr lang="en-GB" dirty="0"/>
              <a:t>dogs and hamburgers into her </a:t>
            </a:r>
            <a:r>
              <a:rPr lang="en-GB" dirty="0" smtClean="0"/>
              <a:t>mouth…while </a:t>
            </a:r>
            <a:r>
              <a:rPr lang="en-GB" b="1" dirty="0"/>
              <a:t>somehow maintaining a size 2, </a:t>
            </a:r>
            <a:r>
              <a:rPr lang="en-GB" dirty="0"/>
              <a:t>because </a:t>
            </a:r>
            <a:r>
              <a:rPr lang="en-GB" b="1" dirty="0"/>
              <a:t>Cool Girls are above all hot</a:t>
            </a:r>
            <a:r>
              <a:rPr lang="en-GB" dirty="0"/>
              <a:t>. </a:t>
            </a:r>
            <a:r>
              <a:rPr lang="en-GB" b="1" dirty="0"/>
              <a:t>Hot and understanding</a:t>
            </a:r>
            <a:r>
              <a:rPr lang="en-GB" dirty="0"/>
              <a:t>. Cool Girls </a:t>
            </a:r>
            <a:r>
              <a:rPr lang="en-GB" b="1" dirty="0"/>
              <a:t>never get angry</a:t>
            </a:r>
            <a:r>
              <a:rPr lang="en-GB" dirty="0"/>
              <a:t>; they only smile in a chagrined, loving manner and </a:t>
            </a:r>
            <a:r>
              <a:rPr lang="en-GB" b="1" dirty="0"/>
              <a:t>let their men do whatever they want. </a:t>
            </a:r>
            <a:r>
              <a:rPr lang="en-GB" dirty="0"/>
              <a:t>Go </a:t>
            </a:r>
            <a:r>
              <a:rPr lang="en-GB" dirty="0" smtClean="0"/>
              <a:t>ahead..., </a:t>
            </a:r>
            <a:r>
              <a:rPr lang="en-GB" dirty="0"/>
              <a:t>I don’t mind, I’m the Cool Girl</a:t>
            </a:r>
            <a:r>
              <a:rPr lang="en-GB" dirty="0" smtClean="0"/>
              <a:t>.</a:t>
            </a:r>
            <a:endParaRPr lang="en-GB" dirty="0"/>
          </a:p>
          <a:p>
            <a:pPr marL="0" indent="0">
              <a:buNone/>
            </a:pPr>
            <a:r>
              <a:rPr lang="en-GB" dirty="0"/>
              <a:t>Men actually think this girl exists. Maybe they’re fooled because </a:t>
            </a:r>
            <a:r>
              <a:rPr lang="en-GB" b="1" dirty="0"/>
              <a:t>so many women are willing to pretend to be this girl</a:t>
            </a:r>
            <a:r>
              <a:rPr lang="en-GB" dirty="0"/>
              <a:t>. For a long time Cool Girl offended me. I used to see men – friends, </a:t>
            </a:r>
            <a:r>
              <a:rPr lang="en-GB" dirty="0" err="1"/>
              <a:t>coworkers</a:t>
            </a:r>
            <a:r>
              <a:rPr lang="en-GB" dirty="0"/>
              <a:t>, strangers – giddy over these awful pretender women, and I’d want to sit these men down and calmly say: You are not dating a woman, </a:t>
            </a:r>
            <a:r>
              <a:rPr lang="en-GB" b="1" dirty="0"/>
              <a:t>you are dating a woman who has watched too many movies</a:t>
            </a:r>
            <a:r>
              <a:rPr lang="en-GB" dirty="0"/>
              <a:t> written by socially awkward men who’d like to believe that this kind of woman exists and might kiss them. I’d want to grab the poor </a:t>
            </a:r>
            <a:r>
              <a:rPr lang="en-GB" dirty="0" smtClean="0"/>
              <a:t>guy…and </a:t>
            </a:r>
            <a:r>
              <a:rPr lang="en-GB" dirty="0"/>
              <a:t>say: The bitch doesn’t really love chili dogs that much – no one loves chili dogs that much! And </a:t>
            </a:r>
            <a:r>
              <a:rPr lang="en-GB" b="1" dirty="0"/>
              <a:t>the Cool Girls are even more pathetic</a:t>
            </a:r>
            <a:r>
              <a:rPr lang="en-GB" dirty="0"/>
              <a:t>: </a:t>
            </a:r>
            <a:r>
              <a:rPr lang="en-GB" b="1" dirty="0"/>
              <a:t>They’re not even pretending to be the woman they want to be, they’re pretending to be the woman a man wants them to be</a:t>
            </a:r>
            <a:r>
              <a:rPr lang="en-GB" dirty="0" smtClean="0"/>
              <a:t>.”</a:t>
            </a:r>
          </a:p>
          <a:p>
            <a:pPr marL="0" indent="0">
              <a:buNone/>
            </a:pPr>
            <a:r>
              <a:rPr lang="en-GB" dirty="0" smtClean="0"/>
              <a:t>-</a:t>
            </a:r>
            <a:r>
              <a:rPr lang="en-GB" b="1" dirty="0"/>
              <a:t> </a:t>
            </a:r>
            <a:r>
              <a:rPr lang="en-GB" b="1" dirty="0" smtClean="0"/>
              <a:t>‘Gone Girl’-Gillian Flynn</a:t>
            </a:r>
            <a:endParaRPr lang="en-GB"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76399" cy="941027"/>
          </a:xfrm>
          <a:prstGeom prst="rect">
            <a:avLst/>
          </a:prstGeom>
        </p:spPr>
      </p:pic>
    </p:spTree>
    <p:extLst>
      <p:ext uri="{BB962C8B-B14F-4D97-AF65-F5344CB8AC3E}">
        <p14:creationId xmlns:p14="http://schemas.microsoft.com/office/powerpoint/2010/main" val="3767090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normAutofit fontScale="90000"/>
          </a:bodyPr>
          <a:lstStyle/>
          <a:p>
            <a:r>
              <a:rPr lang="en-GB" dirty="0" err="1" smtClean="0">
                <a:solidFill>
                  <a:schemeClr val="bg1"/>
                </a:solidFill>
              </a:rPr>
              <a:t>Offred</a:t>
            </a:r>
            <a:r>
              <a:rPr lang="en-GB" dirty="0" smtClean="0">
                <a:solidFill>
                  <a:schemeClr val="bg1"/>
                </a:solidFill>
              </a:rPr>
              <a:t>: The Unlikeable Female</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How does </a:t>
            </a:r>
            <a:r>
              <a:rPr lang="en-GB" dirty="0" err="1" smtClean="0">
                <a:solidFill>
                  <a:schemeClr val="bg1"/>
                </a:solidFill>
              </a:rPr>
              <a:t>Offred</a:t>
            </a:r>
            <a:r>
              <a:rPr lang="en-GB" dirty="0" smtClean="0">
                <a:solidFill>
                  <a:schemeClr val="bg1"/>
                </a:solidFill>
              </a:rPr>
              <a:t> disappoint us as a female in this section of the novel?</a:t>
            </a:r>
          </a:p>
          <a:p>
            <a:pPr marL="0" indent="0">
              <a:buNone/>
            </a:pPr>
            <a:endParaRPr lang="en-GB" dirty="0" smtClean="0">
              <a:solidFill>
                <a:schemeClr val="bg1"/>
              </a:solidFill>
            </a:endParaRPr>
          </a:p>
          <a:p>
            <a:r>
              <a:rPr lang="en-GB" dirty="0" smtClean="0">
                <a:solidFill>
                  <a:schemeClr val="bg1"/>
                </a:solidFill>
              </a:rPr>
              <a:t>What expectations do we have of </a:t>
            </a:r>
            <a:r>
              <a:rPr lang="en-GB" dirty="0" err="1" smtClean="0">
                <a:solidFill>
                  <a:schemeClr val="bg1"/>
                </a:solidFill>
              </a:rPr>
              <a:t>Offred</a:t>
            </a:r>
            <a:r>
              <a:rPr lang="en-GB" dirty="0" smtClean="0">
                <a:solidFill>
                  <a:schemeClr val="bg1"/>
                </a:solidFill>
              </a:rPr>
              <a:t> and her behaviour?</a:t>
            </a:r>
          </a:p>
          <a:p>
            <a:endParaRPr lang="en-GB" dirty="0">
              <a:solidFill>
                <a:schemeClr val="bg1"/>
              </a:solidFill>
            </a:endParaRPr>
          </a:p>
          <a:p>
            <a:r>
              <a:rPr lang="en-GB" dirty="0" smtClean="0">
                <a:solidFill>
                  <a:schemeClr val="bg1"/>
                </a:solidFill>
              </a:rPr>
              <a:t>How does she fail to live up to the expectations we have for her?</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2041479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GB" dirty="0" smtClean="0">
                <a:solidFill>
                  <a:schemeClr val="bg1"/>
                </a:solidFill>
              </a:rPr>
              <a:t>Theme of Complicity</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a:solidFill>
                  <a:schemeClr val="bg1"/>
                </a:solidFill>
              </a:rPr>
              <a:t>Complicit</a:t>
            </a:r>
            <a:r>
              <a:rPr lang="en-GB" dirty="0">
                <a:solidFill>
                  <a:schemeClr val="bg1"/>
                </a:solidFill>
              </a:rPr>
              <a:t>- </a:t>
            </a:r>
            <a:r>
              <a:rPr lang="en-GB" dirty="0" smtClean="0">
                <a:solidFill>
                  <a:schemeClr val="bg1"/>
                </a:solidFill>
              </a:rPr>
              <a:t>to be involved </a:t>
            </a:r>
            <a:r>
              <a:rPr lang="en-GB" dirty="0">
                <a:solidFill>
                  <a:schemeClr val="bg1"/>
                </a:solidFill>
              </a:rPr>
              <a:t>with others in an activity that is unlawful or morally wrong</a:t>
            </a:r>
            <a:r>
              <a:rPr lang="en-GB" dirty="0" smtClean="0">
                <a:solidFill>
                  <a:schemeClr val="bg1"/>
                </a:solidFill>
              </a:rPr>
              <a:t>.</a:t>
            </a:r>
          </a:p>
          <a:p>
            <a:pPr marL="0" indent="0">
              <a:buNone/>
            </a:pPr>
            <a:endParaRPr lang="en-GB" dirty="0">
              <a:solidFill>
                <a:schemeClr val="bg1"/>
              </a:solidFill>
            </a:endParaRPr>
          </a:p>
          <a:p>
            <a:pPr marL="0" indent="0">
              <a:buNone/>
            </a:pPr>
            <a:r>
              <a:rPr lang="en-GB" dirty="0" smtClean="0">
                <a:solidFill>
                  <a:schemeClr val="bg1"/>
                </a:solidFill>
              </a:rPr>
              <a:t>In what ways can </a:t>
            </a:r>
            <a:r>
              <a:rPr lang="en-GB" dirty="0" err="1" smtClean="0">
                <a:solidFill>
                  <a:schemeClr val="bg1"/>
                </a:solidFill>
              </a:rPr>
              <a:t>Offred</a:t>
            </a:r>
            <a:r>
              <a:rPr lang="en-GB" dirty="0" smtClean="0">
                <a:solidFill>
                  <a:schemeClr val="bg1"/>
                </a:solidFill>
              </a:rPr>
              <a:t> be said to be </a:t>
            </a:r>
            <a:r>
              <a:rPr lang="en-GB" b="1" dirty="0" smtClean="0">
                <a:solidFill>
                  <a:schemeClr val="bg1"/>
                </a:solidFill>
              </a:rPr>
              <a:t>complicit in the Gilead regime</a:t>
            </a:r>
            <a:r>
              <a:rPr lang="en-GB" dirty="0" smtClean="0">
                <a:solidFill>
                  <a:schemeClr val="bg1"/>
                </a:solidFill>
              </a:rPr>
              <a:t> and </a:t>
            </a:r>
            <a:r>
              <a:rPr lang="en-GB" b="1" dirty="0" smtClean="0">
                <a:solidFill>
                  <a:schemeClr val="bg1"/>
                </a:solidFill>
              </a:rPr>
              <a:t>her own subjugation</a:t>
            </a:r>
            <a:r>
              <a:rPr lang="en-GB" dirty="0" smtClean="0">
                <a:solidFill>
                  <a:schemeClr val="bg1"/>
                </a:solidFill>
              </a:rPr>
              <a:t>?</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379192"/>
            <a:ext cx="5257800" cy="2474259"/>
          </a:xfrm>
          <a:prstGeom prst="rect">
            <a:avLst/>
          </a:prstGeom>
        </p:spPr>
      </p:pic>
    </p:spTree>
    <p:extLst>
      <p:ext uri="{BB962C8B-B14F-4D97-AF65-F5344CB8AC3E}">
        <p14:creationId xmlns:p14="http://schemas.microsoft.com/office/powerpoint/2010/main" val="96492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a:xfrm>
            <a:off x="381000" y="1219200"/>
            <a:ext cx="8229600" cy="5029200"/>
          </a:xfrm>
        </p:spPr>
        <p:txBody>
          <a:bodyPr>
            <a:normAutofit fontScale="92500" lnSpcReduction="20000"/>
          </a:bodyPr>
          <a:lstStyle/>
          <a:p>
            <a:pPr marL="0" indent="0">
              <a:buNone/>
            </a:pPr>
            <a:r>
              <a:rPr lang="en-GB" b="1" u="sng" dirty="0" smtClean="0">
                <a:solidFill>
                  <a:schemeClr val="bg1"/>
                </a:solidFill>
              </a:rPr>
              <a:t>DUE TODAY</a:t>
            </a:r>
          </a:p>
          <a:p>
            <a:pPr marL="0" indent="0">
              <a:buNone/>
            </a:pPr>
            <a:r>
              <a:rPr lang="en-GB" dirty="0" smtClean="0">
                <a:solidFill>
                  <a:schemeClr val="bg1"/>
                </a:solidFill>
              </a:rPr>
              <a:t>Theme paragraph</a:t>
            </a:r>
          </a:p>
          <a:p>
            <a:pPr marL="0" indent="0">
              <a:buNone/>
            </a:pPr>
            <a:endParaRPr lang="en-GB" dirty="0">
              <a:solidFill>
                <a:schemeClr val="bg1"/>
              </a:solidFill>
            </a:endParaRPr>
          </a:p>
          <a:p>
            <a:pPr marL="0" indent="0">
              <a:buNone/>
            </a:pPr>
            <a:r>
              <a:rPr lang="en-GB" b="1" u="sng" dirty="0" smtClean="0">
                <a:solidFill>
                  <a:schemeClr val="bg1"/>
                </a:solidFill>
              </a:rPr>
              <a:t>FRI 1</a:t>
            </a:r>
            <a:r>
              <a:rPr lang="en-GB" b="1" u="sng" baseline="30000" dirty="0" smtClean="0">
                <a:solidFill>
                  <a:schemeClr val="bg1"/>
                </a:solidFill>
              </a:rPr>
              <a:t>ST</a:t>
            </a:r>
            <a:r>
              <a:rPr lang="en-GB" b="1" u="sng" dirty="0" smtClean="0">
                <a:solidFill>
                  <a:schemeClr val="bg1"/>
                </a:solidFill>
              </a:rPr>
              <a:t> NOV</a:t>
            </a:r>
          </a:p>
          <a:p>
            <a:pPr marL="0" indent="0">
              <a:buNone/>
            </a:pPr>
            <a:r>
              <a:rPr lang="en-GB" dirty="0" smtClean="0">
                <a:solidFill>
                  <a:schemeClr val="bg1"/>
                </a:solidFill>
              </a:rPr>
              <a:t>Mini deadline for creative plan</a:t>
            </a:r>
          </a:p>
          <a:p>
            <a:pPr marL="0" indent="0">
              <a:buNone/>
            </a:pPr>
            <a:endParaRPr lang="en-GB" dirty="0" smtClean="0">
              <a:solidFill>
                <a:schemeClr val="bg1"/>
              </a:solidFill>
            </a:endParaRPr>
          </a:p>
          <a:p>
            <a:pPr marL="0" indent="0">
              <a:buNone/>
            </a:pPr>
            <a:r>
              <a:rPr lang="en-GB" b="1" u="sng" dirty="0" smtClean="0">
                <a:solidFill>
                  <a:schemeClr val="bg1"/>
                </a:solidFill>
              </a:rPr>
              <a:t>MON 4</a:t>
            </a:r>
            <a:r>
              <a:rPr lang="en-GB" b="1" u="sng" baseline="30000" dirty="0" smtClean="0">
                <a:solidFill>
                  <a:schemeClr val="bg1"/>
                </a:solidFill>
              </a:rPr>
              <a:t>TH</a:t>
            </a:r>
            <a:r>
              <a:rPr lang="en-GB" b="1" u="sng" dirty="0" smtClean="0">
                <a:solidFill>
                  <a:schemeClr val="bg1"/>
                </a:solidFill>
              </a:rPr>
              <a:t> NOV</a:t>
            </a:r>
          </a:p>
          <a:p>
            <a:pPr marL="0" indent="0">
              <a:buNone/>
            </a:pPr>
            <a:r>
              <a:rPr lang="en-GB" dirty="0" smtClean="0">
                <a:solidFill>
                  <a:schemeClr val="bg1"/>
                </a:solidFill>
              </a:rPr>
              <a:t>10 mark Q-complete if absent Mon/Tues</a:t>
            </a:r>
          </a:p>
          <a:p>
            <a:pPr marL="0" indent="0">
              <a:buNone/>
            </a:pPr>
            <a:endParaRPr lang="en-GB" dirty="0">
              <a:solidFill>
                <a:schemeClr val="bg1"/>
              </a:solidFill>
            </a:endParaRPr>
          </a:p>
          <a:p>
            <a:pPr marL="0" indent="0">
              <a:buNone/>
            </a:pPr>
            <a:r>
              <a:rPr lang="en-GB" b="1" u="sng" dirty="0" smtClean="0">
                <a:solidFill>
                  <a:schemeClr val="bg1"/>
                </a:solidFill>
              </a:rPr>
              <a:t>FRI 8</a:t>
            </a:r>
            <a:r>
              <a:rPr lang="en-GB" b="1" u="sng" baseline="30000" dirty="0" smtClean="0">
                <a:solidFill>
                  <a:schemeClr val="bg1"/>
                </a:solidFill>
              </a:rPr>
              <a:t>TH</a:t>
            </a:r>
            <a:r>
              <a:rPr lang="en-GB" b="1" u="sng" dirty="0" smtClean="0">
                <a:solidFill>
                  <a:schemeClr val="bg1"/>
                </a:solidFill>
              </a:rPr>
              <a:t> NOV</a:t>
            </a:r>
          </a:p>
          <a:p>
            <a:pPr marL="0" indent="0">
              <a:buNone/>
            </a:pPr>
            <a:r>
              <a:rPr lang="en-GB" dirty="0" smtClean="0">
                <a:solidFill>
                  <a:schemeClr val="bg1"/>
                </a:solidFill>
              </a:rPr>
              <a:t>Creative folio 1</a:t>
            </a:r>
            <a:r>
              <a:rPr lang="en-GB" baseline="30000" dirty="0" smtClean="0">
                <a:solidFill>
                  <a:schemeClr val="bg1"/>
                </a:solidFill>
              </a:rPr>
              <a:t>st</a:t>
            </a:r>
            <a:r>
              <a:rPr lang="en-GB" dirty="0" smtClean="0">
                <a:solidFill>
                  <a:schemeClr val="bg1"/>
                </a:solidFill>
              </a:rPr>
              <a:t> draft</a:t>
            </a:r>
            <a:endParaRPr lang="en-GB" dirty="0">
              <a:solidFill>
                <a:schemeClr val="bg1"/>
              </a:solidFill>
            </a:endParaRPr>
          </a:p>
        </p:txBody>
      </p:sp>
      <p:pic>
        <p:nvPicPr>
          <p:cNvPr id="1026" name="Picture 2" descr="C:\Users\mi3069a\AppData\Local\Microsoft\Windows\Temporary Internet Files\Content.IE5\ZI0TLZBB\Deadline-clo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314" y="5105400"/>
            <a:ext cx="2336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12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GB" dirty="0" smtClean="0">
                <a:solidFill>
                  <a:schemeClr val="bg1"/>
                </a:solidFill>
              </a:rPr>
              <a:t>Theme of Complicity</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889" y="3228575"/>
            <a:ext cx="3638550" cy="1712259"/>
          </a:xfrm>
          <a:prstGeom prst="rect">
            <a:avLst/>
          </a:prstGeom>
        </p:spPr>
      </p:pic>
      <p:sp>
        <p:nvSpPr>
          <p:cNvPr id="6" name="Rounded Rectangular Callout 5"/>
          <p:cNvSpPr/>
          <p:nvPr/>
        </p:nvSpPr>
        <p:spPr>
          <a:xfrm>
            <a:off x="304800" y="1600200"/>
            <a:ext cx="3657600" cy="1676400"/>
          </a:xfrm>
          <a:prstGeom prst="wedgeRoundRectCallout">
            <a:avLst>
              <a:gd name="adj1" fmla="val 41480"/>
              <a:gd name="adj2" fmla="val 5924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4724400" y="1219200"/>
            <a:ext cx="4419600" cy="189547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ular Callout 7"/>
          <p:cNvSpPr/>
          <p:nvPr/>
        </p:nvSpPr>
        <p:spPr>
          <a:xfrm>
            <a:off x="222913" y="3810001"/>
            <a:ext cx="3657600" cy="3048000"/>
          </a:xfrm>
          <a:prstGeom prst="wedgeRoundRectCallout">
            <a:avLst>
              <a:gd name="adj1" fmla="val 63495"/>
              <a:gd name="adj2" fmla="val -175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5257800" y="5101185"/>
            <a:ext cx="3886200" cy="1676400"/>
          </a:xfrm>
          <a:prstGeom prst="wedgeRoundRectCallout">
            <a:avLst>
              <a:gd name="adj1" fmla="val -48072"/>
              <a:gd name="adj2" fmla="val -596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89613" y="1699736"/>
            <a:ext cx="3124200" cy="1477328"/>
          </a:xfrm>
          <a:prstGeom prst="rect">
            <a:avLst/>
          </a:prstGeom>
          <a:noFill/>
        </p:spPr>
        <p:txBody>
          <a:bodyPr wrap="square" rtlCol="0">
            <a:spAutoFit/>
          </a:bodyPr>
          <a:lstStyle/>
          <a:p>
            <a:r>
              <a:rPr lang="en-GB" dirty="0"/>
              <a:t>“</a:t>
            </a:r>
            <a:r>
              <a:rPr lang="en-GB" dirty="0" err="1"/>
              <a:t>Ofglen</a:t>
            </a:r>
            <a:r>
              <a:rPr lang="en-GB" dirty="0"/>
              <a:t> is giving up on me. She whispers less, talks more about the weather. I do not feel regret about this. I feel relief.” (283, C41)</a:t>
            </a:r>
          </a:p>
        </p:txBody>
      </p:sp>
      <p:sp>
        <p:nvSpPr>
          <p:cNvPr id="11" name="TextBox 10"/>
          <p:cNvSpPr txBox="1"/>
          <p:nvPr/>
        </p:nvSpPr>
        <p:spPr>
          <a:xfrm>
            <a:off x="4867275" y="1284238"/>
            <a:ext cx="4019976" cy="1754326"/>
          </a:xfrm>
          <a:prstGeom prst="rect">
            <a:avLst/>
          </a:prstGeom>
          <a:noFill/>
        </p:spPr>
        <p:txBody>
          <a:bodyPr wrap="square" rtlCol="0">
            <a:spAutoFit/>
          </a:bodyPr>
          <a:lstStyle/>
          <a:p>
            <a:r>
              <a:rPr lang="en-GB" dirty="0"/>
              <a:t>“…placed my hand on my heart to show my unity with the Salvagers and my consent, and my complicity in the death of this woman…I don’t want to see it any more. I look at the grass instead. I describe the rope.” (288, C42)</a:t>
            </a:r>
          </a:p>
        </p:txBody>
      </p:sp>
      <p:sp>
        <p:nvSpPr>
          <p:cNvPr id="12" name="TextBox 11"/>
          <p:cNvSpPr txBox="1"/>
          <p:nvPr/>
        </p:nvSpPr>
        <p:spPr>
          <a:xfrm>
            <a:off x="5257800" y="5101185"/>
            <a:ext cx="3810000" cy="1754326"/>
          </a:xfrm>
          <a:prstGeom prst="rect">
            <a:avLst/>
          </a:prstGeom>
          <a:noFill/>
        </p:spPr>
        <p:txBody>
          <a:bodyPr wrap="square" rtlCol="0">
            <a:spAutoFit/>
          </a:bodyPr>
          <a:lstStyle/>
          <a:p>
            <a:r>
              <a:rPr lang="en-GB" dirty="0"/>
              <a:t>“…the red bodies tumble forward and I can no longer see, he’s obscured by arms, fists, feet. A high scream comes from somewhere, like a horse in terror…he has become an it.” (292, C43)</a:t>
            </a:r>
          </a:p>
        </p:txBody>
      </p:sp>
      <p:sp>
        <p:nvSpPr>
          <p:cNvPr id="13" name="TextBox 12"/>
          <p:cNvSpPr txBox="1"/>
          <p:nvPr/>
        </p:nvSpPr>
        <p:spPr>
          <a:xfrm>
            <a:off x="245659" y="3878869"/>
            <a:ext cx="3634854" cy="2862322"/>
          </a:xfrm>
          <a:prstGeom prst="rect">
            <a:avLst/>
          </a:prstGeom>
          <a:noFill/>
        </p:spPr>
        <p:txBody>
          <a:bodyPr wrap="square" rtlCol="0">
            <a:spAutoFit/>
          </a:bodyPr>
          <a:lstStyle/>
          <a:p>
            <a:r>
              <a:rPr lang="en-GB" dirty="0"/>
              <a:t>“Dear God, I think, I will do anything you like. Now that you’ve let me off, I’ll obliterate myself, if that’s what you really want; I’ll empty myself, truly, become a </a:t>
            </a:r>
            <a:r>
              <a:rPr lang="en-GB" dirty="0" smtClean="0"/>
              <a:t>chalice…I </a:t>
            </a:r>
            <a:r>
              <a:rPr lang="en-GB" dirty="0"/>
              <a:t>want to keep on living, in any form. I resign my body freely to the uses of others. They can do what they like with me. I am abject. I feel, for the first time, their true power.” (298, C45)</a:t>
            </a:r>
          </a:p>
        </p:txBody>
      </p:sp>
      <p:sp>
        <p:nvSpPr>
          <p:cNvPr id="14" name="TextBox 13"/>
          <p:cNvSpPr txBox="1"/>
          <p:nvPr/>
        </p:nvSpPr>
        <p:spPr>
          <a:xfrm>
            <a:off x="7634785" y="3114675"/>
            <a:ext cx="1447800" cy="1754326"/>
          </a:xfrm>
          <a:prstGeom prst="rect">
            <a:avLst/>
          </a:prstGeom>
          <a:solidFill>
            <a:schemeClr val="accent6">
              <a:lumMod val="40000"/>
              <a:lumOff val="60000"/>
            </a:schemeClr>
          </a:solidFill>
        </p:spPr>
        <p:txBody>
          <a:bodyPr wrap="square" rtlCol="0">
            <a:spAutoFit/>
          </a:bodyPr>
          <a:lstStyle/>
          <a:p>
            <a:r>
              <a:rPr lang="en-GB" dirty="0" smtClean="0"/>
              <a:t>Add </a:t>
            </a:r>
            <a:r>
              <a:rPr lang="en-GB" b="1" dirty="0" smtClean="0"/>
              <a:t>annotations </a:t>
            </a:r>
            <a:r>
              <a:rPr lang="en-GB" dirty="0" smtClean="0"/>
              <a:t>to your mind map, relating to the </a:t>
            </a:r>
            <a:r>
              <a:rPr lang="en-GB" b="1" dirty="0" smtClean="0"/>
              <a:t>theme of complicity</a:t>
            </a:r>
            <a:endParaRPr lang="en-GB" b="1" dirty="0"/>
          </a:p>
        </p:txBody>
      </p:sp>
    </p:spTree>
    <p:extLst>
      <p:ext uri="{BB962C8B-B14F-4D97-AF65-F5344CB8AC3E}">
        <p14:creationId xmlns:p14="http://schemas.microsoft.com/office/powerpoint/2010/main" val="1454485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067" y="295275"/>
            <a:ext cx="6324600" cy="1143000"/>
          </a:xfrm>
        </p:spPr>
        <p:txBody>
          <a:bodyPr/>
          <a:lstStyle/>
          <a:p>
            <a:r>
              <a:rPr lang="en-GB" dirty="0" smtClean="0">
                <a:solidFill>
                  <a:schemeClr val="bg1"/>
                </a:solidFill>
              </a:rPr>
              <a:t>Writing About Theme</a:t>
            </a:r>
            <a:endParaRPr lang="en-GB" dirty="0">
              <a:solidFill>
                <a:schemeClr val="bg1"/>
              </a:solidFill>
            </a:endParaRPr>
          </a:p>
        </p:txBody>
      </p:sp>
      <p:sp>
        <p:nvSpPr>
          <p:cNvPr id="3" name="Content Placeholder 2"/>
          <p:cNvSpPr>
            <a:spLocks noGrp="1"/>
          </p:cNvSpPr>
          <p:nvPr>
            <p:ph idx="1"/>
          </p:nvPr>
        </p:nvSpPr>
        <p:spPr>
          <a:xfrm>
            <a:off x="457200" y="1905000"/>
            <a:ext cx="8229600" cy="4525963"/>
          </a:xfrm>
        </p:spPr>
        <p:txBody>
          <a:bodyPr>
            <a:normAutofit fontScale="77500" lnSpcReduction="20000"/>
          </a:bodyPr>
          <a:lstStyle/>
          <a:p>
            <a:pPr marL="0" indent="0">
              <a:buNone/>
            </a:pPr>
            <a:r>
              <a:rPr lang="en-GB" u="sng" dirty="0" smtClean="0">
                <a:solidFill>
                  <a:schemeClr val="bg1"/>
                </a:solidFill>
              </a:rPr>
              <a:t>Essay Question</a:t>
            </a:r>
          </a:p>
          <a:p>
            <a:pPr marL="0" indent="0">
              <a:buNone/>
            </a:pPr>
            <a:r>
              <a:rPr lang="en-GB" i="1" dirty="0" smtClean="0">
                <a:solidFill>
                  <a:schemeClr val="bg1"/>
                </a:solidFill>
              </a:rPr>
              <a:t>Choose </a:t>
            </a:r>
            <a:r>
              <a:rPr lang="en-GB" i="1" dirty="0">
                <a:solidFill>
                  <a:schemeClr val="bg1"/>
                </a:solidFill>
              </a:rPr>
              <a:t>a novel or short story that deals with </a:t>
            </a:r>
            <a:r>
              <a:rPr lang="en-GB" i="1" u="sng" dirty="0">
                <a:solidFill>
                  <a:schemeClr val="bg1"/>
                </a:solidFill>
              </a:rPr>
              <a:t>a theme of moral or social significance</a:t>
            </a:r>
            <a:r>
              <a:rPr lang="en-GB" i="1" dirty="0">
                <a:solidFill>
                  <a:schemeClr val="bg1"/>
                </a:solidFill>
              </a:rPr>
              <a:t>.</a:t>
            </a:r>
          </a:p>
          <a:p>
            <a:pPr marL="0" indent="0">
              <a:buNone/>
            </a:pPr>
            <a:r>
              <a:rPr lang="en-GB" i="1" dirty="0">
                <a:solidFill>
                  <a:schemeClr val="bg1"/>
                </a:solidFill>
              </a:rPr>
              <a:t>With reference to appropriate techniques, explain how the writer develops this theme and</a:t>
            </a:r>
          </a:p>
          <a:p>
            <a:pPr marL="0" indent="0">
              <a:buNone/>
            </a:pPr>
            <a:r>
              <a:rPr lang="en-GB" i="1" dirty="0">
                <a:solidFill>
                  <a:schemeClr val="bg1"/>
                </a:solidFill>
              </a:rPr>
              <a:t>discuss why its development adds to your appreciation of the text as a whole.</a:t>
            </a:r>
          </a:p>
          <a:p>
            <a:pPr marL="0" indent="0">
              <a:buNone/>
            </a:pPr>
            <a:endParaRPr lang="en-GB" dirty="0" smtClean="0">
              <a:solidFill>
                <a:schemeClr val="bg1"/>
              </a:solidFill>
            </a:endParaRPr>
          </a:p>
          <a:p>
            <a:pPr marL="0" indent="0">
              <a:buNone/>
            </a:pPr>
            <a:r>
              <a:rPr lang="en-GB" dirty="0" smtClean="0">
                <a:solidFill>
                  <a:schemeClr val="bg1"/>
                </a:solidFill>
              </a:rPr>
              <a:t>Pick ONE of the quotations discussed today.</a:t>
            </a:r>
          </a:p>
          <a:p>
            <a:pPr marL="0" indent="0">
              <a:buNone/>
            </a:pPr>
            <a:endParaRPr lang="en-GB" dirty="0">
              <a:solidFill>
                <a:schemeClr val="bg1"/>
              </a:solidFill>
            </a:endParaRPr>
          </a:p>
          <a:p>
            <a:pPr marL="0" indent="0">
              <a:buNone/>
            </a:pPr>
            <a:r>
              <a:rPr lang="en-GB" dirty="0" smtClean="0">
                <a:solidFill>
                  <a:schemeClr val="bg1"/>
                </a:solidFill>
              </a:rPr>
              <a:t>Write a </a:t>
            </a:r>
            <a:r>
              <a:rPr lang="en-GB" dirty="0">
                <a:solidFill>
                  <a:schemeClr val="bg1"/>
                </a:solidFill>
              </a:rPr>
              <a:t>critical </a:t>
            </a:r>
            <a:r>
              <a:rPr lang="en-GB" dirty="0" smtClean="0">
                <a:solidFill>
                  <a:schemeClr val="bg1"/>
                </a:solidFill>
              </a:rPr>
              <a:t>paragraph in </a:t>
            </a:r>
            <a:r>
              <a:rPr lang="en-GB" dirty="0">
                <a:solidFill>
                  <a:schemeClr val="bg1"/>
                </a:solidFill>
              </a:rPr>
              <a:t>response to the essay Q </a:t>
            </a:r>
            <a:r>
              <a:rPr lang="en-GB" dirty="0" smtClean="0">
                <a:solidFill>
                  <a:schemeClr val="bg1"/>
                </a:solidFill>
              </a:rPr>
              <a:t>above, using PCQEL structure.</a:t>
            </a: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cxnSp>
        <p:nvCxnSpPr>
          <p:cNvPr id="6" name="Straight Arrow Connector 5"/>
          <p:cNvCxnSpPr/>
          <p:nvPr/>
        </p:nvCxnSpPr>
        <p:spPr>
          <a:xfrm flipH="1">
            <a:off x="6705600" y="1629770"/>
            <a:ext cx="152400" cy="732430"/>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5600" y="1219200"/>
            <a:ext cx="1600200" cy="369332"/>
          </a:xfrm>
          <a:prstGeom prst="rect">
            <a:avLst/>
          </a:prstGeom>
          <a:solidFill>
            <a:schemeClr val="accent5">
              <a:lumMod val="60000"/>
              <a:lumOff val="40000"/>
            </a:schemeClr>
          </a:solidFill>
        </p:spPr>
        <p:txBody>
          <a:bodyPr wrap="square" rtlCol="0">
            <a:spAutoFit/>
          </a:bodyPr>
          <a:lstStyle/>
          <a:p>
            <a:r>
              <a:rPr lang="en-GB" dirty="0" smtClean="0"/>
              <a:t>Complicity</a:t>
            </a:r>
            <a:endParaRPr lang="en-GB" dirty="0"/>
          </a:p>
        </p:txBody>
      </p:sp>
    </p:spTree>
    <p:extLst>
      <p:ext uri="{BB962C8B-B14F-4D97-AF65-F5344CB8AC3E}">
        <p14:creationId xmlns:p14="http://schemas.microsoft.com/office/powerpoint/2010/main" val="2581353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275"/>
            <a:ext cx="8229600" cy="1143000"/>
          </a:xfrm>
        </p:spPr>
        <p:txBody>
          <a:bodyPr/>
          <a:lstStyle/>
          <a:p>
            <a:r>
              <a:rPr lang="en-GB" dirty="0" smtClean="0">
                <a:solidFill>
                  <a:schemeClr val="bg1"/>
                </a:solidFill>
              </a:rPr>
              <a:t>PCQEL</a:t>
            </a:r>
            <a:endParaRPr lang="en-GB" dirty="0">
              <a:solidFill>
                <a:schemeClr val="bg1"/>
              </a:solidFill>
            </a:endParaRPr>
          </a:p>
        </p:txBody>
      </p:sp>
      <p:sp>
        <p:nvSpPr>
          <p:cNvPr id="3" name="Content Placeholder 2"/>
          <p:cNvSpPr>
            <a:spLocks noGrp="1"/>
          </p:cNvSpPr>
          <p:nvPr>
            <p:ph idx="1"/>
          </p:nvPr>
        </p:nvSpPr>
        <p:spPr>
          <a:xfrm>
            <a:off x="0" y="1066800"/>
            <a:ext cx="6362700" cy="6013687"/>
          </a:xfrm>
        </p:spPr>
        <p:txBody>
          <a:bodyPr>
            <a:normAutofit fontScale="70000" lnSpcReduction="20000"/>
          </a:bodyPr>
          <a:lstStyle/>
          <a:p>
            <a:r>
              <a:rPr lang="en-GB" sz="4400" dirty="0">
                <a:solidFill>
                  <a:schemeClr val="bg1"/>
                </a:solidFill>
              </a:rPr>
              <a:t>P</a:t>
            </a:r>
            <a:r>
              <a:rPr lang="en-GB" dirty="0">
                <a:solidFill>
                  <a:schemeClr val="bg1"/>
                </a:solidFill>
              </a:rPr>
              <a:t>oint- (topic sentence-ref to Q, technique and point being made</a:t>
            </a:r>
            <a:r>
              <a:rPr lang="en-GB" dirty="0" smtClean="0">
                <a:solidFill>
                  <a:schemeClr val="bg1"/>
                </a:solidFill>
              </a:rPr>
              <a:t>)</a:t>
            </a:r>
          </a:p>
          <a:p>
            <a:pPr marL="0" indent="0">
              <a:buNone/>
            </a:pPr>
            <a:r>
              <a:rPr lang="en-GB" dirty="0" smtClean="0">
                <a:solidFill>
                  <a:srgbClr val="FFFF00"/>
                </a:solidFill>
              </a:rPr>
              <a:t>In ‘The Handmaid’s Tale’, Atwood explores the theme </a:t>
            </a:r>
            <a:r>
              <a:rPr lang="en-GB" dirty="0" smtClean="0">
                <a:solidFill>
                  <a:srgbClr val="FFFF00"/>
                </a:solidFill>
              </a:rPr>
              <a:t>of complicity through </a:t>
            </a:r>
            <a:r>
              <a:rPr lang="en-GB" dirty="0" err="1" smtClean="0">
                <a:solidFill>
                  <a:srgbClr val="FFFF00"/>
                </a:solidFill>
              </a:rPr>
              <a:t>Offred’s</a:t>
            </a:r>
            <a:r>
              <a:rPr lang="en-GB" dirty="0" smtClean="0">
                <a:solidFill>
                  <a:srgbClr val="FFFF00"/>
                </a:solidFill>
              </a:rPr>
              <a:t> changing view on her position in Gilead.</a:t>
            </a:r>
          </a:p>
          <a:p>
            <a:pPr marL="0" indent="0">
              <a:buNone/>
            </a:pPr>
            <a:r>
              <a:rPr lang="en-GB" sz="4800" dirty="0" smtClean="0">
                <a:solidFill>
                  <a:schemeClr val="bg1"/>
                </a:solidFill>
              </a:rPr>
              <a:t>C</a:t>
            </a:r>
            <a:r>
              <a:rPr lang="en-GB" dirty="0" smtClean="0">
                <a:solidFill>
                  <a:schemeClr val="bg1"/>
                </a:solidFill>
              </a:rPr>
              <a:t>ontext-</a:t>
            </a:r>
            <a:r>
              <a:rPr lang="en-GB" dirty="0">
                <a:solidFill>
                  <a:schemeClr val="bg1"/>
                </a:solidFill>
              </a:rPr>
              <a:t>(where in novel? What is happening at this point</a:t>
            </a:r>
            <a:r>
              <a:rPr lang="en-GB" dirty="0" smtClean="0">
                <a:solidFill>
                  <a:schemeClr val="bg1"/>
                </a:solidFill>
              </a:rPr>
              <a:t>?)</a:t>
            </a:r>
          </a:p>
          <a:p>
            <a:pPr marL="0" indent="0">
              <a:buNone/>
            </a:pPr>
            <a:r>
              <a:rPr lang="en-GB" dirty="0" smtClean="0">
                <a:solidFill>
                  <a:srgbClr val="FFFF00"/>
                </a:solidFill>
              </a:rPr>
              <a:t>This theme is conveyed when…</a:t>
            </a:r>
          </a:p>
          <a:p>
            <a:r>
              <a:rPr lang="en-GB" sz="4300" dirty="0" smtClean="0">
                <a:solidFill>
                  <a:schemeClr val="bg1"/>
                </a:solidFill>
              </a:rPr>
              <a:t>Q</a:t>
            </a:r>
            <a:r>
              <a:rPr lang="en-GB" dirty="0" smtClean="0">
                <a:solidFill>
                  <a:schemeClr val="bg1"/>
                </a:solidFill>
              </a:rPr>
              <a:t>uotation</a:t>
            </a:r>
          </a:p>
          <a:p>
            <a:pPr marL="0" indent="0">
              <a:buNone/>
            </a:pPr>
            <a:r>
              <a:rPr lang="en-GB" dirty="0" smtClean="0">
                <a:solidFill>
                  <a:srgbClr val="FFFF00"/>
                </a:solidFill>
              </a:rPr>
              <a:t>“____________________”</a:t>
            </a:r>
          </a:p>
          <a:p>
            <a:r>
              <a:rPr lang="en-GB" sz="4300" dirty="0">
                <a:solidFill>
                  <a:schemeClr val="bg1"/>
                </a:solidFill>
              </a:rPr>
              <a:t>E</a:t>
            </a:r>
            <a:r>
              <a:rPr lang="en-GB" dirty="0">
                <a:solidFill>
                  <a:schemeClr val="bg1"/>
                </a:solidFill>
              </a:rPr>
              <a:t>xplanation (thorough analysis of quotation, technique used</a:t>
            </a:r>
            <a:r>
              <a:rPr lang="en-GB" dirty="0" smtClean="0">
                <a:solidFill>
                  <a:schemeClr val="bg1"/>
                </a:solidFill>
              </a:rPr>
              <a:t>)</a:t>
            </a:r>
          </a:p>
          <a:p>
            <a:pPr marL="0" indent="0">
              <a:buNone/>
            </a:pPr>
            <a:r>
              <a:rPr lang="en-GB" dirty="0" smtClean="0">
                <a:solidFill>
                  <a:srgbClr val="FFFF00"/>
                </a:solidFill>
              </a:rPr>
              <a:t>Here, Atwood uses ________ to…</a:t>
            </a:r>
          </a:p>
          <a:p>
            <a:r>
              <a:rPr lang="en-GB" sz="4300" dirty="0">
                <a:solidFill>
                  <a:schemeClr val="bg1"/>
                </a:solidFill>
              </a:rPr>
              <a:t>L</a:t>
            </a:r>
            <a:r>
              <a:rPr lang="en-GB" dirty="0">
                <a:solidFill>
                  <a:schemeClr val="bg1"/>
                </a:solidFill>
              </a:rPr>
              <a:t>ink (how does quotation link back to Q? What does it tell us about essay topic</a:t>
            </a:r>
            <a:r>
              <a:rPr lang="en-GB" dirty="0" smtClean="0">
                <a:solidFill>
                  <a:schemeClr val="bg1"/>
                </a:solidFill>
              </a:rPr>
              <a:t>?)</a:t>
            </a:r>
          </a:p>
          <a:p>
            <a:pPr marL="0" indent="0">
              <a:buNone/>
            </a:pPr>
            <a:r>
              <a:rPr lang="en-GB" dirty="0" smtClean="0">
                <a:solidFill>
                  <a:srgbClr val="FFFF00"/>
                </a:solidFill>
              </a:rPr>
              <a:t>This demonstrates Atwood’s theme </a:t>
            </a:r>
            <a:r>
              <a:rPr lang="en-GB" dirty="0" smtClean="0">
                <a:solidFill>
                  <a:srgbClr val="FFFF00"/>
                </a:solidFill>
              </a:rPr>
              <a:t>of complicity, as</a:t>
            </a:r>
            <a:r>
              <a:rPr lang="en-GB" dirty="0" smtClean="0">
                <a:solidFill>
                  <a:srgbClr val="FFFF00"/>
                </a:solidFill>
              </a:rPr>
              <a:t>…</a:t>
            </a:r>
            <a:endParaRPr lang="en-GB" dirty="0">
              <a:solidFill>
                <a:srgbClr val="FFFF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676400" cy="941028"/>
          </a:xfrm>
          <a:prstGeom prst="rect">
            <a:avLst/>
          </a:prstGeom>
        </p:spPr>
      </p:pic>
      <p:sp>
        <p:nvSpPr>
          <p:cNvPr id="5" name="TextBox 4"/>
          <p:cNvSpPr txBox="1"/>
          <p:nvPr/>
        </p:nvSpPr>
        <p:spPr>
          <a:xfrm>
            <a:off x="6362700" y="1066800"/>
            <a:ext cx="2781300" cy="3970318"/>
          </a:xfrm>
          <a:prstGeom prst="rect">
            <a:avLst/>
          </a:prstGeom>
          <a:solidFill>
            <a:schemeClr val="accent6">
              <a:lumMod val="40000"/>
              <a:lumOff val="60000"/>
            </a:schemeClr>
          </a:solidFill>
        </p:spPr>
        <p:txBody>
          <a:bodyPr wrap="square" rtlCol="0">
            <a:spAutoFit/>
          </a:bodyPr>
          <a:lstStyle/>
          <a:p>
            <a:r>
              <a:rPr lang="en-GB" b="1" u="sng" dirty="0" smtClean="0"/>
              <a:t>Essay Q</a:t>
            </a:r>
          </a:p>
          <a:p>
            <a:r>
              <a:rPr lang="en-GB" dirty="0" smtClean="0"/>
              <a:t>Choose </a:t>
            </a:r>
            <a:r>
              <a:rPr lang="en-GB" dirty="0"/>
              <a:t>a novel or short story that deals with </a:t>
            </a:r>
            <a:r>
              <a:rPr lang="en-GB" b="1" dirty="0"/>
              <a:t>a theme of moral or social significance.</a:t>
            </a:r>
          </a:p>
          <a:p>
            <a:r>
              <a:rPr lang="en-GB" dirty="0"/>
              <a:t>With reference to appropriate techniques, explain </a:t>
            </a:r>
            <a:r>
              <a:rPr lang="en-GB" b="1" dirty="0"/>
              <a:t>how the writer develops this theme</a:t>
            </a:r>
            <a:r>
              <a:rPr lang="en-GB" dirty="0"/>
              <a:t> and</a:t>
            </a:r>
          </a:p>
          <a:p>
            <a:r>
              <a:rPr lang="en-GB" dirty="0"/>
              <a:t>discuss </a:t>
            </a:r>
            <a:r>
              <a:rPr lang="en-GB" b="1" dirty="0"/>
              <a:t>why its development adds to your appreciation of the text as a whole.</a:t>
            </a:r>
          </a:p>
          <a:p>
            <a:endParaRPr lang="en-GB" dirty="0"/>
          </a:p>
        </p:txBody>
      </p:sp>
    </p:spTree>
    <p:extLst>
      <p:ext uri="{BB962C8B-B14F-4D97-AF65-F5344CB8AC3E}">
        <p14:creationId xmlns:p14="http://schemas.microsoft.com/office/powerpoint/2010/main" val="2506869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Email paragraph to me</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gw15innesmairi@glow.sch.uk</a:t>
            </a:r>
          </a:p>
          <a:p>
            <a:pPr marL="0" indent="0">
              <a:buNone/>
            </a:pPr>
            <a:endParaRPr lang="en-GB" dirty="0">
              <a:solidFill>
                <a:schemeClr val="bg1"/>
              </a:solidFill>
            </a:endParaRPr>
          </a:p>
          <a:p>
            <a:pPr marL="0" indent="0">
              <a:buNone/>
            </a:pPr>
            <a:r>
              <a:rPr lang="en-GB" dirty="0" smtClean="0">
                <a:solidFill>
                  <a:schemeClr val="bg1"/>
                </a:solidFill>
              </a:rPr>
              <a:t>missminnes@gmail.com</a:t>
            </a:r>
            <a:endParaRPr lang="en-GB" dirty="0">
              <a:solidFill>
                <a:schemeClr val="bg1"/>
              </a:solidFill>
            </a:endParaRPr>
          </a:p>
        </p:txBody>
      </p:sp>
    </p:spTree>
    <p:extLst>
      <p:ext uri="{BB962C8B-B14F-4D97-AF65-F5344CB8AC3E}">
        <p14:creationId xmlns:p14="http://schemas.microsoft.com/office/powerpoint/2010/main" val="1568208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chemeClr val="bg1"/>
                </a:solidFill>
              </a:rPr>
              <a:t>For </a:t>
            </a:r>
            <a:r>
              <a:rPr lang="en-GB" b="1" dirty="0" smtClean="0">
                <a:solidFill>
                  <a:schemeClr val="bg1"/>
                </a:solidFill>
              </a:rPr>
              <a:t>Weds 6</a:t>
            </a:r>
            <a:r>
              <a:rPr lang="en-GB" b="1" baseline="30000" dirty="0" smtClean="0">
                <a:solidFill>
                  <a:schemeClr val="bg1"/>
                </a:solidFill>
              </a:rPr>
              <a:t>th</a:t>
            </a:r>
            <a:r>
              <a:rPr lang="en-GB" b="1" dirty="0" smtClean="0">
                <a:solidFill>
                  <a:schemeClr val="bg1"/>
                </a:solidFill>
              </a:rPr>
              <a:t> Nov</a:t>
            </a:r>
            <a:endParaRPr lang="en-GB" b="1" dirty="0" smtClean="0">
              <a:solidFill>
                <a:schemeClr val="bg1"/>
              </a:solidFill>
            </a:endParaRPr>
          </a:p>
          <a:p>
            <a:r>
              <a:rPr lang="en-GB" dirty="0" smtClean="0">
                <a:solidFill>
                  <a:schemeClr val="bg1"/>
                </a:solidFill>
              </a:rPr>
              <a:t>Read Chapters 46 and the Historical Notes (this is still part of the novel!) (21 pages)</a:t>
            </a:r>
          </a:p>
          <a:p>
            <a:r>
              <a:rPr lang="en-GB" dirty="0" smtClean="0">
                <a:solidFill>
                  <a:schemeClr val="bg1"/>
                </a:solidFill>
              </a:rPr>
              <a:t>As you read, highlight and/or note down </a:t>
            </a:r>
            <a:r>
              <a:rPr lang="en-GB" b="1" dirty="0" smtClean="0">
                <a:solidFill>
                  <a:schemeClr val="bg1"/>
                </a:solidFill>
              </a:rPr>
              <a:t>THREE interesting quotations</a:t>
            </a:r>
          </a:p>
          <a:p>
            <a:r>
              <a:rPr lang="en-GB" dirty="0">
                <a:solidFill>
                  <a:schemeClr val="bg1"/>
                </a:solidFill>
              </a:rPr>
              <a:t>These could be about:</a:t>
            </a:r>
          </a:p>
          <a:p>
            <a:pPr lvl="1"/>
            <a:r>
              <a:rPr lang="en-GB" dirty="0">
                <a:solidFill>
                  <a:schemeClr val="bg1"/>
                </a:solidFill>
              </a:rPr>
              <a:t>Characters</a:t>
            </a:r>
          </a:p>
          <a:p>
            <a:pPr lvl="1"/>
            <a:r>
              <a:rPr lang="en-GB" dirty="0">
                <a:solidFill>
                  <a:schemeClr val="bg1"/>
                </a:solidFill>
              </a:rPr>
              <a:t>Key themes</a:t>
            </a:r>
          </a:p>
          <a:p>
            <a:pPr lvl="1"/>
            <a:r>
              <a:rPr lang="en-GB" dirty="0">
                <a:solidFill>
                  <a:schemeClr val="bg1"/>
                </a:solidFill>
              </a:rPr>
              <a:t>Descriptions of setting</a:t>
            </a:r>
          </a:p>
          <a:p>
            <a:pPr lvl="1"/>
            <a:r>
              <a:rPr lang="en-GB" dirty="0" smtClean="0">
                <a:solidFill>
                  <a:schemeClr val="bg1"/>
                </a:solidFill>
              </a:rPr>
              <a:t>Dialogue</a:t>
            </a:r>
          </a:p>
          <a:p>
            <a:r>
              <a:rPr lang="en-GB" dirty="0" smtClean="0">
                <a:solidFill>
                  <a:schemeClr val="bg1"/>
                </a:solidFill>
              </a:rPr>
              <a:t>Be prepared to share these next week</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284685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Plot Summary</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In your groups, summarise what happened in this part of the novel-the key events</a:t>
            </a:r>
          </a:p>
          <a:p>
            <a:endParaRPr lang="en-GB" dirty="0">
              <a:solidFill>
                <a:schemeClr val="bg1"/>
              </a:solidFill>
            </a:endParaRPr>
          </a:p>
          <a:p>
            <a:r>
              <a:rPr lang="en-GB" dirty="0" smtClean="0">
                <a:solidFill>
                  <a:schemeClr val="bg1"/>
                </a:solidFill>
              </a:rPr>
              <a:t>Narrow it down to three-five key things that occur</a:t>
            </a:r>
          </a:p>
          <a:p>
            <a:endParaRPr lang="en-GB" dirty="0">
              <a:solidFill>
                <a:schemeClr val="bg1"/>
              </a:solidFill>
            </a:endParaRPr>
          </a:p>
          <a:p>
            <a:r>
              <a:rPr lang="en-GB" dirty="0" smtClean="0">
                <a:solidFill>
                  <a:schemeClr val="bg1"/>
                </a:solidFill>
              </a:rPr>
              <a:t>Write them on your post-it</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529125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638033" y="1438275"/>
            <a:ext cx="8534400" cy="5562600"/>
          </a:xfrm>
        </p:spPr>
        <p:txBody>
          <a:bodyPr>
            <a:normAutofit fontScale="47500" lnSpcReduction="20000"/>
          </a:bodyPr>
          <a:lstStyle/>
          <a:p>
            <a:r>
              <a:rPr lang="en-GB" dirty="0" smtClean="0">
                <a:solidFill>
                  <a:schemeClr val="bg1"/>
                </a:solidFill>
              </a:rPr>
              <a:t>“I made that up. It didn’t happen that way. Here is what happened.” (273 C40)</a:t>
            </a:r>
          </a:p>
          <a:p>
            <a:r>
              <a:rPr lang="en-GB" dirty="0" smtClean="0">
                <a:solidFill>
                  <a:schemeClr val="bg1"/>
                </a:solidFill>
              </a:rPr>
              <a:t>“It didn’t happen that way either. I’m not sure how it happened, not exactly. All I can hope for is a reconstruction: the way love feels is always only an approximate.” (275, C40)</a:t>
            </a:r>
          </a:p>
          <a:p>
            <a:r>
              <a:rPr lang="en-GB" dirty="0" smtClean="0">
                <a:solidFill>
                  <a:schemeClr val="bg1"/>
                </a:solidFill>
              </a:rPr>
              <a:t>“I would like to be without shame. I would like to be shameless. I would like to be ignorant. Then I would not know how ignorant I was.” (275, C40)</a:t>
            </a:r>
          </a:p>
          <a:p>
            <a:r>
              <a:rPr lang="en-GB" dirty="0" smtClean="0">
                <a:solidFill>
                  <a:schemeClr val="bg1"/>
                </a:solidFill>
              </a:rPr>
              <a:t>“I wish this story were different. I wish it were more civilised. I wish it showed me in a better light, if not happier, then at least more active, less hesitant, less distracted by trivia…I’m sorry there is so much pain in this story. I’m sorry it’s in fragments, like a body caught in crossfire or pulled apart by force. But there is nothing I can do to change it.” (279, C41)</a:t>
            </a:r>
          </a:p>
          <a:p>
            <a:r>
              <a:rPr lang="en-GB" dirty="0" smtClean="0">
                <a:solidFill>
                  <a:schemeClr val="bg1"/>
                </a:solidFill>
              </a:rPr>
              <a:t>“But I keep on going with this sad and hungry and sordid, this limping and mutilated story, because after all I want you to hear it, as I will hear yours too if I ever get the chance, if I meet you or if you escape, in the future or in Heaven or in prison or underground, some other place…By telling you anything at all I’m at least believing in you, I believe you’re there, I believe you into being. Because I’m telling you this story I will your existence. I tell, therefore you are.” (279, C41)</a:t>
            </a:r>
          </a:p>
          <a:p>
            <a:r>
              <a:rPr lang="en-GB" dirty="0" smtClean="0">
                <a:solidFill>
                  <a:schemeClr val="bg1"/>
                </a:solidFill>
              </a:rPr>
              <a:t>“Fear is a powerful stimulant.” (280, C41)</a:t>
            </a:r>
          </a:p>
          <a:p>
            <a:r>
              <a:rPr lang="en-GB" dirty="0" smtClean="0">
                <a:solidFill>
                  <a:schemeClr val="bg1"/>
                </a:solidFill>
              </a:rPr>
              <a:t>“Being here with him is safety; it’s a cave, where we huddle together while the storm goes on outside. This is a delusion, of course. This room is one of the most dangerous places I could be.” (281, C41)</a:t>
            </a:r>
          </a:p>
          <a:p>
            <a:r>
              <a:rPr lang="en-GB" dirty="0" smtClean="0">
                <a:solidFill>
                  <a:schemeClr val="bg1"/>
                </a:solidFill>
              </a:rPr>
              <a:t>“I tell him my real name, and feel that therefore I am known. I act like a dunce. I should know better. I make him an idol, a cardboard </a:t>
            </a:r>
            <a:r>
              <a:rPr lang="en-GB" dirty="0" err="1" smtClean="0">
                <a:solidFill>
                  <a:schemeClr val="bg1"/>
                </a:solidFill>
              </a:rPr>
              <a:t>cutout</a:t>
            </a:r>
            <a:r>
              <a:rPr lang="en-GB" dirty="0" smtClean="0">
                <a:solidFill>
                  <a:schemeClr val="bg1"/>
                </a:solidFill>
              </a:rPr>
              <a:t>.” (282, C41)</a:t>
            </a:r>
          </a:p>
          <a:p>
            <a:r>
              <a:rPr lang="en-GB" dirty="0" smtClean="0">
                <a:solidFill>
                  <a:schemeClr val="bg1"/>
                </a:solidFill>
              </a:rPr>
              <a:t>“We could get you out, she says. We can get people out if we really have to, if they’re in danger. Immediate danger. The fact is that I no longer want to leave, escape, cross the border to freedom. I want to be here, with Nick, where I can get at him.” (283, C41)</a:t>
            </a:r>
          </a:p>
          <a:p>
            <a:r>
              <a:rPr lang="en-GB" dirty="0" smtClean="0">
                <a:solidFill>
                  <a:schemeClr val="bg1"/>
                </a:solidFill>
              </a:rPr>
              <a:t>“Truly amazing, what people can get used to, as long as there are a few compensations.” (283, C41)</a:t>
            </a:r>
          </a:p>
          <a:p>
            <a:r>
              <a:rPr lang="en-GB" dirty="0" smtClean="0">
                <a:solidFill>
                  <a:schemeClr val="bg1"/>
                </a:solidFill>
              </a:rPr>
              <a:t>“</a:t>
            </a:r>
            <a:r>
              <a:rPr lang="en-GB" dirty="0" err="1" smtClean="0">
                <a:solidFill>
                  <a:schemeClr val="bg1"/>
                </a:solidFill>
              </a:rPr>
              <a:t>Ofglen</a:t>
            </a:r>
            <a:r>
              <a:rPr lang="en-GB" dirty="0" smtClean="0">
                <a:solidFill>
                  <a:schemeClr val="bg1"/>
                </a:solidFill>
              </a:rPr>
              <a:t> is giving up on me. She whispers less, talks more about the weather. I do not feel regret about this. I feel relief.” (283, C41)</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37324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638033" y="1438275"/>
            <a:ext cx="8534400" cy="5562600"/>
          </a:xfrm>
        </p:spPr>
        <p:txBody>
          <a:bodyPr>
            <a:normAutofit fontScale="47500" lnSpcReduction="20000"/>
          </a:bodyPr>
          <a:lstStyle/>
          <a:p>
            <a:r>
              <a:rPr lang="en-GB" dirty="0" smtClean="0">
                <a:solidFill>
                  <a:schemeClr val="bg1"/>
                </a:solidFill>
              </a:rPr>
              <a:t>“It’s Aunt Lydia. How many years since I’ve seen her?...I’ve begun to shiver. Hatred fills my mouth like spit.” (286, C42)</a:t>
            </a:r>
          </a:p>
          <a:p>
            <a:r>
              <a:rPr lang="en-GB" dirty="0" smtClean="0">
                <a:solidFill>
                  <a:schemeClr val="bg1"/>
                </a:solidFill>
              </a:rPr>
              <a:t>“…placed my hand on my heart to show my unity with the Salvagers and my consent, and my complicity in the death of this woman…I don’t want to see it any more. I look at the grass instead. I describe the rope.” (288, C42)</a:t>
            </a:r>
          </a:p>
          <a:p>
            <a:r>
              <a:rPr lang="en-GB" dirty="0" smtClean="0">
                <a:solidFill>
                  <a:schemeClr val="bg1"/>
                </a:solidFill>
              </a:rPr>
              <a:t>“The three bodies hang there…like chickens strung up by the necks in a </a:t>
            </a:r>
            <a:r>
              <a:rPr lang="en-GB" dirty="0" err="1" smtClean="0">
                <a:solidFill>
                  <a:schemeClr val="bg1"/>
                </a:solidFill>
              </a:rPr>
              <a:t>meatshop</a:t>
            </a:r>
            <a:r>
              <a:rPr lang="en-GB" dirty="0">
                <a:solidFill>
                  <a:schemeClr val="bg1"/>
                </a:solidFill>
              </a:rPr>
              <a:t> </a:t>
            </a:r>
            <a:r>
              <a:rPr lang="en-GB" dirty="0" smtClean="0">
                <a:solidFill>
                  <a:schemeClr val="bg1"/>
                </a:solidFill>
              </a:rPr>
              <a:t>window, like birds with their wings clipped, like flightless birds, wrecked angels. It’s hard to take your eyes off them.” (289, C43)</a:t>
            </a:r>
          </a:p>
          <a:p>
            <a:r>
              <a:rPr lang="en-GB" dirty="0" smtClean="0">
                <a:solidFill>
                  <a:schemeClr val="bg1"/>
                </a:solidFill>
              </a:rPr>
              <a:t>“It’s a mistake to hang back too obviously in any group like this. </a:t>
            </a:r>
            <a:r>
              <a:rPr lang="en-GB" dirty="0" err="1" smtClean="0">
                <a:solidFill>
                  <a:schemeClr val="bg1"/>
                </a:solidFill>
              </a:rPr>
              <a:t>lt</a:t>
            </a:r>
            <a:r>
              <a:rPr lang="en-GB" dirty="0" smtClean="0">
                <a:solidFill>
                  <a:schemeClr val="bg1"/>
                </a:solidFill>
              </a:rPr>
              <a:t> stamps you as lukewarm, lacking in zeal.” (289, C43)</a:t>
            </a:r>
          </a:p>
          <a:p>
            <a:r>
              <a:rPr lang="en-GB" dirty="0" smtClean="0">
                <a:solidFill>
                  <a:schemeClr val="bg1"/>
                </a:solidFill>
              </a:rPr>
              <a:t>“I want to tear, gouge, rend…our nostrils flare, sniffing death, we look at one another, seeing the hatred. Shooting was too good.” (291, C43)</a:t>
            </a:r>
          </a:p>
          <a:p>
            <a:r>
              <a:rPr lang="en-GB" dirty="0" smtClean="0">
                <a:solidFill>
                  <a:schemeClr val="bg1"/>
                </a:solidFill>
              </a:rPr>
              <a:t>“The women are looking at him with horror, as if he’s a half-dead rat dragging itself across a kitchen floor.” (291, C43)</a:t>
            </a:r>
          </a:p>
          <a:p>
            <a:r>
              <a:rPr lang="en-GB" dirty="0" smtClean="0">
                <a:solidFill>
                  <a:schemeClr val="bg1"/>
                </a:solidFill>
              </a:rPr>
              <a:t>“…the red bodies tumble forward and I can no longer see, he’s obscured by arms, fists, feet. A high scream comes from somewhere, like a horse in terror…he has become an it.” (292, C43)</a:t>
            </a:r>
          </a:p>
          <a:p>
            <a:r>
              <a:rPr lang="en-GB" dirty="0" smtClean="0">
                <a:solidFill>
                  <a:schemeClr val="bg1"/>
                </a:solidFill>
              </a:rPr>
              <a:t>“’I saw what you did,’ I say to her. Now I beginning to feel again: shock, outrage, nausea….’Don’t be stupid. He wasn’t a rapist at all, he was an political. He was one of ours. I knocked him out. Put him out of his misery. Don’t you know what they’re doing to him?’” (292, C43)</a:t>
            </a:r>
          </a:p>
          <a:p>
            <a:r>
              <a:rPr lang="en-GB" dirty="0" smtClean="0">
                <a:solidFill>
                  <a:schemeClr val="bg1"/>
                </a:solidFill>
              </a:rPr>
              <a:t>“…Janine. There’s a smear of blood across her cheek, and more of it on the white of her headdress. She’s smiling, a bright diminutive smile. Her eyes have come loose. ‘Hi there,’ she says. ‘How are you doing?” She’s holding something, tightly, in her right hand. It’s a clump of blond hair. She gives a small giggle.” (292, C43)</a:t>
            </a:r>
          </a:p>
          <a:p>
            <a:r>
              <a:rPr lang="en-GB" dirty="0" smtClean="0">
                <a:solidFill>
                  <a:schemeClr val="bg1"/>
                </a:solidFill>
              </a:rPr>
              <a:t>“Death makes me hungry. Maybe it’s because I’ve been emptied, or maybe it’s the body’s way of seeing to it that I remain alive, continue to repeat its bedrock prayer. I am, I am. I am, still.” (293, C43)</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310591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304800" y="1473532"/>
            <a:ext cx="8534400" cy="5562600"/>
          </a:xfrm>
        </p:spPr>
        <p:txBody>
          <a:bodyPr>
            <a:normAutofit fontScale="55000" lnSpcReduction="20000"/>
          </a:bodyPr>
          <a:lstStyle/>
          <a:p>
            <a:r>
              <a:rPr lang="en-GB" dirty="0" smtClean="0">
                <a:solidFill>
                  <a:schemeClr val="bg1"/>
                </a:solidFill>
              </a:rPr>
              <a:t>“’Has </a:t>
            </a:r>
            <a:r>
              <a:rPr lang="en-GB" dirty="0" err="1" smtClean="0">
                <a:solidFill>
                  <a:schemeClr val="bg1"/>
                </a:solidFill>
              </a:rPr>
              <a:t>Ofglen</a:t>
            </a:r>
            <a:r>
              <a:rPr lang="en-GB" dirty="0" smtClean="0">
                <a:solidFill>
                  <a:schemeClr val="bg1"/>
                </a:solidFill>
              </a:rPr>
              <a:t> been transferred, so soon?’ I ask, but I know she hasn’t. I saw her only this morning…’I am </a:t>
            </a:r>
            <a:r>
              <a:rPr lang="en-GB" dirty="0" err="1" smtClean="0">
                <a:solidFill>
                  <a:schemeClr val="bg1"/>
                </a:solidFill>
              </a:rPr>
              <a:t>Ofglen</a:t>
            </a:r>
            <a:r>
              <a:rPr lang="en-GB" dirty="0" smtClean="0">
                <a:solidFill>
                  <a:schemeClr val="bg1"/>
                </a:solidFill>
              </a:rPr>
              <a:t>,’ the woman says. Word perfect. And of course she is, the new one, and </a:t>
            </a:r>
            <a:r>
              <a:rPr lang="en-GB" dirty="0" err="1" smtClean="0">
                <a:solidFill>
                  <a:schemeClr val="bg1"/>
                </a:solidFill>
              </a:rPr>
              <a:t>Ofglen</a:t>
            </a:r>
            <a:r>
              <a:rPr lang="en-GB" dirty="0" smtClean="0">
                <a:solidFill>
                  <a:schemeClr val="bg1"/>
                </a:solidFill>
              </a:rPr>
              <a:t>, wherever she is, is no longer </a:t>
            </a:r>
            <a:r>
              <a:rPr lang="en-GB" dirty="0" err="1" smtClean="0">
                <a:solidFill>
                  <a:schemeClr val="bg1"/>
                </a:solidFill>
              </a:rPr>
              <a:t>Ofglen</a:t>
            </a:r>
            <a:r>
              <a:rPr lang="en-GB" dirty="0" smtClean="0">
                <a:solidFill>
                  <a:schemeClr val="bg1"/>
                </a:solidFill>
              </a:rPr>
              <a:t>. I never did know her real name. That is how you can get lost, in a sea of names.” (295, C44)</a:t>
            </a:r>
          </a:p>
          <a:p>
            <a:r>
              <a:rPr lang="en-GB" dirty="0" smtClean="0">
                <a:solidFill>
                  <a:schemeClr val="bg1"/>
                </a:solidFill>
              </a:rPr>
              <a:t>“’I’ve only known her since May,’…I can feel my skin growing hot, my heart speeding up. This is tricky. For one thing, it’s a lie. And how do I get from there to the next vital word? ‘Around the first of May I think it was. What they used to call May Day.’ ‘Did they?’ she says, light, indifferent, menacing. ‘That isn’t a term I remember. I’m surprised you do. You ought to make an effort…’ She pauses. ‘To clear your mind of such…’ she pauses again. ‘Echoes.’ Now I feel cold, seeping over my skin like water. What she is doing is warning me. She isn’t one of us. But she knows.” (296, C44)</a:t>
            </a:r>
          </a:p>
          <a:p>
            <a:r>
              <a:rPr lang="en-GB" dirty="0" smtClean="0">
                <a:solidFill>
                  <a:schemeClr val="bg1"/>
                </a:solidFill>
              </a:rPr>
              <a:t>“Dear God, I think, I will do anything you like. Now that you’ve let me off, I’ll obliterate myself, if that’s what you really want; I’ll empty myself, truly, become a chalice. I’ll give up Nick, I’ll forget about the others, I’ll stop complaining. I’ll accept my lot. I’ll sacrifice. I’ll repent. I’ll abdicate. I’ll renounce…I want to keep on living, in any form. I resign my body freely to the uses of others. They can do what they like with me. I am abject. I feel, for the first time, their true power.” (298, C45)</a:t>
            </a:r>
          </a:p>
          <a:p>
            <a:r>
              <a:rPr lang="en-GB" dirty="0" smtClean="0">
                <a:solidFill>
                  <a:schemeClr val="bg1"/>
                </a:solidFill>
              </a:rPr>
              <a:t>“’How could you be so vulgar? I told him…Behind my back,’ she says. ‘You could have left me something…Just like the other one. A slut. You’ll end up the same.’” (299, C45)</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105060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Points</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bg1"/>
                </a:solidFill>
              </a:rPr>
              <a:t>In this section, we:</a:t>
            </a:r>
          </a:p>
          <a:p>
            <a:r>
              <a:rPr lang="en-GB" dirty="0" smtClean="0">
                <a:solidFill>
                  <a:schemeClr val="bg1"/>
                </a:solidFill>
              </a:rPr>
              <a:t>Witness a </a:t>
            </a:r>
            <a:r>
              <a:rPr lang="en-GB" dirty="0" smtClean="0">
                <a:solidFill>
                  <a:schemeClr val="bg1"/>
                </a:solidFill>
              </a:rPr>
              <a:t>Salvaging (hanging) </a:t>
            </a:r>
            <a:r>
              <a:rPr lang="en-GB" dirty="0" smtClean="0">
                <a:solidFill>
                  <a:schemeClr val="bg1"/>
                </a:solidFill>
              </a:rPr>
              <a:t>of 2 Handmaids and a Commander’s Wife</a:t>
            </a:r>
          </a:p>
          <a:p>
            <a:r>
              <a:rPr lang="en-GB" dirty="0" smtClean="0">
                <a:solidFill>
                  <a:schemeClr val="bg1"/>
                </a:solidFill>
              </a:rPr>
              <a:t>Witness a </a:t>
            </a:r>
            <a:r>
              <a:rPr lang="en-GB" dirty="0" err="1" smtClean="0">
                <a:solidFill>
                  <a:schemeClr val="bg1"/>
                </a:solidFill>
              </a:rPr>
              <a:t>Particicution</a:t>
            </a:r>
            <a:r>
              <a:rPr lang="en-GB" dirty="0" smtClean="0">
                <a:solidFill>
                  <a:schemeClr val="bg1"/>
                </a:solidFill>
              </a:rPr>
              <a:t> </a:t>
            </a:r>
            <a:endParaRPr lang="en-GB" dirty="0" smtClean="0">
              <a:solidFill>
                <a:schemeClr val="bg1"/>
              </a:solidFill>
            </a:endParaRPr>
          </a:p>
          <a:p>
            <a:r>
              <a:rPr lang="en-GB" dirty="0" smtClean="0">
                <a:solidFill>
                  <a:schemeClr val="bg1"/>
                </a:solidFill>
              </a:rPr>
              <a:t>Find out </a:t>
            </a:r>
            <a:r>
              <a:rPr lang="en-GB" dirty="0" err="1" smtClean="0">
                <a:solidFill>
                  <a:schemeClr val="bg1"/>
                </a:solidFill>
              </a:rPr>
              <a:t>Ofglen</a:t>
            </a:r>
            <a:r>
              <a:rPr lang="en-GB" dirty="0" smtClean="0">
                <a:solidFill>
                  <a:schemeClr val="bg1"/>
                </a:solidFill>
              </a:rPr>
              <a:t> has been replaced</a:t>
            </a:r>
          </a:p>
          <a:p>
            <a:r>
              <a:rPr lang="en-GB" dirty="0" smtClean="0">
                <a:solidFill>
                  <a:schemeClr val="bg1"/>
                </a:solidFill>
              </a:rPr>
              <a:t>Discover that </a:t>
            </a:r>
            <a:r>
              <a:rPr lang="en-GB" dirty="0" err="1" smtClean="0">
                <a:solidFill>
                  <a:schemeClr val="bg1"/>
                </a:solidFill>
              </a:rPr>
              <a:t>Offred’s</a:t>
            </a:r>
            <a:r>
              <a:rPr lang="en-GB" dirty="0" smtClean="0">
                <a:solidFill>
                  <a:schemeClr val="bg1"/>
                </a:solidFill>
              </a:rPr>
              <a:t> relationship with the Commander has been discovered by Serena Joy</a:t>
            </a:r>
          </a:p>
          <a:p>
            <a:endParaRPr lang="en-GB" dirty="0" smtClean="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1629218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Unnerving?</a:t>
            </a:r>
            <a:endParaRPr lang="en-GB" dirty="0">
              <a:solidFill>
                <a:schemeClr val="bg1"/>
              </a:solidFill>
            </a:endParaRPr>
          </a:p>
        </p:txBody>
      </p:sp>
      <p:sp>
        <p:nvSpPr>
          <p:cNvPr id="3" name="Content Placeholder 2"/>
          <p:cNvSpPr>
            <a:spLocks noGrp="1"/>
          </p:cNvSpPr>
          <p:nvPr>
            <p:ph idx="1"/>
          </p:nvPr>
        </p:nvSpPr>
        <p:spPr>
          <a:xfrm>
            <a:off x="370114" y="1069349"/>
            <a:ext cx="8229600" cy="5257800"/>
          </a:xfrm>
        </p:spPr>
        <p:txBody>
          <a:bodyPr>
            <a:normAutofit/>
          </a:bodyPr>
          <a:lstStyle/>
          <a:p>
            <a:pPr marL="0" indent="0">
              <a:buNone/>
            </a:pPr>
            <a:r>
              <a:rPr lang="en-GB" sz="2400" dirty="0" smtClean="0">
                <a:solidFill>
                  <a:schemeClr val="bg1"/>
                </a:solidFill>
              </a:rPr>
              <a:t>This section of the novel is the darkest part, and we are exposed to some of the most violent and twisted aspects of Gilead</a:t>
            </a: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904999" cy="1069349"/>
          </a:xfrm>
          <a:prstGeom prst="rect">
            <a:avLst/>
          </a:prstGeom>
        </p:spPr>
      </p:pic>
      <p:sp>
        <p:nvSpPr>
          <p:cNvPr id="5" name="Rounded Rectangular Callout 4"/>
          <p:cNvSpPr/>
          <p:nvPr/>
        </p:nvSpPr>
        <p:spPr>
          <a:xfrm>
            <a:off x="283029" y="2057400"/>
            <a:ext cx="5410200" cy="189208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6210300" y="1923404"/>
            <a:ext cx="2743200" cy="2160074"/>
          </a:xfrm>
          <a:prstGeom prst="wedgeRoundRectCallout">
            <a:avLst>
              <a:gd name="adj1" fmla="val -43055"/>
              <a:gd name="adj2" fmla="val 574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217714" y="4219550"/>
            <a:ext cx="8817429" cy="233365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57200" y="2095500"/>
            <a:ext cx="4572000" cy="1815882"/>
          </a:xfrm>
          <a:prstGeom prst="rect">
            <a:avLst/>
          </a:prstGeom>
          <a:noFill/>
        </p:spPr>
        <p:txBody>
          <a:bodyPr wrap="square" rtlCol="0">
            <a:spAutoFit/>
          </a:bodyPr>
          <a:lstStyle/>
          <a:p>
            <a:r>
              <a:rPr lang="en-GB" sz="1600" dirty="0"/>
              <a:t>“…Janine. There’s a </a:t>
            </a:r>
            <a:r>
              <a:rPr lang="en-GB" sz="1600" b="1" dirty="0"/>
              <a:t>smear of blood </a:t>
            </a:r>
            <a:r>
              <a:rPr lang="en-GB" sz="1600" dirty="0"/>
              <a:t>across her cheek, and more of it on the white of her headdress. </a:t>
            </a:r>
            <a:r>
              <a:rPr lang="en-GB" sz="1600" b="1" dirty="0"/>
              <a:t>She’s smiling, a bright diminutive smile</a:t>
            </a:r>
            <a:r>
              <a:rPr lang="en-GB" sz="1600" dirty="0"/>
              <a:t>. Her </a:t>
            </a:r>
            <a:r>
              <a:rPr lang="en-GB" sz="1600" b="1" dirty="0"/>
              <a:t>eyes have come loose</a:t>
            </a:r>
            <a:r>
              <a:rPr lang="en-GB" sz="1600" dirty="0"/>
              <a:t>. ‘Hi there,’ she says. ‘How are you doing?” She’s holding something, tightly, in her right hand. It’s </a:t>
            </a:r>
            <a:r>
              <a:rPr lang="en-GB" sz="1600" b="1" dirty="0"/>
              <a:t>a clump of blond hair</a:t>
            </a:r>
            <a:r>
              <a:rPr lang="en-GB" sz="1600" dirty="0"/>
              <a:t>. She </a:t>
            </a:r>
            <a:r>
              <a:rPr lang="en-GB" sz="1600" b="1" dirty="0"/>
              <a:t>gives a small giggle</a:t>
            </a:r>
            <a:r>
              <a:rPr lang="en-GB" sz="1600" dirty="0"/>
              <a:t>.” (292, C43)</a:t>
            </a:r>
          </a:p>
        </p:txBody>
      </p:sp>
      <p:sp>
        <p:nvSpPr>
          <p:cNvPr id="9" name="TextBox 8"/>
          <p:cNvSpPr txBox="1"/>
          <p:nvPr/>
        </p:nvSpPr>
        <p:spPr>
          <a:xfrm>
            <a:off x="6294664" y="1906081"/>
            <a:ext cx="2574471" cy="2062103"/>
          </a:xfrm>
          <a:prstGeom prst="rect">
            <a:avLst/>
          </a:prstGeom>
          <a:noFill/>
        </p:spPr>
        <p:txBody>
          <a:bodyPr wrap="square" rtlCol="0">
            <a:spAutoFit/>
          </a:bodyPr>
          <a:lstStyle/>
          <a:p>
            <a:r>
              <a:rPr lang="en-GB" sz="1600" dirty="0"/>
              <a:t>“</a:t>
            </a:r>
            <a:r>
              <a:rPr lang="en-GB" sz="1600" b="1" dirty="0"/>
              <a:t>Death makes me hungry</a:t>
            </a:r>
            <a:r>
              <a:rPr lang="en-GB" sz="1600" dirty="0"/>
              <a:t>. Maybe it’s because </a:t>
            </a:r>
            <a:r>
              <a:rPr lang="en-GB" sz="1600" b="1" dirty="0"/>
              <a:t>I’ve been emptied</a:t>
            </a:r>
            <a:r>
              <a:rPr lang="en-GB" sz="1600" dirty="0"/>
              <a:t>, or maybe it’s the body’s way of seeing to it that I </a:t>
            </a:r>
            <a:r>
              <a:rPr lang="en-GB" sz="1600" b="1" dirty="0"/>
              <a:t>remain alive</a:t>
            </a:r>
            <a:r>
              <a:rPr lang="en-GB" sz="1600" dirty="0"/>
              <a:t>, continue to repeat its </a:t>
            </a:r>
            <a:r>
              <a:rPr lang="en-GB" sz="1600" b="1" dirty="0"/>
              <a:t>bedrock prayer. I am, I am. I am, still</a:t>
            </a:r>
            <a:r>
              <a:rPr lang="en-GB" sz="1600" dirty="0"/>
              <a:t>.” (293, C43)</a:t>
            </a:r>
          </a:p>
        </p:txBody>
      </p:sp>
      <p:sp>
        <p:nvSpPr>
          <p:cNvPr id="10" name="TextBox 9"/>
          <p:cNvSpPr txBox="1"/>
          <p:nvPr/>
        </p:nvSpPr>
        <p:spPr>
          <a:xfrm>
            <a:off x="370114" y="4217773"/>
            <a:ext cx="8686800" cy="2308324"/>
          </a:xfrm>
          <a:prstGeom prst="rect">
            <a:avLst/>
          </a:prstGeom>
          <a:noFill/>
        </p:spPr>
        <p:txBody>
          <a:bodyPr wrap="square" rtlCol="0">
            <a:spAutoFit/>
          </a:bodyPr>
          <a:lstStyle/>
          <a:p>
            <a:r>
              <a:rPr lang="en-GB" sz="1600" dirty="0"/>
              <a:t>“’Has </a:t>
            </a:r>
            <a:r>
              <a:rPr lang="en-GB" sz="1600" dirty="0" err="1"/>
              <a:t>Ofglen</a:t>
            </a:r>
            <a:r>
              <a:rPr lang="en-GB" sz="1600" dirty="0"/>
              <a:t> been transferred, so soon?’ I ask, but </a:t>
            </a:r>
            <a:r>
              <a:rPr lang="en-GB" sz="1600" b="1" dirty="0"/>
              <a:t>I know she hasn’t</a:t>
            </a:r>
            <a:r>
              <a:rPr lang="en-GB" sz="1600" dirty="0"/>
              <a:t>. I saw her only this morning…</a:t>
            </a:r>
            <a:r>
              <a:rPr lang="en-GB" sz="1600" b="1" dirty="0"/>
              <a:t>’I am </a:t>
            </a:r>
            <a:r>
              <a:rPr lang="en-GB" sz="1600" b="1" dirty="0" err="1"/>
              <a:t>Ofglen</a:t>
            </a:r>
            <a:r>
              <a:rPr lang="en-GB" sz="1600" b="1" dirty="0"/>
              <a:t>,’</a:t>
            </a:r>
            <a:r>
              <a:rPr lang="en-GB" sz="1600" dirty="0"/>
              <a:t> the woman says. </a:t>
            </a:r>
            <a:r>
              <a:rPr lang="en-GB" sz="1600" b="1" dirty="0"/>
              <a:t>Word perf</a:t>
            </a:r>
            <a:r>
              <a:rPr lang="en-GB" sz="1600" dirty="0"/>
              <a:t>ect. And of course she is, the new one, and </a:t>
            </a:r>
            <a:r>
              <a:rPr lang="en-GB" sz="1600" b="1" dirty="0" err="1"/>
              <a:t>Ofglen</a:t>
            </a:r>
            <a:r>
              <a:rPr lang="en-GB" sz="1600" b="1" dirty="0"/>
              <a:t>, wherever she is, is no longer </a:t>
            </a:r>
            <a:r>
              <a:rPr lang="en-GB" sz="1600" b="1" dirty="0" err="1"/>
              <a:t>Ofglen</a:t>
            </a:r>
            <a:r>
              <a:rPr lang="en-GB" sz="1600" dirty="0"/>
              <a:t>. I never did know her real name. </a:t>
            </a:r>
            <a:r>
              <a:rPr lang="en-GB" sz="1600" b="1" dirty="0"/>
              <a:t>That is how you can get lost, in a sea of </a:t>
            </a:r>
            <a:r>
              <a:rPr lang="en-GB" sz="1600" b="1" dirty="0" smtClean="0"/>
              <a:t>names</a:t>
            </a:r>
            <a:r>
              <a:rPr lang="en-GB" sz="1600" dirty="0" smtClean="0"/>
              <a:t>…’I’ve </a:t>
            </a:r>
            <a:r>
              <a:rPr lang="en-GB" sz="1600" dirty="0"/>
              <a:t>only known her since May,’…I can </a:t>
            </a:r>
            <a:r>
              <a:rPr lang="en-GB" sz="1600" b="1" dirty="0"/>
              <a:t>feel my skin growing hot, my heart speeding up</a:t>
            </a:r>
            <a:r>
              <a:rPr lang="en-GB" sz="1600" dirty="0"/>
              <a:t>. This is tricky. For one thing, it’s a lie. And how do I get from there to the next vital word? ‘Around the first of May I think it was. What they used to call </a:t>
            </a:r>
            <a:r>
              <a:rPr lang="en-GB" sz="1600" b="1" dirty="0"/>
              <a:t>May Day.’ </a:t>
            </a:r>
            <a:r>
              <a:rPr lang="en-GB" sz="1600" dirty="0"/>
              <a:t>‘Did they?’ she says, </a:t>
            </a:r>
            <a:r>
              <a:rPr lang="en-GB" sz="1600" b="1" dirty="0"/>
              <a:t>light, indifferent, menacing</a:t>
            </a:r>
            <a:r>
              <a:rPr lang="en-GB" sz="1600" dirty="0"/>
              <a:t>. ‘That isn’t a term I remember. I’m surprised you do. </a:t>
            </a:r>
            <a:r>
              <a:rPr lang="en-GB" sz="1600" b="1" dirty="0"/>
              <a:t>You ought to make an effort…’ </a:t>
            </a:r>
            <a:r>
              <a:rPr lang="en-GB" sz="1600" dirty="0"/>
              <a:t>She pauses. </a:t>
            </a:r>
            <a:r>
              <a:rPr lang="en-GB" sz="1600" b="1" dirty="0"/>
              <a:t>‘To clear your mind of such…’ </a:t>
            </a:r>
            <a:r>
              <a:rPr lang="en-GB" sz="1600" dirty="0"/>
              <a:t>she pauses again</a:t>
            </a:r>
            <a:r>
              <a:rPr lang="en-GB" sz="1600" b="1" dirty="0"/>
              <a:t>. ‘Echoes.’ </a:t>
            </a:r>
            <a:r>
              <a:rPr lang="en-GB" sz="1600" dirty="0"/>
              <a:t>Now </a:t>
            </a:r>
            <a:r>
              <a:rPr lang="en-GB" sz="1600" b="1" dirty="0"/>
              <a:t>I feel cold, seeping over my skin like water</a:t>
            </a:r>
            <a:r>
              <a:rPr lang="en-GB" sz="1600" dirty="0"/>
              <a:t>. What she is doing is </a:t>
            </a:r>
            <a:r>
              <a:rPr lang="en-GB" sz="1600" b="1" dirty="0"/>
              <a:t>warning me</a:t>
            </a:r>
            <a:r>
              <a:rPr lang="en-GB" sz="1600" dirty="0"/>
              <a:t>. </a:t>
            </a:r>
            <a:r>
              <a:rPr lang="en-GB" sz="1600" b="1" dirty="0"/>
              <a:t>She isn’t one of us. But she knows.” </a:t>
            </a:r>
            <a:r>
              <a:rPr lang="en-GB" sz="1600" dirty="0"/>
              <a:t>(296, C44)</a:t>
            </a:r>
          </a:p>
        </p:txBody>
      </p:sp>
    </p:spTree>
    <p:extLst>
      <p:ext uri="{BB962C8B-B14F-4D97-AF65-F5344CB8AC3E}">
        <p14:creationId xmlns:p14="http://schemas.microsoft.com/office/powerpoint/2010/main" val="1753776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Unnerving?</a:t>
            </a:r>
            <a:endParaRPr lang="en-GB" dirty="0">
              <a:solidFill>
                <a:schemeClr val="bg1"/>
              </a:solidFill>
            </a:endParaRPr>
          </a:p>
        </p:txBody>
      </p:sp>
      <p:sp>
        <p:nvSpPr>
          <p:cNvPr id="3" name="Content Placeholder 2"/>
          <p:cNvSpPr>
            <a:spLocks noGrp="1"/>
          </p:cNvSpPr>
          <p:nvPr>
            <p:ph idx="1"/>
          </p:nvPr>
        </p:nvSpPr>
        <p:spPr>
          <a:xfrm>
            <a:off x="457200" y="1371600"/>
            <a:ext cx="8229600" cy="5257800"/>
          </a:xfrm>
        </p:spPr>
        <p:txBody>
          <a:bodyPr>
            <a:normAutofit fontScale="55000" lnSpcReduction="20000"/>
          </a:bodyPr>
          <a:lstStyle/>
          <a:p>
            <a:r>
              <a:rPr lang="en-GB" dirty="0" smtClean="0">
                <a:solidFill>
                  <a:schemeClr val="bg1"/>
                </a:solidFill>
              </a:rPr>
              <a:t>This section of the novel is the darkest part, and we are exposed to some of the most violent and twisted aspects of Gilead</a:t>
            </a:r>
          </a:p>
          <a:p>
            <a:endParaRPr lang="en-GB" dirty="0" smtClean="0">
              <a:solidFill>
                <a:schemeClr val="bg1"/>
              </a:solidFill>
            </a:endParaRPr>
          </a:p>
          <a:p>
            <a:r>
              <a:rPr lang="en-GB" dirty="0" smtClean="0">
                <a:solidFill>
                  <a:schemeClr val="bg1"/>
                </a:solidFill>
              </a:rPr>
              <a:t>“…Janine. There’s a smear of blood across her cheek, and more of it on the white of her headdress. She’s smiling, a bright diminutive smile. Her eyes have come loose. ‘Hi there,’ she says. ‘How are you doing?” She’s holding something, tightly, in her right hand. It’s a clump of blond hair. She gives a small giggle.” (292, C43)</a:t>
            </a:r>
          </a:p>
          <a:p>
            <a:r>
              <a:rPr lang="en-GB" dirty="0">
                <a:solidFill>
                  <a:schemeClr val="bg1"/>
                </a:solidFill>
              </a:rPr>
              <a:t>“Death makes me hungry. Maybe it’s because I’ve been emptied, or maybe it’s the body’s way of seeing to it that I remain alive, continue to repeat its bedrock prayer. I am, I am. I am, still.” (293, C43)</a:t>
            </a:r>
          </a:p>
          <a:p>
            <a:r>
              <a:rPr lang="en-GB" dirty="0">
                <a:solidFill>
                  <a:schemeClr val="bg1"/>
                </a:solidFill>
              </a:rPr>
              <a:t>“’Has </a:t>
            </a:r>
            <a:r>
              <a:rPr lang="en-GB" dirty="0" err="1">
                <a:solidFill>
                  <a:schemeClr val="bg1"/>
                </a:solidFill>
              </a:rPr>
              <a:t>Ofglen</a:t>
            </a:r>
            <a:r>
              <a:rPr lang="en-GB" dirty="0">
                <a:solidFill>
                  <a:schemeClr val="bg1"/>
                </a:solidFill>
              </a:rPr>
              <a:t> been transferred, so soon?’ I ask, but I know she hasn’t. I saw her only this morning…’I am </a:t>
            </a:r>
            <a:r>
              <a:rPr lang="en-GB" dirty="0" err="1">
                <a:solidFill>
                  <a:schemeClr val="bg1"/>
                </a:solidFill>
              </a:rPr>
              <a:t>Ofglen</a:t>
            </a:r>
            <a:r>
              <a:rPr lang="en-GB" dirty="0">
                <a:solidFill>
                  <a:schemeClr val="bg1"/>
                </a:solidFill>
              </a:rPr>
              <a:t>,’ the woman says. Word perfect. And of course she is, the new one, and </a:t>
            </a:r>
            <a:r>
              <a:rPr lang="en-GB" dirty="0" err="1">
                <a:solidFill>
                  <a:schemeClr val="bg1"/>
                </a:solidFill>
              </a:rPr>
              <a:t>Ofglen</a:t>
            </a:r>
            <a:r>
              <a:rPr lang="en-GB" dirty="0">
                <a:solidFill>
                  <a:schemeClr val="bg1"/>
                </a:solidFill>
              </a:rPr>
              <a:t>, wherever she is, is no longer </a:t>
            </a:r>
            <a:r>
              <a:rPr lang="en-GB" dirty="0" err="1">
                <a:solidFill>
                  <a:schemeClr val="bg1"/>
                </a:solidFill>
              </a:rPr>
              <a:t>Ofglen</a:t>
            </a:r>
            <a:r>
              <a:rPr lang="en-GB" dirty="0">
                <a:solidFill>
                  <a:schemeClr val="bg1"/>
                </a:solidFill>
              </a:rPr>
              <a:t>. I never did know her real name. That is how you can get lost, in a sea of names.” (295, C44)</a:t>
            </a:r>
          </a:p>
          <a:p>
            <a:r>
              <a:rPr lang="en-GB" dirty="0">
                <a:solidFill>
                  <a:schemeClr val="bg1"/>
                </a:solidFill>
              </a:rPr>
              <a:t>“’I’ve only known her since May,’…I can feel my skin growing hot, my heart speeding up. This is tricky. For one thing, it’s a lie. And how do I get from there to the next vital word? ‘Around the first of May I think it was. What they used to call May Day.’ ‘Did they?’ she says, light, indifferent, menacing. ‘That isn’t a term I remember. I’m surprised you do. You ought to make an effort…’ She pauses. ‘To clear your mind of such…’ she pauses again. ‘Echoes.’ Now I feel cold, seeping over my skin like water. What she is doing is warning me. She isn’t one of us. But she knows.” (296, C44)</a:t>
            </a:r>
          </a:p>
          <a:p>
            <a:endParaRPr lang="en-GB" dirty="0" smtClean="0">
              <a:solidFill>
                <a:schemeClr val="bg1"/>
              </a:solidFill>
            </a:endParaRP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2463537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3594</Words>
  <Application>Microsoft Office PowerPoint</Application>
  <PresentationFormat>On-screen Show (4:3)</PresentationFormat>
  <Paragraphs>169</Paragraphs>
  <Slides>24</Slides>
  <Notes>0</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Handmaid’s Tale’ Margaret Atwood</vt:lpstr>
      <vt:lpstr>DEADLINES</vt:lpstr>
      <vt:lpstr>Plot Summary</vt:lpstr>
      <vt:lpstr>Key Quotes</vt:lpstr>
      <vt:lpstr>Key Quotes</vt:lpstr>
      <vt:lpstr>Key Quotes</vt:lpstr>
      <vt:lpstr>Key Points</vt:lpstr>
      <vt:lpstr>Unnerving?</vt:lpstr>
      <vt:lpstr>Unnerving?</vt:lpstr>
      <vt:lpstr>An Unlikeable Narrator</vt:lpstr>
      <vt:lpstr>An Unlikeable Narrator</vt:lpstr>
      <vt:lpstr>An Unlikeable Narrator</vt:lpstr>
      <vt:lpstr>The Unlikeable Narrator</vt:lpstr>
      <vt:lpstr>The Unlikeable Narrator</vt:lpstr>
      <vt:lpstr>The Unlikeable Female</vt:lpstr>
      <vt:lpstr>The Unlikeable Female</vt:lpstr>
      <vt:lpstr>The ‘Cool Girl’</vt:lpstr>
      <vt:lpstr>Offred: The Unlikeable Female</vt:lpstr>
      <vt:lpstr>Theme of Complicity</vt:lpstr>
      <vt:lpstr>Theme of Complicity</vt:lpstr>
      <vt:lpstr>Writing About Theme</vt:lpstr>
      <vt:lpstr>PCQEL</vt:lpstr>
      <vt:lpstr>Email paragraph to me</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Handmaid’s Tale’ Margaret Atwood</dc:title>
  <dc:creator>MInnes (St Thomas Aquinas)</dc:creator>
  <cp:lastModifiedBy>MInnes (St Thomas Aquinas)</cp:lastModifiedBy>
  <cp:revision>8</cp:revision>
  <dcterms:created xsi:type="dcterms:W3CDTF">2006-08-16T00:00:00Z</dcterms:created>
  <dcterms:modified xsi:type="dcterms:W3CDTF">2019-10-30T13:10:24Z</dcterms:modified>
</cp:coreProperties>
</file>