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57" r:id="rId3"/>
    <p:sldId id="262" r:id="rId4"/>
    <p:sldId id="273" r:id="rId5"/>
    <p:sldId id="258" r:id="rId6"/>
    <p:sldId id="259" r:id="rId7"/>
    <p:sldId id="260" r:id="rId8"/>
    <p:sldId id="261" r:id="rId9"/>
    <p:sldId id="263" r:id="rId10"/>
    <p:sldId id="264" r:id="rId11"/>
    <p:sldId id="265" r:id="rId12"/>
    <p:sldId id="266" r:id="rId13"/>
    <p:sldId id="274" r:id="rId14"/>
    <p:sldId id="267" r:id="rId15"/>
    <p:sldId id="268" r:id="rId16"/>
    <p:sldId id="269" r:id="rId17"/>
    <p:sldId id="270" r:id="rId18"/>
    <p:sldId id="271" r:id="rId19"/>
    <p:sldId id="275" r:id="rId20"/>
    <p:sldId id="272" r:id="rId21"/>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002"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038" y="0"/>
            <a:ext cx="2951162" cy="496888"/>
          </a:xfrm>
          <a:prstGeom prst="rect">
            <a:avLst/>
          </a:prstGeom>
        </p:spPr>
        <p:txBody>
          <a:bodyPr vert="horz" lIns="91440" tIns="45720" rIns="91440" bIns="45720" rtlCol="0"/>
          <a:lstStyle>
            <a:lvl1pPr algn="r">
              <a:defRPr sz="1200"/>
            </a:lvl1pPr>
          </a:lstStyle>
          <a:p>
            <a:fld id="{58A0FDBD-0622-4421-B4A3-2E4577F0A1FC}" type="datetimeFigureOut">
              <a:rPr lang="en-GB" smtClean="0"/>
              <a:t>09/10/2019</a:t>
            </a:fld>
            <a:endParaRPr lang="en-GB"/>
          </a:p>
        </p:txBody>
      </p:sp>
      <p:sp>
        <p:nvSpPr>
          <p:cNvPr id="4" name="Footer Placeholder 3"/>
          <p:cNvSpPr>
            <a:spLocks noGrp="1"/>
          </p:cNvSpPr>
          <p:nvPr>
            <p:ph type="ftr" sz="quarter" idx="2"/>
          </p:nvPr>
        </p:nvSpPr>
        <p:spPr>
          <a:xfrm>
            <a:off x="0" y="9442450"/>
            <a:ext cx="2951163"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038" y="9442450"/>
            <a:ext cx="2951162" cy="496888"/>
          </a:xfrm>
          <a:prstGeom prst="rect">
            <a:avLst/>
          </a:prstGeom>
        </p:spPr>
        <p:txBody>
          <a:bodyPr vert="horz" lIns="91440" tIns="45720" rIns="91440" bIns="45720" rtlCol="0" anchor="b"/>
          <a:lstStyle>
            <a:lvl1pPr algn="r">
              <a:defRPr sz="1200"/>
            </a:lvl1pPr>
          </a:lstStyle>
          <a:p>
            <a:fld id="{77BE86DC-2034-46CA-BDD6-CAA7B5A1DFF2}" type="slidenum">
              <a:rPr lang="en-GB" smtClean="0"/>
              <a:t>‹#›</a:t>
            </a:fld>
            <a:endParaRPr lang="en-GB"/>
          </a:p>
        </p:txBody>
      </p:sp>
    </p:spTree>
    <p:extLst>
      <p:ext uri="{BB962C8B-B14F-4D97-AF65-F5344CB8AC3E}">
        <p14:creationId xmlns:p14="http://schemas.microsoft.com/office/powerpoint/2010/main" val="30795172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191000"/>
            <a:ext cx="7772400" cy="1470025"/>
          </a:xfrm>
        </p:spPr>
        <p:txBody>
          <a:bodyPr/>
          <a:lstStyle/>
          <a:p>
            <a:r>
              <a:rPr lang="en-GB" dirty="0" smtClean="0">
                <a:solidFill>
                  <a:schemeClr val="bg1"/>
                </a:solidFill>
              </a:rPr>
              <a:t>‘The Handmaid’s Tale’</a:t>
            </a:r>
            <a:br>
              <a:rPr lang="en-GB" dirty="0" smtClean="0">
                <a:solidFill>
                  <a:schemeClr val="bg1"/>
                </a:solidFill>
              </a:rPr>
            </a:br>
            <a:r>
              <a:rPr lang="en-GB" dirty="0" smtClean="0">
                <a:solidFill>
                  <a:schemeClr val="bg1"/>
                </a:solidFill>
              </a:rPr>
              <a:t>Margaret Atwood</a:t>
            </a:r>
            <a:endParaRPr lang="en-GB" dirty="0">
              <a:solidFill>
                <a:schemeClr val="bg1"/>
              </a:solidFill>
            </a:endParaRPr>
          </a:p>
        </p:txBody>
      </p:sp>
      <p:sp>
        <p:nvSpPr>
          <p:cNvPr id="3" name="Subtitle 2"/>
          <p:cNvSpPr>
            <a:spLocks noGrp="1"/>
          </p:cNvSpPr>
          <p:nvPr>
            <p:ph type="subTitle" idx="1"/>
          </p:nvPr>
        </p:nvSpPr>
        <p:spPr>
          <a:xfrm>
            <a:off x="1524000" y="5486400"/>
            <a:ext cx="6400800" cy="1752600"/>
          </a:xfrm>
        </p:spPr>
        <p:txBody>
          <a:bodyPr/>
          <a:lstStyle/>
          <a:p>
            <a:r>
              <a:rPr lang="en-GB" dirty="0" smtClean="0"/>
              <a:t>Chapters 24-29</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381000"/>
            <a:ext cx="3548484" cy="3548484"/>
          </a:xfrm>
          <a:prstGeom prst="rect">
            <a:avLst/>
          </a:prstGeom>
        </p:spPr>
      </p:pic>
    </p:spTree>
    <p:extLst>
      <p:ext uri="{BB962C8B-B14F-4D97-AF65-F5344CB8AC3E}">
        <p14:creationId xmlns:p14="http://schemas.microsoft.com/office/powerpoint/2010/main" val="3780662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048" y="295275"/>
            <a:ext cx="8229600" cy="1143000"/>
          </a:xfrm>
        </p:spPr>
        <p:txBody>
          <a:bodyPr/>
          <a:lstStyle/>
          <a:p>
            <a:r>
              <a:rPr lang="en-GB" dirty="0" smtClean="0">
                <a:solidFill>
                  <a:schemeClr val="bg1"/>
                </a:solidFill>
              </a:rPr>
              <a:t>How It Happened</a:t>
            </a:r>
            <a:endParaRPr lang="en-GB" dirty="0">
              <a:solidFill>
                <a:schemeClr val="bg1"/>
              </a:solidFill>
            </a:endParaRPr>
          </a:p>
        </p:txBody>
      </p:sp>
      <p:sp>
        <p:nvSpPr>
          <p:cNvPr id="3" name="Content Placeholder 2"/>
          <p:cNvSpPr>
            <a:spLocks noGrp="1"/>
          </p:cNvSpPr>
          <p:nvPr>
            <p:ph idx="1"/>
          </p:nvPr>
        </p:nvSpPr>
        <p:spPr/>
        <p:txBody>
          <a:bodyPr>
            <a:normAutofit/>
          </a:bodyPr>
          <a:lstStyle/>
          <a:p>
            <a:r>
              <a:rPr lang="en-GB" dirty="0" smtClean="0">
                <a:solidFill>
                  <a:schemeClr val="bg1"/>
                </a:solidFill>
              </a:rPr>
              <a:t>In Chapter 28, </a:t>
            </a:r>
            <a:r>
              <a:rPr lang="en-GB" dirty="0" err="1" smtClean="0">
                <a:solidFill>
                  <a:schemeClr val="bg1"/>
                </a:solidFill>
              </a:rPr>
              <a:t>Offred</a:t>
            </a:r>
            <a:r>
              <a:rPr lang="en-GB" dirty="0" smtClean="0">
                <a:solidFill>
                  <a:schemeClr val="bg1"/>
                </a:solidFill>
              </a:rPr>
              <a:t> finally reveals the circumstances under which the Gilead regime came into effect</a:t>
            </a:r>
          </a:p>
          <a:p>
            <a:endParaRPr lang="en-GB" dirty="0">
              <a:solidFill>
                <a:schemeClr val="bg1"/>
              </a:solidFill>
            </a:endParaRPr>
          </a:p>
          <a:p>
            <a:r>
              <a:rPr lang="en-GB" dirty="0" smtClean="0">
                <a:solidFill>
                  <a:schemeClr val="bg1"/>
                </a:solidFill>
              </a:rPr>
              <a:t>She explains how the government were overthrown, and how women’s rights were taken away from them</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1554783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048" y="295275"/>
            <a:ext cx="8229600" cy="1143000"/>
          </a:xfrm>
        </p:spPr>
        <p:txBody>
          <a:bodyPr/>
          <a:lstStyle/>
          <a:p>
            <a:r>
              <a:rPr lang="en-GB" dirty="0" smtClean="0">
                <a:solidFill>
                  <a:schemeClr val="bg1"/>
                </a:solidFill>
              </a:rPr>
              <a:t>How It Happened</a:t>
            </a:r>
            <a:endParaRPr lang="en-GB"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GB" dirty="0" smtClean="0">
                <a:solidFill>
                  <a:schemeClr val="bg1"/>
                </a:solidFill>
              </a:rPr>
              <a:t>Look back at chapter 28. </a:t>
            </a:r>
          </a:p>
          <a:p>
            <a:endParaRPr lang="en-GB" dirty="0">
              <a:solidFill>
                <a:schemeClr val="bg1"/>
              </a:solidFill>
            </a:endParaRPr>
          </a:p>
          <a:p>
            <a:r>
              <a:rPr lang="en-GB" dirty="0" smtClean="0">
                <a:solidFill>
                  <a:schemeClr val="bg1"/>
                </a:solidFill>
              </a:rPr>
              <a:t>Note down </a:t>
            </a:r>
            <a:r>
              <a:rPr lang="en-GB" b="1" dirty="0" smtClean="0">
                <a:solidFill>
                  <a:schemeClr val="bg1"/>
                </a:solidFill>
              </a:rPr>
              <a:t>3 quotes </a:t>
            </a:r>
            <a:r>
              <a:rPr lang="en-GB" dirty="0" smtClean="0">
                <a:solidFill>
                  <a:schemeClr val="bg1"/>
                </a:solidFill>
              </a:rPr>
              <a:t>referencing how the </a:t>
            </a:r>
            <a:r>
              <a:rPr lang="en-GB" b="1" dirty="0" smtClean="0">
                <a:solidFill>
                  <a:schemeClr val="bg1"/>
                </a:solidFill>
              </a:rPr>
              <a:t>Gilead regime was implemented</a:t>
            </a:r>
          </a:p>
          <a:p>
            <a:endParaRPr lang="en-GB" dirty="0">
              <a:solidFill>
                <a:schemeClr val="bg1"/>
              </a:solidFill>
            </a:endParaRPr>
          </a:p>
          <a:p>
            <a:r>
              <a:rPr lang="en-GB" dirty="0" smtClean="0">
                <a:solidFill>
                  <a:schemeClr val="bg1"/>
                </a:solidFill>
              </a:rPr>
              <a:t>Note down </a:t>
            </a:r>
            <a:r>
              <a:rPr lang="en-GB" b="1" dirty="0" smtClean="0">
                <a:solidFill>
                  <a:schemeClr val="bg1"/>
                </a:solidFill>
              </a:rPr>
              <a:t>3 quotes </a:t>
            </a:r>
            <a:r>
              <a:rPr lang="en-GB" dirty="0" smtClean="0">
                <a:solidFill>
                  <a:schemeClr val="bg1"/>
                </a:solidFill>
              </a:rPr>
              <a:t>referencing different </a:t>
            </a:r>
            <a:r>
              <a:rPr lang="en-GB" b="1" dirty="0" smtClean="0">
                <a:solidFill>
                  <a:schemeClr val="bg1"/>
                </a:solidFill>
              </a:rPr>
              <a:t>character reactions </a:t>
            </a:r>
            <a:r>
              <a:rPr lang="en-GB" dirty="0" smtClean="0">
                <a:solidFill>
                  <a:schemeClr val="bg1"/>
                </a:solidFill>
              </a:rPr>
              <a:t>to the take over (</a:t>
            </a:r>
            <a:r>
              <a:rPr lang="en-GB" dirty="0" err="1" smtClean="0">
                <a:solidFill>
                  <a:schemeClr val="bg1"/>
                </a:solidFill>
              </a:rPr>
              <a:t>Offred</a:t>
            </a:r>
            <a:r>
              <a:rPr lang="en-GB" dirty="0" smtClean="0">
                <a:solidFill>
                  <a:schemeClr val="bg1"/>
                </a:solidFill>
              </a:rPr>
              <a:t>, Luke, Moira)</a:t>
            </a:r>
          </a:p>
          <a:p>
            <a:endParaRPr lang="en-GB" dirty="0">
              <a:solidFill>
                <a:schemeClr val="bg1"/>
              </a:solidFill>
            </a:endParaRPr>
          </a:p>
          <a:p>
            <a:r>
              <a:rPr lang="en-GB" dirty="0" smtClean="0">
                <a:solidFill>
                  <a:schemeClr val="bg1"/>
                </a:solidFill>
              </a:rPr>
              <a:t>Leave space to </a:t>
            </a:r>
            <a:r>
              <a:rPr lang="en-GB" b="1" dirty="0" smtClean="0">
                <a:solidFill>
                  <a:schemeClr val="bg1"/>
                </a:solidFill>
              </a:rPr>
              <a:t>analyse</a:t>
            </a:r>
            <a:r>
              <a:rPr lang="en-GB" dirty="0" smtClean="0">
                <a:solidFill>
                  <a:schemeClr val="bg1"/>
                </a:solidFill>
              </a:rPr>
              <a:t> these quotations</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12860800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95275"/>
            <a:ext cx="6947848" cy="1143000"/>
          </a:xfrm>
        </p:spPr>
        <p:txBody>
          <a:bodyPr/>
          <a:lstStyle/>
          <a:p>
            <a:r>
              <a:rPr lang="en-GB" dirty="0" smtClean="0">
                <a:solidFill>
                  <a:schemeClr val="bg1"/>
                </a:solidFill>
              </a:rPr>
              <a:t>Gilead-How It Happened</a:t>
            </a:r>
            <a:endParaRPr lang="en-GB"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31893558"/>
              </p:ext>
            </p:extLst>
          </p:nvPr>
        </p:nvGraphicFramePr>
        <p:xfrm>
          <a:off x="76200" y="1524001"/>
          <a:ext cx="8915400" cy="5181598"/>
        </p:xfrm>
        <a:graphic>
          <a:graphicData uri="http://schemas.openxmlformats.org/drawingml/2006/table">
            <a:tbl>
              <a:tblPr firstRow="1" bandRow="1">
                <a:tableStyleId>{21E4AEA4-8DFA-4A89-87EB-49C32662AFE0}</a:tableStyleId>
              </a:tblPr>
              <a:tblGrid>
                <a:gridCol w="4457700"/>
                <a:gridCol w="4457700"/>
              </a:tblGrid>
              <a:tr h="659476">
                <a:tc>
                  <a:txBody>
                    <a:bodyPr/>
                    <a:lstStyle/>
                    <a:p>
                      <a:r>
                        <a:rPr lang="en-GB" dirty="0" smtClean="0"/>
                        <a:t>How it happened</a:t>
                      </a:r>
                      <a:endParaRPr lang="en-GB" dirty="0"/>
                    </a:p>
                  </a:txBody>
                  <a:tcPr/>
                </a:tc>
                <a:tc>
                  <a:txBody>
                    <a:bodyPr/>
                    <a:lstStyle/>
                    <a:p>
                      <a:r>
                        <a:rPr lang="en-GB" dirty="0" smtClean="0"/>
                        <a:t>Reactions</a:t>
                      </a:r>
                      <a:endParaRPr lang="en-GB" dirty="0"/>
                    </a:p>
                  </a:txBody>
                  <a:tcPr/>
                </a:tc>
              </a:tr>
              <a:tr h="1507374">
                <a:tc>
                  <a:txBody>
                    <a:bodyPr/>
                    <a:lstStyle/>
                    <a:p>
                      <a:r>
                        <a:rPr lang="en-GB" dirty="0" err="1" smtClean="0"/>
                        <a:t>Pg</a:t>
                      </a:r>
                      <a:r>
                        <a:rPr lang="en-GB" dirty="0" smtClean="0"/>
                        <a:t> 172-3</a:t>
                      </a:r>
                      <a:endParaRPr lang="en-GB" dirty="0"/>
                    </a:p>
                  </a:txBody>
                  <a:tcPr/>
                </a:tc>
                <a:tc>
                  <a:txBody>
                    <a:bodyPr/>
                    <a:lstStyle/>
                    <a:p>
                      <a:r>
                        <a:rPr lang="en-GB" u="sng" dirty="0" err="1" smtClean="0"/>
                        <a:t>Offred</a:t>
                      </a:r>
                      <a:endParaRPr lang="en-GB" u="sng" dirty="0" smtClean="0"/>
                    </a:p>
                    <a:p>
                      <a:r>
                        <a:rPr lang="en-GB" u="none" dirty="0" err="1" smtClean="0"/>
                        <a:t>Pg</a:t>
                      </a:r>
                      <a:r>
                        <a:rPr lang="en-GB" u="none" dirty="0" smtClean="0"/>
                        <a:t> 178/9</a:t>
                      </a:r>
                      <a:endParaRPr lang="en-GB" u="none" dirty="0"/>
                    </a:p>
                  </a:txBody>
                  <a:tcPr/>
                </a:tc>
              </a:tr>
              <a:tr h="1507374">
                <a:tc>
                  <a:txBody>
                    <a:bodyPr/>
                    <a:lstStyle/>
                    <a:p>
                      <a:r>
                        <a:rPr lang="en-GB" dirty="0" err="1" smtClean="0"/>
                        <a:t>Pg</a:t>
                      </a:r>
                      <a:r>
                        <a:rPr lang="en-GB" dirty="0" smtClean="0"/>
                        <a:t> 175/176</a:t>
                      </a:r>
                      <a:endParaRPr lang="en-GB" dirty="0"/>
                    </a:p>
                  </a:txBody>
                  <a:tcPr/>
                </a:tc>
                <a:tc>
                  <a:txBody>
                    <a:bodyPr/>
                    <a:lstStyle/>
                    <a:p>
                      <a:r>
                        <a:rPr lang="en-GB" u="sng" dirty="0" smtClean="0"/>
                        <a:t>Luke</a:t>
                      </a:r>
                    </a:p>
                    <a:p>
                      <a:r>
                        <a:rPr lang="en-GB" u="none" dirty="0" err="1" smtClean="0"/>
                        <a:t>Pg</a:t>
                      </a:r>
                      <a:r>
                        <a:rPr lang="en-GB" u="none" baseline="0" dirty="0" smtClean="0"/>
                        <a:t> </a:t>
                      </a:r>
                      <a:r>
                        <a:rPr lang="en-GB" u="none" dirty="0" smtClean="0"/>
                        <a:t>179/pg181-2</a:t>
                      </a:r>
                      <a:endParaRPr lang="en-GB" u="none" dirty="0"/>
                    </a:p>
                  </a:txBody>
                  <a:tcPr/>
                </a:tc>
              </a:tr>
              <a:tr h="1507374">
                <a:tc>
                  <a:txBody>
                    <a:bodyPr/>
                    <a:lstStyle/>
                    <a:p>
                      <a:r>
                        <a:rPr lang="en-GB" dirty="0" err="1" smtClean="0"/>
                        <a:t>Pg</a:t>
                      </a:r>
                      <a:r>
                        <a:rPr lang="en-GB" dirty="0" smtClean="0"/>
                        <a:t> 174-5</a:t>
                      </a:r>
                      <a:endParaRPr lang="en-GB" dirty="0"/>
                    </a:p>
                  </a:txBody>
                  <a:tcPr/>
                </a:tc>
                <a:tc>
                  <a:txBody>
                    <a:bodyPr/>
                    <a:lstStyle/>
                    <a:p>
                      <a:r>
                        <a:rPr lang="en-GB" u="sng" dirty="0" smtClean="0"/>
                        <a:t>Moira</a:t>
                      </a:r>
                    </a:p>
                    <a:p>
                      <a:r>
                        <a:rPr lang="en-GB" u="none" dirty="0" err="1" smtClean="0"/>
                        <a:t>Pg</a:t>
                      </a:r>
                      <a:r>
                        <a:rPr lang="en-GB" u="none" dirty="0" smtClean="0"/>
                        <a:t> 178</a:t>
                      </a:r>
                      <a:endParaRPr lang="en-GB" u="none" dirty="0"/>
                    </a:p>
                  </a:txBody>
                  <a:tcPr/>
                </a:tc>
              </a:tr>
            </a:tbl>
          </a:graphicData>
        </a:graphic>
      </p:graphicFrame>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3194117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95275"/>
            <a:ext cx="6947848" cy="1143000"/>
          </a:xfrm>
        </p:spPr>
        <p:txBody>
          <a:bodyPr/>
          <a:lstStyle/>
          <a:p>
            <a:r>
              <a:rPr lang="en-GB" dirty="0" smtClean="0">
                <a:solidFill>
                  <a:schemeClr val="bg1"/>
                </a:solidFill>
              </a:rPr>
              <a:t>Gilead-How It Happened</a:t>
            </a:r>
            <a:endParaRPr lang="en-GB"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15748834"/>
              </p:ext>
            </p:extLst>
          </p:nvPr>
        </p:nvGraphicFramePr>
        <p:xfrm>
          <a:off x="76200" y="1524001"/>
          <a:ext cx="8915400" cy="4826921"/>
        </p:xfrm>
        <a:graphic>
          <a:graphicData uri="http://schemas.openxmlformats.org/drawingml/2006/table">
            <a:tbl>
              <a:tblPr firstRow="1" bandRow="1">
                <a:tableStyleId>{21E4AEA4-8DFA-4A89-87EB-49C32662AFE0}</a:tableStyleId>
              </a:tblPr>
              <a:tblGrid>
                <a:gridCol w="4457700"/>
                <a:gridCol w="4457700"/>
              </a:tblGrid>
              <a:tr h="304799">
                <a:tc>
                  <a:txBody>
                    <a:bodyPr/>
                    <a:lstStyle/>
                    <a:p>
                      <a:r>
                        <a:rPr lang="en-GB" sz="1200" dirty="0" smtClean="0"/>
                        <a:t>How it happened</a:t>
                      </a:r>
                      <a:endParaRPr lang="en-GB" sz="1200" dirty="0"/>
                    </a:p>
                  </a:txBody>
                  <a:tcPr/>
                </a:tc>
                <a:tc>
                  <a:txBody>
                    <a:bodyPr/>
                    <a:lstStyle/>
                    <a:p>
                      <a:r>
                        <a:rPr lang="en-GB" sz="1200" dirty="0" smtClean="0"/>
                        <a:t>Reactions</a:t>
                      </a:r>
                      <a:endParaRPr lang="en-GB" sz="1200" dirty="0"/>
                    </a:p>
                  </a:txBody>
                  <a:tcPr/>
                </a:tc>
              </a:tr>
              <a:tr h="1507374">
                <a:tc>
                  <a:txBody>
                    <a:bodyPr/>
                    <a:lstStyle/>
                    <a:p>
                      <a:r>
                        <a:rPr lang="en-GB" sz="1200" dirty="0" err="1" smtClean="0"/>
                        <a:t>Pg</a:t>
                      </a:r>
                      <a:r>
                        <a:rPr lang="en-GB" sz="1200" dirty="0" smtClean="0"/>
                        <a:t> 172-3</a:t>
                      </a:r>
                    </a:p>
                    <a:p>
                      <a:r>
                        <a:rPr lang="en-GB" sz="1200" dirty="0" smtClean="0"/>
                        <a:t>“It was after the catastrophe,</a:t>
                      </a:r>
                      <a:r>
                        <a:rPr lang="en-GB" sz="1200" baseline="0" dirty="0" smtClean="0"/>
                        <a:t> when they shot the president and machine-gunned the Congress and the army declared a state of emergency. They blamed it on the Islamic fanatics, at the time. </a:t>
                      </a:r>
                    </a:p>
                    <a:p>
                      <a:r>
                        <a:rPr lang="en-GB" sz="1200" baseline="0" dirty="0" smtClean="0"/>
                        <a:t>Keep calm, they said on the television. Everything is under control.” </a:t>
                      </a:r>
                      <a:endParaRPr lang="en-GB" sz="1200" dirty="0"/>
                    </a:p>
                  </a:txBody>
                  <a:tcPr/>
                </a:tc>
                <a:tc>
                  <a:txBody>
                    <a:bodyPr/>
                    <a:lstStyle/>
                    <a:p>
                      <a:r>
                        <a:rPr lang="en-GB" sz="1200" u="sng" dirty="0" err="1" smtClean="0"/>
                        <a:t>Offred</a:t>
                      </a:r>
                      <a:endParaRPr lang="en-GB" sz="1200" u="sng" dirty="0" smtClean="0"/>
                    </a:p>
                    <a:p>
                      <a:r>
                        <a:rPr lang="en-GB" sz="1200" u="none" dirty="0" err="1" smtClean="0"/>
                        <a:t>Pg</a:t>
                      </a:r>
                      <a:r>
                        <a:rPr lang="en-GB" sz="1200" u="none" dirty="0" smtClean="0"/>
                        <a:t> 178/9</a:t>
                      </a:r>
                    </a:p>
                    <a:p>
                      <a:r>
                        <a:rPr lang="en-GB" sz="1200" u="none" dirty="0" smtClean="0"/>
                        <a:t>“I feel as if somebody</a:t>
                      </a:r>
                      <a:r>
                        <a:rPr lang="en-GB" sz="1200" u="none" baseline="0" dirty="0" smtClean="0"/>
                        <a:t> cut off my feet.”</a:t>
                      </a:r>
                      <a:endParaRPr lang="en-GB" sz="1200" u="none" dirty="0"/>
                    </a:p>
                  </a:txBody>
                  <a:tcPr/>
                </a:tc>
              </a:tr>
              <a:tr h="1507374">
                <a:tc>
                  <a:txBody>
                    <a:bodyPr/>
                    <a:lstStyle/>
                    <a:p>
                      <a:r>
                        <a:rPr lang="en-GB" sz="1200" dirty="0" err="1" smtClean="0"/>
                        <a:t>Pg</a:t>
                      </a:r>
                      <a:r>
                        <a:rPr lang="en-GB" sz="1200" dirty="0" smtClean="0"/>
                        <a:t> 175/176</a:t>
                      </a:r>
                    </a:p>
                    <a:p>
                      <a:r>
                        <a:rPr lang="en-GB" sz="1200" dirty="0" smtClean="0"/>
                        <a:t>“I have to let you go, he said. It’s the law I have to…He said this almost gently,</a:t>
                      </a:r>
                      <a:r>
                        <a:rPr lang="en-GB" sz="1200" baseline="0" dirty="0" smtClean="0"/>
                        <a:t> as if we were wild animals, frogs he’d caught, in a jar, as if he were being humane.” (</a:t>
                      </a:r>
                      <a:r>
                        <a:rPr lang="en-GB" sz="1200" baseline="0" dirty="0" err="1" smtClean="0"/>
                        <a:t>pg</a:t>
                      </a:r>
                      <a:r>
                        <a:rPr lang="en-GB" sz="1200" baseline="0" dirty="0" smtClean="0"/>
                        <a:t> 175)</a:t>
                      </a:r>
                      <a:endParaRPr lang="en-GB" sz="1200" dirty="0"/>
                    </a:p>
                  </a:txBody>
                  <a:tcPr/>
                </a:tc>
                <a:tc>
                  <a:txBody>
                    <a:bodyPr/>
                    <a:lstStyle/>
                    <a:p>
                      <a:r>
                        <a:rPr lang="en-GB" sz="1200" u="sng" dirty="0" smtClean="0"/>
                        <a:t>Luke</a:t>
                      </a:r>
                    </a:p>
                    <a:p>
                      <a:r>
                        <a:rPr lang="en-GB" sz="1200" u="none" dirty="0" err="1" smtClean="0"/>
                        <a:t>Pg</a:t>
                      </a:r>
                      <a:r>
                        <a:rPr lang="en-GB" sz="1200" u="none" baseline="0" dirty="0" smtClean="0"/>
                        <a:t> </a:t>
                      </a:r>
                      <a:r>
                        <a:rPr lang="en-GB" sz="1200" u="none" dirty="0" smtClean="0"/>
                        <a:t>179/pg181-2</a:t>
                      </a:r>
                    </a:p>
                    <a:p>
                      <a:r>
                        <a:rPr lang="en-GB" sz="1200" u="none" dirty="0" smtClean="0"/>
                        <a:t>“He</a:t>
                      </a:r>
                      <a:r>
                        <a:rPr lang="en-GB" sz="1200" u="none" baseline="0" dirty="0" smtClean="0"/>
                        <a:t> doesn’t mind this, I thought. He doesn’t mind it at all. Maybe he even likes it. We are not each other’s, any more. Instead, I am his.” (</a:t>
                      </a:r>
                      <a:r>
                        <a:rPr lang="en-GB" sz="1200" u="none" baseline="0" dirty="0" err="1" smtClean="0"/>
                        <a:t>pg</a:t>
                      </a:r>
                      <a:r>
                        <a:rPr lang="en-GB" sz="1200" u="none" baseline="0" dirty="0" smtClean="0"/>
                        <a:t> 181-2)</a:t>
                      </a:r>
                      <a:endParaRPr lang="en-GB" sz="1200" u="none" dirty="0"/>
                    </a:p>
                  </a:txBody>
                  <a:tcPr/>
                </a:tc>
              </a:tr>
              <a:tr h="1507374">
                <a:tc>
                  <a:txBody>
                    <a:bodyPr/>
                    <a:lstStyle/>
                    <a:p>
                      <a:r>
                        <a:rPr lang="en-GB" sz="1200" dirty="0" err="1" smtClean="0"/>
                        <a:t>Pg</a:t>
                      </a:r>
                      <a:r>
                        <a:rPr lang="en-GB" sz="1200" dirty="0" smtClean="0"/>
                        <a:t> 174-5</a:t>
                      </a:r>
                    </a:p>
                    <a:p>
                      <a:r>
                        <a:rPr lang="en-GB" sz="1200" dirty="0" smtClean="0"/>
                        <a:t>“It’s not valid…see</a:t>
                      </a:r>
                      <a:r>
                        <a:rPr lang="en-GB" sz="1200" baseline="0" dirty="0" smtClean="0"/>
                        <a:t> that red light? Means it’s not valid…See? He said again, still with that smile, as if he knew some private joke he wasn’t going to tell me.” (</a:t>
                      </a:r>
                      <a:r>
                        <a:rPr lang="en-GB" sz="1200" baseline="0" dirty="0" err="1" smtClean="0"/>
                        <a:t>pg</a:t>
                      </a:r>
                      <a:r>
                        <a:rPr lang="en-GB" sz="1200" baseline="0" dirty="0" smtClean="0"/>
                        <a:t> 185)</a:t>
                      </a:r>
                      <a:endParaRPr lang="en-GB" sz="1200" dirty="0"/>
                    </a:p>
                  </a:txBody>
                  <a:tcPr/>
                </a:tc>
                <a:tc>
                  <a:txBody>
                    <a:bodyPr/>
                    <a:lstStyle/>
                    <a:p>
                      <a:r>
                        <a:rPr lang="en-GB" sz="1200" u="sng" dirty="0" smtClean="0"/>
                        <a:t>Moira</a:t>
                      </a:r>
                    </a:p>
                    <a:p>
                      <a:r>
                        <a:rPr lang="en-GB" sz="1200" u="none" dirty="0" err="1" smtClean="0"/>
                        <a:t>Pg</a:t>
                      </a:r>
                      <a:r>
                        <a:rPr lang="en-GB" sz="1200" u="none" dirty="0" smtClean="0"/>
                        <a:t> 178</a:t>
                      </a:r>
                    </a:p>
                    <a:p>
                      <a:r>
                        <a:rPr lang="en-GB" sz="1200" u="none" dirty="0" smtClean="0"/>
                        <a:t>“She was</a:t>
                      </a:r>
                      <a:r>
                        <a:rPr lang="en-GB" sz="1200" u="none" baseline="0" dirty="0" smtClean="0"/>
                        <a:t> not stunned, the way I was. In some strange way she was gleeful, as if this was what she’d been expecting for some time and now she’d been proven right.”</a:t>
                      </a:r>
                      <a:endParaRPr lang="en-GB" sz="1200" u="none" dirty="0"/>
                    </a:p>
                  </a:txBody>
                  <a:tcPr/>
                </a:tc>
              </a:tr>
            </a:tbl>
          </a:graphicData>
        </a:graphic>
      </p:graphicFrame>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299957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How It Happened</a:t>
            </a:r>
            <a:endParaRPr lang="en-GB" dirty="0">
              <a:solidFill>
                <a:schemeClr val="bg1"/>
              </a:solidFill>
            </a:endParaRPr>
          </a:p>
        </p:txBody>
      </p:sp>
      <p:sp>
        <p:nvSpPr>
          <p:cNvPr id="3" name="Content Placeholder 2"/>
          <p:cNvSpPr>
            <a:spLocks noGrp="1"/>
          </p:cNvSpPr>
          <p:nvPr>
            <p:ph idx="1"/>
          </p:nvPr>
        </p:nvSpPr>
        <p:spPr>
          <a:xfrm>
            <a:off x="457200" y="1600200"/>
            <a:ext cx="8229600" cy="5257800"/>
          </a:xfrm>
        </p:spPr>
        <p:txBody>
          <a:bodyPr>
            <a:normAutofit fontScale="47500" lnSpcReduction="20000"/>
          </a:bodyPr>
          <a:lstStyle/>
          <a:p>
            <a:r>
              <a:rPr lang="en-GB" dirty="0">
                <a:solidFill>
                  <a:schemeClr val="bg1"/>
                </a:solidFill>
              </a:rPr>
              <a:t>“It was after the catastrophe, when they shot the President and machine-gunned the Congress and the army declared a state of emergency. They blamed it on the Islamic fanatics, at the time. Keep calm, they said on television. Everything is under control…That was when they suspended the Constitution. They said it would be temporary. There wasn’t even any rioting in the streets. People stayed home at night, watching television, looking for some direction. There wasn’t even an enemy you could put your finger on.” (183, C28</a:t>
            </a:r>
            <a:r>
              <a:rPr lang="en-GB" dirty="0" smtClean="0">
                <a:solidFill>
                  <a:schemeClr val="bg1"/>
                </a:solidFill>
              </a:rPr>
              <a:t>)</a:t>
            </a:r>
          </a:p>
          <a:p>
            <a:r>
              <a:rPr lang="en-GB" dirty="0">
                <a:solidFill>
                  <a:schemeClr val="bg1"/>
                </a:solidFill>
              </a:rPr>
              <a:t>“it was the tension, you could feel it, like a subterranean hum, although things seemed so quiet.” (184, C28)</a:t>
            </a:r>
          </a:p>
          <a:p>
            <a:r>
              <a:rPr lang="en-GB" dirty="0">
                <a:solidFill>
                  <a:schemeClr val="bg1"/>
                </a:solidFill>
              </a:rPr>
              <a:t>“I have to let you go, he said. It’s the law, I have to…He said this almost gently, as if we were wild animals, frogs he’d caught, in a jar, as if he were being humane.” (185, C28)</a:t>
            </a:r>
          </a:p>
          <a:p>
            <a:r>
              <a:rPr lang="en-GB" dirty="0">
                <a:solidFill>
                  <a:schemeClr val="bg1"/>
                </a:solidFill>
              </a:rPr>
              <a:t>“But I could see out into the corridor, and </a:t>
            </a:r>
            <a:r>
              <a:rPr lang="en-GB" dirty="0" err="1">
                <a:solidFill>
                  <a:schemeClr val="bg1"/>
                </a:solidFill>
              </a:rPr>
              <a:t>ther</a:t>
            </a:r>
            <a:r>
              <a:rPr lang="en-GB" dirty="0">
                <a:solidFill>
                  <a:schemeClr val="bg1"/>
                </a:solidFill>
              </a:rPr>
              <a:t> were two men standing there, in uniforms, with machine guns. This was too theatrical to be true, yet here they were: sudden apparitions, like Martians. There was a dreamlike quality to them; they were too vivid, too at odds with their surroundings.” (186, C28)</a:t>
            </a:r>
          </a:p>
          <a:p>
            <a:r>
              <a:rPr lang="en-GB" dirty="0">
                <a:solidFill>
                  <a:schemeClr val="bg1"/>
                </a:solidFill>
              </a:rPr>
              <a:t>“We looked at one another’s faces and saw dismay and a certain shame, as if we’d been caught doing something we shouldn’t. It’s outrageous, one woman said, but without belief. What was it about this that made us feel we deserved it?” (186, C28)</a:t>
            </a:r>
          </a:p>
          <a:p>
            <a:r>
              <a:rPr lang="en-GB" dirty="0">
                <a:solidFill>
                  <a:schemeClr val="bg1"/>
                </a:solidFill>
              </a:rPr>
              <a:t>“She was not stunned, the way I was. In some strange way she was gleeful, as if this was what she’d been expecting for some time and now she’d been proven right. She even looked more energetic, more determined.” (188, C28)</a:t>
            </a:r>
          </a:p>
          <a:p>
            <a:r>
              <a:rPr lang="en-GB" dirty="0">
                <a:solidFill>
                  <a:schemeClr val="bg1"/>
                </a:solidFill>
              </a:rPr>
              <a:t>“I feel as if somebody cut off my feet.” (188, C28)</a:t>
            </a:r>
          </a:p>
          <a:p>
            <a:r>
              <a:rPr lang="en-GB" dirty="0">
                <a:solidFill>
                  <a:schemeClr val="bg1"/>
                </a:solidFill>
              </a:rPr>
              <a:t>“I didn’t go on any of the marches. Luke said it would be futile and I had to think about them, my family, him and her…I started doing more housework, more baking.” (189, C28)</a:t>
            </a:r>
          </a:p>
          <a:p>
            <a:r>
              <a:rPr lang="en-GB" dirty="0">
                <a:solidFill>
                  <a:schemeClr val="bg1"/>
                </a:solidFill>
              </a:rPr>
              <a:t>“Maybe he even likes it. We are not each other’s, anymore. Instead, I am his.” (192, C28)</a:t>
            </a:r>
          </a:p>
          <a:p>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2467505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785" y="1524000"/>
            <a:ext cx="3810000" cy="2732582"/>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09858" y="4159910"/>
            <a:ext cx="4010258" cy="2677618"/>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09858" y="719137"/>
            <a:ext cx="3657600" cy="2400300"/>
          </a:xfrm>
          <a:prstGeom prst="rect">
            <a:avLst/>
          </a:prstGeom>
        </p:spPr>
      </p:pic>
      <p:sp>
        <p:nvSpPr>
          <p:cNvPr id="8" name="Rounded Rectangular Callout 7"/>
          <p:cNvSpPr/>
          <p:nvPr/>
        </p:nvSpPr>
        <p:spPr>
          <a:xfrm>
            <a:off x="228600" y="4419600"/>
            <a:ext cx="4114800" cy="2133600"/>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381000" y="4572000"/>
            <a:ext cx="3810000" cy="1938992"/>
          </a:xfrm>
          <a:prstGeom prst="rect">
            <a:avLst/>
          </a:prstGeom>
          <a:noFill/>
        </p:spPr>
        <p:txBody>
          <a:bodyPr wrap="square" rtlCol="0">
            <a:spAutoFit/>
          </a:bodyPr>
          <a:lstStyle/>
          <a:p>
            <a:r>
              <a:rPr lang="en-GB" sz="2000" dirty="0"/>
              <a:t>“She did not believe he was a monster. </a:t>
            </a:r>
            <a:r>
              <a:rPr lang="en-GB" sz="2000" dirty="0" smtClean="0"/>
              <a:t>He </a:t>
            </a:r>
            <a:r>
              <a:rPr lang="en-GB" sz="2000" dirty="0"/>
              <a:t>was not a monster, to her. Probably he had some endearing </a:t>
            </a:r>
            <a:r>
              <a:rPr lang="en-GB" sz="2000" dirty="0" smtClean="0"/>
              <a:t>trait… </a:t>
            </a:r>
            <a:r>
              <a:rPr lang="en-GB" sz="2000" b="1" dirty="0" smtClean="0"/>
              <a:t>How </a:t>
            </a:r>
            <a:r>
              <a:rPr lang="en-GB" sz="2000" b="1" dirty="0"/>
              <a:t>easy it is to invent a humanity, for anyone at all.</a:t>
            </a:r>
            <a:r>
              <a:rPr lang="en-GB" sz="2000" dirty="0"/>
              <a:t>” (155, C24)</a:t>
            </a:r>
          </a:p>
        </p:txBody>
      </p:sp>
    </p:spTree>
    <p:extLst>
      <p:ext uri="{BB962C8B-B14F-4D97-AF65-F5344CB8AC3E}">
        <p14:creationId xmlns:p14="http://schemas.microsoft.com/office/powerpoint/2010/main" val="1822506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1112" y="295275"/>
            <a:ext cx="8229600" cy="1143000"/>
          </a:xfrm>
        </p:spPr>
        <p:txBody>
          <a:bodyPr/>
          <a:lstStyle/>
          <a:p>
            <a:r>
              <a:rPr lang="en-GB" dirty="0" smtClean="0">
                <a:solidFill>
                  <a:schemeClr val="bg1"/>
                </a:solidFill>
              </a:rPr>
              <a:t>Holocaust Comparison</a:t>
            </a:r>
            <a:endParaRPr lang="en-GB" dirty="0">
              <a:solidFill>
                <a:schemeClr val="bg1"/>
              </a:solidFill>
            </a:endParaRPr>
          </a:p>
        </p:txBody>
      </p:sp>
      <p:sp>
        <p:nvSpPr>
          <p:cNvPr id="3" name="Content Placeholder 2"/>
          <p:cNvSpPr>
            <a:spLocks noGrp="1"/>
          </p:cNvSpPr>
          <p:nvPr>
            <p:ph idx="1"/>
          </p:nvPr>
        </p:nvSpPr>
        <p:spPr>
          <a:xfrm>
            <a:off x="457200" y="3505200"/>
            <a:ext cx="8229600" cy="2620963"/>
          </a:xfrm>
        </p:spPr>
        <p:txBody>
          <a:bodyPr>
            <a:normAutofit fontScale="92500" lnSpcReduction="20000"/>
          </a:bodyPr>
          <a:lstStyle/>
          <a:p>
            <a:r>
              <a:rPr lang="en-GB" dirty="0" smtClean="0">
                <a:solidFill>
                  <a:schemeClr val="bg1"/>
                </a:solidFill>
              </a:rPr>
              <a:t>In Chapter 24, </a:t>
            </a:r>
            <a:r>
              <a:rPr lang="en-GB" dirty="0" err="1" smtClean="0">
                <a:solidFill>
                  <a:schemeClr val="bg1"/>
                </a:solidFill>
              </a:rPr>
              <a:t>Offred</a:t>
            </a:r>
            <a:r>
              <a:rPr lang="en-GB" dirty="0" smtClean="0">
                <a:solidFill>
                  <a:schemeClr val="bg1"/>
                </a:solidFill>
              </a:rPr>
              <a:t> recalls watching a documentary about the Holocaust, and those complicit in the atrocities.</a:t>
            </a:r>
          </a:p>
          <a:p>
            <a:endParaRPr lang="en-GB" dirty="0">
              <a:solidFill>
                <a:schemeClr val="bg1"/>
              </a:solidFill>
            </a:endParaRPr>
          </a:p>
          <a:p>
            <a:r>
              <a:rPr lang="en-GB" dirty="0" smtClean="0">
                <a:solidFill>
                  <a:schemeClr val="bg1"/>
                </a:solidFill>
              </a:rPr>
              <a:t>Why do you think Margaret Atwood includes this section?</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
        <p:nvSpPr>
          <p:cNvPr id="5" name="Rounded Rectangular Callout 4"/>
          <p:cNvSpPr/>
          <p:nvPr/>
        </p:nvSpPr>
        <p:spPr>
          <a:xfrm>
            <a:off x="230875" y="1600200"/>
            <a:ext cx="8686800" cy="1625647"/>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95868" y="1600200"/>
            <a:ext cx="8267131" cy="1200329"/>
          </a:xfrm>
          <a:prstGeom prst="rect">
            <a:avLst/>
          </a:prstGeom>
          <a:noFill/>
        </p:spPr>
        <p:txBody>
          <a:bodyPr wrap="square" rtlCol="0">
            <a:spAutoFit/>
          </a:bodyPr>
          <a:lstStyle/>
          <a:p>
            <a:r>
              <a:rPr lang="en-GB" sz="2400" dirty="0"/>
              <a:t>“She did not believe he was a monster. </a:t>
            </a:r>
            <a:r>
              <a:rPr lang="en-GB" sz="2400" dirty="0" smtClean="0"/>
              <a:t>He </a:t>
            </a:r>
            <a:r>
              <a:rPr lang="en-GB" sz="2400" dirty="0"/>
              <a:t>was not a monster, to her. Probably he had some endearing </a:t>
            </a:r>
            <a:r>
              <a:rPr lang="en-GB" sz="2400" dirty="0" smtClean="0"/>
              <a:t>trait…</a:t>
            </a:r>
            <a:r>
              <a:rPr lang="en-GB" sz="2400" b="1" dirty="0" smtClean="0"/>
              <a:t>How </a:t>
            </a:r>
            <a:r>
              <a:rPr lang="en-GB" sz="2400" b="1" dirty="0"/>
              <a:t>easy it is to invent a humanity, for anyone at all</a:t>
            </a:r>
            <a:r>
              <a:rPr lang="en-GB" sz="2400" dirty="0"/>
              <a:t>.” (155, C24)</a:t>
            </a:r>
          </a:p>
        </p:txBody>
      </p:sp>
    </p:spTree>
    <p:extLst>
      <p:ext uri="{BB962C8B-B14F-4D97-AF65-F5344CB8AC3E}">
        <p14:creationId xmlns:p14="http://schemas.microsoft.com/office/powerpoint/2010/main" val="3482853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6067" y="295275"/>
            <a:ext cx="6324600" cy="1143000"/>
          </a:xfrm>
        </p:spPr>
        <p:txBody>
          <a:bodyPr/>
          <a:lstStyle/>
          <a:p>
            <a:r>
              <a:rPr lang="en-GB" dirty="0" smtClean="0">
                <a:solidFill>
                  <a:schemeClr val="bg1"/>
                </a:solidFill>
              </a:rPr>
              <a:t>Writing About Key Incident</a:t>
            </a:r>
            <a:endParaRPr lang="en-GB" dirty="0">
              <a:solidFill>
                <a:schemeClr val="bg1"/>
              </a:solidFill>
            </a:endParaRPr>
          </a:p>
        </p:txBody>
      </p:sp>
      <p:sp>
        <p:nvSpPr>
          <p:cNvPr id="3" name="Content Placeholder 2"/>
          <p:cNvSpPr>
            <a:spLocks noGrp="1"/>
          </p:cNvSpPr>
          <p:nvPr>
            <p:ph idx="1"/>
          </p:nvPr>
        </p:nvSpPr>
        <p:spPr>
          <a:xfrm>
            <a:off x="457200" y="1905000"/>
            <a:ext cx="8229600" cy="4525963"/>
          </a:xfrm>
        </p:spPr>
        <p:txBody>
          <a:bodyPr>
            <a:normAutofit fontScale="77500" lnSpcReduction="20000"/>
          </a:bodyPr>
          <a:lstStyle/>
          <a:p>
            <a:pPr marL="0" indent="0">
              <a:buNone/>
            </a:pPr>
            <a:r>
              <a:rPr lang="en-GB" u="sng" dirty="0" smtClean="0">
                <a:solidFill>
                  <a:schemeClr val="bg1"/>
                </a:solidFill>
              </a:rPr>
              <a:t>Essay Question</a:t>
            </a:r>
          </a:p>
          <a:p>
            <a:pPr marL="0" indent="0">
              <a:buNone/>
            </a:pPr>
            <a:r>
              <a:rPr lang="en-GB" i="1" dirty="0" smtClean="0">
                <a:solidFill>
                  <a:schemeClr val="bg1"/>
                </a:solidFill>
              </a:rPr>
              <a:t>Choose </a:t>
            </a:r>
            <a:r>
              <a:rPr lang="en-GB" i="1" dirty="0">
                <a:solidFill>
                  <a:schemeClr val="bg1"/>
                </a:solidFill>
              </a:rPr>
              <a:t>a novel or short story in which an incident is significant in relation to the </a:t>
            </a:r>
            <a:r>
              <a:rPr lang="en-GB" i="1" u="sng" dirty="0">
                <a:solidFill>
                  <a:schemeClr val="bg1"/>
                </a:solidFill>
              </a:rPr>
              <a:t>central concerns </a:t>
            </a:r>
            <a:r>
              <a:rPr lang="en-GB" i="1" dirty="0">
                <a:solidFill>
                  <a:schemeClr val="bg1"/>
                </a:solidFill>
              </a:rPr>
              <a:t>of the text.</a:t>
            </a:r>
          </a:p>
          <a:p>
            <a:pPr marL="0" indent="0">
              <a:buNone/>
            </a:pPr>
            <a:r>
              <a:rPr lang="en-GB" i="1" dirty="0">
                <a:solidFill>
                  <a:schemeClr val="bg1"/>
                </a:solidFill>
              </a:rPr>
              <a:t>By referring to appropriate techniques, explain why the incident is significant and discuss how it adds to your appreciation of the text as a </a:t>
            </a:r>
            <a:r>
              <a:rPr lang="en-GB" i="1" dirty="0" smtClean="0">
                <a:solidFill>
                  <a:schemeClr val="bg1"/>
                </a:solidFill>
              </a:rPr>
              <a:t>whole.</a:t>
            </a:r>
          </a:p>
          <a:p>
            <a:pPr marL="0" indent="0">
              <a:buNone/>
            </a:pPr>
            <a:endParaRPr lang="en-GB" dirty="0" smtClean="0">
              <a:solidFill>
                <a:schemeClr val="bg1"/>
              </a:solidFill>
            </a:endParaRPr>
          </a:p>
          <a:p>
            <a:pPr marL="0" indent="0">
              <a:buNone/>
            </a:pPr>
            <a:r>
              <a:rPr lang="en-GB" dirty="0" smtClean="0">
                <a:solidFill>
                  <a:schemeClr val="bg1"/>
                </a:solidFill>
              </a:rPr>
              <a:t>Pick </a:t>
            </a:r>
            <a:r>
              <a:rPr lang="en-GB" b="1" dirty="0" smtClean="0">
                <a:solidFill>
                  <a:schemeClr val="bg1"/>
                </a:solidFill>
              </a:rPr>
              <a:t>TWO </a:t>
            </a:r>
            <a:r>
              <a:rPr lang="en-GB" dirty="0" smtClean="0">
                <a:solidFill>
                  <a:schemeClr val="bg1"/>
                </a:solidFill>
              </a:rPr>
              <a:t>of the quotations discussed today-one about </a:t>
            </a:r>
            <a:r>
              <a:rPr lang="en-GB" b="1" dirty="0" smtClean="0">
                <a:solidFill>
                  <a:schemeClr val="bg1"/>
                </a:solidFill>
              </a:rPr>
              <a:t>what </a:t>
            </a:r>
            <a:r>
              <a:rPr lang="en-GB" b="1" dirty="0" smtClean="0">
                <a:solidFill>
                  <a:schemeClr val="bg1"/>
                </a:solidFill>
              </a:rPr>
              <a:t>happened when Gilead rose to power</a:t>
            </a:r>
            <a:r>
              <a:rPr lang="en-GB" dirty="0" smtClean="0">
                <a:solidFill>
                  <a:schemeClr val="bg1"/>
                </a:solidFill>
              </a:rPr>
              <a:t>, </a:t>
            </a:r>
            <a:r>
              <a:rPr lang="en-GB" dirty="0" smtClean="0">
                <a:solidFill>
                  <a:schemeClr val="bg1"/>
                </a:solidFill>
              </a:rPr>
              <a:t>one of </a:t>
            </a:r>
            <a:r>
              <a:rPr lang="en-GB" b="1" dirty="0" smtClean="0">
                <a:solidFill>
                  <a:schemeClr val="bg1"/>
                </a:solidFill>
              </a:rPr>
              <a:t>the reactions</a:t>
            </a:r>
            <a:r>
              <a:rPr lang="en-GB" dirty="0" smtClean="0">
                <a:solidFill>
                  <a:schemeClr val="bg1"/>
                </a:solidFill>
              </a:rPr>
              <a:t>.</a:t>
            </a:r>
          </a:p>
          <a:p>
            <a:pPr marL="0" indent="0">
              <a:buNone/>
            </a:pPr>
            <a:endParaRPr lang="en-GB" dirty="0">
              <a:solidFill>
                <a:schemeClr val="bg1"/>
              </a:solidFill>
            </a:endParaRPr>
          </a:p>
          <a:p>
            <a:pPr marL="0" indent="0">
              <a:buNone/>
            </a:pPr>
            <a:r>
              <a:rPr lang="en-GB" dirty="0" smtClean="0">
                <a:solidFill>
                  <a:schemeClr val="bg1"/>
                </a:solidFill>
              </a:rPr>
              <a:t>Write TWO </a:t>
            </a:r>
            <a:r>
              <a:rPr lang="en-GB" dirty="0">
                <a:solidFill>
                  <a:schemeClr val="bg1"/>
                </a:solidFill>
              </a:rPr>
              <a:t>critical </a:t>
            </a:r>
            <a:r>
              <a:rPr lang="en-GB" dirty="0" smtClean="0">
                <a:solidFill>
                  <a:schemeClr val="bg1"/>
                </a:solidFill>
              </a:rPr>
              <a:t>paragraphs, in </a:t>
            </a:r>
            <a:r>
              <a:rPr lang="en-GB" dirty="0">
                <a:solidFill>
                  <a:schemeClr val="bg1"/>
                </a:solidFill>
              </a:rPr>
              <a:t>response to the essay Q above.</a:t>
            </a:r>
          </a:p>
          <a:p>
            <a:pPr marL="0" indent="0">
              <a:buNone/>
            </a:pPr>
            <a:endParaRPr lang="en-GB" dirty="0">
              <a:solidFill>
                <a:schemeClr val="bg1"/>
              </a:solidFill>
            </a:endParaRPr>
          </a:p>
          <a:p>
            <a:pPr marL="0" indent="0">
              <a:buNone/>
            </a:pPr>
            <a:endParaRPr lang="en-GB" dirty="0">
              <a:solidFill>
                <a:schemeClr val="bg1"/>
              </a:solidFill>
            </a:endParaRPr>
          </a:p>
          <a:p>
            <a:pPr marL="0" indent="0">
              <a:buNone/>
            </a:pP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cxnSp>
        <p:nvCxnSpPr>
          <p:cNvPr id="6" name="Straight Arrow Connector 5"/>
          <p:cNvCxnSpPr/>
          <p:nvPr/>
        </p:nvCxnSpPr>
        <p:spPr>
          <a:xfrm flipH="1">
            <a:off x="4495800" y="1629770"/>
            <a:ext cx="2362200" cy="1037230"/>
          </a:xfrm>
          <a:prstGeom prst="straightConnector1">
            <a:avLst/>
          </a:prstGeom>
          <a:ln w="381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705600" y="1219200"/>
            <a:ext cx="2286000" cy="923330"/>
          </a:xfrm>
          <a:prstGeom prst="rect">
            <a:avLst/>
          </a:prstGeom>
          <a:solidFill>
            <a:schemeClr val="accent5">
              <a:lumMod val="60000"/>
              <a:lumOff val="40000"/>
            </a:schemeClr>
          </a:solidFill>
        </p:spPr>
        <p:txBody>
          <a:bodyPr wrap="square" rtlCol="0">
            <a:spAutoFit/>
          </a:bodyPr>
          <a:lstStyle/>
          <a:p>
            <a:r>
              <a:rPr lang="en-GB" dirty="0" smtClean="0"/>
              <a:t>Lack of agency, power; women’s subjugation </a:t>
            </a:r>
            <a:endParaRPr lang="en-GB" dirty="0"/>
          </a:p>
        </p:txBody>
      </p:sp>
    </p:spTree>
    <p:extLst>
      <p:ext uri="{BB962C8B-B14F-4D97-AF65-F5344CB8AC3E}">
        <p14:creationId xmlns:p14="http://schemas.microsoft.com/office/powerpoint/2010/main" val="31234134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95275"/>
            <a:ext cx="8229600" cy="1143000"/>
          </a:xfrm>
        </p:spPr>
        <p:txBody>
          <a:bodyPr/>
          <a:lstStyle/>
          <a:p>
            <a:r>
              <a:rPr lang="en-GB" dirty="0" smtClean="0">
                <a:solidFill>
                  <a:schemeClr val="bg1"/>
                </a:solidFill>
              </a:rPr>
              <a:t>PCQEL</a:t>
            </a:r>
            <a:endParaRPr lang="en-GB" dirty="0">
              <a:solidFill>
                <a:schemeClr val="bg1"/>
              </a:solidFill>
            </a:endParaRPr>
          </a:p>
        </p:txBody>
      </p:sp>
      <p:sp>
        <p:nvSpPr>
          <p:cNvPr id="3" name="Content Placeholder 2"/>
          <p:cNvSpPr>
            <a:spLocks noGrp="1"/>
          </p:cNvSpPr>
          <p:nvPr>
            <p:ph idx="1"/>
          </p:nvPr>
        </p:nvSpPr>
        <p:spPr>
          <a:xfrm>
            <a:off x="0" y="1441687"/>
            <a:ext cx="6362700" cy="5638800"/>
          </a:xfrm>
        </p:spPr>
        <p:txBody>
          <a:bodyPr>
            <a:normAutofit fontScale="70000" lnSpcReduction="20000"/>
          </a:bodyPr>
          <a:lstStyle/>
          <a:p>
            <a:r>
              <a:rPr lang="en-GB" sz="4400" dirty="0">
                <a:solidFill>
                  <a:schemeClr val="bg1"/>
                </a:solidFill>
              </a:rPr>
              <a:t>P</a:t>
            </a:r>
            <a:r>
              <a:rPr lang="en-GB" dirty="0">
                <a:solidFill>
                  <a:schemeClr val="bg1"/>
                </a:solidFill>
              </a:rPr>
              <a:t>oint- (topic sentence-ref to Q, technique and point being made</a:t>
            </a:r>
            <a:r>
              <a:rPr lang="en-GB" dirty="0" smtClean="0">
                <a:solidFill>
                  <a:schemeClr val="bg1"/>
                </a:solidFill>
              </a:rPr>
              <a:t>)</a:t>
            </a:r>
          </a:p>
          <a:p>
            <a:pPr marL="0" indent="0">
              <a:buNone/>
            </a:pPr>
            <a:r>
              <a:rPr lang="en-GB" dirty="0" smtClean="0">
                <a:solidFill>
                  <a:srgbClr val="FFFF00"/>
                </a:solidFill>
              </a:rPr>
              <a:t>Atwood uses _________ in the form of… to…</a:t>
            </a:r>
          </a:p>
          <a:p>
            <a:r>
              <a:rPr lang="en-GB" sz="4800" dirty="0">
                <a:solidFill>
                  <a:schemeClr val="bg1"/>
                </a:solidFill>
              </a:rPr>
              <a:t>C</a:t>
            </a:r>
            <a:r>
              <a:rPr lang="en-GB" dirty="0">
                <a:solidFill>
                  <a:schemeClr val="bg1"/>
                </a:solidFill>
              </a:rPr>
              <a:t>ontext-(where in novel? What is happening at this point</a:t>
            </a:r>
            <a:r>
              <a:rPr lang="en-GB" dirty="0" smtClean="0">
                <a:solidFill>
                  <a:schemeClr val="bg1"/>
                </a:solidFill>
              </a:rPr>
              <a:t>?)</a:t>
            </a:r>
          </a:p>
          <a:p>
            <a:pPr marL="0" indent="0">
              <a:buNone/>
            </a:pPr>
            <a:r>
              <a:rPr lang="en-GB" dirty="0" smtClean="0">
                <a:solidFill>
                  <a:srgbClr val="FFFF00"/>
                </a:solidFill>
              </a:rPr>
              <a:t>A key moment in the novel is…</a:t>
            </a:r>
          </a:p>
          <a:p>
            <a:r>
              <a:rPr lang="en-GB" sz="4300" dirty="0" smtClean="0">
                <a:solidFill>
                  <a:schemeClr val="bg1"/>
                </a:solidFill>
              </a:rPr>
              <a:t>Q</a:t>
            </a:r>
            <a:r>
              <a:rPr lang="en-GB" dirty="0" smtClean="0">
                <a:solidFill>
                  <a:schemeClr val="bg1"/>
                </a:solidFill>
              </a:rPr>
              <a:t>uotation</a:t>
            </a:r>
          </a:p>
          <a:p>
            <a:pPr marL="0" indent="0">
              <a:buNone/>
            </a:pPr>
            <a:r>
              <a:rPr lang="en-GB" dirty="0" smtClean="0">
                <a:solidFill>
                  <a:srgbClr val="FFFF00"/>
                </a:solidFill>
              </a:rPr>
              <a:t>“____________________”</a:t>
            </a:r>
          </a:p>
          <a:p>
            <a:r>
              <a:rPr lang="en-GB" sz="4300" dirty="0">
                <a:solidFill>
                  <a:schemeClr val="bg1"/>
                </a:solidFill>
              </a:rPr>
              <a:t>E</a:t>
            </a:r>
            <a:r>
              <a:rPr lang="en-GB" dirty="0">
                <a:solidFill>
                  <a:schemeClr val="bg1"/>
                </a:solidFill>
              </a:rPr>
              <a:t>xplanation (thorough analysis of quotation, technique used</a:t>
            </a:r>
            <a:r>
              <a:rPr lang="en-GB" dirty="0" smtClean="0">
                <a:solidFill>
                  <a:schemeClr val="bg1"/>
                </a:solidFill>
              </a:rPr>
              <a:t>)</a:t>
            </a:r>
          </a:p>
          <a:p>
            <a:pPr marL="0" indent="0">
              <a:buNone/>
            </a:pPr>
            <a:r>
              <a:rPr lang="en-GB" dirty="0" smtClean="0">
                <a:solidFill>
                  <a:srgbClr val="FFFF00"/>
                </a:solidFill>
              </a:rPr>
              <a:t>Here, Atwood uses ________ to…</a:t>
            </a:r>
          </a:p>
          <a:p>
            <a:r>
              <a:rPr lang="en-GB" sz="4300" dirty="0">
                <a:solidFill>
                  <a:schemeClr val="bg1"/>
                </a:solidFill>
              </a:rPr>
              <a:t>L</a:t>
            </a:r>
            <a:r>
              <a:rPr lang="en-GB" dirty="0">
                <a:solidFill>
                  <a:schemeClr val="bg1"/>
                </a:solidFill>
              </a:rPr>
              <a:t>ink (how does quotation link back to Q? What does it tell us about essay topic</a:t>
            </a:r>
            <a:r>
              <a:rPr lang="en-GB" dirty="0" smtClean="0">
                <a:solidFill>
                  <a:schemeClr val="bg1"/>
                </a:solidFill>
              </a:rPr>
              <a:t>?)</a:t>
            </a:r>
          </a:p>
          <a:p>
            <a:pPr marL="0" indent="0">
              <a:buNone/>
            </a:pPr>
            <a:r>
              <a:rPr lang="en-GB" dirty="0" smtClean="0">
                <a:solidFill>
                  <a:srgbClr val="FFFF00"/>
                </a:solidFill>
              </a:rPr>
              <a:t>______________ is an important incident in this novel as it clearly conveys…</a:t>
            </a:r>
            <a:endParaRPr lang="en-GB" dirty="0">
              <a:solidFill>
                <a:srgbClr val="FFFF00"/>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
        <p:nvSpPr>
          <p:cNvPr id="5" name="TextBox 4"/>
          <p:cNvSpPr txBox="1"/>
          <p:nvPr/>
        </p:nvSpPr>
        <p:spPr>
          <a:xfrm>
            <a:off x="6362700" y="1066800"/>
            <a:ext cx="2781300" cy="3970318"/>
          </a:xfrm>
          <a:prstGeom prst="rect">
            <a:avLst/>
          </a:prstGeom>
          <a:solidFill>
            <a:schemeClr val="accent6">
              <a:lumMod val="40000"/>
              <a:lumOff val="60000"/>
            </a:schemeClr>
          </a:solidFill>
        </p:spPr>
        <p:txBody>
          <a:bodyPr wrap="square" rtlCol="0">
            <a:spAutoFit/>
          </a:bodyPr>
          <a:lstStyle/>
          <a:p>
            <a:r>
              <a:rPr lang="en-GB" b="1" u="sng" dirty="0" smtClean="0"/>
              <a:t>Essay Q</a:t>
            </a:r>
          </a:p>
          <a:p>
            <a:r>
              <a:rPr lang="en-GB" dirty="0"/>
              <a:t>Choose a novel or short story in which </a:t>
            </a:r>
            <a:r>
              <a:rPr lang="en-GB" b="1" dirty="0"/>
              <a:t>an incident is significant in relation to the central concerns </a:t>
            </a:r>
            <a:r>
              <a:rPr lang="en-GB" dirty="0"/>
              <a:t>of the text.</a:t>
            </a:r>
          </a:p>
          <a:p>
            <a:r>
              <a:rPr lang="en-GB" dirty="0"/>
              <a:t>By referring to appropriate techniques, explain </a:t>
            </a:r>
            <a:r>
              <a:rPr lang="en-GB" b="1" dirty="0"/>
              <a:t>why the incident is significant </a:t>
            </a:r>
            <a:r>
              <a:rPr lang="en-GB" dirty="0"/>
              <a:t>and discuss </a:t>
            </a:r>
            <a:r>
              <a:rPr lang="en-GB" b="1" dirty="0"/>
              <a:t>how it adds to your appreciation of the text as a whole</a:t>
            </a:r>
            <a:r>
              <a:rPr lang="en-GB" dirty="0"/>
              <a:t>.</a:t>
            </a:r>
          </a:p>
          <a:p>
            <a:endParaRPr lang="en-GB" b="1" dirty="0" smtClean="0"/>
          </a:p>
          <a:p>
            <a:endParaRPr lang="en-GB" dirty="0"/>
          </a:p>
        </p:txBody>
      </p:sp>
      <p:sp>
        <p:nvSpPr>
          <p:cNvPr id="6" name="TextBox 5"/>
          <p:cNvSpPr txBox="1"/>
          <p:nvPr/>
        </p:nvSpPr>
        <p:spPr>
          <a:xfrm>
            <a:off x="6629400" y="5334000"/>
            <a:ext cx="2209800" cy="1200329"/>
          </a:xfrm>
          <a:prstGeom prst="rect">
            <a:avLst/>
          </a:prstGeom>
          <a:solidFill>
            <a:schemeClr val="accent4">
              <a:lumMod val="40000"/>
              <a:lumOff val="60000"/>
            </a:schemeClr>
          </a:solidFill>
        </p:spPr>
        <p:txBody>
          <a:bodyPr wrap="square" rtlCol="0">
            <a:spAutoFit/>
          </a:bodyPr>
          <a:lstStyle/>
          <a:p>
            <a:r>
              <a:rPr lang="en-GB" dirty="0" smtClean="0"/>
              <a:t>Try to write your second paragraph </a:t>
            </a:r>
            <a:r>
              <a:rPr lang="en-GB" b="1" dirty="0" smtClean="0"/>
              <a:t>without sentence starters!</a:t>
            </a:r>
            <a:endParaRPr lang="en-GB" b="1" dirty="0"/>
          </a:p>
        </p:txBody>
      </p:sp>
    </p:spTree>
    <p:extLst>
      <p:ext uri="{BB962C8B-B14F-4D97-AF65-F5344CB8AC3E}">
        <p14:creationId xmlns:p14="http://schemas.microsoft.com/office/powerpoint/2010/main" val="26895949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Paragraph 2</a:t>
            </a:r>
            <a:endParaRPr lang="en-GB" dirty="0">
              <a:solidFill>
                <a:schemeClr val="bg1"/>
              </a:solidFill>
            </a:endParaRPr>
          </a:p>
        </p:txBody>
      </p:sp>
      <p:sp>
        <p:nvSpPr>
          <p:cNvPr id="3" name="Content Placeholder 2"/>
          <p:cNvSpPr>
            <a:spLocks noGrp="1"/>
          </p:cNvSpPr>
          <p:nvPr>
            <p:ph idx="1"/>
          </p:nvPr>
        </p:nvSpPr>
        <p:spPr/>
        <p:txBody>
          <a:bodyPr/>
          <a:lstStyle/>
          <a:p>
            <a:pPr marL="0" indent="0">
              <a:buNone/>
            </a:pPr>
            <a:r>
              <a:rPr lang="en-GB" dirty="0" smtClean="0">
                <a:solidFill>
                  <a:schemeClr val="bg1"/>
                </a:solidFill>
              </a:rPr>
              <a:t>Atwood demonstrates the effects of Gilead’s takeover when…</a:t>
            </a:r>
          </a:p>
          <a:p>
            <a:pPr marL="0" indent="0">
              <a:buNone/>
            </a:pPr>
            <a:endParaRPr lang="en-GB" dirty="0">
              <a:solidFill>
                <a:schemeClr val="bg1"/>
              </a:solidFill>
            </a:endParaRPr>
          </a:p>
          <a:p>
            <a:pPr marL="0" indent="0">
              <a:buNone/>
            </a:pPr>
            <a:endParaRPr lang="en-GB" dirty="0" smtClean="0">
              <a:solidFill>
                <a:schemeClr val="bg1"/>
              </a:solidFill>
            </a:endParaRPr>
          </a:p>
          <a:p>
            <a:pPr marL="0" indent="0">
              <a:buNone/>
            </a:pPr>
            <a:r>
              <a:rPr lang="en-GB" dirty="0" smtClean="0">
                <a:solidFill>
                  <a:schemeClr val="bg1"/>
                </a:solidFill>
              </a:rPr>
              <a:t>CONTINUE-TRY TO FOLLOW PCQEL!</a:t>
            </a:r>
            <a:endParaRPr lang="en-GB" dirty="0">
              <a:solidFill>
                <a:schemeClr val="bg1"/>
              </a:solidFill>
            </a:endParaRPr>
          </a:p>
        </p:txBody>
      </p:sp>
    </p:spTree>
    <p:extLst>
      <p:ext uri="{BB962C8B-B14F-4D97-AF65-F5344CB8AC3E}">
        <p14:creationId xmlns:p14="http://schemas.microsoft.com/office/powerpoint/2010/main" val="2152404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Key Plot Points</a:t>
            </a:r>
            <a:endParaRPr lang="en-GB" dirty="0">
              <a:solidFill>
                <a:schemeClr val="bg1"/>
              </a:solidFill>
            </a:endParaRPr>
          </a:p>
        </p:txBody>
      </p:sp>
      <p:sp>
        <p:nvSpPr>
          <p:cNvPr id="3" name="Content Placeholder 2"/>
          <p:cNvSpPr>
            <a:spLocks noGrp="1"/>
          </p:cNvSpPr>
          <p:nvPr>
            <p:ph idx="1"/>
          </p:nvPr>
        </p:nvSpPr>
        <p:spPr/>
        <p:txBody>
          <a:bodyPr/>
          <a:lstStyle/>
          <a:p>
            <a:r>
              <a:rPr lang="en-GB" dirty="0" smtClean="0">
                <a:solidFill>
                  <a:schemeClr val="bg1"/>
                </a:solidFill>
              </a:rPr>
              <a:t>Note down the key plot points from this section of the novel (major things that happened) on your post-it</a:t>
            </a:r>
          </a:p>
          <a:p>
            <a:endParaRPr lang="en-GB" dirty="0">
              <a:solidFill>
                <a:schemeClr val="bg1"/>
              </a:solidFill>
            </a:endParaRPr>
          </a:p>
          <a:p>
            <a:r>
              <a:rPr lang="en-GB" dirty="0" smtClean="0">
                <a:solidFill>
                  <a:schemeClr val="bg1"/>
                </a:solidFill>
              </a:rPr>
              <a:t>Aim for 3-5 points </a:t>
            </a:r>
          </a:p>
          <a:p>
            <a:endParaRPr lang="en-GB" dirty="0" smtClean="0">
              <a:solidFill>
                <a:schemeClr val="bg1"/>
              </a:solidFill>
            </a:endParaRPr>
          </a:p>
          <a:p>
            <a:r>
              <a:rPr lang="en-GB" dirty="0" smtClean="0">
                <a:solidFill>
                  <a:schemeClr val="bg1"/>
                </a:solidFill>
              </a:rPr>
              <a:t>Place it on the board</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42058917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Homework</a:t>
            </a:r>
            <a:endParaRPr lang="en-GB" dirty="0">
              <a:solidFill>
                <a:schemeClr val="bg1"/>
              </a:solidFill>
            </a:endParaRPr>
          </a:p>
        </p:txBody>
      </p:sp>
      <p:sp>
        <p:nvSpPr>
          <p:cNvPr id="3" name="Content Placeholder 2"/>
          <p:cNvSpPr>
            <a:spLocks noGrp="1"/>
          </p:cNvSpPr>
          <p:nvPr>
            <p:ph idx="1"/>
          </p:nvPr>
        </p:nvSpPr>
        <p:spPr/>
        <p:txBody>
          <a:bodyPr>
            <a:normAutofit fontScale="85000" lnSpcReduction="20000"/>
          </a:bodyPr>
          <a:lstStyle/>
          <a:p>
            <a:r>
              <a:rPr lang="en-GB" dirty="0" smtClean="0">
                <a:solidFill>
                  <a:schemeClr val="bg1"/>
                </a:solidFill>
              </a:rPr>
              <a:t>For </a:t>
            </a:r>
            <a:r>
              <a:rPr lang="en-GB" dirty="0" smtClean="0">
                <a:solidFill>
                  <a:schemeClr val="bg1"/>
                </a:solidFill>
              </a:rPr>
              <a:t>Weds 23</a:t>
            </a:r>
            <a:r>
              <a:rPr lang="en-GB" baseline="30000" dirty="0" smtClean="0">
                <a:solidFill>
                  <a:schemeClr val="bg1"/>
                </a:solidFill>
              </a:rPr>
              <a:t>rd</a:t>
            </a:r>
            <a:r>
              <a:rPr lang="en-GB" dirty="0" smtClean="0">
                <a:solidFill>
                  <a:schemeClr val="bg1"/>
                </a:solidFill>
              </a:rPr>
              <a:t> Oct</a:t>
            </a:r>
            <a:endParaRPr lang="en-GB" dirty="0" smtClean="0">
              <a:solidFill>
                <a:schemeClr val="bg1"/>
              </a:solidFill>
            </a:endParaRPr>
          </a:p>
          <a:p>
            <a:r>
              <a:rPr lang="en-GB" dirty="0" smtClean="0">
                <a:solidFill>
                  <a:schemeClr val="bg1"/>
                </a:solidFill>
              </a:rPr>
              <a:t>Read Chapters 30-39 (66 pages</a:t>
            </a:r>
            <a:r>
              <a:rPr lang="en-GB" dirty="0" smtClean="0">
                <a:solidFill>
                  <a:schemeClr val="bg1"/>
                </a:solidFill>
              </a:rPr>
              <a:t>)</a:t>
            </a:r>
          </a:p>
          <a:p>
            <a:r>
              <a:rPr lang="en-GB" dirty="0" smtClean="0">
                <a:solidFill>
                  <a:schemeClr val="bg1"/>
                </a:solidFill>
              </a:rPr>
              <a:t>Finish key incident paragraphs (if incomplete)</a:t>
            </a:r>
            <a:endParaRPr lang="en-GB" dirty="0" smtClean="0">
              <a:solidFill>
                <a:schemeClr val="bg1"/>
              </a:solidFill>
            </a:endParaRPr>
          </a:p>
          <a:p>
            <a:r>
              <a:rPr lang="en-GB" dirty="0" smtClean="0">
                <a:solidFill>
                  <a:schemeClr val="bg1"/>
                </a:solidFill>
              </a:rPr>
              <a:t>As you read, highlight and/or note down </a:t>
            </a:r>
            <a:r>
              <a:rPr lang="en-GB" b="1" dirty="0" smtClean="0">
                <a:solidFill>
                  <a:schemeClr val="bg1"/>
                </a:solidFill>
              </a:rPr>
              <a:t>THREE interesting quotations</a:t>
            </a:r>
          </a:p>
          <a:p>
            <a:r>
              <a:rPr lang="en-GB" dirty="0">
                <a:solidFill>
                  <a:schemeClr val="bg1"/>
                </a:solidFill>
              </a:rPr>
              <a:t>These could be about:</a:t>
            </a:r>
          </a:p>
          <a:p>
            <a:pPr lvl="1"/>
            <a:r>
              <a:rPr lang="en-GB" dirty="0">
                <a:solidFill>
                  <a:schemeClr val="bg1"/>
                </a:solidFill>
              </a:rPr>
              <a:t>Characters</a:t>
            </a:r>
          </a:p>
          <a:p>
            <a:pPr lvl="1"/>
            <a:r>
              <a:rPr lang="en-GB" dirty="0">
                <a:solidFill>
                  <a:schemeClr val="bg1"/>
                </a:solidFill>
              </a:rPr>
              <a:t>Key themes</a:t>
            </a:r>
          </a:p>
          <a:p>
            <a:pPr lvl="1"/>
            <a:r>
              <a:rPr lang="en-GB" dirty="0">
                <a:solidFill>
                  <a:schemeClr val="bg1"/>
                </a:solidFill>
              </a:rPr>
              <a:t>Descriptions of setting</a:t>
            </a:r>
          </a:p>
          <a:p>
            <a:pPr lvl="1"/>
            <a:r>
              <a:rPr lang="en-GB" dirty="0" smtClean="0">
                <a:solidFill>
                  <a:schemeClr val="bg1"/>
                </a:solidFill>
              </a:rPr>
              <a:t>Dialogue</a:t>
            </a:r>
          </a:p>
          <a:p>
            <a:r>
              <a:rPr lang="en-GB" dirty="0" smtClean="0">
                <a:solidFill>
                  <a:schemeClr val="bg1"/>
                </a:solidFill>
              </a:rPr>
              <a:t>Be prepared to share these next week</a:t>
            </a: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1839037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Key Points</a:t>
            </a:r>
            <a:endParaRPr lang="en-GB" dirty="0">
              <a:solidFill>
                <a:schemeClr val="bg1"/>
              </a:solidFill>
            </a:endParaRPr>
          </a:p>
        </p:txBody>
      </p:sp>
      <p:sp>
        <p:nvSpPr>
          <p:cNvPr id="3" name="Content Placeholder 2"/>
          <p:cNvSpPr>
            <a:spLocks noGrp="1"/>
          </p:cNvSpPr>
          <p:nvPr>
            <p:ph idx="1"/>
          </p:nvPr>
        </p:nvSpPr>
        <p:spPr/>
        <p:txBody>
          <a:bodyPr>
            <a:normAutofit lnSpcReduction="10000"/>
          </a:bodyPr>
          <a:lstStyle/>
          <a:p>
            <a:pPr marL="0" indent="0">
              <a:buNone/>
            </a:pPr>
            <a:r>
              <a:rPr lang="en-GB" dirty="0" smtClean="0">
                <a:solidFill>
                  <a:schemeClr val="bg1"/>
                </a:solidFill>
              </a:rPr>
              <a:t>In this section, we:</a:t>
            </a:r>
          </a:p>
          <a:p>
            <a:r>
              <a:rPr lang="en-GB" dirty="0" smtClean="0">
                <a:solidFill>
                  <a:schemeClr val="bg1"/>
                </a:solidFill>
              </a:rPr>
              <a:t>See </a:t>
            </a:r>
            <a:r>
              <a:rPr lang="en-GB" dirty="0" err="1" smtClean="0">
                <a:solidFill>
                  <a:schemeClr val="bg1"/>
                </a:solidFill>
              </a:rPr>
              <a:t>Offred</a:t>
            </a:r>
            <a:r>
              <a:rPr lang="en-GB" dirty="0" smtClean="0">
                <a:solidFill>
                  <a:schemeClr val="bg1"/>
                </a:solidFill>
              </a:rPr>
              <a:t> being offered reading material (magazines)-something she has craved</a:t>
            </a:r>
          </a:p>
          <a:p>
            <a:r>
              <a:rPr lang="en-GB" dirty="0" smtClean="0">
                <a:solidFill>
                  <a:schemeClr val="bg1"/>
                </a:solidFill>
              </a:rPr>
              <a:t>Discover the </a:t>
            </a:r>
            <a:r>
              <a:rPr lang="en-GB" dirty="0" err="1" smtClean="0">
                <a:solidFill>
                  <a:schemeClr val="bg1"/>
                </a:solidFill>
              </a:rPr>
              <a:t>Ofglen</a:t>
            </a:r>
            <a:r>
              <a:rPr lang="en-GB" dirty="0" smtClean="0">
                <a:solidFill>
                  <a:schemeClr val="bg1"/>
                </a:solidFill>
              </a:rPr>
              <a:t> has some link to the resistance movement</a:t>
            </a:r>
          </a:p>
          <a:p>
            <a:r>
              <a:rPr lang="en-GB" dirty="0" smtClean="0">
                <a:solidFill>
                  <a:schemeClr val="bg1"/>
                </a:solidFill>
              </a:rPr>
              <a:t>Find out the circumstances of Gilead’s creation</a:t>
            </a:r>
          </a:p>
          <a:p>
            <a:r>
              <a:rPr lang="en-GB" dirty="0" smtClean="0">
                <a:solidFill>
                  <a:schemeClr val="bg1"/>
                </a:solidFill>
              </a:rPr>
              <a:t>Discover the meaning </a:t>
            </a:r>
            <a:r>
              <a:rPr lang="en-GB" dirty="0">
                <a:solidFill>
                  <a:schemeClr val="bg1"/>
                </a:solidFill>
              </a:rPr>
              <a:t>of “</a:t>
            </a:r>
            <a:r>
              <a:rPr lang="en-GB" i="1" dirty="0" err="1">
                <a:solidFill>
                  <a:schemeClr val="bg1"/>
                </a:solidFill>
              </a:rPr>
              <a:t>Nolite</a:t>
            </a:r>
            <a:r>
              <a:rPr lang="en-GB" i="1" dirty="0">
                <a:solidFill>
                  <a:schemeClr val="bg1"/>
                </a:solidFill>
              </a:rPr>
              <a:t> </a:t>
            </a:r>
            <a:r>
              <a:rPr lang="en-GB" i="1" dirty="0" err="1">
                <a:solidFill>
                  <a:schemeClr val="bg1"/>
                </a:solidFill>
              </a:rPr>
              <a:t>te</a:t>
            </a:r>
            <a:r>
              <a:rPr lang="en-GB" i="1" dirty="0">
                <a:solidFill>
                  <a:schemeClr val="bg1"/>
                </a:solidFill>
              </a:rPr>
              <a:t> </a:t>
            </a:r>
            <a:r>
              <a:rPr lang="en-GB" i="1" dirty="0" err="1">
                <a:solidFill>
                  <a:schemeClr val="bg1"/>
                </a:solidFill>
              </a:rPr>
              <a:t>bastardes</a:t>
            </a:r>
            <a:r>
              <a:rPr lang="en-GB" i="1" dirty="0">
                <a:solidFill>
                  <a:schemeClr val="bg1"/>
                </a:solidFill>
              </a:rPr>
              <a:t> </a:t>
            </a:r>
            <a:r>
              <a:rPr lang="en-GB" i="1" dirty="0" err="1" smtClean="0">
                <a:solidFill>
                  <a:schemeClr val="bg1"/>
                </a:solidFill>
              </a:rPr>
              <a:t>carborundorum</a:t>
            </a:r>
            <a:r>
              <a:rPr lang="en-GB" dirty="0" smtClean="0">
                <a:solidFill>
                  <a:schemeClr val="bg1"/>
                </a:solidFill>
              </a:rPr>
              <a:t>”</a:t>
            </a: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3924766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Collating Paragraphs</a:t>
            </a:r>
            <a:endParaRPr lang="en-GB"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GB" dirty="0" smtClean="0">
                <a:solidFill>
                  <a:schemeClr val="bg1"/>
                </a:solidFill>
              </a:rPr>
              <a:t>When you are given your critical paragraphs back, keep them together-maybe even type them up at home!</a:t>
            </a:r>
          </a:p>
          <a:p>
            <a:endParaRPr lang="en-GB" dirty="0">
              <a:solidFill>
                <a:schemeClr val="bg1"/>
              </a:solidFill>
            </a:endParaRPr>
          </a:p>
          <a:p>
            <a:r>
              <a:rPr lang="en-GB" dirty="0" smtClean="0">
                <a:solidFill>
                  <a:schemeClr val="bg1"/>
                </a:solidFill>
              </a:rPr>
              <a:t>When revising/preparing for critical essay assessments, you can use these to build on your knowledge, or as the basis of your first main paragraph of an essay</a:t>
            </a:r>
          </a:p>
          <a:p>
            <a:endParaRPr lang="en-GB" dirty="0">
              <a:solidFill>
                <a:schemeClr val="bg1"/>
              </a:solidFill>
            </a:endParaRPr>
          </a:p>
          <a:p>
            <a:r>
              <a:rPr lang="en-GB" dirty="0" smtClean="0">
                <a:solidFill>
                  <a:schemeClr val="bg1"/>
                </a:solidFill>
              </a:rPr>
              <a:t>Don’t throw them away/lose them in the depths of your bag/folder</a:t>
            </a:r>
            <a:endParaRPr lang="en-GB" dirty="0">
              <a:solidFill>
                <a:schemeClr val="bg1"/>
              </a:solidFill>
            </a:endParaRPr>
          </a:p>
        </p:txBody>
      </p:sp>
    </p:spTree>
    <p:extLst>
      <p:ext uri="{BB962C8B-B14F-4D97-AF65-F5344CB8AC3E}">
        <p14:creationId xmlns:p14="http://schemas.microsoft.com/office/powerpoint/2010/main" val="3952346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Key Quotes</a:t>
            </a:r>
            <a:endParaRPr lang="en-GB" dirty="0">
              <a:solidFill>
                <a:schemeClr val="bg1"/>
              </a:solidFill>
            </a:endParaRPr>
          </a:p>
        </p:txBody>
      </p:sp>
      <p:sp>
        <p:nvSpPr>
          <p:cNvPr id="3" name="Content Placeholder 2"/>
          <p:cNvSpPr>
            <a:spLocks noGrp="1"/>
          </p:cNvSpPr>
          <p:nvPr>
            <p:ph idx="1"/>
          </p:nvPr>
        </p:nvSpPr>
        <p:spPr>
          <a:xfrm>
            <a:off x="638033" y="1438275"/>
            <a:ext cx="8534400" cy="5562600"/>
          </a:xfrm>
        </p:spPr>
        <p:txBody>
          <a:bodyPr>
            <a:normAutofit fontScale="47500" lnSpcReduction="20000"/>
          </a:bodyPr>
          <a:lstStyle/>
          <a:p>
            <a:r>
              <a:rPr lang="en-GB" dirty="0" smtClean="0">
                <a:solidFill>
                  <a:schemeClr val="bg1"/>
                </a:solidFill>
              </a:rPr>
              <a:t>“Perspective is necessary. Otherwise there are only two dimensions. Otherwise you live with your face squashed against a wall…Otherwise you live in the moment, which is not where I want to be.” (153, C24)</a:t>
            </a:r>
          </a:p>
          <a:p>
            <a:r>
              <a:rPr lang="en-GB" dirty="0" smtClean="0">
                <a:solidFill>
                  <a:schemeClr val="bg1"/>
                </a:solidFill>
              </a:rPr>
              <a:t>“Time’s a trap, I’m caught in it. I must forget about my secret name and all ways back. My name is </a:t>
            </a:r>
            <a:r>
              <a:rPr lang="en-GB" dirty="0" err="1" smtClean="0">
                <a:solidFill>
                  <a:schemeClr val="bg1"/>
                </a:solidFill>
              </a:rPr>
              <a:t>Offred</a:t>
            </a:r>
            <a:r>
              <a:rPr lang="en-GB" dirty="0" smtClean="0">
                <a:solidFill>
                  <a:schemeClr val="bg1"/>
                </a:solidFill>
              </a:rPr>
              <a:t> now, and here is where I live.” (153, C24)</a:t>
            </a:r>
          </a:p>
          <a:p>
            <a:r>
              <a:rPr lang="en-GB" dirty="0" smtClean="0">
                <a:solidFill>
                  <a:schemeClr val="bg1"/>
                </a:solidFill>
              </a:rPr>
              <a:t>“Men are sex machines…They only want one thing. You must learn to manipulate them, for your own good…Aunt Lydia did not actually say this, but it was implicit” (153, C24)</a:t>
            </a:r>
          </a:p>
          <a:p>
            <a:r>
              <a:rPr lang="en-GB" dirty="0" smtClean="0">
                <a:solidFill>
                  <a:schemeClr val="bg1"/>
                </a:solidFill>
              </a:rPr>
              <a:t>“This is one of the most </a:t>
            </a:r>
            <a:r>
              <a:rPr lang="en-GB" dirty="0" err="1" smtClean="0">
                <a:solidFill>
                  <a:schemeClr val="bg1"/>
                </a:solidFill>
              </a:rPr>
              <a:t>bizzare</a:t>
            </a:r>
            <a:r>
              <a:rPr lang="en-GB" dirty="0" smtClean="0">
                <a:solidFill>
                  <a:schemeClr val="bg1"/>
                </a:solidFill>
              </a:rPr>
              <a:t> things that’s happened to me, ever. Context is all.” (154, C24)</a:t>
            </a:r>
          </a:p>
          <a:p>
            <a:r>
              <a:rPr lang="en-GB" dirty="0" smtClean="0">
                <a:solidFill>
                  <a:schemeClr val="bg1"/>
                </a:solidFill>
              </a:rPr>
              <a:t>“She did not believe he was a monster. H was not a monster, to her. Probably he had some endearing trait….How easy it is to invent a humanity, for anyone at all.” (155, C24)</a:t>
            </a:r>
          </a:p>
          <a:p>
            <a:r>
              <a:rPr lang="en-GB" dirty="0" smtClean="0">
                <a:solidFill>
                  <a:schemeClr val="bg1"/>
                </a:solidFill>
              </a:rPr>
              <a:t>“Here I am in the closet. </a:t>
            </a:r>
            <a:r>
              <a:rPr lang="en-GB" dirty="0" err="1" smtClean="0">
                <a:solidFill>
                  <a:schemeClr val="bg1"/>
                </a:solidFill>
              </a:rPr>
              <a:t>Nolite</a:t>
            </a:r>
            <a:r>
              <a:rPr lang="en-GB" dirty="0" smtClean="0">
                <a:solidFill>
                  <a:schemeClr val="bg1"/>
                </a:solidFill>
              </a:rPr>
              <a:t> </a:t>
            </a:r>
            <a:r>
              <a:rPr lang="en-GB" dirty="0" err="1" smtClean="0">
                <a:solidFill>
                  <a:schemeClr val="bg1"/>
                </a:solidFill>
              </a:rPr>
              <a:t>te</a:t>
            </a:r>
            <a:r>
              <a:rPr lang="en-GB" dirty="0" smtClean="0">
                <a:solidFill>
                  <a:schemeClr val="bg1"/>
                </a:solidFill>
              </a:rPr>
              <a:t> </a:t>
            </a:r>
            <a:r>
              <a:rPr lang="en-GB" dirty="0" err="1" smtClean="0">
                <a:solidFill>
                  <a:schemeClr val="bg1"/>
                </a:solidFill>
              </a:rPr>
              <a:t>bastardes</a:t>
            </a:r>
            <a:r>
              <a:rPr lang="en-GB" dirty="0" smtClean="0">
                <a:solidFill>
                  <a:schemeClr val="bg1"/>
                </a:solidFill>
              </a:rPr>
              <a:t> </a:t>
            </a:r>
            <a:r>
              <a:rPr lang="en-GB" dirty="0" err="1" smtClean="0">
                <a:solidFill>
                  <a:schemeClr val="bg1"/>
                </a:solidFill>
              </a:rPr>
              <a:t>carborundorum</a:t>
            </a:r>
            <a:r>
              <a:rPr lang="en-GB" dirty="0" smtClean="0">
                <a:solidFill>
                  <a:schemeClr val="bg1"/>
                </a:solidFill>
              </a:rPr>
              <a:t>. I can’t see it in the dark but I trace the tiny scratched writing with the ends of my fingers, as if it’s a code in Braille. It sounds in my head now less like a prayer, more like a command</a:t>
            </a:r>
            <a:r>
              <a:rPr lang="en-GB" dirty="0">
                <a:solidFill>
                  <a:schemeClr val="bg1"/>
                </a:solidFill>
              </a:rPr>
              <a:t>;</a:t>
            </a:r>
            <a:r>
              <a:rPr lang="en-GB" dirty="0" smtClean="0">
                <a:solidFill>
                  <a:schemeClr val="bg1"/>
                </a:solidFill>
              </a:rPr>
              <a:t> but to do what?...Why did she write it, why did she bother? There’s no way out of here.” (156, C24)</a:t>
            </a:r>
          </a:p>
          <a:p>
            <a:r>
              <a:rPr lang="en-GB" dirty="0" smtClean="0">
                <a:solidFill>
                  <a:schemeClr val="bg1"/>
                </a:solidFill>
              </a:rPr>
              <a:t>“There is something subversive about this garden of Serena’s, a sense of buried things bursting upwards, wordlessly, into the light, as if to point, to say: Whatever is silenced will clamour to be heard, though silently.” (161, C25)</a:t>
            </a:r>
          </a:p>
          <a:p>
            <a:r>
              <a:rPr lang="en-GB" dirty="0" smtClean="0">
                <a:solidFill>
                  <a:schemeClr val="bg1"/>
                </a:solidFill>
              </a:rPr>
              <a:t>“Staring at the magazine, as he dangled it before me like </a:t>
            </a:r>
            <a:r>
              <a:rPr lang="en-GB" dirty="0" err="1" smtClean="0">
                <a:solidFill>
                  <a:schemeClr val="bg1"/>
                </a:solidFill>
              </a:rPr>
              <a:t>fishbait</a:t>
            </a:r>
            <a:r>
              <a:rPr lang="en-GB" dirty="0" smtClean="0">
                <a:solidFill>
                  <a:schemeClr val="bg1"/>
                </a:solidFill>
              </a:rPr>
              <a:t>, I wanted it. I wanted it with a force that made the ends of my fingers ache. At the same time I saw this longing of mine as trivial and absurd, because I’d taken such magazines lightly enough once…they were infinitely </a:t>
            </a:r>
            <a:r>
              <a:rPr lang="en-GB" dirty="0" err="1" smtClean="0">
                <a:solidFill>
                  <a:schemeClr val="bg1"/>
                </a:solidFill>
              </a:rPr>
              <a:t>discardable</a:t>
            </a:r>
            <a:r>
              <a:rPr lang="en-GB" dirty="0" smtClean="0">
                <a:solidFill>
                  <a:schemeClr val="bg1"/>
                </a:solidFill>
              </a:rPr>
              <a:t>…Though I remembered now. What was in them was promise. They dealt in transformations, they suggested an endless series of possibilities…they suggested one adventure after another, one wardrobe after another, one improvement after another, one man after another. They suggested rejuvenation, pain overcome and transcended, endless love. The real promise in them was </a:t>
            </a:r>
            <a:r>
              <a:rPr lang="en-GB" dirty="0" err="1" smtClean="0">
                <a:solidFill>
                  <a:schemeClr val="bg1"/>
                </a:solidFill>
              </a:rPr>
              <a:t>immortaility</a:t>
            </a:r>
            <a:r>
              <a:rPr lang="en-GB" dirty="0" smtClean="0">
                <a:solidFill>
                  <a:schemeClr val="bg1"/>
                </a:solidFill>
              </a:rPr>
              <a:t>.” (164-5 C25)	</a:t>
            </a:r>
          </a:p>
          <a:p>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607057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Key Quotes</a:t>
            </a:r>
            <a:endParaRPr lang="en-GB" dirty="0">
              <a:solidFill>
                <a:schemeClr val="bg1"/>
              </a:solidFill>
            </a:endParaRPr>
          </a:p>
        </p:txBody>
      </p:sp>
      <p:sp>
        <p:nvSpPr>
          <p:cNvPr id="3" name="Content Placeholder 2"/>
          <p:cNvSpPr>
            <a:spLocks noGrp="1"/>
          </p:cNvSpPr>
          <p:nvPr>
            <p:ph idx="1"/>
          </p:nvPr>
        </p:nvSpPr>
        <p:spPr>
          <a:xfrm>
            <a:off x="638033" y="1438275"/>
            <a:ext cx="8534400" cy="5562600"/>
          </a:xfrm>
        </p:spPr>
        <p:txBody>
          <a:bodyPr>
            <a:normAutofit fontScale="47500" lnSpcReduction="20000"/>
          </a:bodyPr>
          <a:lstStyle/>
          <a:p>
            <a:r>
              <a:rPr lang="en-GB" dirty="0" smtClean="0">
                <a:solidFill>
                  <a:schemeClr val="bg1"/>
                </a:solidFill>
              </a:rPr>
              <a:t>“What’s dangerous in the hands of the multitudes…is safe enough for those whose motives are….Beyond reproach, I said.” (166, C25)</a:t>
            </a:r>
          </a:p>
          <a:p>
            <a:r>
              <a:rPr lang="en-GB" dirty="0" smtClean="0">
                <a:solidFill>
                  <a:schemeClr val="bg1"/>
                </a:solidFill>
              </a:rPr>
              <a:t>“So there it was, out in the open: his wife didn’t understand him. That’s what I was there for, then. The same old thing. It was too banal to be true.” (166, C25)</a:t>
            </a:r>
          </a:p>
          <a:p>
            <a:r>
              <a:rPr lang="en-GB" dirty="0" smtClean="0">
                <a:solidFill>
                  <a:schemeClr val="bg1"/>
                </a:solidFill>
              </a:rPr>
              <a:t>“He watched me smoothing it over my hands and then my face with that same air of looking in through the bars…For him, I must remember, I am only a whim.” (168 C25)</a:t>
            </a:r>
          </a:p>
          <a:p>
            <a:r>
              <a:rPr lang="en-GB" dirty="0" smtClean="0">
                <a:solidFill>
                  <a:schemeClr val="bg1"/>
                </a:solidFill>
              </a:rPr>
              <a:t>“It was like being on an operating table, in the full glare; like being on a stage.” (169 C26)</a:t>
            </a:r>
            <a:br>
              <a:rPr lang="en-GB" dirty="0" smtClean="0">
                <a:solidFill>
                  <a:schemeClr val="bg1"/>
                </a:solidFill>
              </a:rPr>
            </a:br>
            <a:r>
              <a:rPr lang="en-GB" dirty="0" smtClean="0">
                <a:solidFill>
                  <a:schemeClr val="bg1"/>
                </a:solidFill>
              </a:rPr>
              <a:t>“This act of copulation, fertilisation, perhaps, which should have been no more to me than a bee is to a flower, had become for me indecorous, an embarrassing breach of propriety, which it hadn’t been before. He was no longer a thing to me. That was the problem.” (170, C26)</a:t>
            </a:r>
          </a:p>
          <a:p>
            <a:r>
              <a:rPr lang="en-GB" dirty="0" smtClean="0">
                <a:solidFill>
                  <a:schemeClr val="bg1"/>
                </a:solidFill>
              </a:rPr>
              <a:t>“…the hatred was no longer pure and simple. Partly I was jealous of her; but how could I be jealous of a woman so obviously dried-up and unhappy?” (170, C26)</a:t>
            </a:r>
          </a:p>
          <a:p>
            <a:r>
              <a:rPr lang="en-GB" dirty="0" smtClean="0">
                <a:solidFill>
                  <a:schemeClr val="bg1"/>
                </a:solidFill>
              </a:rPr>
              <a:t>“Also: I now had power over her, of a kind, although she didn’t know it. And I enjoyed that. Why pretend? I enjoyed it a lot.” (171, C26)</a:t>
            </a:r>
          </a:p>
          <a:p>
            <a:r>
              <a:rPr lang="en-GB" dirty="0" smtClean="0">
                <a:solidFill>
                  <a:schemeClr val="bg1"/>
                </a:solidFill>
              </a:rPr>
              <a:t>“Your daughters will have greater freedom. We are working towards the goal of a little garden for each one, each one of you…but we can’t be greedy pigs and demand too much before it’s ready, now can we?” (172, C26)</a:t>
            </a:r>
          </a:p>
          <a:p>
            <a:r>
              <a:rPr lang="en-GB" dirty="0" smtClean="0">
                <a:solidFill>
                  <a:schemeClr val="bg1"/>
                </a:solidFill>
              </a:rPr>
              <a:t>“The mistress used to be kept in a minor house or apartment of her own, and now they’ve amalgamated things. But underneath it’s the same. More or less. Outside woman, they used to be called, in some countries. I am the outside woman.” (172, C26)</a:t>
            </a:r>
          </a:p>
          <a:p>
            <a:r>
              <a:rPr lang="en-GB" dirty="0" smtClean="0">
                <a:solidFill>
                  <a:schemeClr val="bg1"/>
                </a:solidFill>
              </a:rPr>
              <a:t>“I don’t love the Commander or anything like it, but he’s of interest to me, he occupies space, he is more than a shadow...To him I’m no longer merely a useable body…To him I am not merely empty.” (172, C26)</a:t>
            </a:r>
          </a:p>
          <a:p>
            <a:r>
              <a:rPr lang="en-GB" dirty="0" smtClean="0">
                <a:solidFill>
                  <a:schemeClr val="bg1"/>
                </a:solidFill>
              </a:rPr>
              <a:t>“Now and again we vary the route; there’s nothing against it, as long as we stay within the barriers. A rat in a maze is free to go anywhere, as long as it stays inside the maze.” (174, C27)</a:t>
            </a:r>
          </a:p>
          <a:p>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3358747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Key Quotes</a:t>
            </a:r>
            <a:endParaRPr lang="en-GB" dirty="0">
              <a:solidFill>
                <a:schemeClr val="bg1"/>
              </a:solidFill>
            </a:endParaRPr>
          </a:p>
        </p:txBody>
      </p:sp>
      <p:sp>
        <p:nvSpPr>
          <p:cNvPr id="3" name="Content Placeholder 2"/>
          <p:cNvSpPr>
            <a:spLocks noGrp="1"/>
          </p:cNvSpPr>
          <p:nvPr>
            <p:ph idx="1"/>
          </p:nvPr>
        </p:nvSpPr>
        <p:spPr>
          <a:xfrm>
            <a:off x="609600" y="1438275"/>
            <a:ext cx="8534400" cy="5562600"/>
          </a:xfrm>
        </p:spPr>
        <p:txBody>
          <a:bodyPr>
            <a:normAutofit fontScale="55000" lnSpcReduction="20000"/>
          </a:bodyPr>
          <a:lstStyle/>
          <a:p>
            <a:r>
              <a:rPr lang="en-GB" dirty="0" smtClean="0">
                <a:solidFill>
                  <a:schemeClr val="bg1"/>
                </a:solidFill>
              </a:rPr>
              <a:t>“It occurs to be that she may be a spy, a plant, set to trap me; such is the soil in which we grow. But I can’t believe it; hope is rising in me, like sap in a tree. Blood in a wound. We have made an opening.” (178 C27)</a:t>
            </a:r>
          </a:p>
          <a:p>
            <a:r>
              <a:rPr lang="en-GB" dirty="0" smtClean="0">
                <a:solidFill>
                  <a:schemeClr val="bg1"/>
                </a:solidFill>
              </a:rPr>
              <a:t>“What I feel is relief. It wasn’t me.” (179 C27)</a:t>
            </a:r>
          </a:p>
          <a:p>
            <a:r>
              <a:rPr lang="en-GB" dirty="0" smtClean="0">
                <a:solidFill>
                  <a:schemeClr val="bg1"/>
                </a:solidFill>
              </a:rPr>
              <a:t>“From the outside I must look like a cocoon, a spook, a face enshrouded like this, only the outlines visible, of nose, bandaged mouth, blind eyes.” (180, C28)</a:t>
            </a:r>
          </a:p>
          <a:p>
            <a:r>
              <a:rPr lang="en-GB" dirty="0" smtClean="0">
                <a:solidFill>
                  <a:schemeClr val="bg1"/>
                </a:solidFill>
              </a:rPr>
              <a:t>“She said I was poaching, on another woman’s ground. I said Luke wasn’t a fish or a piece of dirt either, he was a human being and could make his own decisions. She said I was rationalising. I said I was in love. She said that was no excuse.” (180, C28)</a:t>
            </a:r>
          </a:p>
          <a:p>
            <a:r>
              <a:rPr lang="en-GB" dirty="0" smtClean="0">
                <a:solidFill>
                  <a:schemeClr val="bg1"/>
                </a:solidFill>
              </a:rPr>
              <a:t>“She said it was different, because the balance of power was equal between women so sex was an even-</a:t>
            </a:r>
            <a:r>
              <a:rPr lang="en-GB" dirty="0" err="1" smtClean="0">
                <a:solidFill>
                  <a:schemeClr val="bg1"/>
                </a:solidFill>
              </a:rPr>
              <a:t>stevens</a:t>
            </a:r>
            <a:r>
              <a:rPr lang="en-GB" dirty="0" smtClean="0">
                <a:solidFill>
                  <a:schemeClr val="bg1"/>
                </a:solidFill>
              </a:rPr>
              <a:t> transaction.” (180, C28)</a:t>
            </a:r>
          </a:p>
          <a:p>
            <a:r>
              <a:rPr lang="en-GB" dirty="0" smtClean="0">
                <a:solidFill>
                  <a:schemeClr val="bg1"/>
                </a:solidFill>
              </a:rPr>
              <a:t>“I said there was more than one way of living with your head in the sand and that if Moira thought that she could create Utopia by shutting herself up in a women-only enclave she was sadly mistake. Men were not just going to go away, I said. You couldn’t just ignore them.” (181, C28)</a:t>
            </a:r>
          </a:p>
          <a:p>
            <a:r>
              <a:rPr lang="en-GB" dirty="0" smtClean="0">
                <a:solidFill>
                  <a:schemeClr val="bg1"/>
                </a:solidFill>
              </a:rPr>
              <a:t>“Are you calling Luke a social disease?” (181, C28)</a:t>
            </a:r>
          </a:p>
          <a:p>
            <a:r>
              <a:rPr lang="en-GB" dirty="0" smtClean="0">
                <a:solidFill>
                  <a:schemeClr val="bg1"/>
                </a:solidFill>
              </a:rPr>
              <a:t>“It was after the catastrophe, when they shot the President and machine-gunned the Congress and the army declared a state of emergency. They blamed it on the Islamic fanatics, at the time. Keep calm, they said on television. Everything is under control…That was when they suspended the Constitution. They said it would be temporary. There wasn’t even any rioting in the streets. People stayed home at night, watching television, looking for some direction. There wasn’t even an enemy you could put your finger on.” (183, C28)</a:t>
            </a:r>
          </a:p>
          <a:p>
            <a:endParaRPr lang="en-GB" dirty="0" smtClean="0">
              <a:solidFill>
                <a:schemeClr val="bg1"/>
              </a:solidFill>
            </a:endParaRPr>
          </a:p>
          <a:p>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4144894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Key Quotes</a:t>
            </a:r>
            <a:endParaRPr lang="en-GB" dirty="0">
              <a:solidFill>
                <a:schemeClr val="bg1"/>
              </a:solidFill>
            </a:endParaRPr>
          </a:p>
        </p:txBody>
      </p:sp>
      <p:sp>
        <p:nvSpPr>
          <p:cNvPr id="3" name="Content Placeholder 2"/>
          <p:cNvSpPr>
            <a:spLocks noGrp="1"/>
          </p:cNvSpPr>
          <p:nvPr>
            <p:ph idx="1"/>
          </p:nvPr>
        </p:nvSpPr>
        <p:spPr>
          <a:xfrm>
            <a:off x="609600" y="1438275"/>
            <a:ext cx="8534400" cy="5562600"/>
          </a:xfrm>
        </p:spPr>
        <p:txBody>
          <a:bodyPr>
            <a:normAutofit fontScale="47500" lnSpcReduction="20000"/>
          </a:bodyPr>
          <a:lstStyle/>
          <a:p>
            <a:r>
              <a:rPr lang="en-GB" dirty="0" smtClean="0">
                <a:solidFill>
                  <a:schemeClr val="bg1"/>
                </a:solidFill>
              </a:rPr>
              <a:t>“it was the tension, you could feel it, like a subterranean hum, although things seemed so quiet.” (184, C28)</a:t>
            </a:r>
          </a:p>
          <a:p>
            <a:r>
              <a:rPr lang="en-GB" dirty="0" smtClean="0">
                <a:solidFill>
                  <a:schemeClr val="bg1"/>
                </a:solidFill>
              </a:rPr>
              <a:t>“I have to let you go, he said. It’s the law, I have to…He said this almost gently, as if we were wild animals, frogs he’d caught, in a jar, as if he were being humane.” (185, C28)</a:t>
            </a:r>
          </a:p>
          <a:p>
            <a:r>
              <a:rPr lang="en-GB" dirty="0" smtClean="0">
                <a:solidFill>
                  <a:schemeClr val="bg1"/>
                </a:solidFill>
              </a:rPr>
              <a:t>“But I could see out into the corridor, and </a:t>
            </a:r>
            <a:r>
              <a:rPr lang="en-GB" dirty="0" err="1" smtClean="0">
                <a:solidFill>
                  <a:schemeClr val="bg1"/>
                </a:solidFill>
              </a:rPr>
              <a:t>ther</a:t>
            </a:r>
            <a:r>
              <a:rPr lang="en-GB" dirty="0" smtClean="0">
                <a:solidFill>
                  <a:schemeClr val="bg1"/>
                </a:solidFill>
              </a:rPr>
              <a:t> were two men standing there, in uniforms, with machine guns. This was too theatrical to be true, yet here they were: sudden apparitions, like Martians. There was a dreamlike quality to them; they were too vivid, too at odds with their surroundings.” (186, C28)</a:t>
            </a:r>
          </a:p>
          <a:p>
            <a:r>
              <a:rPr lang="en-GB" dirty="0" smtClean="0">
                <a:solidFill>
                  <a:schemeClr val="bg1"/>
                </a:solidFill>
              </a:rPr>
              <a:t>“We looked at one another’s faces and saw dismay and a certain shame, as if we’d been caught doing something we shouldn’t. It’s outrageous, one woman said, but without belief. What was it about this that made us feel we deserved it?” (186, C28)</a:t>
            </a:r>
          </a:p>
          <a:p>
            <a:r>
              <a:rPr lang="en-GB" dirty="0" smtClean="0">
                <a:solidFill>
                  <a:schemeClr val="bg1"/>
                </a:solidFill>
              </a:rPr>
              <a:t>“She was not stunned, the way I was. In some strange way she was gleeful, as if this was what she’d been expecting for some time and now she’d been proven right. She even looked more energetic, more determined.” (188, C28)</a:t>
            </a:r>
          </a:p>
          <a:p>
            <a:r>
              <a:rPr lang="en-GB" dirty="0" smtClean="0">
                <a:solidFill>
                  <a:schemeClr val="bg1"/>
                </a:solidFill>
              </a:rPr>
              <a:t>“I feel as if somebody cut off my feet.” (188, C28)</a:t>
            </a:r>
          </a:p>
          <a:p>
            <a:r>
              <a:rPr lang="en-GB" dirty="0" smtClean="0">
                <a:solidFill>
                  <a:schemeClr val="bg1"/>
                </a:solidFill>
              </a:rPr>
              <a:t>“I didn’t go on any of the marches. Luke said it would be futile and I had to think about them, my family, him and her…I started doing more housework, more baking.” (189, C28)</a:t>
            </a:r>
          </a:p>
          <a:p>
            <a:r>
              <a:rPr lang="en-GB" dirty="0" smtClean="0">
                <a:solidFill>
                  <a:schemeClr val="bg1"/>
                </a:solidFill>
              </a:rPr>
              <a:t>“Maybe he even likes it. We are not each other’s, anymore. Instead, I am his.” (192, C28)</a:t>
            </a:r>
          </a:p>
          <a:p>
            <a:r>
              <a:rPr lang="en-GB" dirty="0" smtClean="0">
                <a:solidFill>
                  <a:schemeClr val="bg1"/>
                </a:solidFill>
              </a:rPr>
              <a:t>“…like an attentive pet, prick-eared and eager to perform.” (193, C29)</a:t>
            </a:r>
          </a:p>
          <a:p>
            <a:r>
              <a:rPr lang="en-GB" dirty="0" smtClean="0">
                <a:solidFill>
                  <a:schemeClr val="bg1"/>
                </a:solidFill>
              </a:rPr>
              <a:t>“On these occasions I read quickly, voraciously, almost skimming, trying to get as much into my head as possible before the next long starvation. If it were eating it would the gluttony of the famished.” (194, C29)</a:t>
            </a:r>
          </a:p>
          <a:p>
            <a:r>
              <a:rPr lang="en-GB" dirty="0" smtClean="0">
                <a:solidFill>
                  <a:schemeClr val="bg1"/>
                </a:solidFill>
              </a:rPr>
              <a:t>“</a:t>
            </a:r>
            <a:r>
              <a:rPr lang="en-GB" dirty="0" err="1" smtClean="0">
                <a:solidFill>
                  <a:schemeClr val="bg1"/>
                </a:solidFill>
              </a:rPr>
              <a:t>Nolite</a:t>
            </a:r>
            <a:r>
              <a:rPr lang="en-GB" dirty="0" smtClean="0">
                <a:solidFill>
                  <a:schemeClr val="bg1"/>
                </a:solidFill>
              </a:rPr>
              <a:t> </a:t>
            </a:r>
            <a:r>
              <a:rPr lang="en-GB" dirty="0" err="1" smtClean="0">
                <a:solidFill>
                  <a:schemeClr val="bg1"/>
                </a:solidFill>
              </a:rPr>
              <a:t>te</a:t>
            </a:r>
            <a:r>
              <a:rPr lang="en-GB" dirty="0" smtClean="0">
                <a:solidFill>
                  <a:schemeClr val="bg1"/>
                </a:solidFill>
              </a:rPr>
              <a:t> </a:t>
            </a:r>
            <a:r>
              <a:rPr lang="en-GB" dirty="0" err="1" smtClean="0">
                <a:solidFill>
                  <a:schemeClr val="bg1"/>
                </a:solidFill>
              </a:rPr>
              <a:t>bastardes</a:t>
            </a:r>
            <a:r>
              <a:rPr lang="en-GB" dirty="0" smtClean="0">
                <a:solidFill>
                  <a:schemeClr val="bg1"/>
                </a:solidFill>
              </a:rPr>
              <a:t> </a:t>
            </a:r>
            <a:r>
              <a:rPr lang="en-GB" dirty="0" err="1" smtClean="0">
                <a:solidFill>
                  <a:schemeClr val="bg1"/>
                </a:solidFill>
              </a:rPr>
              <a:t>carborundorum</a:t>
            </a:r>
            <a:r>
              <a:rPr lang="en-GB" dirty="0" smtClean="0">
                <a:solidFill>
                  <a:schemeClr val="bg1"/>
                </a:solidFill>
              </a:rPr>
              <a:t>. Here, in this context, it’s neither prayer nor command, but a sad </a:t>
            </a:r>
            <a:r>
              <a:rPr lang="en-GB" dirty="0" err="1" smtClean="0">
                <a:solidFill>
                  <a:schemeClr val="bg1"/>
                </a:solidFill>
              </a:rPr>
              <a:t>graffitti</a:t>
            </a:r>
            <a:r>
              <a:rPr lang="en-GB" dirty="0" smtClean="0">
                <a:solidFill>
                  <a:schemeClr val="bg1"/>
                </a:solidFill>
              </a:rPr>
              <a:t>, scrawled once, abandoned.” (196, C29)</a:t>
            </a:r>
          </a:p>
          <a:p>
            <a:r>
              <a:rPr lang="en-GB" dirty="0" smtClean="0">
                <a:solidFill>
                  <a:schemeClr val="bg1"/>
                </a:solidFill>
              </a:rPr>
              <a:t>“The pen between my fingers is sensuous, alive almost, I can feel its power, the power of the words it contains. Pen Is Envy.” (196, C29)</a:t>
            </a:r>
          </a:p>
          <a:p>
            <a:r>
              <a:rPr lang="en-GB" dirty="0" smtClean="0">
                <a:solidFill>
                  <a:schemeClr val="bg1"/>
                </a:solidFill>
              </a:rPr>
              <a:t>“She hanged herself’…If your dog dies, get another.” (197, C29)</a:t>
            </a:r>
          </a:p>
          <a:p>
            <a:endParaRPr lang="en-GB" dirty="0" smtClean="0">
              <a:solidFill>
                <a:schemeClr val="bg1"/>
              </a:solidFill>
            </a:endParaRPr>
          </a:p>
          <a:p>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3360519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048" y="295275"/>
            <a:ext cx="8229600" cy="1143000"/>
          </a:xfrm>
        </p:spPr>
        <p:txBody>
          <a:bodyPr/>
          <a:lstStyle/>
          <a:p>
            <a:r>
              <a:rPr lang="en-GB" dirty="0" smtClean="0">
                <a:solidFill>
                  <a:schemeClr val="bg1"/>
                </a:solidFill>
              </a:rPr>
              <a:t>How It Happened</a:t>
            </a:r>
            <a:endParaRPr lang="en-GB" dirty="0">
              <a:solidFill>
                <a:schemeClr val="bg1"/>
              </a:solidFill>
            </a:endParaRPr>
          </a:p>
        </p:txBody>
      </p:sp>
      <p:sp>
        <p:nvSpPr>
          <p:cNvPr id="3" name="Content Placeholder 2"/>
          <p:cNvSpPr>
            <a:spLocks noGrp="1"/>
          </p:cNvSpPr>
          <p:nvPr>
            <p:ph idx="1"/>
          </p:nvPr>
        </p:nvSpPr>
        <p:spPr/>
        <p:txBody>
          <a:bodyPr>
            <a:normAutofit/>
          </a:bodyPr>
          <a:lstStyle/>
          <a:p>
            <a:r>
              <a:rPr lang="en-GB" dirty="0" smtClean="0">
                <a:solidFill>
                  <a:schemeClr val="bg1"/>
                </a:solidFill>
              </a:rPr>
              <a:t>In Chapter 28, </a:t>
            </a:r>
            <a:r>
              <a:rPr lang="en-GB" dirty="0" err="1" smtClean="0">
                <a:solidFill>
                  <a:schemeClr val="bg1"/>
                </a:solidFill>
              </a:rPr>
              <a:t>Offred</a:t>
            </a:r>
            <a:r>
              <a:rPr lang="en-GB" dirty="0" smtClean="0">
                <a:solidFill>
                  <a:schemeClr val="bg1"/>
                </a:solidFill>
              </a:rPr>
              <a:t> finally reveals the circumstances under which the Gilead regime came into effect</a:t>
            </a:r>
          </a:p>
          <a:p>
            <a:endParaRPr lang="en-GB" dirty="0">
              <a:solidFill>
                <a:schemeClr val="bg1"/>
              </a:solidFill>
            </a:endParaRPr>
          </a:p>
          <a:p>
            <a:r>
              <a:rPr lang="en-GB" dirty="0" smtClean="0">
                <a:solidFill>
                  <a:schemeClr val="bg1"/>
                </a:solidFill>
              </a:rPr>
              <a:t>She explains how the government were overthrown, and how women’s rights were taken away from them</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3503274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2891</Words>
  <Application>Microsoft Office PowerPoint</Application>
  <PresentationFormat>On-screen Show (4:3)</PresentationFormat>
  <Paragraphs>167</Paragraphs>
  <Slides>20</Slides>
  <Notes>0</Notes>
  <HiddenSlides>5</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‘The Handmaid’s Tale’ Margaret Atwood</vt:lpstr>
      <vt:lpstr>Key Plot Points</vt:lpstr>
      <vt:lpstr>Key Points</vt:lpstr>
      <vt:lpstr>Collating Paragraphs</vt:lpstr>
      <vt:lpstr>Key Quotes</vt:lpstr>
      <vt:lpstr>Key Quotes</vt:lpstr>
      <vt:lpstr>Key Quotes</vt:lpstr>
      <vt:lpstr>Key Quotes</vt:lpstr>
      <vt:lpstr>How It Happened</vt:lpstr>
      <vt:lpstr>How It Happened</vt:lpstr>
      <vt:lpstr>How It Happened</vt:lpstr>
      <vt:lpstr>Gilead-How It Happened</vt:lpstr>
      <vt:lpstr>Gilead-How It Happened</vt:lpstr>
      <vt:lpstr>How It Happened</vt:lpstr>
      <vt:lpstr>PowerPoint Presentation</vt:lpstr>
      <vt:lpstr>Holocaust Comparison</vt:lpstr>
      <vt:lpstr>Writing About Key Incident</vt:lpstr>
      <vt:lpstr>PCQEL</vt:lpstr>
      <vt:lpstr>Paragraph 2</vt:lpstr>
      <vt:lpstr>Homework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Handmaid’s Tale’ Margaret Atwood</dc:title>
  <dc:creator>MInnes (St Thomas Aquinas)</dc:creator>
  <cp:lastModifiedBy>MInnes (St Thomas Aquinas)</cp:lastModifiedBy>
  <cp:revision>9</cp:revision>
  <cp:lastPrinted>2019-10-09T08:06:16Z</cp:lastPrinted>
  <dcterms:created xsi:type="dcterms:W3CDTF">2006-08-16T00:00:00Z</dcterms:created>
  <dcterms:modified xsi:type="dcterms:W3CDTF">2019-10-09T11:15:46Z</dcterms:modified>
</cp:coreProperties>
</file>