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7" r:id="rId4"/>
    <p:sldId id="278" r:id="rId5"/>
    <p:sldId id="279" r:id="rId6"/>
    <p:sldId id="280" r:id="rId7"/>
    <p:sldId id="281" r:id="rId8"/>
    <p:sldId id="261" r:id="rId9"/>
    <p:sldId id="262" r:id="rId10"/>
    <p:sldId id="263" r:id="rId11"/>
    <p:sldId id="265" r:id="rId12"/>
    <p:sldId id="267" r:id="rId13"/>
    <p:sldId id="268" r:id="rId14"/>
    <p:sldId id="266"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7A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043" y="4448218"/>
            <a:ext cx="7772400" cy="1470025"/>
          </a:xfrm>
        </p:spPr>
        <p:txBody>
          <a:bodyPr/>
          <a:lstStyle/>
          <a:p>
            <a:r>
              <a:rPr lang="en-GB" smtClean="0">
                <a:solidFill>
                  <a:schemeClr val="bg1"/>
                </a:solidFill>
              </a:rPr>
              <a:t>‘The Handmaid’s Tale’</a:t>
            </a:r>
            <a:br>
              <a:rPr lang="en-GB" smtClean="0">
                <a:solidFill>
                  <a:schemeClr val="bg1"/>
                </a:solidFill>
              </a:rPr>
            </a:br>
            <a:r>
              <a:rPr lang="en-GB" smtClean="0">
                <a:solidFill>
                  <a:schemeClr val="bg1"/>
                </a:solidFill>
              </a:rPr>
              <a:t>Margaret Atwood</a:t>
            </a:r>
            <a:endParaRPr lang="en-GB" dirty="0">
              <a:solidFill>
                <a:schemeClr val="bg1"/>
              </a:solidFill>
            </a:endParaRPr>
          </a:p>
        </p:txBody>
      </p:sp>
      <p:sp>
        <p:nvSpPr>
          <p:cNvPr id="3" name="Subtitle 2"/>
          <p:cNvSpPr>
            <a:spLocks noGrp="1"/>
          </p:cNvSpPr>
          <p:nvPr>
            <p:ph type="subTitle" idx="1"/>
          </p:nvPr>
        </p:nvSpPr>
        <p:spPr>
          <a:xfrm>
            <a:off x="1526843" y="5791200"/>
            <a:ext cx="6400800" cy="1752600"/>
          </a:xfrm>
        </p:spPr>
        <p:txBody>
          <a:bodyPr/>
          <a:lstStyle/>
          <a:p>
            <a:r>
              <a:rPr lang="en-GB" dirty="0" smtClean="0"/>
              <a:t>Chapters 13-23 Recap</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609600"/>
            <a:ext cx="2352964" cy="3200400"/>
          </a:xfrm>
          <a:prstGeom prst="rect">
            <a:avLst/>
          </a:prstGeom>
        </p:spPr>
      </p:pic>
    </p:spTree>
    <p:extLst>
      <p:ext uri="{BB962C8B-B14F-4D97-AF65-F5344CB8AC3E}">
        <p14:creationId xmlns:p14="http://schemas.microsoft.com/office/powerpoint/2010/main" val="253373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Themes</a:t>
            </a:r>
            <a:endParaRPr lang="en-GB" dirty="0">
              <a:solidFill>
                <a:schemeClr val="bg1"/>
              </a:solidFill>
            </a:endParaRPr>
          </a:p>
        </p:txBody>
      </p:sp>
      <p:sp>
        <p:nvSpPr>
          <p:cNvPr id="3" name="Content Placeholder 2"/>
          <p:cNvSpPr>
            <a:spLocks noGrp="1"/>
          </p:cNvSpPr>
          <p:nvPr>
            <p:ph idx="1"/>
          </p:nvPr>
        </p:nvSpPr>
        <p:spPr>
          <a:xfrm>
            <a:off x="404726" y="1471850"/>
            <a:ext cx="5867400" cy="4830763"/>
          </a:xfrm>
        </p:spPr>
        <p:txBody>
          <a:bodyPr>
            <a:normAutofit fontScale="92500" lnSpcReduction="20000"/>
          </a:bodyPr>
          <a:lstStyle/>
          <a:p>
            <a:r>
              <a:rPr lang="en-GB" b="1" dirty="0" smtClean="0">
                <a:solidFill>
                  <a:schemeClr val="bg1"/>
                </a:solidFill>
              </a:rPr>
              <a:t>Women’s subjugation</a:t>
            </a:r>
            <a:r>
              <a:rPr lang="en-GB" dirty="0" smtClean="0">
                <a:solidFill>
                  <a:schemeClr val="bg1"/>
                </a:solidFill>
              </a:rPr>
              <a:t>-</a:t>
            </a:r>
            <a:r>
              <a:rPr lang="en-GB" dirty="0">
                <a:solidFill>
                  <a:schemeClr val="bg1"/>
                </a:solidFill>
              </a:rPr>
              <a:t>the active attempt by an individual or society to keep </a:t>
            </a:r>
            <a:r>
              <a:rPr lang="en-GB" b="1" dirty="0">
                <a:solidFill>
                  <a:schemeClr val="bg1"/>
                </a:solidFill>
              </a:rPr>
              <a:t>women</a:t>
            </a:r>
            <a:r>
              <a:rPr lang="en-GB" dirty="0">
                <a:solidFill>
                  <a:schemeClr val="bg1"/>
                </a:solidFill>
              </a:rPr>
              <a:t> inferior to men</a:t>
            </a:r>
            <a:r>
              <a:rPr lang="en-GB" dirty="0" smtClean="0">
                <a:solidFill>
                  <a:schemeClr val="bg1"/>
                </a:solidFill>
              </a:rPr>
              <a:t>.</a:t>
            </a:r>
            <a:endParaRPr lang="en-GB" dirty="0">
              <a:solidFill>
                <a:schemeClr val="bg1"/>
              </a:solidFill>
            </a:endParaRPr>
          </a:p>
          <a:p>
            <a:endParaRPr lang="en-GB" dirty="0" smtClean="0">
              <a:solidFill>
                <a:schemeClr val="bg1"/>
              </a:solidFill>
            </a:endParaRPr>
          </a:p>
          <a:p>
            <a:r>
              <a:rPr lang="en-GB" b="1" dirty="0" smtClean="0">
                <a:solidFill>
                  <a:schemeClr val="bg1"/>
                </a:solidFill>
              </a:rPr>
              <a:t>Resistance</a:t>
            </a:r>
            <a:r>
              <a:rPr lang="en-GB" dirty="0" smtClean="0">
                <a:solidFill>
                  <a:schemeClr val="bg1"/>
                </a:solidFill>
              </a:rPr>
              <a:t> and </a:t>
            </a:r>
            <a:r>
              <a:rPr lang="en-GB" b="1" dirty="0" smtClean="0">
                <a:solidFill>
                  <a:schemeClr val="bg1"/>
                </a:solidFill>
              </a:rPr>
              <a:t>rebellion</a:t>
            </a:r>
          </a:p>
          <a:p>
            <a:endParaRPr lang="en-GB" b="1" dirty="0" smtClean="0">
              <a:solidFill>
                <a:schemeClr val="bg1"/>
              </a:solidFill>
            </a:endParaRPr>
          </a:p>
          <a:p>
            <a:endParaRPr lang="en-GB" b="1" dirty="0">
              <a:solidFill>
                <a:schemeClr val="bg1"/>
              </a:solidFill>
            </a:endParaRPr>
          </a:p>
          <a:p>
            <a:r>
              <a:rPr lang="en-GB" b="1" dirty="0" smtClean="0">
                <a:solidFill>
                  <a:schemeClr val="bg1"/>
                </a:solidFill>
              </a:rPr>
              <a:t>The power of language</a:t>
            </a:r>
          </a:p>
          <a:p>
            <a:endParaRPr lang="en-GB" b="1" dirty="0">
              <a:solidFill>
                <a:schemeClr val="bg1"/>
              </a:solidFill>
            </a:endParaRPr>
          </a:p>
          <a:p>
            <a:r>
              <a:rPr lang="en-GB" b="1" dirty="0" smtClean="0">
                <a:solidFill>
                  <a:schemeClr val="bg1"/>
                </a:solidFill>
              </a:rPr>
              <a:t>totalitarianism</a:t>
            </a:r>
            <a:endParaRPr lang="en-GB"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143000"/>
            <a:ext cx="1705324" cy="1282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741221"/>
            <a:ext cx="1705323" cy="12212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530" y="4267200"/>
            <a:ext cx="1965960" cy="1092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964" y="5462649"/>
            <a:ext cx="1743432" cy="1255816"/>
          </a:xfrm>
          <a:prstGeom prst="rect">
            <a:avLst/>
          </a:prstGeom>
        </p:spPr>
      </p:pic>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Quote and Theme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Consider the quote you were given to analyse </a:t>
            </a:r>
          </a:p>
          <a:p>
            <a:endParaRPr lang="en-GB" dirty="0">
              <a:solidFill>
                <a:schemeClr val="bg1"/>
              </a:solidFill>
            </a:endParaRPr>
          </a:p>
          <a:p>
            <a:r>
              <a:rPr lang="en-GB" dirty="0" smtClean="0">
                <a:solidFill>
                  <a:schemeClr val="bg1"/>
                </a:solidFill>
              </a:rPr>
              <a:t>Which theme does this quotation link to:</a:t>
            </a:r>
          </a:p>
          <a:p>
            <a:pPr lvl="1"/>
            <a:r>
              <a:rPr lang="en-GB" dirty="0" smtClean="0">
                <a:solidFill>
                  <a:schemeClr val="bg1"/>
                </a:solidFill>
              </a:rPr>
              <a:t>Women’s subjugation?</a:t>
            </a:r>
          </a:p>
          <a:p>
            <a:pPr lvl="1"/>
            <a:r>
              <a:rPr lang="en-GB" dirty="0" smtClean="0">
                <a:solidFill>
                  <a:schemeClr val="bg1"/>
                </a:solidFill>
              </a:rPr>
              <a:t>Resistance and rebellion?</a:t>
            </a:r>
          </a:p>
          <a:p>
            <a:pPr lvl="1"/>
            <a:r>
              <a:rPr lang="en-GB" dirty="0" smtClean="0">
                <a:solidFill>
                  <a:schemeClr val="bg1"/>
                </a:solidFill>
              </a:rPr>
              <a:t>Power of language?</a:t>
            </a:r>
          </a:p>
          <a:p>
            <a:pPr lvl="1"/>
            <a:r>
              <a:rPr lang="en-GB" dirty="0" smtClean="0">
                <a:solidFill>
                  <a:schemeClr val="bg1"/>
                </a:solidFill>
              </a:rPr>
              <a:t>Totalitarianism?</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429000"/>
            <a:ext cx="1905000" cy="14328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826" y="4946241"/>
            <a:ext cx="1759774" cy="17524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01" y="5225561"/>
            <a:ext cx="2148840" cy="1193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464" y="3579357"/>
            <a:ext cx="1743432" cy="1255816"/>
          </a:xfrm>
          <a:prstGeom prst="rect">
            <a:avLst/>
          </a:prstGeom>
        </p:spPr>
      </p:pic>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277" y="0"/>
            <a:ext cx="6324600" cy="1143000"/>
          </a:xfrm>
        </p:spPr>
        <p:txBody>
          <a:bodyPr/>
          <a:lstStyle/>
          <a:p>
            <a:r>
              <a:rPr lang="en-GB" dirty="0" smtClean="0">
                <a:solidFill>
                  <a:schemeClr val="bg1"/>
                </a:solidFill>
              </a:rPr>
              <a:t>Writing About Theme</a:t>
            </a:r>
            <a:endParaRPr lang="en-GB" dirty="0">
              <a:solidFill>
                <a:schemeClr val="bg1"/>
              </a:solidFill>
            </a:endParaRPr>
          </a:p>
        </p:txBody>
      </p:sp>
      <p:sp>
        <p:nvSpPr>
          <p:cNvPr id="3" name="Content Placeholder 2"/>
          <p:cNvSpPr>
            <a:spLocks noGrp="1"/>
          </p:cNvSpPr>
          <p:nvPr>
            <p:ph idx="1"/>
          </p:nvPr>
        </p:nvSpPr>
        <p:spPr>
          <a:xfrm>
            <a:off x="609600" y="1821803"/>
            <a:ext cx="8229600" cy="4525963"/>
          </a:xfrm>
        </p:spPr>
        <p:txBody>
          <a:bodyPr>
            <a:normAutofit fontScale="85000" lnSpcReduction="20000"/>
          </a:bodyPr>
          <a:lstStyle/>
          <a:p>
            <a:pPr marL="0" indent="0">
              <a:buNone/>
            </a:pPr>
            <a:r>
              <a:rPr lang="en-GB" u="sng" dirty="0" smtClean="0">
                <a:solidFill>
                  <a:schemeClr val="bg1"/>
                </a:solidFill>
              </a:rPr>
              <a:t>Essay Question</a:t>
            </a:r>
          </a:p>
          <a:p>
            <a:pPr marL="0" indent="0">
              <a:buNone/>
            </a:pPr>
            <a:r>
              <a:rPr lang="en-GB" i="1" dirty="0" smtClean="0">
                <a:solidFill>
                  <a:schemeClr val="bg1"/>
                </a:solidFill>
              </a:rPr>
              <a:t>Choose </a:t>
            </a:r>
            <a:r>
              <a:rPr lang="en-GB" i="1" dirty="0">
                <a:solidFill>
                  <a:schemeClr val="bg1"/>
                </a:solidFill>
              </a:rPr>
              <a:t>a novel or short story that deals with </a:t>
            </a:r>
            <a:r>
              <a:rPr lang="en-GB" i="1" u="sng" dirty="0">
                <a:solidFill>
                  <a:schemeClr val="bg1"/>
                </a:solidFill>
              </a:rPr>
              <a:t>a theme of moral or social significance</a:t>
            </a:r>
            <a:r>
              <a:rPr lang="en-GB" i="1" dirty="0">
                <a:solidFill>
                  <a:schemeClr val="bg1"/>
                </a:solidFill>
              </a:rPr>
              <a:t>.</a:t>
            </a:r>
          </a:p>
          <a:p>
            <a:pPr marL="0" indent="0">
              <a:buNone/>
            </a:pPr>
            <a:r>
              <a:rPr lang="en-GB" i="1" dirty="0">
                <a:solidFill>
                  <a:schemeClr val="bg1"/>
                </a:solidFill>
              </a:rPr>
              <a:t>With reference to appropriate techniques, explain how the writer </a:t>
            </a:r>
            <a:r>
              <a:rPr lang="en-GB" i="1" u="sng" dirty="0">
                <a:solidFill>
                  <a:schemeClr val="bg1"/>
                </a:solidFill>
              </a:rPr>
              <a:t>develops this theme </a:t>
            </a:r>
            <a:r>
              <a:rPr lang="en-GB" i="1" dirty="0" smtClean="0">
                <a:solidFill>
                  <a:schemeClr val="bg1"/>
                </a:solidFill>
              </a:rPr>
              <a:t>and discuss </a:t>
            </a:r>
            <a:r>
              <a:rPr lang="en-GB" i="1" dirty="0">
                <a:solidFill>
                  <a:schemeClr val="bg1"/>
                </a:solidFill>
              </a:rPr>
              <a:t>why its development adds to your appreciation of the text as a whole.</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smtClean="0">
                <a:solidFill>
                  <a:schemeClr val="bg1"/>
                </a:solidFill>
              </a:rPr>
              <a:t>Using your given quotation, write a </a:t>
            </a:r>
            <a:r>
              <a:rPr lang="en-GB" dirty="0">
                <a:solidFill>
                  <a:schemeClr val="bg1"/>
                </a:solidFill>
              </a:rPr>
              <a:t>critical </a:t>
            </a:r>
            <a:r>
              <a:rPr lang="en-GB" dirty="0" smtClean="0">
                <a:solidFill>
                  <a:schemeClr val="bg1"/>
                </a:solidFill>
              </a:rPr>
              <a:t>paragraph in </a:t>
            </a:r>
            <a:r>
              <a:rPr lang="en-GB" dirty="0">
                <a:solidFill>
                  <a:schemeClr val="bg1"/>
                </a:solidFill>
              </a:rPr>
              <a:t>response to the essay Q </a:t>
            </a:r>
            <a:r>
              <a:rPr lang="en-GB" dirty="0" smtClean="0">
                <a:solidFill>
                  <a:schemeClr val="bg1"/>
                </a:solidFill>
              </a:rPr>
              <a:t>above, using PCQEL structure.</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cxnSp>
        <p:nvCxnSpPr>
          <p:cNvPr id="6" name="Straight Arrow Connector 5"/>
          <p:cNvCxnSpPr/>
          <p:nvPr/>
        </p:nvCxnSpPr>
        <p:spPr>
          <a:xfrm>
            <a:off x="6858000" y="1629770"/>
            <a:ext cx="990600" cy="732430"/>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1072655"/>
            <a:ext cx="3886200" cy="923330"/>
          </a:xfrm>
          <a:prstGeom prst="rect">
            <a:avLst/>
          </a:prstGeom>
          <a:solidFill>
            <a:schemeClr val="accent5">
              <a:lumMod val="60000"/>
              <a:lumOff val="40000"/>
            </a:schemeClr>
          </a:solidFill>
        </p:spPr>
        <p:txBody>
          <a:bodyPr wrap="square" rtlCol="0">
            <a:spAutoFit/>
          </a:bodyPr>
          <a:lstStyle/>
          <a:p>
            <a:r>
              <a:rPr lang="en-GB" dirty="0"/>
              <a:t>W</a:t>
            </a:r>
            <a:r>
              <a:rPr lang="en-GB" dirty="0" smtClean="0"/>
              <a:t>omen’s subjugation/resistance and rebellion/power of language/ totalitarianism</a:t>
            </a:r>
            <a:endParaRPr lang="en-GB" dirty="0"/>
          </a:p>
        </p:txBody>
      </p:sp>
    </p:spTree>
    <p:extLst>
      <p:ext uri="{BB962C8B-B14F-4D97-AF65-F5344CB8AC3E}">
        <p14:creationId xmlns:p14="http://schemas.microsoft.com/office/powerpoint/2010/main" val="298555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8229600" cy="1143000"/>
          </a:xfrm>
        </p:spPr>
        <p:txBody>
          <a:bodyPr/>
          <a:lstStyle/>
          <a:p>
            <a:r>
              <a:rPr lang="en-GB" dirty="0" smtClean="0">
                <a:solidFill>
                  <a:schemeClr val="bg1"/>
                </a:solidFill>
              </a:rPr>
              <a:t>PCQEL</a:t>
            </a:r>
            <a:endParaRPr lang="en-GB" dirty="0">
              <a:solidFill>
                <a:schemeClr val="bg1"/>
              </a:solidFill>
            </a:endParaRPr>
          </a:p>
        </p:txBody>
      </p:sp>
      <p:sp>
        <p:nvSpPr>
          <p:cNvPr id="3" name="Content Placeholder 2"/>
          <p:cNvSpPr>
            <a:spLocks noGrp="1"/>
          </p:cNvSpPr>
          <p:nvPr>
            <p:ph idx="1"/>
          </p:nvPr>
        </p:nvSpPr>
        <p:spPr>
          <a:xfrm>
            <a:off x="-10886" y="1251857"/>
            <a:ext cx="6553200" cy="5638800"/>
          </a:xfrm>
        </p:spPr>
        <p:txBody>
          <a:bodyPr>
            <a:normAutofit fontScale="70000" lnSpcReduction="20000"/>
          </a:bodyPr>
          <a:lstStyle/>
          <a:p>
            <a:r>
              <a:rPr lang="en-GB" sz="4400" dirty="0">
                <a:solidFill>
                  <a:schemeClr val="bg1"/>
                </a:solidFill>
              </a:rPr>
              <a:t>P</a:t>
            </a:r>
            <a:r>
              <a:rPr lang="en-GB" dirty="0">
                <a:solidFill>
                  <a:schemeClr val="bg1"/>
                </a:solidFill>
              </a:rPr>
              <a:t>oint- (topic sentence-ref to Q, technique and point being made</a:t>
            </a:r>
            <a:r>
              <a:rPr lang="en-GB" dirty="0" smtClean="0">
                <a:solidFill>
                  <a:schemeClr val="bg1"/>
                </a:solidFill>
              </a:rPr>
              <a:t>)</a:t>
            </a:r>
          </a:p>
          <a:p>
            <a:pPr marL="0" indent="0">
              <a:buNone/>
            </a:pPr>
            <a:r>
              <a:rPr lang="en-GB" dirty="0" smtClean="0">
                <a:solidFill>
                  <a:srgbClr val="FFFF00"/>
                </a:solidFill>
              </a:rPr>
              <a:t>In ‘The Handmaid’s Tale’, Atwood explores the theme of_____[theme]____through _____[aspect of novel]__</a:t>
            </a:r>
          </a:p>
          <a:p>
            <a:r>
              <a:rPr lang="en-GB" sz="4800" dirty="0">
                <a:solidFill>
                  <a:schemeClr val="bg1"/>
                </a:solidFill>
              </a:rPr>
              <a:t>C</a:t>
            </a:r>
            <a:r>
              <a:rPr lang="en-GB" dirty="0">
                <a:solidFill>
                  <a:schemeClr val="bg1"/>
                </a:solidFill>
              </a:rPr>
              <a:t>ontext-(where in novel? What is happening at this point</a:t>
            </a:r>
            <a:r>
              <a:rPr lang="en-GB" dirty="0" smtClean="0">
                <a:solidFill>
                  <a:schemeClr val="bg1"/>
                </a:solidFill>
              </a:rPr>
              <a:t>?)</a:t>
            </a:r>
          </a:p>
          <a:p>
            <a:pPr marL="0" indent="0">
              <a:buNone/>
            </a:pPr>
            <a:r>
              <a:rPr lang="en-GB" dirty="0" smtClean="0">
                <a:solidFill>
                  <a:srgbClr val="FFFF00"/>
                </a:solidFill>
              </a:rPr>
              <a:t>This theme is developed when…</a:t>
            </a:r>
          </a:p>
          <a:p>
            <a:r>
              <a:rPr lang="en-GB" sz="4300" dirty="0" smtClean="0">
                <a:solidFill>
                  <a:schemeClr val="bg1"/>
                </a:solidFill>
              </a:rPr>
              <a:t>Q</a:t>
            </a:r>
            <a:r>
              <a:rPr lang="en-GB" dirty="0" smtClean="0">
                <a:solidFill>
                  <a:schemeClr val="bg1"/>
                </a:solidFill>
              </a:rPr>
              <a:t>uotation</a:t>
            </a:r>
          </a:p>
          <a:p>
            <a:pPr marL="0" indent="0">
              <a:buNone/>
            </a:pPr>
            <a:r>
              <a:rPr lang="en-GB" dirty="0" smtClean="0">
                <a:solidFill>
                  <a:srgbClr val="FFFF00"/>
                </a:solidFill>
              </a:rPr>
              <a:t>“____________________”</a:t>
            </a:r>
          </a:p>
          <a:p>
            <a:r>
              <a:rPr lang="en-GB" sz="4300" dirty="0">
                <a:solidFill>
                  <a:schemeClr val="bg1"/>
                </a:solidFill>
              </a:rPr>
              <a:t>E</a:t>
            </a:r>
            <a:r>
              <a:rPr lang="en-GB" dirty="0">
                <a:solidFill>
                  <a:schemeClr val="bg1"/>
                </a:solidFill>
              </a:rPr>
              <a:t>xplanation (thorough analysis of quotation, technique used</a:t>
            </a:r>
            <a:r>
              <a:rPr lang="en-GB" dirty="0" smtClean="0">
                <a:solidFill>
                  <a:schemeClr val="bg1"/>
                </a:solidFill>
              </a:rPr>
              <a:t>)</a:t>
            </a:r>
          </a:p>
          <a:p>
            <a:pPr marL="0" indent="0">
              <a:buNone/>
            </a:pPr>
            <a:r>
              <a:rPr lang="en-GB" dirty="0" smtClean="0">
                <a:solidFill>
                  <a:srgbClr val="FFFF00"/>
                </a:solidFill>
              </a:rPr>
              <a:t>Here, Atwood uses __[aspect of novel]______ to…</a:t>
            </a:r>
          </a:p>
          <a:p>
            <a:r>
              <a:rPr lang="en-GB" sz="4300" dirty="0">
                <a:solidFill>
                  <a:schemeClr val="bg1"/>
                </a:solidFill>
              </a:rPr>
              <a:t>L</a:t>
            </a:r>
            <a:r>
              <a:rPr lang="en-GB" dirty="0">
                <a:solidFill>
                  <a:schemeClr val="bg1"/>
                </a:solidFill>
              </a:rPr>
              <a:t>ink (how does quotation link back to Q? What does it tell us about essay topic</a:t>
            </a:r>
            <a:r>
              <a:rPr lang="en-GB" dirty="0" smtClean="0">
                <a:solidFill>
                  <a:schemeClr val="bg1"/>
                </a:solidFill>
              </a:rPr>
              <a:t>?)</a:t>
            </a:r>
          </a:p>
          <a:p>
            <a:pPr marL="0" indent="0">
              <a:buNone/>
            </a:pPr>
            <a:r>
              <a:rPr lang="en-GB" dirty="0" smtClean="0">
                <a:solidFill>
                  <a:srgbClr val="FFFF00"/>
                </a:solidFill>
              </a:rPr>
              <a:t>This demonstrates Atwood’s theme of…as…</a:t>
            </a:r>
            <a:endParaRPr lang="en-GB"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307699" cy="1295400"/>
          </a:xfrm>
          <a:prstGeom prst="rect">
            <a:avLst/>
          </a:prstGeom>
        </p:spPr>
      </p:pic>
      <p:sp>
        <p:nvSpPr>
          <p:cNvPr id="5" name="TextBox 4"/>
          <p:cNvSpPr txBox="1"/>
          <p:nvPr/>
        </p:nvSpPr>
        <p:spPr>
          <a:xfrm>
            <a:off x="6629400" y="0"/>
            <a:ext cx="2514600" cy="3970318"/>
          </a:xfrm>
          <a:prstGeom prst="rect">
            <a:avLst/>
          </a:prstGeom>
          <a:solidFill>
            <a:schemeClr val="accent6">
              <a:lumMod val="40000"/>
              <a:lumOff val="60000"/>
            </a:schemeClr>
          </a:solidFill>
        </p:spPr>
        <p:txBody>
          <a:bodyPr wrap="square" rtlCol="0">
            <a:spAutoFit/>
          </a:bodyPr>
          <a:lstStyle/>
          <a:p>
            <a:r>
              <a:rPr lang="en-GB" b="1" u="sng" dirty="0" smtClean="0"/>
              <a:t>Essay Q</a:t>
            </a:r>
          </a:p>
          <a:p>
            <a:r>
              <a:rPr lang="en-GB" dirty="0" smtClean="0"/>
              <a:t>Choose </a:t>
            </a:r>
            <a:r>
              <a:rPr lang="en-GB" dirty="0"/>
              <a:t>a novel or short story that deals with </a:t>
            </a:r>
            <a:r>
              <a:rPr lang="en-GB" b="1" dirty="0"/>
              <a:t>a theme of moral or social significance.</a:t>
            </a:r>
          </a:p>
          <a:p>
            <a:r>
              <a:rPr lang="en-GB" dirty="0"/>
              <a:t>With reference to appropriate techniques, explain </a:t>
            </a:r>
            <a:r>
              <a:rPr lang="en-GB" b="1" dirty="0"/>
              <a:t>how the writer develops this theme</a:t>
            </a:r>
            <a:r>
              <a:rPr lang="en-GB" dirty="0"/>
              <a:t> and</a:t>
            </a:r>
          </a:p>
          <a:p>
            <a:r>
              <a:rPr lang="en-GB" dirty="0"/>
              <a:t>discuss </a:t>
            </a:r>
            <a:r>
              <a:rPr lang="en-GB" b="1" dirty="0"/>
              <a:t>why its development adds to your appreciation of the text as a whole.</a:t>
            </a:r>
          </a:p>
          <a:p>
            <a:endParaRPr lang="en-GB" dirty="0"/>
          </a:p>
        </p:txBody>
      </p:sp>
    </p:spTree>
    <p:extLst>
      <p:ext uri="{BB962C8B-B14F-4D97-AF65-F5344CB8AC3E}">
        <p14:creationId xmlns:p14="http://schemas.microsoft.com/office/powerpoint/2010/main" val="32133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For </a:t>
            </a:r>
            <a:r>
              <a:rPr lang="en-GB" b="1" dirty="0" smtClean="0">
                <a:solidFill>
                  <a:schemeClr val="bg1"/>
                </a:solidFill>
              </a:rPr>
              <a:t>Weds 9</a:t>
            </a:r>
            <a:r>
              <a:rPr lang="en-GB" b="1" baseline="30000" dirty="0" smtClean="0">
                <a:solidFill>
                  <a:schemeClr val="bg1"/>
                </a:solidFill>
              </a:rPr>
              <a:t>th</a:t>
            </a:r>
            <a:r>
              <a:rPr lang="en-GB" b="1" dirty="0" smtClean="0">
                <a:solidFill>
                  <a:schemeClr val="bg1"/>
                </a:solidFill>
              </a:rPr>
              <a:t> Oct</a:t>
            </a:r>
          </a:p>
          <a:p>
            <a:r>
              <a:rPr lang="en-GB" smtClean="0">
                <a:solidFill>
                  <a:schemeClr val="bg1"/>
                </a:solidFill>
              </a:rPr>
              <a:t>Read </a:t>
            </a:r>
            <a:r>
              <a:rPr lang="en-GB" b="1" dirty="0" smtClean="0">
                <a:solidFill>
                  <a:schemeClr val="bg1"/>
                </a:solidFill>
              </a:rPr>
              <a:t>Chapters 24-29 </a:t>
            </a:r>
            <a:r>
              <a:rPr lang="en-GB" dirty="0" smtClean="0">
                <a:solidFill>
                  <a:schemeClr val="bg1"/>
                </a:solidFill>
              </a:rPr>
              <a:t>(45 pages)</a:t>
            </a:r>
          </a:p>
          <a:p>
            <a:r>
              <a:rPr lang="en-GB" dirty="0" smtClean="0">
                <a:solidFill>
                  <a:schemeClr val="bg1"/>
                </a:solidFill>
              </a:rPr>
              <a:t>As you read, highlight and/or note down </a:t>
            </a:r>
            <a:r>
              <a:rPr lang="en-GB" b="1" dirty="0" smtClean="0">
                <a:solidFill>
                  <a:schemeClr val="bg1"/>
                </a:solidFill>
              </a:rPr>
              <a:t>THREE interesting quotations</a:t>
            </a:r>
          </a:p>
          <a:p>
            <a:r>
              <a:rPr lang="en-GB" dirty="0">
                <a:solidFill>
                  <a:schemeClr val="bg1"/>
                </a:solidFill>
              </a:rPr>
              <a:t>These could be about:</a:t>
            </a:r>
          </a:p>
          <a:p>
            <a:pPr lvl="1"/>
            <a:r>
              <a:rPr lang="en-GB" dirty="0">
                <a:solidFill>
                  <a:schemeClr val="bg1"/>
                </a:solidFill>
              </a:rPr>
              <a:t>Characters</a:t>
            </a:r>
          </a:p>
          <a:p>
            <a:pPr lvl="1"/>
            <a:r>
              <a:rPr lang="en-GB" dirty="0">
                <a:solidFill>
                  <a:schemeClr val="bg1"/>
                </a:solidFill>
              </a:rPr>
              <a:t>Key themes</a:t>
            </a:r>
          </a:p>
          <a:p>
            <a:pPr lvl="1"/>
            <a:r>
              <a:rPr lang="en-GB" dirty="0">
                <a:solidFill>
                  <a:schemeClr val="bg1"/>
                </a:solidFill>
              </a:rPr>
              <a:t>Descriptions of setting</a:t>
            </a:r>
          </a:p>
          <a:p>
            <a:pPr lvl="1"/>
            <a:r>
              <a:rPr lang="en-GB" dirty="0" smtClean="0">
                <a:solidFill>
                  <a:schemeClr val="bg1"/>
                </a:solidFill>
              </a:rPr>
              <a:t>Dialogue</a:t>
            </a:r>
          </a:p>
          <a:p>
            <a:r>
              <a:rPr lang="en-GB" dirty="0" smtClean="0">
                <a:solidFill>
                  <a:schemeClr val="bg1"/>
                </a:solidFill>
              </a:rPr>
              <a:t>Be prepared to share these next week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637945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157"/>
            <a:ext cx="8229600" cy="1143000"/>
          </a:xfrm>
        </p:spPr>
        <p:txBody>
          <a:bodyPr/>
          <a:lstStyle/>
          <a:p>
            <a:r>
              <a:rPr lang="en-GB" dirty="0" smtClean="0">
                <a:solidFill>
                  <a:schemeClr val="bg1"/>
                </a:solidFill>
              </a:rPr>
              <a:t>Rules of Gilead</a:t>
            </a:r>
            <a:endParaRPr lang="en-GB" dirty="0">
              <a:solidFill>
                <a:schemeClr val="bg1"/>
              </a:solidFill>
            </a:endParaRPr>
          </a:p>
        </p:txBody>
      </p:sp>
      <p:sp>
        <p:nvSpPr>
          <p:cNvPr id="3" name="Content Placeholder 2"/>
          <p:cNvSpPr>
            <a:spLocks noGrp="1"/>
          </p:cNvSpPr>
          <p:nvPr>
            <p:ph idx="1"/>
          </p:nvPr>
        </p:nvSpPr>
        <p:spPr>
          <a:xfrm>
            <a:off x="425150" y="1828800"/>
            <a:ext cx="5791200" cy="4830763"/>
          </a:xfrm>
        </p:spPr>
        <p:txBody>
          <a:bodyPr>
            <a:normAutofit/>
          </a:bodyPr>
          <a:lstStyle/>
          <a:p>
            <a:pPr marL="0" indent="0">
              <a:buNone/>
            </a:pPr>
            <a:r>
              <a:rPr lang="en-GB" dirty="0" smtClean="0">
                <a:solidFill>
                  <a:schemeClr val="bg1"/>
                </a:solidFill>
              </a:rPr>
              <a:t>To demonstrate your understanding of the setting of our novel so far, note down </a:t>
            </a:r>
            <a:r>
              <a:rPr lang="en-GB" b="1" dirty="0" smtClean="0">
                <a:solidFill>
                  <a:schemeClr val="bg1"/>
                </a:solidFill>
              </a:rPr>
              <a:t>five rules </a:t>
            </a:r>
            <a:r>
              <a:rPr lang="en-GB" dirty="0" smtClean="0">
                <a:solidFill>
                  <a:schemeClr val="bg1"/>
                </a:solidFill>
              </a:rPr>
              <a:t>you would expect to be followed in Gilead.</a:t>
            </a:r>
          </a:p>
        </p:txBody>
      </p:sp>
      <p:pic>
        <p:nvPicPr>
          <p:cNvPr id="1027" name="Picture 3" descr="C:\Users\mi3069a\AppData\Local\Microsoft\Windows\Temporary Internet Files\Content.IE5\ZI0TLZBB\orangePost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346121"/>
            <a:ext cx="2571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007" y="-10886"/>
            <a:ext cx="2862336" cy="1611086"/>
          </a:xfrm>
          <a:prstGeom prst="rect">
            <a:avLst/>
          </a:prstGeom>
        </p:spPr>
      </p:pic>
    </p:spTree>
    <p:extLst>
      <p:ext uri="{BB962C8B-B14F-4D97-AF65-F5344CB8AC3E}">
        <p14:creationId xmlns:p14="http://schemas.microsoft.com/office/powerpoint/2010/main" val="120607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Summarising Key Themes</a:t>
            </a:r>
            <a:endParaRPr lang="en-GB" dirty="0">
              <a:solidFill>
                <a:schemeClr val="bg1"/>
              </a:solidFill>
            </a:endParaRPr>
          </a:p>
        </p:txBody>
      </p:sp>
      <p:sp>
        <p:nvSpPr>
          <p:cNvPr id="3" name="Content Placeholder 2"/>
          <p:cNvSpPr>
            <a:spLocks noGrp="1"/>
          </p:cNvSpPr>
          <p:nvPr>
            <p:ph idx="1"/>
          </p:nvPr>
        </p:nvSpPr>
        <p:spPr>
          <a:xfrm>
            <a:off x="76200" y="1219200"/>
            <a:ext cx="8229600" cy="4525963"/>
          </a:xfrm>
        </p:spPr>
        <p:txBody>
          <a:bodyPr>
            <a:normAutofit fontScale="85000" lnSpcReduction="20000"/>
          </a:bodyPr>
          <a:lstStyle/>
          <a:p>
            <a:r>
              <a:rPr lang="en-GB" dirty="0" smtClean="0">
                <a:solidFill>
                  <a:schemeClr val="bg1"/>
                </a:solidFill>
              </a:rPr>
              <a:t>Each group will be given a different theme explored within the text.</a:t>
            </a:r>
          </a:p>
          <a:p>
            <a:endParaRPr lang="en-GB" dirty="0">
              <a:solidFill>
                <a:schemeClr val="bg1"/>
              </a:solidFill>
            </a:endParaRPr>
          </a:p>
          <a:p>
            <a:r>
              <a:rPr lang="en-GB" dirty="0" smtClean="0">
                <a:solidFill>
                  <a:schemeClr val="bg1"/>
                </a:solidFill>
              </a:rPr>
              <a:t>In your time given, explain how that theme has been developed so far</a:t>
            </a:r>
          </a:p>
          <a:p>
            <a:endParaRPr lang="en-GB" dirty="0">
              <a:solidFill>
                <a:schemeClr val="bg1"/>
              </a:solidFill>
            </a:endParaRPr>
          </a:p>
          <a:p>
            <a:r>
              <a:rPr lang="en-GB" dirty="0" smtClean="0">
                <a:solidFill>
                  <a:schemeClr val="bg1"/>
                </a:solidFill>
              </a:rPr>
              <a:t>You can include:</a:t>
            </a:r>
          </a:p>
          <a:p>
            <a:pPr lvl="1"/>
            <a:r>
              <a:rPr lang="en-GB" dirty="0" smtClean="0">
                <a:solidFill>
                  <a:schemeClr val="bg1"/>
                </a:solidFill>
              </a:rPr>
              <a:t>Key quotes</a:t>
            </a:r>
          </a:p>
          <a:p>
            <a:pPr lvl="1"/>
            <a:r>
              <a:rPr lang="en-GB" dirty="0" smtClean="0">
                <a:solidFill>
                  <a:schemeClr val="bg1"/>
                </a:solidFill>
              </a:rPr>
              <a:t>Key events</a:t>
            </a:r>
          </a:p>
          <a:p>
            <a:pPr lvl="1"/>
            <a:r>
              <a:rPr lang="en-GB" dirty="0" smtClean="0">
                <a:solidFill>
                  <a:schemeClr val="bg1"/>
                </a:solidFill>
              </a:rPr>
              <a:t>Symbolism</a:t>
            </a:r>
          </a:p>
          <a:p>
            <a:pPr lvl="1"/>
            <a:r>
              <a:rPr lang="en-GB" dirty="0" smtClean="0">
                <a:solidFill>
                  <a:schemeClr val="bg1"/>
                </a:solidFill>
              </a:rPr>
              <a:t>Characters representative of that theme</a:t>
            </a:r>
            <a:endParaRPr lang="en-GB" dirty="0">
              <a:solidFill>
                <a:schemeClr val="bg1"/>
              </a:solidFill>
            </a:endParaRPr>
          </a:p>
        </p:txBody>
      </p:sp>
      <p:sp>
        <p:nvSpPr>
          <p:cNvPr id="4" name="TextBox 3"/>
          <p:cNvSpPr txBox="1"/>
          <p:nvPr/>
        </p:nvSpPr>
        <p:spPr>
          <a:xfrm>
            <a:off x="6313714" y="3483344"/>
            <a:ext cx="2819400" cy="3385542"/>
          </a:xfrm>
          <a:prstGeom prst="rect">
            <a:avLst/>
          </a:prstGeom>
          <a:solidFill>
            <a:schemeClr val="accent6">
              <a:lumMod val="60000"/>
              <a:lumOff val="40000"/>
            </a:schemeClr>
          </a:solidFill>
        </p:spPr>
        <p:txBody>
          <a:bodyPr wrap="square" rtlCol="0">
            <a:spAutoFit/>
          </a:bodyPr>
          <a:lstStyle/>
          <a:p>
            <a:r>
              <a:rPr lang="en-GB" b="1" dirty="0" smtClean="0"/>
              <a:t>THEMES</a:t>
            </a:r>
          </a:p>
          <a:p>
            <a:pPr marL="285750" indent="-285750">
              <a:buFont typeface="Arial" panose="020B0604020202020204" pitchFamily="34" charset="0"/>
              <a:buChar char="•"/>
            </a:pPr>
            <a:r>
              <a:rPr lang="en-GB" sz="2800" dirty="0" smtClean="0"/>
              <a:t>Women’s subjugation</a:t>
            </a:r>
          </a:p>
          <a:p>
            <a:pPr marL="285750" indent="-285750">
              <a:buFont typeface="Arial" panose="020B0604020202020204" pitchFamily="34" charset="0"/>
              <a:buChar char="•"/>
            </a:pPr>
            <a:r>
              <a:rPr lang="en-GB" sz="2800" dirty="0" smtClean="0"/>
              <a:t>Resistance and rebellion</a:t>
            </a:r>
          </a:p>
          <a:p>
            <a:pPr marL="285750" indent="-285750">
              <a:buFont typeface="Arial" panose="020B0604020202020204" pitchFamily="34" charset="0"/>
              <a:buChar char="•"/>
            </a:pPr>
            <a:r>
              <a:rPr lang="en-GB" sz="2800" dirty="0" smtClean="0"/>
              <a:t>The power of language</a:t>
            </a:r>
          </a:p>
          <a:p>
            <a:pPr marL="285750" indent="-285750">
              <a:buFont typeface="Arial" panose="020B0604020202020204" pitchFamily="34" charset="0"/>
              <a:buChar char="•"/>
            </a:pPr>
            <a:r>
              <a:rPr lang="en-GB" sz="2800" dirty="0" smtClean="0"/>
              <a:t>Totalitarianism </a:t>
            </a:r>
          </a:p>
        </p:txBody>
      </p:sp>
    </p:spTree>
    <p:extLst>
      <p:ext uri="{BB962C8B-B14F-4D97-AF65-F5344CB8AC3E}">
        <p14:creationId xmlns:p14="http://schemas.microsoft.com/office/powerpoint/2010/main" val="215582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Women’s Subjugation</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GB" dirty="0" smtClean="0">
                <a:solidFill>
                  <a:schemeClr val="bg1"/>
                </a:solidFill>
              </a:rPr>
              <a:t>Women’s subjugation is a society where men oppress women</a:t>
            </a:r>
          </a:p>
          <a:p>
            <a:r>
              <a:rPr lang="en-GB" dirty="0" smtClean="0">
                <a:solidFill>
                  <a:schemeClr val="bg1"/>
                </a:solidFill>
              </a:rPr>
              <a:t>Commanders wives and handmaids have little to no power and control over their lives</a:t>
            </a:r>
          </a:p>
          <a:p>
            <a:r>
              <a:rPr lang="en-GB" dirty="0" smtClean="0">
                <a:solidFill>
                  <a:schemeClr val="bg1"/>
                </a:solidFill>
              </a:rPr>
              <a:t>Women not allowed to drive, read, write, communicate amongst themselves</a:t>
            </a:r>
          </a:p>
          <a:p>
            <a:r>
              <a:rPr lang="en-GB" dirty="0" smtClean="0">
                <a:solidFill>
                  <a:schemeClr val="bg1"/>
                </a:solidFill>
              </a:rPr>
              <a:t>The ceremony as symbolic of subjugation-institutionalised rape</a:t>
            </a:r>
          </a:p>
          <a:p>
            <a:r>
              <a:rPr lang="en-GB" dirty="0" smtClean="0">
                <a:solidFill>
                  <a:schemeClr val="bg1"/>
                </a:solidFill>
              </a:rPr>
              <a:t>No choice of wha</a:t>
            </a:r>
            <a:r>
              <a:rPr lang="en-GB" dirty="0" smtClean="0">
                <a:solidFill>
                  <a:schemeClr val="bg1"/>
                </a:solidFill>
              </a:rPr>
              <a:t>t to wear-must cover bodies</a:t>
            </a:r>
          </a:p>
          <a:p>
            <a:r>
              <a:rPr lang="en-GB" dirty="0" smtClean="0">
                <a:solidFill>
                  <a:schemeClr val="bg1"/>
                </a:solidFill>
              </a:rPr>
              <a:t>Handmaid’s only role is to conceive a child</a:t>
            </a:r>
          </a:p>
          <a:p>
            <a:r>
              <a:rPr lang="en-GB" dirty="0" smtClean="0">
                <a:solidFill>
                  <a:schemeClr val="bg1"/>
                </a:solidFill>
              </a:rPr>
              <a:t>Not allowed to interact with other men</a:t>
            </a:r>
          </a:p>
          <a:p>
            <a:r>
              <a:rPr lang="en-GB" dirty="0" smtClean="0">
                <a:solidFill>
                  <a:schemeClr val="bg1"/>
                </a:solidFill>
              </a:rPr>
              <a:t>Not allowed their birth name</a:t>
            </a:r>
          </a:p>
          <a:p>
            <a:endParaRPr lang="en-GB" dirty="0" smtClean="0">
              <a:solidFill>
                <a:schemeClr val="bg1"/>
              </a:solidFill>
            </a:endParaRPr>
          </a:p>
          <a:p>
            <a:endParaRPr lang="en-GB" dirty="0">
              <a:solidFill>
                <a:schemeClr val="bg1"/>
              </a:solidFill>
            </a:endParaRPr>
          </a:p>
        </p:txBody>
      </p:sp>
      <p:sp>
        <p:nvSpPr>
          <p:cNvPr id="4" name="TextBox 3"/>
          <p:cNvSpPr txBox="1"/>
          <p:nvPr/>
        </p:nvSpPr>
        <p:spPr>
          <a:xfrm>
            <a:off x="0" y="17583"/>
            <a:ext cx="1905000" cy="1200329"/>
          </a:xfrm>
          <a:prstGeom prst="rect">
            <a:avLst/>
          </a:prstGeom>
          <a:solidFill>
            <a:schemeClr val="accent6">
              <a:lumMod val="60000"/>
              <a:lumOff val="40000"/>
            </a:schemeClr>
          </a:solidFill>
        </p:spPr>
        <p:txBody>
          <a:bodyPr wrap="square" rtlCol="0">
            <a:spAutoFit/>
          </a:bodyPr>
          <a:lstStyle/>
          <a:p>
            <a:r>
              <a:rPr lang="en-GB" sz="2400" dirty="0" smtClean="0"/>
              <a:t>Summary notes created by you!</a:t>
            </a:r>
            <a:endParaRPr lang="en-GB" sz="2400" dirty="0"/>
          </a:p>
        </p:txBody>
      </p:sp>
    </p:spTree>
    <p:extLst>
      <p:ext uri="{BB962C8B-B14F-4D97-AF65-F5344CB8AC3E}">
        <p14:creationId xmlns:p14="http://schemas.microsoft.com/office/powerpoint/2010/main" val="405129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GB" dirty="0" smtClean="0">
                <a:solidFill>
                  <a:schemeClr val="bg1"/>
                </a:solidFill>
              </a:rPr>
              <a:t>Resistance and Rebellion</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err="1" smtClean="0">
                <a:solidFill>
                  <a:schemeClr val="bg1"/>
                </a:solidFill>
              </a:rPr>
              <a:t>Offred</a:t>
            </a:r>
            <a:r>
              <a:rPr lang="en-GB" dirty="0" smtClean="0">
                <a:solidFill>
                  <a:schemeClr val="bg1"/>
                </a:solidFill>
              </a:rPr>
              <a:t> finding message</a:t>
            </a:r>
          </a:p>
          <a:p>
            <a:r>
              <a:rPr lang="en-GB" dirty="0" smtClean="0">
                <a:solidFill>
                  <a:schemeClr val="bg1"/>
                </a:solidFill>
              </a:rPr>
              <a:t>Doctor offering to help </a:t>
            </a:r>
            <a:r>
              <a:rPr lang="en-GB" dirty="0" err="1" smtClean="0">
                <a:solidFill>
                  <a:schemeClr val="bg1"/>
                </a:solidFill>
              </a:rPr>
              <a:t>Offred</a:t>
            </a:r>
            <a:r>
              <a:rPr lang="en-GB" dirty="0" smtClean="0">
                <a:solidFill>
                  <a:schemeClr val="bg1"/>
                </a:solidFill>
              </a:rPr>
              <a:t> conceive</a:t>
            </a:r>
          </a:p>
          <a:p>
            <a:r>
              <a:rPr lang="en-GB" dirty="0" err="1" smtClean="0">
                <a:solidFill>
                  <a:schemeClr val="bg1"/>
                </a:solidFill>
              </a:rPr>
              <a:t>Offred</a:t>
            </a:r>
            <a:r>
              <a:rPr lang="en-GB" dirty="0" smtClean="0">
                <a:solidFill>
                  <a:schemeClr val="bg1"/>
                </a:solidFill>
              </a:rPr>
              <a:t> repeating her name to herself</a:t>
            </a:r>
          </a:p>
          <a:p>
            <a:r>
              <a:rPr lang="en-GB" dirty="0" smtClean="0">
                <a:solidFill>
                  <a:schemeClr val="bg1"/>
                </a:solidFill>
              </a:rPr>
              <a:t>Moira’s escape</a:t>
            </a:r>
          </a:p>
          <a:p>
            <a:r>
              <a:rPr lang="en-GB" dirty="0" smtClean="0">
                <a:solidFill>
                  <a:schemeClr val="bg1"/>
                </a:solidFill>
              </a:rPr>
              <a:t>Handmaid’s whispering at Red Centre</a:t>
            </a:r>
          </a:p>
          <a:p>
            <a:r>
              <a:rPr lang="en-GB" dirty="0" err="1" smtClean="0">
                <a:solidFill>
                  <a:schemeClr val="bg1"/>
                </a:solidFill>
              </a:rPr>
              <a:t>Offred</a:t>
            </a:r>
            <a:r>
              <a:rPr lang="en-GB" dirty="0" smtClean="0">
                <a:solidFill>
                  <a:schemeClr val="bg1"/>
                </a:solidFill>
              </a:rPr>
              <a:t> steals a flower from Commander’s living room</a:t>
            </a:r>
          </a:p>
          <a:p>
            <a:r>
              <a:rPr lang="en-GB" dirty="0" smtClean="0">
                <a:solidFill>
                  <a:schemeClr val="bg1"/>
                </a:solidFill>
              </a:rPr>
              <a:t>Signs of rebellion seen as signs of hope</a:t>
            </a:r>
            <a:endParaRPr lang="en-GB" dirty="0">
              <a:solidFill>
                <a:schemeClr val="bg1"/>
              </a:solidFill>
            </a:endParaRPr>
          </a:p>
        </p:txBody>
      </p:sp>
      <p:sp>
        <p:nvSpPr>
          <p:cNvPr id="4" name="TextBox 3"/>
          <p:cNvSpPr txBox="1"/>
          <p:nvPr/>
        </p:nvSpPr>
        <p:spPr>
          <a:xfrm>
            <a:off x="0" y="17583"/>
            <a:ext cx="1905000" cy="1200329"/>
          </a:xfrm>
          <a:prstGeom prst="rect">
            <a:avLst/>
          </a:prstGeom>
          <a:solidFill>
            <a:schemeClr val="accent6">
              <a:lumMod val="60000"/>
              <a:lumOff val="40000"/>
            </a:schemeClr>
          </a:solidFill>
        </p:spPr>
        <p:txBody>
          <a:bodyPr wrap="square" rtlCol="0">
            <a:spAutoFit/>
          </a:bodyPr>
          <a:lstStyle/>
          <a:p>
            <a:r>
              <a:rPr lang="en-GB" sz="2400" dirty="0" smtClean="0"/>
              <a:t>Summary notes created by you!</a:t>
            </a:r>
            <a:endParaRPr lang="en-GB" sz="2400" dirty="0"/>
          </a:p>
        </p:txBody>
      </p:sp>
    </p:spTree>
    <p:extLst>
      <p:ext uri="{BB962C8B-B14F-4D97-AF65-F5344CB8AC3E}">
        <p14:creationId xmlns:p14="http://schemas.microsoft.com/office/powerpoint/2010/main" val="319751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Power of Language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smtClean="0">
                <a:solidFill>
                  <a:schemeClr val="bg1"/>
                </a:solidFill>
              </a:rPr>
              <a:t>Commander inviting </a:t>
            </a:r>
            <a:r>
              <a:rPr lang="en-GB" dirty="0" err="1" smtClean="0">
                <a:solidFill>
                  <a:schemeClr val="bg1"/>
                </a:solidFill>
              </a:rPr>
              <a:t>Offred</a:t>
            </a:r>
            <a:r>
              <a:rPr lang="en-GB" dirty="0" smtClean="0">
                <a:solidFill>
                  <a:schemeClr val="bg1"/>
                </a:solidFill>
              </a:rPr>
              <a:t> for game of Scrabble</a:t>
            </a:r>
          </a:p>
          <a:p>
            <a:r>
              <a:rPr lang="en-GB" dirty="0" smtClean="0">
                <a:solidFill>
                  <a:schemeClr val="bg1"/>
                </a:solidFill>
              </a:rPr>
              <a:t>Women in society not allowed to watch news or read or write-language seen as powerful</a:t>
            </a:r>
          </a:p>
          <a:p>
            <a:r>
              <a:rPr lang="en-GB" dirty="0" smtClean="0">
                <a:solidFill>
                  <a:schemeClr val="bg1"/>
                </a:solidFill>
              </a:rPr>
              <a:t>Moira and </a:t>
            </a:r>
            <a:r>
              <a:rPr lang="en-GB" dirty="0" err="1" smtClean="0">
                <a:solidFill>
                  <a:schemeClr val="bg1"/>
                </a:solidFill>
              </a:rPr>
              <a:t>Offred</a:t>
            </a:r>
            <a:r>
              <a:rPr lang="en-GB" dirty="0" smtClean="0">
                <a:solidFill>
                  <a:schemeClr val="bg1"/>
                </a:solidFill>
              </a:rPr>
              <a:t> had secret messages in bathroom at Red Centre</a:t>
            </a:r>
          </a:p>
          <a:p>
            <a:r>
              <a:rPr lang="en-GB" dirty="0" smtClean="0">
                <a:solidFill>
                  <a:schemeClr val="bg1"/>
                </a:solidFill>
              </a:rPr>
              <a:t>Handmaid’s use lip reading to communicate at Red Centre</a:t>
            </a:r>
          </a:p>
          <a:p>
            <a:r>
              <a:rPr lang="en-GB" dirty="0" smtClean="0">
                <a:solidFill>
                  <a:schemeClr val="bg1"/>
                </a:solidFill>
              </a:rPr>
              <a:t>Secret message </a:t>
            </a:r>
            <a:r>
              <a:rPr lang="en-GB" dirty="0" err="1" smtClean="0">
                <a:solidFill>
                  <a:schemeClr val="bg1"/>
                </a:solidFill>
              </a:rPr>
              <a:t>Offred</a:t>
            </a:r>
            <a:r>
              <a:rPr lang="en-GB" dirty="0" smtClean="0">
                <a:solidFill>
                  <a:schemeClr val="bg1"/>
                </a:solidFill>
              </a:rPr>
              <a:t> is given in cupboard-sign of hope “don’t let the bastards grind you down”</a:t>
            </a:r>
          </a:p>
          <a:p>
            <a:r>
              <a:rPr lang="en-GB" dirty="0" smtClean="0">
                <a:solidFill>
                  <a:schemeClr val="bg1"/>
                </a:solidFill>
              </a:rPr>
              <a:t>“her fault, her fault, her fault”-victim blaming language</a:t>
            </a:r>
          </a:p>
          <a:p>
            <a:endParaRPr lang="en-GB" dirty="0">
              <a:solidFill>
                <a:schemeClr val="bg1"/>
              </a:solidFill>
            </a:endParaRPr>
          </a:p>
        </p:txBody>
      </p:sp>
      <p:sp>
        <p:nvSpPr>
          <p:cNvPr id="4" name="TextBox 3"/>
          <p:cNvSpPr txBox="1"/>
          <p:nvPr/>
        </p:nvSpPr>
        <p:spPr>
          <a:xfrm>
            <a:off x="0" y="17583"/>
            <a:ext cx="1905000" cy="1200329"/>
          </a:xfrm>
          <a:prstGeom prst="rect">
            <a:avLst/>
          </a:prstGeom>
          <a:solidFill>
            <a:schemeClr val="accent6">
              <a:lumMod val="60000"/>
              <a:lumOff val="40000"/>
            </a:schemeClr>
          </a:solidFill>
        </p:spPr>
        <p:txBody>
          <a:bodyPr wrap="square" rtlCol="0">
            <a:spAutoFit/>
          </a:bodyPr>
          <a:lstStyle/>
          <a:p>
            <a:r>
              <a:rPr lang="en-GB" sz="2400" dirty="0" smtClean="0"/>
              <a:t>Summary notes created by you!</a:t>
            </a:r>
            <a:endParaRPr lang="en-GB" sz="2400" dirty="0"/>
          </a:p>
        </p:txBody>
      </p:sp>
    </p:spTree>
    <p:extLst>
      <p:ext uri="{BB962C8B-B14F-4D97-AF65-F5344CB8AC3E}">
        <p14:creationId xmlns:p14="http://schemas.microsoft.com/office/powerpoint/2010/main" val="319751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Totalitarianism</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smtClean="0">
                <a:solidFill>
                  <a:schemeClr val="bg1"/>
                </a:solidFill>
              </a:rPr>
              <a:t>Government run, new laws and rules created such as women no longer allowed to read, write, </a:t>
            </a:r>
            <a:r>
              <a:rPr lang="en-GB" dirty="0" err="1" smtClean="0">
                <a:solidFill>
                  <a:schemeClr val="bg1"/>
                </a:solidFill>
              </a:rPr>
              <a:t>drive,etc</a:t>
            </a:r>
            <a:endParaRPr lang="en-GB" dirty="0" smtClean="0">
              <a:solidFill>
                <a:schemeClr val="bg1"/>
              </a:solidFill>
            </a:endParaRPr>
          </a:p>
          <a:p>
            <a:r>
              <a:rPr lang="en-GB" dirty="0" smtClean="0">
                <a:solidFill>
                  <a:schemeClr val="bg1"/>
                </a:solidFill>
              </a:rPr>
              <a:t>Harshly prosecuted for going against rules</a:t>
            </a:r>
          </a:p>
          <a:p>
            <a:r>
              <a:rPr lang="en-GB" dirty="0" smtClean="0">
                <a:solidFill>
                  <a:schemeClr val="bg1"/>
                </a:solidFill>
              </a:rPr>
              <a:t>Rare to see rebellion/speaking out</a:t>
            </a:r>
          </a:p>
          <a:p>
            <a:r>
              <a:rPr lang="en-GB" dirty="0" smtClean="0">
                <a:solidFill>
                  <a:schemeClr val="bg1"/>
                </a:solidFill>
              </a:rPr>
              <a:t>Governed by specific group-no opposition</a:t>
            </a:r>
          </a:p>
          <a:p>
            <a:r>
              <a:rPr lang="en-GB" dirty="0" smtClean="0">
                <a:solidFill>
                  <a:schemeClr val="bg1"/>
                </a:solidFill>
              </a:rPr>
              <a:t>Punishment at The Wall-seen as traitors for having different views</a:t>
            </a:r>
          </a:p>
          <a:p>
            <a:r>
              <a:rPr lang="en-GB" dirty="0" smtClean="0">
                <a:solidFill>
                  <a:schemeClr val="bg1"/>
                </a:solidFill>
              </a:rPr>
              <a:t>Handmaids wear clothes provided by the state</a:t>
            </a:r>
          </a:p>
          <a:p>
            <a:r>
              <a:rPr lang="en-GB" dirty="0" smtClean="0">
                <a:solidFill>
                  <a:schemeClr val="bg1"/>
                </a:solidFill>
              </a:rPr>
              <a:t>Given tokens rather than money to use</a:t>
            </a:r>
          </a:p>
          <a:p>
            <a:r>
              <a:rPr lang="en-GB" dirty="0" smtClean="0">
                <a:solidFill>
                  <a:schemeClr val="bg1"/>
                </a:solidFill>
              </a:rPr>
              <a:t>Enforces religious beliefs </a:t>
            </a:r>
            <a:r>
              <a:rPr lang="en-GB" smtClean="0">
                <a:solidFill>
                  <a:schemeClr val="bg1"/>
                </a:solidFill>
              </a:rPr>
              <a:t>on citizens</a:t>
            </a:r>
            <a:endParaRPr lang="en-GB" dirty="0">
              <a:solidFill>
                <a:schemeClr val="bg1"/>
              </a:solidFill>
            </a:endParaRPr>
          </a:p>
        </p:txBody>
      </p:sp>
      <p:sp>
        <p:nvSpPr>
          <p:cNvPr id="4" name="TextBox 3"/>
          <p:cNvSpPr txBox="1"/>
          <p:nvPr/>
        </p:nvSpPr>
        <p:spPr>
          <a:xfrm>
            <a:off x="0" y="0"/>
            <a:ext cx="2362200" cy="1384995"/>
          </a:xfrm>
          <a:prstGeom prst="rect">
            <a:avLst/>
          </a:prstGeom>
          <a:solidFill>
            <a:schemeClr val="accent6">
              <a:lumMod val="60000"/>
              <a:lumOff val="40000"/>
            </a:schemeClr>
          </a:solidFill>
        </p:spPr>
        <p:txBody>
          <a:bodyPr wrap="square" rtlCol="0">
            <a:spAutoFit/>
          </a:bodyPr>
          <a:lstStyle/>
          <a:p>
            <a:r>
              <a:rPr lang="en-GB" sz="2800" dirty="0" smtClean="0"/>
              <a:t>Summary notes created by you!</a:t>
            </a:r>
            <a:endParaRPr lang="en-GB" sz="2800" dirty="0"/>
          </a:p>
        </p:txBody>
      </p:sp>
    </p:spTree>
    <p:extLst>
      <p:ext uri="{BB962C8B-B14F-4D97-AF65-F5344CB8AC3E}">
        <p14:creationId xmlns:p14="http://schemas.microsoft.com/office/powerpoint/2010/main" val="3197513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Understanding and Analysing Key Quotes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Your group will be given two </a:t>
            </a:r>
            <a:r>
              <a:rPr lang="en-GB" b="1" dirty="0" smtClean="0">
                <a:solidFill>
                  <a:schemeClr val="bg1"/>
                </a:solidFill>
              </a:rPr>
              <a:t>key quotations </a:t>
            </a:r>
            <a:r>
              <a:rPr lang="en-GB" dirty="0" smtClean="0">
                <a:solidFill>
                  <a:schemeClr val="bg1"/>
                </a:solidFill>
              </a:rPr>
              <a:t>from chapters 13-23 to look at in detail</a:t>
            </a:r>
          </a:p>
          <a:p>
            <a:endParaRPr lang="en-GB" dirty="0" smtClean="0">
              <a:solidFill>
                <a:schemeClr val="bg1"/>
              </a:solidFill>
            </a:endParaRPr>
          </a:p>
          <a:p>
            <a:r>
              <a:rPr lang="en-GB" dirty="0" smtClean="0">
                <a:solidFill>
                  <a:schemeClr val="bg1"/>
                </a:solidFill>
              </a:rPr>
              <a:t>You will create </a:t>
            </a:r>
            <a:r>
              <a:rPr lang="en-GB" b="1" dirty="0" smtClean="0">
                <a:solidFill>
                  <a:schemeClr val="bg1"/>
                </a:solidFill>
              </a:rPr>
              <a:t>detailed notes </a:t>
            </a:r>
            <a:r>
              <a:rPr lang="en-GB" dirty="0" smtClean="0">
                <a:solidFill>
                  <a:schemeClr val="bg1"/>
                </a:solidFill>
              </a:rPr>
              <a:t>on:</a:t>
            </a:r>
          </a:p>
          <a:p>
            <a:pPr lvl="1"/>
            <a:r>
              <a:rPr lang="en-GB" b="1" dirty="0" smtClean="0">
                <a:solidFill>
                  <a:schemeClr val="bg1"/>
                </a:solidFill>
              </a:rPr>
              <a:t>Context</a:t>
            </a:r>
            <a:r>
              <a:rPr lang="en-GB" dirty="0" smtClean="0">
                <a:solidFill>
                  <a:schemeClr val="bg1"/>
                </a:solidFill>
              </a:rPr>
              <a:t> of the quotation (what is happening at this point in the text)</a:t>
            </a:r>
          </a:p>
          <a:p>
            <a:pPr lvl="1"/>
            <a:r>
              <a:rPr lang="en-GB" b="1" dirty="0" smtClean="0">
                <a:solidFill>
                  <a:schemeClr val="bg1"/>
                </a:solidFill>
              </a:rPr>
              <a:t>Analysis of techniques </a:t>
            </a:r>
            <a:r>
              <a:rPr lang="en-GB" dirty="0" smtClean="0">
                <a:solidFill>
                  <a:schemeClr val="bg1"/>
                </a:solidFill>
              </a:rPr>
              <a:t>(what is particular quote telling us about character/theme/setting/conflict, </a:t>
            </a:r>
            <a:r>
              <a:rPr lang="en-GB" dirty="0" err="1" smtClean="0">
                <a:solidFill>
                  <a:schemeClr val="bg1"/>
                </a:solidFill>
              </a:rPr>
              <a:t>etc</a:t>
            </a:r>
            <a:r>
              <a:rPr lang="en-GB" dirty="0" smtClean="0">
                <a:solidFill>
                  <a:schemeClr val="bg1"/>
                </a:solidFill>
              </a:rPr>
              <a:t>)</a:t>
            </a:r>
          </a:p>
          <a:p>
            <a:pPr lvl="1"/>
            <a:r>
              <a:rPr lang="en-GB" b="1" dirty="0" smtClean="0">
                <a:solidFill>
                  <a:schemeClr val="bg1"/>
                </a:solidFill>
              </a:rPr>
              <a:t>Aspect of </a:t>
            </a:r>
            <a:r>
              <a:rPr lang="en-GB" b="1" dirty="0">
                <a:solidFill>
                  <a:schemeClr val="bg1"/>
                </a:solidFill>
              </a:rPr>
              <a:t>the novel </a:t>
            </a:r>
            <a:r>
              <a:rPr lang="en-GB" dirty="0">
                <a:solidFill>
                  <a:schemeClr val="bg1"/>
                </a:solidFill>
              </a:rPr>
              <a:t>(</a:t>
            </a:r>
            <a:r>
              <a:rPr lang="en-GB" dirty="0" smtClean="0">
                <a:solidFill>
                  <a:schemeClr val="bg1"/>
                </a:solidFill>
              </a:rPr>
              <a:t>characterisation</a:t>
            </a:r>
            <a:r>
              <a:rPr lang="en-GB" dirty="0">
                <a:solidFill>
                  <a:schemeClr val="bg1"/>
                </a:solidFill>
              </a:rPr>
              <a:t>, setting, language, key </a:t>
            </a:r>
            <a:r>
              <a:rPr lang="en-GB" dirty="0" smtClean="0">
                <a:solidFill>
                  <a:schemeClr val="bg1"/>
                </a:solidFill>
              </a:rPr>
              <a:t>incident, </a:t>
            </a:r>
            <a:r>
              <a:rPr lang="en-GB" dirty="0">
                <a:solidFill>
                  <a:schemeClr val="bg1"/>
                </a:solidFill>
              </a:rPr>
              <a:t>climax, turning point, plot, structure, narrative technique, theme, ideas, </a:t>
            </a:r>
            <a:r>
              <a:rPr lang="en-GB" dirty="0" smtClean="0">
                <a:solidFill>
                  <a:schemeClr val="bg1"/>
                </a:solidFill>
              </a:rPr>
              <a:t>description, etc…)</a:t>
            </a:r>
          </a:p>
          <a:p>
            <a:pPr lvl="1"/>
            <a:r>
              <a:rPr lang="en-GB" b="1" dirty="0" smtClean="0">
                <a:solidFill>
                  <a:schemeClr val="bg1"/>
                </a:solidFill>
              </a:rPr>
              <a:t>Potential Qs </a:t>
            </a:r>
            <a:r>
              <a:rPr lang="en-GB" dirty="0" smtClean="0">
                <a:solidFill>
                  <a:schemeClr val="bg1"/>
                </a:solidFill>
              </a:rPr>
              <a:t>this quote will be useful for (e.g. character, setting, key incident, theme, conflict, </a:t>
            </a:r>
            <a:r>
              <a:rPr lang="en-GB" dirty="0" err="1" smtClean="0">
                <a:solidFill>
                  <a:schemeClr val="bg1"/>
                </a:solidFill>
              </a:rPr>
              <a:t>etc</a:t>
            </a:r>
            <a:r>
              <a:rPr lang="en-GB" dirty="0" smtClean="0">
                <a:solidFill>
                  <a:schemeClr val="bg1"/>
                </a:solidFill>
              </a:rPr>
              <a:t>)</a:t>
            </a:r>
          </a:p>
          <a:p>
            <a:endParaRPr lang="en-GB" dirty="0">
              <a:solidFill>
                <a:schemeClr val="bg1"/>
              </a:solidFill>
            </a:endParaRPr>
          </a:p>
        </p:txBody>
      </p:sp>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228600" y="381000"/>
            <a:ext cx="8915400" cy="6477000"/>
          </a:xfrm>
        </p:spPr>
        <p:txBody>
          <a:bodyPr>
            <a:normAutofit fontScale="62500" lnSpcReduction="20000"/>
          </a:bodyPr>
          <a:lstStyle/>
          <a:p>
            <a:pPr marL="0" indent="0">
              <a:buNone/>
            </a:pPr>
            <a:r>
              <a:rPr lang="en-GB" b="1" u="sng" dirty="0" smtClean="0">
                <a:solidFill>
                  <a:schemeClr val="bg1"/>
                </a:solidFill>
              </a:rPr>
              <a:t>CONTEXT:</a:t>
            </a:r>
          </a:p>
          <a:p>
            <a:pPr marL="0" indent="0">
              <a:buNone/>
            </a:pPr>
            <a:r>
              <a:rPr lang="en-GB" dirty="0" err="1" smtClean="0">
                <a:solidFill>
                  <a:schemeClr val="bg1"/>
                </a:solidFill>
              </a:rPr>
              <a:t>Offred</a:t>
            </a:r>
            <a:r>
              <a:rPr lang="en-GB" dirty="0" smtClean="0">
                <a:solidFill>
                  <a:schemeClr val="bg1"/>
                </a:solidFill>
              </a:rPr>
              <a:t> describes Serena Joy’s positioning during The Ceremony</a:t>
            </a:r>
          </a:p>
          <a:p>
            <a:pPr marL="0" indent="0">
              <a:buNone/>
            </a:pPr>
            <a:endParaRPr lang="en-GB" dirty="0">
              <a:solidFill>
                <a:schemeClr val="bg1"/>
              </a:solidFill>
            </a:endParaRPr>
          </a:p>
          <a:p>
            <a:pPr marL="0" indent="0">
              <a:buNone/>
            </a:pPr>
            <a:r>
              <a:rPr lang="en-GB" b="1" u="sng" dirty="0" smtClean="0">
                <a:solidFill>
                  <a:schemeClr val="bg1"/>
                </a:solidFill>
              </a:rPr>
              <a:t>QUOTATION:</a:t>
            </a:r>
          </a:p>
          <a:p>
            <a:pPr marL="0" indent="0">
              <a:buNone/>
            </a:pPr>
            <a:r>
              <a:rPr lang="en-GB" dirty="0">
                <a:solidFill>
                  <a:schemeClr val="bg1"/>
                </a:solidFill>
              </a:rPr>
              <a:t>“My arms are raised; she holds my hands, each of mines in each of hers. This is supposed to signify that we are one flesh, one being. What it really means is that she is in control, of the process and thus of the product.” </a:t>
            </a:r>
            <a:r>
              <a:rPr lang="en-GB" dirty="0" smtClean="0">
                <a:solidFill>
                  <a:schemeClr val="bg1"/>
                </a:solidFill>
              </a:rPr>
              <a:t>(94/104</a:t>
            </a:r>
            <a:r>
              <a:rPr lang="en-GB" dirty="0">
                <a:solidFill>
                  <a:schemeClr val="bg1"/>
                </a:solidFill>
              </a:rPr>
              <a:t>, C16)</a:t>
            </a:r>
          </a:p>
          <a:p>
            <a:pPr marL="0" indent="0">
              <a:buNone/>
            </a:pPr>
            <a:endParaRPr lang="en-GB" dirty="0">
              <a:solidFill>
                <a:schemeClr val="bg1"/>
              </a:solidFill>
            </a:endParaRPr>
          </a:p>
          <a:p>
            <a:pPr marL="0" indent="0">
              <a:buNone/>
            </a:pPr>
            <a:r>
              <a:rPr lang="en-GB" b="1" u="sng" dirty="0" smtClean="0">
                <a:solidFill>
                  <a:schemeClr val="bg1"/>
                </a:solidFill>
              </a:rPr>
              <a:t>ASPECT OF NOVEL:</a:t>
            </a:r>
          </a:p>
          <a:p>
            <a:pPr marL="0" indent="0">
              <a:buNone/>
            </a:pPr>
            <a:r>
              <a:rPr lang="en-GB" dirty="0" smtClean="0">
                <a:solidFill>
                  <a:schemeClr val="bg1"/>
                </a:solidFill>
              </a:rPr>
              <a:t>Key incident, characterisation</a:t>
            </a:r>
          </a:p>
          <a:p>
            <a:pPr marL="0" indent="0">
              <a:buNone/>
            </a:pPr>
            <a:r>
              <a:rPr lang="en-GB" dirty="0" smtClean="0">
                <a:solidFill>
                  <a:schemeClr val="bg1"/>
                </a:solidFill>
              </a:rPr>
              <a:t> </a:t>
            </a:r>
            <a:endParaRPr lang="en-GB" dirty="0">
              <a:solidFill>
                <a:schemeClr val="bg1"/>
              </a:solidFill>
            </a:endParaRPr>
          </a:p>
          <a:p>
            <a:pPr marL="0" indent="0">
              <a:buNone/>
            </a:pPr>
            <a:r>
              <a:rPr lang="en-GB" b="1" u="sng" dirty="0" smtClean="0">
                <a:solidFill>
                  <a:schemeClr val="bg1"/>
                </a:solidFill>
              </a:rPr>
              <a:t>ANALYSIS:</a:t>
            </a:r>
          </a:p>
          <a:p>
            <a:r>
              <a:rPr lang="en-GB" dirty="0" smtClean="0">
                <a:solidFill>
                  <a:schemeClr val="bg1"/>
                </a:solidFill>
              </a:rPr>
              <a:t>Symbolic positioning of Serena Joy above </a:t>
            </a:r>
            <a:r>
              <a:rPr lang="en-GB" dirty="0" err="1" smtClean="0">
                <a:solidFill>
                  <a:schemeClr val="bg1"/>
                </a:solidFill>
              </a:rPr>
              <a:t>Offred</a:t>
            </a:r>
            <a:r>
              <a:rPr lang="en-GB" dirty="0" smtClean="0">
                <a:solidFill>
                  <a:schemeClr val="bg1"/>
                </a:solidFill>
              </a:rPr>
              <a:t> during act shows superiority in society-despite </a:t>
            </a:r>
            <a:r>
              <a:rPr lang="en-GB" dirty="0" err="1" smtClean="0">
                <a:solidFill>
                  <a:schemeClr val="bg1"/>
                </a:solidFill>
              </a:rPr>
              <a:t>Offred’s</a:t>
            </a:r>
            <a:r>
              <a:rPr lang="en-GB" dirty="0" smtClean="0">
                <a:solidFill>
                  <a:schemeClr val="bg1"/>
                </a:solidFill>
              </a:rPr>
              <a:t> value as fertile woman, she is still subservient to Commander’s wife</a:t>
            </a:r>
          </a:p>
          <a:p>
            <a:r>
              <a:rPr lang="en-GB" dirty="0" smtClean="0">
                <a:solidFill>
                  <a:schemeClr val="bg1"/>
                </a:solidFill>
              </a:rPr>
              <a:t>Hand holding usually a sign of affection, here a method of control and manipulation-connected only by common goal/trapping </a:t>
            </a:r>
            <a:r>
              <a:rPr lang="en-GB" dirty="0" err="1" smtClean="0">
                <a:solidFill>
                  <a:schemeClr val="bg1"/>
                </a:solidFill>
              </a:rPr>
              <a:t>Offred</a:t>
            </a:r>
            <a:r>
              <a:rPr lang="en-GB" dirty="0" smtClean="0">
                <a:solidFill>
                  <a:schemeClr val="bg1"/>
                </a:solidFill>
              </a:rPr>
              <a:t> in position</a:t>
            </a:r>
          </a:p>
          <a:p>
            <a:r>
              <a:rPr lang="en-GB" dirty="0" smtClean="0">
                <a:solidFill>
                  <a:schemeClr val="bg1"/>
                </a:solidFill>
              </a:rPr>
              <a:t>False sense of involvement and power for Serena Joy-her superiority is superficial</a:t>
            </a:r>
            <a:endParaRPr lang="en-GB" dirty="0">
              <a:solidFill>
                <a:schemeClr val="bg1"/>
              </a:solidFill>
            </a:endParaRPr>
          </a:p>
          <a:p>
            <a:pPr marL="0" indent="0">
              <a:buNone/>
            </a:pPr>
            <a:r>
              <a:rPr lang="en-GB" b="1" u="sng" dirty="0" smtClean="0">
                <a:solidFill>
                  <a:schemeClr val="bg1"/>
                </a:solidFill>
              </a:rPr>
              <a:t>LINKS TO Q: </a:t>
            </a:r>
          </a:p>
          <a:p>
            <a:pPr marL="0" indent="0">
              <a:buNone/>
            </a:pPr>
            <a:r>
              <a:rPr lang="en-GB" dirty="0" smtClean="0">
                <a:solidFill>
                  <a:schemeClr val="bg1"/>
                </a:solidFill>
              </a:rPr>
              <a:t>Key incident, theme (women’s subjugation), characterisation (Serena Joy/</a:t>
            </a:r>
            <a:r>
              <a:rPr lang="en-GB" dirty="0" err="1" smtClean="0">
                <a:solidFill>
                  <a:schemeClr val="bg1"/>
                </a:solidFill>
              </a:rPr>
              <a:t>Offred</a:t>
            </a:r>
            <a:r>
              <a:rPr lang="en-GB" dirty="0" smtClean="0">
                <a:solidFill>
                  <a:schemeClr val="bg1"/>
                </a:solidFill>
              </a:rPr>
              <a:t>)</a:t>
            </a:r>
            <a:endParaRPr lang="en-GB" b="1" u="sng" dirty="0">
              <a:solidFill>
                <a:schemeClr val="bg1"/>
              </a:solidFill>
            </a:endParaRPr>
          </a:p>
        </p:txBody>
      </p:sp>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978</Words>
  <Application>Microsoft Office PowerPoint</Application>
  <PresentationFormat>On-screen Show (4:3)</PresentationFormat>
  <Paragraphs>131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Handmaid’s Tale’ Margaret Atwood</vt:lpstr>
      <vt:lpstr>Rules of Gilead</vt:lpstr>
      <vt:lpstr>Summarising Key Themes</vt:lpstr>
      <vt:lpstr>Women’s Subjugation</vt:lpstr>
      <vt:lpstr>Resistance and Rebellion</vt:lpstr>
      <vt:lpstr>The Power of Language</vt:lpstr>
      <vt:lpstr>Totalitarianism</vt:lpstr>
      <vt:lpstr>Understanding and Analysing Key Quotes</vt:lpstr>
      <vt:lpstr>EXAMPLE</vt:lpstr>
      <vt:lpstr>Key Themes</vt:lpstr>
      <vt:lpstr>Your Quote and Theme</vt:lpstr>
      <vt:lpstr>Writing About Theme</vt:lpstr>
      <vt:lpstr>PCQEL</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27</cp:revision>
  <cp:lastPrinted>2019-09-09T10:18:35Z</cp:lastPrinted>
  <dcterms:created xsi:type="dcterms:W3CDTF">2006-08-16T00:00:00Z</dcterms:created>
  <dcterms:modified xsi:type="dcterms:W3CDTF">2019-10-02T11:58:01Z</dcterms:modified>
</cp:coreProperties>
</file>