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GB" dirty="0" smtClean="0"/>
              <a:t>Higher R4UAE-</a:t>
            </a:r>
            <a:br>
              <a:rPr lang="en-GB" dirty="0" smtClean="0"/>
            </a:br>
            <a:r>
              <a:rPr lang="en-GB" dirty="0" smtClean="0"/>
              <a:t>Word Choice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2971800" cy="197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7659" y="139698"/>
            <a:ext cx="6474654" cy="1843847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Analysis Questions</a:t>
            </a:r>
            <a:endParaRPr lang="en-GB" dirty="0">
              <a:solidFill>
                <a:srgbClr val="FF66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9828" y="2187913"/>
            <a:ext cx="8472269" cy="23700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/>
            <a:r>
              <a:rPr lang="en-GB" sz="2800" dirty="0" smtClean="0">
                <a:latin typeface="Arial Rounded MT Bold" panose="020F0704030504030204" pitchFamily="34" charset="0"/>
              </a:rPr>
              <a:t>You will be asked to comment on the features of</a:t>
            </a:r>
          </a:p>
          <a:p>
            <a:pPr marL="742950" indent="-742950"/>
            <a:r>
              <a:rPr lang="en-GB" sz="2800" dirty="0" smtClean="0">
                <a:latin typeface="Arial Rounded MT Bold" panose="020F0704030504030204" pitchFamily="34" charset="0"/>
              </a:rPr>
              <a:t>the writer’s language</a:t>
            </a:r>
          </a:p>
          <a:p>
            <a:pPr marL="742950" indent="-742950"/>
            <a:endParaRPr lang="en-GB" sz="2800" dirty="0" smtClean="0">
              <a:latin typeface="Arial Rounded MT Bold" panose="020F0704030504030204" pitchFamily="34" charset="0"/>
            </a:endParaRPr>
          </a:p>
          <a:p>
            <a:pPr marL="742950" indent="-742950"/>
            <a:r>
              <a:rPr lang="en-GB" sz="2800" dirty="0" smtClean="0">
                <a:latin typeface="Arial Rounded MT Bold" panose="020F0704030504030204" pitchFamily="34" charset="0"/>
              </a:rPr>
              <a:t>e.g. How does the writer’s language...</a:t>
            </a:r>
          </a:p>
          <a:p>
            <a:pPr marL="742950" indent="-742950"/>
            <a:r>
              <a:rPr lang="en-GB" sz="2800" dirty="0" smtClean="0">
                <a:latin typeface="Arial Rounded MT Bold" panose="020F0704030504030204" pitchFamily="34" charset="0"/>
              </a:rPr>
              <a:t>       Analyse how the writer’s use of imagery...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4923694"/>
            <a:ext cx="8384552" cy="157558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en-GB" sz="4400" b="1" dirty="0" smtClean="0">
                <a:solidFill>
                  <a:srgbClr val="800080"/>
                </a:solidFill>
                <a:latin typeface="Comic Sans MS" pitchFamily="66" charset="0"/>
              </a:rPr>
              <a:t>W</a:t>
            </a:r>
            <a:r>
              <a:rPr lang="en-GB" sz="4400" b="1" dirty="0" smtClean="0">
                <a:solidFill>
                  <a:srgbClr val="FF6600"/>
                </a:solidFill>
                <a:latin typeface="Comic Sans MS" pitchFamily="66" charset="0"/>
              </a:rPr>
              <a:t>ord choice – </a:t>
            </a:r>
            <a:r>
              <a:rPr lang="en-GB" sz="4400" b="1" dirty="0" smtClean="0">
                <a:solidFill>
                  <a:srgbClr val="800080"/>
                </a:solidFill>
                <a:latin typeface="Comic Sans MS" pitchFamily="66" charset="0"/>
              </a:rPr>
              <a:t>I</a:t>
            </a:r>
            <a:r>
              <a:rPr lang="en-GB" sz="4400" b="1" dirty="0" smtClean="0">
                <a:solidFill>
                  <a:srgbClr val="FF6600"/>
                </a:solidFill>
                <a:latin typeface="Comic Sans MS" pitchFamily="66" charset="0"/>
              </a:rPr>
              <a:t>magery – </a:t>
            </a:r>
            <a:r>
              <a:rPr lang="en-GB" sz="4400" b="1" dirty="0" smtClean="0">
                <a:solidFill>
                  <a:srgbClr val="800080"/>
                </a:solidFill>
                <a:latin typeface="Comic Sans MS" pitchFamily="66" charset="0"/>
              </a:rPr>
              <a:t>T</a:t>
            </a:r>
            <a:r>
              <a:rPr lang="en-GB" sz="4400" b="1" dirty="0" smtClean="0">
                <a:solidFill>
                  <a:srgbClr val="FF6600"/>
                </a:solidFill>
                <a:latin typeface="Comic Sans MS" pitchFamily="66" charset="0"/>
              </a:rPr>
              <a:t>one – </a:t>
            </a:r>
            <a:r>
              <a:rPr lang="en-GB" sz="4400" b="1" dirty="0" smtClean="0">
                <a:solidFill>
                  <a:srgbClr val="800080"/>
                </a:solidFill>
                <a:latin typeface="Comic Sans MS" pitchFamily="66" charset="0"/>
              </a:rPr>
              <a:t>S</a:t>
            </a:r>
            <a:r>
              <a:rPr lang="en-GB" sz="4400" b="1" dirty="0" smtClean="0">
                <a:solidFill>
                  <a:srgbClr val="FF6600"/>
                </a:solidFill>
                <a:latin typeface="Comic Sans MS" pitchFamily="66" charset="0"/>
              </a:rPr>
              <a:t>entence structure </a:t>
            </a:r>
            <a:endParaRPr lang="en-GB" sz="4400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9862" y="294443"/>
            <a:ext cx="6474654" cy="1167619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The Analysis Question </a:t>
            </a:r>
          </a:p>
          <a:p>
            <a:pPr algn="ctr"/>
            <a:r>
              <a:rPr lang="en-GB" b="1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-Word Choice-</a:t>
            </a:r>
            <a:endParaRPr lang="en-GB" b="1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700808"/>
            <a:ext cx="8529035" cy="1651671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>
                <a:latin typeface="Arial Rounded MT Bold" panose="020F0704030504030204" pitchFamily="34" charset="0"/>
              </a:rPr>
              <a:t>Ask yourself – </a:t>
            </a:r>
            <a:r>
              <a:rPr lang="en-GB" sz="3200" b="1" u="sng" dirty="0" smtClean="0">
                <a:latin typeface="Arial Rounded MT Bold" panose="020F0704030504030204" pitchFamily="34" charset="0"/>
              </a:rPr>
              <a:t>why</a:t>
            </a:r>
            <a:r>
              <a:rPr lang="en-GB" sz="3200" dirty="0" smtClean="0">
                <a:latin typeface="Arial Rounded MT Bold" panose="020F0704030504030204" pitchFamily="34" charset="0"/>
              </a:rPr>
              <a:t> a writer has chosen one particular word to describe someone or something, rather than any of the other words which have a similar meaning.   </a:t>
            </a:r>
            <a:endParaRPr lang="en-GB" sz="9600" dirty="0"/>
          </a:p>
          <a:p>
            <a:pPr marL="0" indent="0">
              <a:buNone/>
            </a:pPr>
            <a:endParaRPr lang="en-US" sz="8000" dirty="0" smtClean="0"/>
          </a:p>
          <a:p>
            <a:endParaRPr lang="en-GB" sz="8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5619" y="5562600"/>
            <a:ext cx="8568952" cy="920840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800080"/>
                </a:solidFill>
              </a:rPr>
              <a:t>Connotation = the associations connected to a certain word/phrase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800080"/>
                </a:solidFill>
              </a:rPr>
              <a:t>Denotation = the definition of the word </a:t>
            </a:r>
            <a:endParaRPr lang="en-GB" dirty="0">
              <a:solidFill>
                <a:srgbClr val="80008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30275" y="3581400"/>
            <a:ext cx="2895600" cy="1524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93253" y="402023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Home</a:t>
            </a:r>
            <a:endParaRPr lang="en-GB" sz="36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362200" y="3886200"/>
            <a:ext cx="1066800" cy="134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827" y="3581400"/>
            <a:ext cx="1890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Denotation</a:t>
            </a:r>
          </a:p>
          <a:p>
            <a:r>
              <a:rPr lang="en-GB" dirty="0" smtClean="0"/>
              <a:t>The place where someone lives</a:t>
            </a:r>
            <a:endParaRPr lang="en-GB" dirty="0"/>
          </a:p>
        </p:txBody>
      </p:sp>
      <p:cxnSp>
        <p:nvCxnSpPr>
          <p:cNvPr id="13" name="Straight Connector 12"/>
          <p:cNvCxnSpPr>
            <a:stCxn id="3" idx="7"/>
          </p:cNvCxnSpPr>
          <p:nvPr/>
        </p:nvCxnSpPr>
        <p:spPr>
          <a:xfrm flipV="1">
            <a:off x="5801824" y="3733800"/>
            <a:ext cx="1132376" cy="7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34200" y="3581400"/>
            <a:ext cx="1990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Connotations</a:t>
            </a:r>
          </a:p>
          <a:p>
            <a:r>
              <a:rPr lang="en-GB" dirty="0" smtClean="0"/>
              <a:t>Safety, comfort, warmth, family, calm, peacefulness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6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Word Choice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8021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HIGHER</a:t>
            </a:r>
          </a:p>
          <a:p>
            <a:r>
              <a:rPr lang="en-GB" dirty="0" smtClean="0"/>
              <a:t>Quote appropriate word/phrase (2-3 words)</a:t>
            </a:r>
          </a:p>
          <a:p>
            <a:endParaRPr lang="en-GB" dirty="0"/>
          </a:p>
          <a:p>
            <a:r>
              <a:rPr lang="en-GB" dirty="0" smtClean="0"/>
              <a:t>Explain what word suggests (connotations) </a:t>
            </a:r>
            <a:r>
              <a:rPr lang="en-GB" b="1" dirty="0" smtClean="0"/>
              <a:t>(1)</a:t>
            </a:r>
          </a:p>
          <a:p>
            <a:endParaRPr lang="en-GB" dirty="0"/>
          </a:p>
          <a:p>
            <a:r>
              <a:rPr lang="en-GB" dirty="0" smtClean="0"/>
              <a:t>Link specifically to idea in Q </a:t>
            </a:r>
            <a:r>
              <a:rPr lang="en-GB" b="1" dirty="0" smtClean="0"/>
              <a:t>(1)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 descr="C:\Users\mi3069a\AppData\Local\Microsoft\Windows\Temporary Internet Files\Content.IE5\2CD0IRMA\Formula%2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757" y="5410200"/>
            <a:ext cx="350755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4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9862" y="294443"/>
            <a:ext cx="6474654" cy="1167619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NEVER!</a:t>
            </a:r>
            <a:endParaRPr lang="en-GB" b="1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700808"/>
            <a:ext cx="8529035" cy="3600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 err="1" smtClean="0"/>
              <a:t>Analyse</a:t>
            </a:r>
            <a:r>
              <a:rPr lang="en-US" sz="8000" dirty="0" smtClean="0"/>
              <a:t> a word using the word</a:t>
            </a:r>
          </a:p>
          <a:p>
            <a:endParaRPr lang="en-GB" sz="8000" dirty="0" smtClean="0"/>
          </a:p>
        </p:txBody>
      </p:sp>
    </p:spTree>
    <p:extLst>
      <p:ext uri="{BB962C8B-B14F-4D97-AF65-F5344CB8AC3E}">
        <p14:creationId xmlns:p14="http://schemas.microsoft.com/office/powerpoint/2010/main" val="20731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452048" cy="5559896"/>
          </a:xfrm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dirty="0" smtClean="0"/>
              <a:t>“</a:t>
            </a:r>
            <a:r>
              <a:rPr lang="en-US" dirty="0" smtClean="0"/>
              <a:t>Pushing past the gas-blanket, I blundered down the stairs to the company headquarters</a:t>
            </a:r>
            <a:r>
              <a:rPr lang="en-US" altLang="en-US" dirty="0" smtClean="0"/>
              <a:t>’</a:t>
            </a:r>
            <a:r>
              <a:rPr lang="en-US" dirty="0" smtClean="0"/>
              <a:t> dug-out.</a:t>
            </a:r>
            <a:r>
              <a:rPr lang="en-US" altLang="en-US" dirty="0" smtClean="0"/>
              <a:t>”</a:t>
            </a:r>
          </a:p>
          <a:p>
            <a:pPr>
              <a:buNone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r>
              <a:rPr lang="en-US" i="1" dirty="0" smtClean="0"/>
              <a:t>What does the word </a:t>
            </a:r>
            <a:r>
              <a:rPr lang="en-US" altLang="en-US" i="1" dirty="0" smtClean="0"/>
              <a:t>‘</a:t>
            </a:r>
            <a:r>
              <a:rPr lang="en-US" i="1" dirty="0" smtClean="0"/>
              <a:t>blundered</a:t>
            </a:r>
            <a:r>
              <a:rPr lang="en-US" altLang="en-US" i="1" dirty="0" smtClean="0"/>
              <a:t>’</a:t>
            </a:r>
            <a:r>
              <a:rPr lang="en-US" i="1" dirty="0" smtClean="0"/>
              <a:t> reveal about the way the speaker descended the stairs? (2 marks)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smtClean="0"/>
              <a:t>FORMULA</a:t>
            </a:r>
            <a:endParaRPr lang="en-US" b="1" dirty="0" smtClean="0"/>
          </a:p>
          <a:p>
            <a:r>
              <a:rPr lang="en-GB" b="1" dirty="0"/>
              <a:t>Quote appropriate word/phrase (2-3 words)</a:t>
            </a:r>
          </a:p>
          <a:p>
            <a:endParaRPr lang="en-GB" b="1" dirty="0"/>
          </a:p>
          <a:p>
            <a:r>
              <a:rPr lang="en-GB" b="1" dirty="0"/>
              <a:t>Explain what word suggests (connotations) (1)</a:t>
            </a:r>
          </a:p>
          <a:p>
            <a:endParaRPr lang="en-GB" b="1" dirty="0"/>
          </a:p>
          <a:p>
            <a:r>
              <a:rPr lang="en-GB" b="1" dirty="0"/>
              <a:t>Link specifically to idea in Q (1)</a:t>
            </a:r>
          </a:p>
          <a:p>
            <a:pPr>
              <a:defRPr/>
            </a:pP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1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57150">
            <a:solidFill>
              <a:srgbClr val="FF66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dirty="0" smtClean="0"/>
              <a:t>“</a:t>
            </a:r>
            <a:r>
              <a:rPr lang="en-US" dirty="0" smtClean="0"/>
              <a:t>My guest was lying sprawled on his back.  There was a long knife through his heart which skewered him to the floor.</a:t>
            </a:r>
            <a:r>
              <a:rPr lang="en-US" altLang="en-US" dirty="0" smtClean="0"/>
              <a:t>”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1800" i="1" dirty="0" smtClean="0"/>
          </a:p>
          <a:p>
            <a:pPr marL="0" indent="0">
              <a:lnSpc>
                <a:spcPct val="90000"/>
              </a:lnSpc>
              <a:buNone/>
              <a:tabLst>
                <a:tab pos="265113" algn="l"/>
              </a:tabLst>
              <a:defRPr/>
            </a:pPr>
            <a:r>
              <a:rPr lang="en-US" i="1" dirty="0" smtClean="0"/>
              <a:t>Explain how the word </a:t>
            </a:r>
            <a:r>
              <a:rPr lang="en-US" altLang="en-US" i="1" dirty="0" smtClean="0"/>
              <a:t>‘</a:t>
            </a:r>
            <a:r>
              <a:rPr lang="en-US" i="1" dirty="0" smtClean="0"/>
              <a:t>skewered</a:t>
            </a:r>
            <a:r>
              <a:rPr lang="en-US" altLang="en-US" i="1" dirty="0" smtClean="0"/>
              <a:t>’</a:t>
            </a:r>
            <a:r>
              <a:rPr lang="en-US" i="1" dirty="0" smtClean="0"/>
              <a:t> adds to the horror of the scene.(2 marks)</a:t>
            </a:r>
          </a:p>
          <a:p>
            <a:pPr>
              <a:lnSpc>
                <a:spcPct val="90000"/>
              </a:lnSpc>
              <a:tabLst>
                <a:tab pos="265113" algn="l"/>
              </a:tabLst>
              <a:defRPr/>
            </a:pPr>
            <a:r>
              <a:rPr lang="en-US" b="1" dirty="0" smtClean="0"/>
              <a:t>The </a:t>
            </a:r>
            <a:r>
              <a:rPr lang="en-US" b="1" dirty="0" smtClean="0"/>
              <a:t>word “skewered” suggests…</a:t>
            </a:r>
          </a:p>
          <a:p>
            <a:pPr>
              <a:lnSpc>
                <a:spcPct val="90000"/>
              </a:lnSpc>
              <a:tabLst>
                <a:tab pos="265113" algn="l"/>
              </a:tabLst>
              <a:defRPr/>
            </a:pPr>
            <a:r>
              <a:rPr lang="en-US" b="1" dirty="0" smtClean="0"/>
              <a:t>This </a:t>
            </a:r>
            <a:r>
              <a:rPr lang="en-US" b="1" dirty="0" smtClean="0"/>
              <a:t>makes the scene horrifying, as…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8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This is from an article about the benefits of eating fish.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There’s </a:t>
            </a:r>
            <a:r>
              <a:rPr lang="en-GB" dirty="0"/>
              <a:t>also the matter of not being bothered enough to think of anything else to eat in the face </a:t>
            </a:r>
            <a:r>
              <a:rPr lang="en-GB" dirty="0" smtClean="0"/>
              <a:t>of </a:t>
            </a:r>
            <a:r>
              <a:rPr lang="en-GB" dirty="0"/>
              <a:t>a </a:t>
            </a:r>
            <a:r>
              <a:rPr lang="en-GB" b="1" dirty="0"/>
              <a:t>sumptuously juicy </a:t>
            </a:r>
            <a:r>
              <a:rPr lang="en-GB" dirty="0"/>
              <a:t>salmon steak </a:t>
            </a:r>
            <a:r>
              <a:rPr lang="en-GB" b="1" dirty="0"/>
              <a:t>fizzing away </a:t>
            </a:r>
            <a:r>
              <a:rPr lang="en-GB" dirty="0"/>
              <a:t>under the grill, to be served with a </a:t>
            </a:r>
            <a:r>
              <a:rPr lang="en-GB" b="1" dirty="0"/>
              <a:t>drizzle of virgin olive oil </a:t>
            </a:r>
            <a:r>
              <a:rPr lang="en-GB" dirty="0"/>
              <a:t>and a </a:t>
            </a:r>
            <a:r>
              <a:rPr lang="en-GB" b="1" dirty="0"/>
              <a:t>splash of the zingiest lemon </a:t>
            </a:r>
            <a:r>
              <a:rPr lang="en-GB" dirty="0"/>
              <a:t>– </a:t>
            </a:r>
            <a:r>
              <a:rPr lang="en-GB" b="1" dirty="0"/>
              <a:t>yum</a:t>
            </a:r>
            <a:r>
              <a:rPr lang="en-GB" dirty="0"/>
              <a:t>!</a:t>
            </a:r>
            <a:r>
              <a:rPr lang="en-GB" b="1" dirty="0"/>
              <a:t>  </a:t>
            </a:r>
            <a:r>
              <a:rPr lang="en-GB" dirty="0"/>
              <a:t>For me, a world without fish is a world where there's </a:t>
            </a:r>
            <a:r>
              <a:rPr lang="en-GB" dirty="0" err="1"/>
              <a:t>nowt</a:t>
            </a:r>
            <a:r>
              <a:rPr lang="en-GB" dirty="0"/>
              <a:t> for tea.  I write as someone who eats fish three times a week, who hasn’t eaten meat since 1983 and has been resolutely adolescent in subject ever since.   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Referring to at least 2 examples, analyse </a:t>
            </a:r>
            <a:r>
              <a:rPr lang="en-GB" b="1" dirty="0"/>
              <a:t>how the writer, by her word choice, makes her eating of fish sound attractive. </a:t>
            </a:r>
            <a:r>
              <a:rPr lang="en-GB" b="1" dirty="0" smtClean="0"/>
              <a:t>	(4 marks)</a:t>
            </a:r>
          </a:p>
          <a:p>
            <a:r>
              <a:rPr lang="en-GB" dirty="0" smtClean="0"/>
              <a:t>(connotations) The word/phrase “_______” suggests… (1)</a:t>
            </a:r>
          </a:p>
          <a:p>
            <a:r>
              <a:rPr lang="en-GB" dirty="0" smtClean="0"/>
              <a:t>(link to Q) This makes eating fish seem attractive, as…(1)</a:t>
            </a:r>
          </a:p>
          <a:p>
            <a:r>
              <a:rPr lang="en-GB" dirty="0"/>
              <a:t>(connotations) The word/phrase “_______” suggests</a:t>
            </a:r>
            <a:r>
              <a:rPr lang="en-GB" dirty="0" smtClean="0"/>
              <a:t>…(1)</a:t>
            </a:r>
            <a:endParaRPr lang="en-GB" dirty="0"/>
          </a:p>
          <a:p>
            <a:r>
              <a:rPr lang="en-GB" dirty="0"/>
              <a:t>(link to Q) This makes eating fish seem attractive, as</a:t>
            </a:r>
            <a:r>
              <a:rPr lang="en-GB" dirty="0" smtClean="0"/>
              <a:t>…(1)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mi3069a\AppData\Local\Microsoft\Windows\Temporary Internet Files\Content.IE5\S994T7W6\4176062479_ea77bd55bf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930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Higher R4UAE- Word Choice</vt:lpstr>
      <vt:lpstr>PowerPoint Presentation</vt:lpstr>
      <vt:lpstr>PowerPoint Presentation</vt:lpstr>
      <vt:lpstr>Word Choice Formula</vt:lpstr>
      <vt:lpstr>PowerPoint Presentation</vt:lpstr>
      <vt:lpstr>PowerPoint Presentation</vt:lpstr>
      <vt:lpstr>PowerPoint Presentation</vt:lpstr>
      <vt:lpstr>Full Example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R4UAE- Word Choice</dc:title>
  <dc:creator>MInnes (St Thomas Aquinas)</dc:creator>
  <cp:lastModifiedBy>MInnes (St Thomas Aquinas)</cp:lastModifiedBy>
  <cp:revision>1</cp:revision>
  <dcterms:created xsi:type="dcterms:W3CDTF">2006-08-16T00:00:00Z</dcterms:created>
  <dcterms:modified xsi:type="dcterms:W3CDTF">2019-09-04T13:14:31Z</dcterms:modified>
</cp:coreProperties>
</file>