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76" r:id="rId11"/>
    <p:sldId id="273" r:id="rId12"/>
    <p:sldId id="274" r:id="rId13"/>
    <p:sldId id="275" r:id="rId14"/>
    <p:sldId id="265" r:id="rId15"/>
    <p:sldId id="266" r:id="rId16"/>
    <p:sldId id="267" r:id="rId17"/>
    <p:sldId id="268" r:id="rId18"/>
    <p:sldId id="269" r:id="rId19"/>
    <p:sldId id="271" r:id="rId20"/>
    <p:sldId id="270" r:id="rId21"/>
    <p:sldId id="272" r:id="rId22"/>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C00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002"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7A5AD4F3-FF3C-457D-9CA5-A1C22C233264}" type="datetimeFigureOut">
              <a:rPr lang="en-GB" smtClean="0"/>
              <a:t>25/09/2019</a:t>
            </a:fld>
            <a:endParaRPr lang="en-GB"/>
          </a:p>
        </p:txBody>
      </p:sp>
      <p:sp>
        <p:nvSpPr>
          <p:cNvPr id="4" name="Footer Placeholder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5F04109E-168B-474A-8390-409BAE73450B}" type="slidenum">
              <a:rPr lang="en-GB" smtClean="0"/>
              <a:t>‹#›</a:t>
            </a:fld>
            <a:endParaRPr lang="en-GB"/>
          </a:p>
        </p:txBody>
      </p:sp>
    </p:spTree>
    <p:extLst>
      <p:ext uri="{BB962C8B-B14F-4D97-AF65-F5344CB8AC3E}">
        <p14:creationId xmlns:p14="http://schemas.microsoft.com/office/powerpoint/2010/main" val="2831127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191000"/>
            <a:ext cx="7772400" cy="1470025"/>
          </a:xfrm>
        </p:spPr>
        <p:txBody>
          <a:bodyPr/>
          <a:lstStyle/>
          <a:p>
            <a:r>
              <a:rPr lang="en-GB" dirty="0" smtClean="0">
                <a:solidFill>
                  <a:schemeClr val="bg1"/>
                </a:solidFill>
              </a:rPr>
              <a:t>‘The Handmaid’s Tale’</a:t>
            </a:r>
            <a:br>
              <a:rPr lang="en-GB" dirty="0" smtClean="0">
                <a:solidFill>
                  <a:schemeClr val="bg1"/>
                </a:solidFill>
              </a:rPr>
            </a:br>
            <a:r>
              <a:rPr lang="en-GB" dirty="0" smtClean="0">
                <a:solidFill>
                  <a:schemeClr val="bg1"/>
                </a:solidFill>
              </a:rPr>
              <a:t>Margaret Atwood</a:t>
            </a:r>
            <a:endParaRPr lang="en-GB" dirty="0">
              <a:solidFill>
                <a:schemeClr val="bg1"/>
              </a:solidFill>
            </a:endParaRPr>
          </a:p>
        </p:txBody>
      </p:sp>
      <p:sp>
        <p:nvSpPr>
          <p:cNvPr id="3" name="Subtitle 2"/>
          <p:cNvSpPr>
            <a:spLocks noGrp="1"/>
          </p:cNvSpPr>
          <p:nvPr>
            <p:ph type="subTitle" idx="1"/>
          </p:nvPr>
        </p:nvSpPr>
        <p:spPr>
          <a:xfrm>
            <a:off x="1524000" y="5486400"/>
            <a:ext cx="6400800" cy="1752600"/>
          </a:xfrm>
        </p:spPr>
        <p:txBody>
          <a:bodyPr/>
          <a:lstStyle/>
          <a:p>
            <a:r>
              <a:rPr lang="en-GB" dirty="0" smtClean="0"/>
              <a:t>Chapters 18-23</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159774"/>
            <a:ext cx="3048000" cy="3932903"/>
          </a:xfrm>
          <a:prstGeom prst="rect">
            <a:avLst/>
          </a:prstGeom>
        </p:spPr>
      </p:pic>
    </p:spTree>
    <p:extLst>
      <p:ext uri="{BB962C8B-B14F-4D97-AF65-F5344CB8AC3E}">
        <p14:creationId xmlns:p14="http://schemas.microsoft.com/office/powerpoint/2010/main" val="3040823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Aunts</a:t>
            </a:r>
            <a:endParaRPr lang="en-GB" dirty="0">
              <a:solidFill>
                <a:schemeClr val="bg1"/>
              </a:solidFill>
            </a:endParaRPr>
          </a:p>
        </p:txBody>
      </p:sp>
      <p:sp>
        <p:nvSpPr>
          <p:cNvPr id="3" name="Content Placeholder 2"/>
          <p:cNvSpPr>
            <a:spLocks noGrp="1"/>
          </p:cNvSpPr>
          <p:nvPr>
            <p:ph idx="1"/>
          </p:nvPr>
        </p:nvSpPr>
        <p:spPr>
          <a:xfrm>
            <a:off x="381000" y="990600"/>
            <a:ext cx="8229600" cy="4876800"/>
          </a:xfrm>
        </p:spPr>
        <p:txBody>
          <a:bodyPr>
            <a:normAutofit/>
          </a:bodyPr>
          <a:lstStyle/>
          <a:p>
            <a:pPr marL="0" indent="0">
              <a:buNone/>
            </a:pPr>
            <a:r>
              <a:rPr lang="en-GB" dirty="0" smtClean="0">
                <a:solidFill>
                  <a:schemeClr val="bg1"/>
                </a:solidFill>
              </a:rPr>
              <a:t>An Aunt must be:</a:t>
            </a:r>
          </a:p>
          <a:p>
            <a:r>
              <a:rPr lang="en-GB" dirty="0">
                <a:solidFill>
                  <a:schemeClr val="bg1"/>
                </a:solidFill>
              </a:rPr>
              <a:t> </a:t>
            </a:r>
            <a:endParaRPr lang="en-GB" dirty="0" smtClean="0">
              <a:solidFill>
                <a:schemeClr val="bg1"/>
              </a:solidFill>
            </a:endParaRPr>
          </a:p>
          <a:p>
            <a:r>
              <a:rPr lang="en-GB" dirty="0">
                <a:solidFill>
                  <a:schemeClr val="bg1"/>
                </a:solidFill>
              </a:rPr>
              <a:t> </a:t>
            </a:r>
            <a:endParaRPr lang="en-GB" dirty="0" smtClean="0">
              <a:solidFill>
                <a:schemeClr val="bg1"/>
              </a:solidFill>
            </a:endParaRPr>
          </a:p>
          <a:p>
            <a:r>
              <a:rPr lang="en-GB" dirty="0">
                <a:solidFill>
                  <a:schemeClr val="bg1"/>
                </a:solidFill>
              </a:rPr>
              <a:t> </a:t>
            </a:r>
            <a:endParaRPr lang="en-GB" dirty="0" smtClean="0">
              <a:solidFill>
                <a:schemeClr val="bg1"/>
              </a:solidFill>
            </a:endParaRPr>
          </a:p>
          <a:p>
            <a:pPr marL="0" indent="0">
              <a:buNone/>
            </a:pPr>
            <a:r>
              <a:rPr lang="en-GB" dirty="0" smtClean="0">
                <a:solidFill>
                  <a:schemeClr val="bg1"/>
                </a:solidFill>
              </a:rPr>
              <a:t>The Aunts exist to:</a:t>
            </a:r>
          </a:p>
          <a:p>
            <a:pPr marL="0" indent="0">
              <a:buNone/>
            </a:pPr>
            <a:r>
              <a:rPr lang="en-GB" dirty="0" smtClean="0">
                <a:solidFill>
                  <a:schemeClr val="bg1"/>
                </a:solidFill>
              </a:rPr>
              <a:t>The Aunts have taken this role to:</a:t>
            </a:r>
          </a:p>
          <a:p>
            <a:endParaRPr lang="en-GB"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0529" y="0"/>
            <a:ext cx="1943471" cy="1494853"/>
          </a:xfrm>
          <a:prstGeom prst="rect">
            <a:avLst/>
          </a:prstGeom>
        </p:spPr>
      </p:pic>
    </p:spTree>
    <p:extLst>
      <p:ext uri="{BB962C8B-B14F-4D97-AF65-F5344CB8AC3E}">
        <p14:creationId xmlns:p14="http://schemas.microsoft.com/office/powerpoint/2010/main" val="3352784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Aunts</a:t>
            </a:r>
            <a:endParaRPr lang="en-GB" dirty="0">
              <a:solidFill>
                <a:schemeClr val="bg1"/>
              </a:solidFill>
            </a:endParaRPr>
          </a:p>
        </p:txBody>
      </p:sp>
      <p:sp>
        <p:nvSpPr>
          <p:cNvPr id="3" name="Content Placeholder 2"/>
          <p:cNvSpPr>
            <a:spLocks noGrp="1"/>
          </p:cNvSpPr>
          <p:nvPr>
            <p:ph idx="1"/>
          </p:nvPr>
        </p:nvSpPr>
        <p:spPr>
          <a:xfrm>
            <a:off x="381000" y="990600"/>
            <a:ext cx="8229600" cy="4876800"/>
          </a:xfrm>
        </p:spPr>
        <p:txBody>
          <a:bodyPr>
            <a:normAutofit fontScale="70000" lnSpcReduction="20000"/>
          </a:bodyPr>
          <a:lstStyle/>
          <a:p>
            <a:pPr marL="0" indent="0">
              <a:buNone/>
            </a:pPr>
            <a:r>
              <a:rPr lang="en-GB" dirty="0" smtClean="0">
                <a:solidFill>
                  <a:schemeClr val="bg1"/>
                </a:solidFill>
              </a:rPr>
              <a:t>An Aunt must be:</a:t>
            </a:r>
          </a:p>
          <a:p>
            <a:r>
              <a:rPr lang="en-GB" dirty="0" smtClean="0">
                <a:solidFill>
                  <a:schemeClr val="bg1"/>
                </a:solidFill>
              </a:rPr>
              <a:t>Someone who is calm natured</a:t>
            </a:r>
          </a:p>
          <a:p>
            <a:r>
              <a:rPr lang="en-GB" dirty="0" smtClean="0">
                <a:solidFill>
                  <a:schemeClr val="bg1"/>
                </a:solidFill>
              </a:rPr>
              <a:t>Older, potentially post-menopause-wiser, more respected, not sexualised</a:t>
            </a:r>
          </a:p>
          <a:p>
            <a:r>
              <a:rPr lang="en-GB" dirty="0" smtClean="0">
                <a:solidFill>
                  <a:schemeClr val="bg1"/>
                </a:solidFill>
              </a:rPr>
              <a:t>Someone who was formerly in a respected position-high up in career/high standing in society/viewed as intelligent</a:t>
            </a:r>
          </a:p>
          <a:p>
            <a:pPr marL="0" indent="0">
              <a:buNone/>
            </a:pPr>
            <a:r>
              <a:rPr lang="en-GB" dirty="0" smtClean="0">
                <a:solidFill>
                  <a:schemeClr val="bg1"/>
                </a:solidFill>
              </a:rPr>
              <a:t>The Aunts exist to:</a:t>
            </a:r>
          </a:p>
          <a:p>
            <a:r>
              <a:rPr lang="en-GB" dirty="0" smtClean="0">
                <a:solidFill>
                  <a:schemeClr val="bg1"/>
                </a:solidFill>
              </a:rPr>
              <a:t>Pacify the Handmaids-keep them under control</a:t>
            </a:r>
          </a:p>
          <a:p>
            <a:r>
              <a:rPr lang="en-GB" dirty="0" smtClean="0">
                <a:solidFill>
                  <a:schemeClr val="bg1"/>
                </a:solidFill>
              </a:rPr>
              <a:t>Teach the Handmaids the ways of Gilead and responsibilities in their new role</a:t>
            </a:r>
          </a:p>
          <a:p>
            <a:r>
              <a:rPr lang="en-GB" dirty="0" smtClean="0">
                <a:solidFill>
                  <a:schemeClr val="bg1"/>
                </a:solidFill>
              </a:rPr>
              <a:t>Assist with births</a:t>
            </a:r>
          </a:p>
          <a:p>
            <a:pPr marL="0" indent="0">
              <a:buNone/>
            </a:pPr>
            <a:r>
              <a:rPr lang="en-GB" dirty="0" smtClean="0">
                <a:solidFill>
                  <a:schemeClr val="bg1"/>
                </a:solidFill>
              </a:rPr>
              <a:t>The Aunts have taken this role to:</a:t>
            </a:r>
          </a:p>
          <a:p>
            <a:r>
              <a:rPr lang="en-GB" dirty="0" smtClean="0">
                <a:solidFill>
                  <a:schemeClr val="bg1"/>
                </a:solidFill>
              </a:rPr>
              <a:t>So they are seen as still having value</a:t>
            </a:r>
          </a:p>
          <a:p>
            <a:r>
              <a:rPr lang="en-GB" dirty="0" smtClean="0">
                <a:solidFill>
                  <a:schemeClr val="bg1"/>
                </a:solidFill>
              </a:rPr>
              <a:t>Protected from the Colonies and radiation exposure</a:t>
            </a:r>
          </a:p>
          <a:p>
            <a:r>
              <a:rPr lang="en-GB" dirty="0" smtClean="0">
                <a:solidFill>
                  <a:schemeClr val="bg1"/>
                </a:solidFill>
              </a:rPr>
              <a:t>To support the </a:t>
            </a:r>
            <a:r>
              <a:rPr lang="en-GB" dirty="0" err="1" smtClean="0">
                <a:solidFill>
                  <a:schemeClr val="bg1"/>
                </a:solidFill>
              </a:rPr>
              <a:t>Gileadean</a:t>
            </a:r>
            <a:r>
              <a:rPr lang="en-GB" dirty="0" smtClean="0">
                <a:solidFill>
                  <a:schemeClr val="bg1"/>
                </a:solidFill>
              </a:rPr>
              <a:t> cause</a:t>
            </a:r>
            <a:endParaRPr lang="en-GB"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0529" y="0"/>
            <a:ext cx="1943471" cy="1494853"/>
          </a:xfrm>
          <a:prstGeom prst="rect">
            <a:avLst/>
          </a:prstGeom>
        </p:spPr>
      </p:pic>
    </p:spTree>
    <p:extLst>
      <p:ext uri="{BB962C8B-B14F-4D97-AF65-F5344CB8AC3E}">
        <p14:creationId xmlns:p14="http://schemas.microsoft.com/office/powerpoint/2010/main" val="3109831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Commander’s Wives</a:t>
            </a:r>
            <a:endParaRPr lang="en-GB" dirty="0">
              <a:solidFill>
                <a:schemeClr val="bg1"/>
              </a:solidFill>
            </a:endParaRPr>
          </a:p>
        </p:txBody>
      </p:sp>
      <p:sp>
        <p:nvSpPr>
          <p:cNvPr id="3" name="Content Placeholder 2"/>
          <p:cNvSpPr>
            <a:spLocks noGrp="1"/>
          </p:cNvSpPr>
          <p:nvPr>
            <p:ph idx="1"/>
          </p:nvPr>
        </p:nvSpPr>
        <p:spPr>
          <a:xfrm>
            <a:off x="209783" y="1143000"/>
            <a:ext cx="8229600" cy="4525963"/>
          </a:xfrm>
        </p:spPr>
        <p:txBody>
          <a:bodyPr/>
          <a:lstStyle/>
          <a:p>
            <a:pPr marL="0" indent="0">
              <a:buNone/>
            </a:pPr>
            <a:r>
              <a:rPr lang="en-GB" dirty="0" smtClean="0">
                <a:solidFill>
                  <a:schemeClr val="bg1"/>
                </a:solidFill>
              </a:rPr>
              <a:t>Commander’s wives are:</a:t>
            </a:r>
          </a:p>
          <a:p>
            <a:r>
              <a:rPr lang="en-GB" dirty="0" smtClean="0">
                <a:solidFill>
                  <a:schemeClr val="bg1"/>
                </a:solidFill>
              </a:rPr>
              <a:t>Jealous of the fertility and actions of the Handmaids-usurping their wifely duties</a:t>
            </a:r>
          </a:p>
          <a:p>
            <a:r>
              <a:rPr lang="en-GB" dirty="0" smtClean="0">
                <a:solidFill>
                  <a:schemeClr val="bg1"/>
                </a:solidFill>
              </a:rPr>
              <a:t>Pointless/useless because they cannot perform their “biological destiny”</a:t>
            </a:r>
          </a:p>
          <a:p>
            <a:r>
              <a:rPr lang="en-GB" dirty="0" smtClean="0">
                <a:solidFill>
                  <a:schemeClr val="bg1"/>
                </a:solidFill>
              </a:rPr>
              <a:t>Superior-think highly of themselves, enjoy their privilege </a:t>
            </a:r>
          </a:p>
          <a:p>
            <a:r>
              <a:rPr lang="en-GB" dirty="0" smtClean="0">
                <a:solidFill>
                  <a:schemeClr val="bg1"/>
                </a:solidFill>
              </a:rPr>
              <a:t>Rude and bitter about lack of control/duty</a:t>
            </a:r>
          </a:p>
          <a:p>
            <a:endParaRPr lang="en-GB"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4766" y="32657"/>
            <a:ext cx="1409234" cy="1878978"/>
          </a:xfrm>
          <a:prstGeom prst="rect">
            <a:avLst/>
          </a:prstGeom>
        </p:spPr>
      </p:pic>
    </p:spTree>
    <p:extLst>
      <p:ext uri="{BB962C8B-B14F-4D97-AF65-F5344CB8AC3E}">
        <p14:creationId xmlns:p14="http://schemas.microsoft.com/office/powerpoint/2010/main" val="3187949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Pre-Gilead Feminism</a:t>
            </a:r>
            <a:endParaRPr lang="en-GB"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solidFill>
                  <a:schemeClr val="bg1"/>
                </a:solidFill>
              </a:rPr>
              <a:t>Pre-Gilead feminism was:</a:t>
            </a:r>
          </a:p>
          <a:p>
            <a:r>
              <a:rPr lang="en-GB" dirty="0" smtClean="0">
                <a:solidFill>
                  <a:schemeClr val="bg1"/>
                </a:solidFill>
              </a:rPr>
              <a:t>Bold and brash, fighting to get their point across</a:t>
            </a:r>
          </a:p>
          <a:p>
            <a:r>
              <a:rPr lang="en-GB" dirty="0" smtClean="0">
                <a:solidFill>
                  <a:schemeClr val="bg1"/>
                </a:solidFill>
              </a:rPr>
              <a:t>Men viewed as a vessel-reversal of Gilead’s position</a:t>
            </a:r>
          </a:p>
          <a:p>
            <a:r>
              <a:rPr lang="en-GB" dirty="0" smtClean="0">
                <a:solidFill>
                  <a:schemeClr val="bg1"/>
                </a:solidFill>
              </a:rPr>
              <a:t>“man-hating”, “burn-the bra” stereotype of feminism</a:t>
            </a:r>
          </a:p>
          <a:p>
            <a:r>
              <a:rPr lang="en-GB" dirty="0" smtClean="0">
                <a:solidFill>
                  <a:schemeClr val="bg1"/>
                </a:solidFill>
              </a:rPr>
              <a:t>Gilead a reaction-return to conservative beliefs?</a:t>
            </a:r>
          </a:p>
          <a:p>
            <a:pPr marL="0" indent="0">
              <a:buNone/>
            </a:pPr>
            <a:endParaRPr lang="en-GB" dirty="0"/>
          </a:p>
        </p:txBody>
      </p:sp>
      <p:pic>
        <p:nvPicPr>
          <p:cNvPr id="4" name="Picture 3" descr="C:\Users\mi3069a\AppData\Local\Microsoft\Windows\Temporary Internet Files\Content.IE5\GYOERYTH\220px-Womanpower_logo.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250" y="-10886"/>
            <a:ext cx="1047750"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509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Moira’s Escape</a:t>
            </a:r>
            <a:endParaRPr lang="en-GB" dirty="0">
              <a:solidFill>
                <a:schemeClr val="bg1"/>
              </a:solidFill>
            </a:endParaRPr>
          </a:p>
        </p:txBody>
      </p:sp>
      <p:sp>
        <p:nvSpPr>
          <p:cNvPr id="3" name="Content Placeholder 2"/>
          <p:cNvSpPr>
            <a:spLocks noGrp="1"/>
          </p:cNvSpPr>
          <p:nvPr>
            <p:ph idx="1"/>
          </p:nvPr>
        </p:nvSpPr>
        <p:spPr>
          <a:xfrm>
            <a:off x="533400" y="1400744"/>
            <a:ext cx="8229600" cy="4390456"/>
          </a:xfrm>
        </p:spPr>
        <p:txBody>
          <a:bodyPr>
            <a:normAutofit fontScale="70000" lnSpcReduction="20000"/>
          </a:bodyPr>
          <a:lstStyle/>
          <a:p>
            <a:pPr marL="0" indent="0">
              <a:buNone/>
            </a:pPr>
            <a:r>
              <a:rPr lang="en-GB" dirty="0" smtClean="0">
                <a:solidFill>
                  <a:schemeClr val="bg1"/>
                </a:solidFill>
              </a:rPr>
              <a:t>“The story was </a:t>
            </a:r>
            <a:r>
              <a:rPr lang="en-GB" b="1" dirty="0" smtClean="0">
                <a:solidFill>
                  <a:schemeClr val="bg1"/>
                </a:solidFill>
              </a:rPr>
              <a:t>passed among us </a:t>
            </a:r>
            <a:r>
              <a:rPr lang="en-GB" dirty="0" smtClean="0">
                <a:solidFill>
                  <a:schemeClr val="bg1"/>
                </a:solidFill>
              </a:rPr>
              <a:t>that night, in the </a:t>
            </a:r>
            <a:r>
              <a:rPr lang="en-GB" b="1" dirty="0" smtClean="0">
                <a:solidFill>
                  <a:schemeClr val="bg1"/>
                </a:solidFill>
              </a:rPr>
              <a:t>semi-darkness,</a:t>
            </a:r>
            <a:r>
              <a:rPr lang="en-GB" dirty="0" smtClean="0">
                <a:solidFill>
                  <a:schemeClr val="bg1"/>
                </a:solidFill>
              </a:rPr>
              <a:t> </a:t>
            </a:r>
            <a:r>
              <a:rPr lang="en-GB" b="1" dirty="0" smtClean="0">
                <a:solidFill>
                  <a:schemeClr val="bg1"/>
                </a:solidFill>
              </a:rPr>
              <a:t>under our breath, </a:t>
            </a:r>
            <a:r>
              <a:rPr lang="en-GB" dirty="0" smtClean="0">
                <a:solidFill>
                  <a:schemeClr val="bg1"/>
                </a:solidFill>
              </a:rPr>
              <a:t>from </a:t>
            </a:r>
            <a:r>
              <a:rPr lang="en-GB" b="1" dirty="0" smtClean="0">
                <a:solidFill>
                  <a:schemeClr val="bg1"/>
                </a:solidFill>
              </a:rPr>
              <a:t>bed to bed</a:t>
            </a:r>
            <a:r>
              <a:rPr lang="en-GB" dirty="0" smtClean="0">
                <a:solidFill>
                  <a:schemeClr val="bg1"/>
                </a:solidFill>
              </a:rPr>
              <a:t>.</a:t>
            </a:r>
          </a:p>
          <a:p>
            <a:pPr marL="0" indent="0">
              <a:buNone/>
            </a:pPr>
            <a:r>
              <a:rPr lang="en-GB" dirty="0" smtClean="0">
                <a:solidFill>
                  <a:schemeClr val="bg1"/>
                </a:solidFill>
              </a:rPr>
              <a:t>Moira was </a:t>
            </a:r>
            <a:r>
              <a:rPr lang="en-GB" b="1" dirty="0" smtClean="0">
                <a:solidFill>
                  <a:schemeClr val="bg1"/>
                </a:solidFill>
              </a:rPr>
              <a:t>out there </a:t>
            </a:r>
            <a:r>
              <a:rPr lang="en-GB" dirty="0" smtClean="0">
                <a:solidFill>
                  <a:schemeClr val="bg1"/>
                </a:solidFill>
              </a:rPr>
              <a:t>somewhere. She was </a:t>
            </a:r>
            <a:r>
              <a:rPr lang="en-GB" b="1" dirty="0" smtClean="0">
                <a:solidFill>
                  <a:schemeClr val="bg1"/>
                </a:solidFill>
              </a:rPr>
              <a:t>at large</a:t>
            </a:r>
            <a:r>
              <a:rPr lang="en-GB" dirty="0" smtClean="0">
                <a:solidFill>
                  <a:schemeClr val="bg1"/>
                </a:solidFill>
              </a:rPr>
              <a:t>, or </a:t>
            </a:r>
            <a:r>
              <a:rPr lang="en-GB" b="1" dirty="0" smtClean="0">
                <a:solidFill>
                  <a:schemeClr val="bg1"/>
                </a:solidFill>
              </a:rPr>
              <a:t>dead</a:t>
            </a:r>
            <a:r>
              <a:rPr lang="en-GB" dirty="0" smtClean="0">
                <a:solidFill>
                  <a:schemeClr val="bg1"/>
                </a:solidFill>
              </a:rPr>
              <a:t>. What would she do? The </a:t>
            </a:r>
            <a:r>
              <a:rPr lang="en-GB" b="1" dirty="0" smtClean="0">
                <a:solidFill>
                  <a:schemeClr val="bg1"/>
                </a:solidFill>
              </a:rPr>
              <a:t>thought of what she might do expanded </a:t>
            </a:r>
            <a:r>
              <a:rPr lang="en-GB" dirty="0" smtClean="0">
                <a:solidFill>
                  <a:schemeClr val="bg1"/>
                </a:solidFill>
              </a:rPr>
              <a:t>until it filled the room…Moira </a:t>
            </a:r>
            <a:r>
              <a:rPr lang="en-GB" b="1" dirty="0" smtClean="0">
                <a:solidFill>
                  <a:schemeClr val="bg1"/>
                </a:solidFill>
              </a:rPr>
              <a:t>had power </a:t>
            </a:r>
            <a:r>
              <a:rPr lang="en-GB" dirty="0" smtClean="0">
                <a:solidFill>
                  <a:schemeClr val="bg1"/>
                </a:solidFill>
              </a:rPr>
              <a:t>now, she’d been </a:t>
            </a:r>
            <a:r>
              <a:rPr lang="en-GB" b="1" dirty="0" smtClean="0">
                <a:solidFill>
                  <a:schemeClr val="bg1"/>
                </a:solidFill>
              </a:rPr>
              <a:t>set loose</a:t>
            </a:r>
            <a:r>
              <a:rPr lang="en-GB" dirty="0" smtClean="0">
                <a:solidFill>
                  <a:schemeClr val="bg1"/>
                </a:solidFill>
              </a:rPr>
              <a:t>, she’d </a:t>
            </a:r>
            <a:r>
              <a:rPr lang="en-GB" b="1" dirty="0" smtClean="0">
                <a:solidFill>
                  <a:schemeClr val="bg1"/>
                </a:solidFill>
              </a:rPr>
              <a:t>set herself loo</a:t>
            </a:r>
            <a:r>
              <a:rPr lang="en-GB" dirty="0" smtClean="0">
                <a:solidFill>
                  <a:schemeClr val="bg1"/>
                </a:solidFill>
              </a:rPr>
              <a:t>se. She was now a </a:t>
            </a:r>
            <a:r>
              <a:rPr lang="en-GB" b="1" dirty="0" smtClean="0">
                <a:solidFill>
                  <a:schemeClr val="bg1"/>
                </a:solidFill>
              </a:rPr>
              <a:t>loose woman</a:t>
            </a:r>
            <a:r>
              <a:rPr lang="en-GB" dirty="0" smtClean="0">
                <a:solidFill>
                  <a:schemeClr val="bg1"/>
                </a:solidFill>
              </a:rPr>
              <a:t>.</a:t>
            </a:r>
          </a:p>
          <a:p>
            <a:pPr marL="0" indent="0">
              <a:buNone/>
            </a:pPr>
            <a:r>
              <a:rPr lang="en-GB" b="1" dirty="0" smtClean="0">
                <a:solidFill>
                  <a:schemeClr val="bg1"/>
                </a:solidFill>
              </a:rPr>
              <a:t>I think we found that frightening.</a:t>
            </a:r>
            <a:r>
              <a:rPr lang="en-GB" dirty="0" smtClean="0">
                <a:solidFill>
                  <a:schemeClr val="bg1"/>
                </a:solidFill>
              </a:rPr>
              <a:t> </a:t>
            </a:r>
          </a:p>
          <a:p>
            <a:pPr marL="0" indent="0">
              <a:buNone/>
            </a:pPr>
            <a:r>
              <a:rPr lang="en-GB" dirty="0" smtClean="0">
                <a:solidFill>
                  <a:schemeClr val="bg1"/>
                </a:solidFill>
              </a:rPr>
              <a:t>Moira </a:t>
            </a:r>
            <a:r>
              <a:rPr lang="en-GB" dirty="0">
                <a:solidFill>
                  <a:schemeClr val="bg1"/>
                </a:solidFill>
              </a:rPr>
              <a:t>was </a:t>
            </a:r>
            <a:r>
              <a:rPr lang="en-GB" b="1" dirty="0">
                <a:solidFill>
                  <a:schemeClr val="bg1"/>
                </a:solidFill>
              </a:rPr>
              <a:t>like an elevator with open sides</a:t>
            </a:r>
            <a:r>
              <a:rPr lang="en-GB" dirty="0">
                <a:solidFill>
                  <a:schemeClr val="bg1"/>
                </a:solidFill>
              </a:rPr>
              <a:t>. She made us</a:t>
            </a:r>
            <a:r>
              <a:rPr lang="en-GB" b="1" dirty="0">
                <a:solidFill>
                  <a:schemeClr val="bg1"/>
                </a:solidFill>
              </a:rPr>
              <a:t> dizzy</a:t>
            </a:r>
            <a:r>
              <a:rPr lang="en-GB" dirty="0">
                <a:solidFill>
                  <a:schemeClr val="bg1"/>
                </a:solidFill>
              </a:rPr>
              <a:t>. Already we were </a:t>
            </a:r>
            <a:r>
              <a:rPr lang="en-GB" b="1" dirty="0">
                <a:solidFill>
                  <a:schemeClr val="bg1"/>
                </a:solidFill>
              </a:rPr>
              <a:t>losing the taste for freedom</a:t>
            </a:r>
            <a:r>
              <a:rPr lang="en-GB" dirty="0">
                <a:solidFill>
                  <a:schemeClr val="bg1"/>
                </a:solidFill>
              </a:rPr>
              <a:t>, already we were </a:t>
            </a:r>
            <a:r>
              <a:rPr lang="en-GB" b="1" dirty="0">
                <a:solidFill>
                  <a:schemeClr val="bg1"/>
                </a:solidFill>
              </a:rPr>
              <a:t>finding these walls secure</a:t>
            </a:r>
            <a:r>
              <a:rPr lang="en-GB" b="1" dirty="0" smtClean="0">
                <a:solidFill>
                  <a:schemeClr val="bg1"/>
                </a:solidFill>
              </a:rPr>
              <a:t>.</a:t>
            </a:r>
          </a:p>
          <a:p>
            <a:pPr marL="0" indent="0">
              <a:buNone/>
            </a:pPr>
            <a:r>
              <a:rPr lang="en-GB" dirty="0" smtClean="0">
                <a:solidFill>
                  <a:schemeClr val="bg1"/>
                </a:solidFill>
              </a:rPr>
              <a:t>Nevertheless </a:t>
            </a:r>
            <a:r>
              <a:rPr lang="en-GB" b="1" dirty="0" smtClean="0">
                <a:solidFill>
                  <a:schemeClr val="bg1"/>
                </a:solidFill>
              </a:rPr>
              <a:t>Moira was our fantasy</a:t>
            </a:r>
            <a:r>
              <a:rPr lang="en-GB" dirty="0" smtClean="0">
                <a:solidFill>
                  <a:schemeClr val="bg1"/>
                </a:solidFill>
              </a:rPr>
              <a:t>. We hugged her to </a:t>
            </a:r>
            <a:r>
              <a:rPr lang="en-GB" b="1" dirty="0" smtClean="0">
                <a:solidFill>
                  <a:schemeClr val="bg1"/>
                </a:solidFill>
              </a:rPr>
              <a:t>us…she was lava in the crust of our daily life</a:t>
            </a:r>
            <a:r>
              <a:rPr lang="en-GB" dirty="0" smtClean="0">
                <a:solidFill>
                  <a:schemeClr val="bg1"/>
                </a:solidFill>
              </a:rPr>
              <a:t>. In the light of Moira, the </a:t>
            </a:r>
            <a:r>
              <a:rPr lang="en-GB" b="1" dirty="0" smtClean="0">
                <a:solidFill>
                  <a:schemeClr val="bg1"/>
                </a:solidFill>
              </a:rPr>
              <a:t>Aunts were less fearsome</a:t>
            </a:r>
            <a:r>
              <a:rPr lang="en-GB" dirty="0" smtClean="0">
                <a:solidFill>
                  <a:schemeClr val="bg1"/>
                </a:solidFill>
              </a:rPr>
              <a:t> and </a:t>
            </a:r>
            <a:r>
              <a:rPr lang="en-GB" b="1" dirty="0" smtClean="0">
                <a:solidFill>
                  <a:schemeClr val="bg1"/>
                </a:solidFill>
              </a:rPr>
              <a:t>more absurd.” </a:t>
            </a:r>
            <a:endParaRPr lang="en-GB" b="1"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
        <p:nvSpPr>
          <p:cNvPr id="5" name="TextBox 4"/>
          <p:cNvSpPr txBox="1"/>
          <p:nvPr/>
        </p:nvSpPr>
        <p:spPr>
          <a:xfrm>
            <a:off x="0" y="5288340"/>
            <a:ext cx="5867400" cy="1569660"/>
          </a:xfrm>
          <a:prstGeom prst="rect">
            <a:avLst/>
          </a:prstGeom>
          <a:solidFill>
            <a:schemeClr val="bg1"/>
          </a:solidFill>
        </p:spPr>
        <p:txBody>
          <a:bodyPr wrap="square" rtlCol="0">
            <a:spAutoFit/>
          </a:bodyPr>
          <a:lstStyle/>
          <a:p>
            <a:r>
              <a:rPr lang="en-GB" sz="2400" dirty="0" smtClean="0"/>
              <a:t>How does Moira’s escape affect the other women?</a:t>
            </a:r>
          </a:p>
          <a:p>
            <a:r>
              <a:rPr lang="en-GB" sz="2400" dirty="0" smtClean="0"/>
              <a:t>Can Moira’s escape be seen as a selfish act?</a:t>
            </a:r>
          </a:p>
          <a:p>
            <a:r>
              <a:rPr lang="en-GB" sz="2400" dirty="0" smtClean="0"/>
              <a:t>What do you think Moira’s plans are?</a:t>
            </a:r>
            <a:endParaRPr lang="en-GB" sz="2400" dirty="0"/>
          </a:p>
        </p:txBody>
      </p:sp>
    </p:spTree>
    <p:extLst>
      <p:ext uri="{BB962C8B-B14F-4D97-AF65-F5344CB8AC3E}">
        <p14:creationId xmlns:p14="http://schemas.microsoft.com/office/powerpoint/2010/main" val="3137317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Narrative Style</a:t>
            </a:r>
            <a:endParaRPr lang="en-GB" dirty="0">
              <a:solidFill>
                <a:schemeClr val="bg1"/>
              </a:solidFill>
            </a:endParaRPr>
          </a:p>
        </p:txBody>
      </p:sp>
      <p:sp>
        <p:nvSpPr>
          <p:cNvPr id="3" name="Content Placeholder 2"/>
          <p:cNvSpPr>
            <a:spLocks noGrp="1"/>
          </p:cNvSpPr>
          <p:nvPr>
            <p:ph idx="1"/>
          </p:nvPr>
        </p:nvSpPr>
        <p:spPr/>
        <p:txBody>
          <a:bodyPr>
            <a:normAutofit fontScale="85000" lnSpcReduction="20000"/>
          </a:bodyPr>
          <a:lstStyle/>
          <a:p>
            <a:r>
              <a:rPr lang="en-GB" dirty="0" smtClean="0">
                <a:solidFill>
                  <a:schemeClr val="bg1"/>
                </a:solidFill>
              </a:rPr>
              <a:t>We see Gilead and its regime through </a:t>
            </a:r>
            <a:r>
              <a:rPr lang="en-GB" b="1" dirty="0" smtClean="0">
                <a:solidFill>
                  <a:schemeClr val="bg1"/>
                </a:solidFill>
              </a:rPr>
              <a:t>a limited gaze</a:t>
            </a:r>
            <a:r>
              <a:rPr lang="en-GB" dirty="0" smtClean="0">
                <a:solidFill>
                  <a:schemeClr val="bg1"/>
                </a:solidFill>
              </a:rPr>
              <a:t>-</a:t>
            </a:r>
            <a:r>
              <a:rPr lang="en-GB" dirty="0" err="1" smtClean="0">
                <a:solidFill>
                  <a:schemeClr val="bg1"/>
                </a:solidFill>
              </a:rPr>
              <a:t>Offred</a:t>
            </a:r>
            <a:r>
              <a:rPr lang="en-GB" dirty="0" smtClean="0">
                <a:solidFill>
                  <a:schemeClr val="bg1"/>
                </a:solidFill>
              </a:rPr>
              <a:t> is a Handmaid, she is </a:t>
            </a:r>
            <a:r>
              <a:rPr lang="en-GB" b="1" dirty="0" smtClean="0">
                <a:solidFill>
                  <a:schemeClr val="bg1"/>
                </a:solidFill>
              </a:rPr>
              <a:t>oppressed by the system </a:t>
            </a:r>
            <a:r>
              <a:rPr lang="en-GB" dirty="0" smtClean="0">
                <a:solidFill>
                  <a:schemeClr val="bg1"/>
                </a:solidFill>
              </a:rPr>
              <a:t>and </a:t>
            </a:r>
            <a:r>
              <a:rPr lang="en-GB" b="1" dirty="0" smtClean="0">
                <a:solidFill>
                  <a:schemeClr val="bg1"/>
                </a:solidFill>
              </a:rPr>
              <a:t>not privy to all its inner workings</a:t>
            </a:r>
            <a:r>
              <a:rPr lang="en-GB" dirty="0" smtClean="0">
                <a:solidFill>
                  <a:schemeClr val="bg1"/>
                </a:solidFill>
              </a:rPr>
              <a:t>, or </a:t>
            </a:r>
            <a:r>
              <a:rPr lang="en-GB" b="1" dirty="0" smtClean="0">
                <a:solidFill>
                  <a:schemeClr val="bg1"/>
                </a:solidFill>
              </a:rPr>
              <a:t>the reason for its creation</a:t>
            </a:r>
          </a:p>
          <a:p>
            <a:endParaRPr lang="en-GB" dirty="0" smtClean="0">
              <a:solidFill>
                <a:schemeClr val="bg1"/>
              </a:solidFill>
            </a:endParaRPr>
          </a:p>
          <a:p>
            <a:r>
              <a:rPr lang="en-GB" dirty="0" smtClean="0">
                <a:solidFill>
                  <a:schemeClr val="bg1"/>
                </a:solidFill>
              </a:rPr>
              <a:t>However as </a:t>
            </a:r>
            <a:r>
              <a:rPr lang="en-GB" b="1" dirty="0" smtClean="0">
                <a:solidFill>
                  <a:schemeClr val="bg1"/>
                </a:solidFill>
              </a:rPr>
              <a:t>a victim of the system</a:t>
            </a:r>
            <a:r>
              <a:rPr lang="en-GB" dirty="0" smtClean="0">
                <a:solidFill>
                  <a:schemeClr val="bg1"/>
                </a:solidFill>
              </a:rPr>
              <a:t>, she can </a:t>
            </a:r>
            <a:r>
              <a:rPr lang="en-GB" b="1" dirty="0" smtClean="0">
                <a:solidFill>
                  <a:schemeClr val="bg1"/>
                </a:solidFill>
              </a:rPr>
              <a:t>speak honestly</a:t>
            </a:r>
            <a:r>
              <a:rPr lang="en-GB" dirty="0" smtClean="0">
                <a:solidFill>
                  <a:schemeClr val="bg1"/>
                </a:solidFill>
              </a:rPr>
              <a:t> about </a:t>
            </a:r>
            <a:r>
              <a:rPr lang="en-GB" b="1" dirty="0" smtClean="0">
                <a:solidFill>
                  <a:schemeClr val="bg1"/>
                </a:solidFill>
              </a:rPr>
              <a:t>its effects </a:t>
            </a:r>
            <a:r>
              <a:rPr lang="en-GB" dirty="0" smtClean="0">
                <a:solidFill>
                  <a:schemeClr val="bg1"/>
                </a:solidFill>
              </a:rPr>
              <a:t>and how the </a:t>
            </a:r>
            <a:r>
              <a:rPr lang="en-GB" b="1" dirty="0" smtClean="0">
                <a:solidFill>
                  <a:schemeClr val="bg1"/>
                </a:solidFill>
              </a:rPr>
              <a:t>transition from independent woman to powerless vessel </a:t>
            </a:r>
            <a:r>
              <a:rPr lang="en-GB" dirty="0" smtClean="0">
                <a:solidFill>
                  <a:schemeClr val="bg1"/>
                </a:solidFill>
              </a:rPr>
              <a:t>has impacted her</a:t>
            </a:r>
          </a:p>
          <a:p>
            <a:endParaRPr lang="en-GB" dirty="0">
              <a:solidFill>
                <a:schemeClr val="bg1"/>
              </a:solidFill>
            </a:endParaRPr>
          </a:p>
          <a:p>
            <a:r>
              <a:rPr lang="en-GB" dirty="0" err="1" smtClean="0">
                <a:solidFill>
                  <a:schemeClr val="bg1"/>
                </a:solidFill>
              </a:rPr>
              <a:t>Offred</a:t>
            </a:r>
            <a:r>
              <a:rPr lang="en-GB" dirty="0" smtClean="0">
                <a:solidFill>
                  <a:schemeClr val="bg1"/>
                </a:solidFill>
              </a:rPr>
              <a:t> </a:t>
            </a:r>
            <a:r>
              <a:rPr lang="en-GB" b="1" dirty="0" smtClean="0">
                <a:solidFill>
                  <a:schemeClr val="bg1"/>
                </a:solidFill>
              </a:rPr>
              <a:t>imagines writing her tale</a:t>
            </a:r>
            <a:r>
              <a:rPr lang="en-GB" dirty="0" smtClean="0">
                <a:solidFill>
                  <a:schemeClr val="bg1"/>
                </a:solidFill>
              </a:rPr>
              <a:t>, and </a:t>
            </a:r>
            <a:r>
              <a:rPr lang="en-GB" b="1" dirty="0" smtClean="0">
                <a:solidFill>
                  <a:schemeClr val="bg1"/>
                </a:solidFill>
              </a:rPr>
              <a:t>makes reference to her storytelling</a:t>
            </a:r>
            <a:r>
              <a:rPr lang="en-GB" dirty="0" smtClean="0">
                <a:solidFill>
                  <a:schemeClr val="bg1"/>
                </a:solidFill>
              </a:rPr>
              <a:t> throughout</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pic>
        <p:nvPicPr>
          <p:cNvPr id="3074" name="Picture 2" descr="C:\Users\mi3069a\AppData\Local\Microsoft\Windows\Temporary Internet Files\Content.IE5\GYOERYTH\blockpag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2475" y="3424237"/>
            <a:ext cx="19050" cy="952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mi3069a\AppData\Local\Microsoft\Windows\Temporary Internet Files\Content.IE5\BS55VWSN\quill-pen-ink[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7200" y="0"/>
            <a:ext cx="1066800" cy="1442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606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304" y="-153032"/>
            <a:ext cx="8229600" cy="1143000"/>
          </a:xfrm>
        </p:spPr>
        <p:txBody>
          <a:bodyPr/>
          <a:lstStyle/>
          <a:p>
            <a:r>
              <a:rPr lang="en-GB" dirty="0" smtClean="0">
                <a:solidFill>
                  <a:schemeClr val="bg1"/>
                </a:solidFill>
              </a:rPr>
              <a:t>Narrative Style</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pic>
        <p:nvPicPr>
          <p:cNvPr id="1026" name="Picture 2" descr="C:\Users\mi3069a\AppData\Local\Microsoft\Windows\Temporary Internet Files\Content.IE5\BS55VWSN\writin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5913" y="1663742"/>
            <a:ext cx="1770834" cy="17653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93259" y="785336"/>
            <a:ext cx="3429000" cy="1676400"/>
          </a:xfrm>
          <a:prstGeom prst="wedgeRoundRectCallout">
            <a:avLst>
              <a:gd name="adj1" fmla="val 64341"/>
              <a:gd name="adj2" fmla="val 2342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ular Callout 6"/>
          <p:cNvSpPr/>
          <p:nvPr/>
        </p:nvSpPr>
        <p:spPr>
          <a:xfrm>
            <a:off x="5943599" y="1623536"/>
            <a:ext cx="3125621" cy="3398388"/>
          </a:xfrm>
          <a:prstGeom prst="wedgeRoundRectCallout">
            <a:avLst>
              <a:gd name="adj1" fmla="val -91788"/>
              <a:gd name="adj2" fmla="val -3209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ular Callout 7"/>
          <p:cNvSpPr/>
          <p:nvPr/>
        </p:nvSpPr>
        <p:spPr>
          <a:xfrm>
            <a:off x="4564076" y="5103758"/>
            <a:ext cx="4505144" cy="1896530"/>
          </a:xfrm>
          <a:prstGeom prst="wedgeRoundRectCallout">
            <a:avLst>
              <a:gd name="adj1" fmla="val -59807"/>
              <a:gd name="adj2" fmla="val -17253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ular Callout 8"/>
          <p:cNvSpPr/>
          <p:nvPr/>
        </p:nvSpPr>
        <p:spPr>
          <a:xfrm>
            <a:off x="80748" y="3429000"/>
            <a:ext cx="4267200" cy="3276600"/>
          </a:xfrm>
          <a:prstGeom prst="wedgeRoundRectCallout">
            <a:avLst>
              <a:gd name="adj1" fmla="val 45919"/>
              <a:gd name="adj2" fmla="val -6765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76200" y="925078"/>
            <a:ext cx="3200400" cy="1477328"/>
          </a:xfrm>
          <a:prstGeom prst="rect">
            <a:avLst/>
          </a:prstGeom>
          <a:noFill/>
        </p:spPr>
        <p:txBody>
          <a:bodyPr wrap="square" rtlCol="0">
            <a:spAutoFit/>
          </a:bodyPr>
          <a:lstStyle/>
          <a:p>
            <a:r>
              <a:rPr lang="en-GB" dirty="0"/>
              <a:t>“Myself is a thing I must now </a:t>
            </a:r>
            <a:r>
              <a:rPr lang="en-GB" dirty="0">
                <a:solidFill>
                  <a:srgbClr val="FF0000"/>
                </a:solidFill>
              </a:rPr>
              <a:t>compose</a:t>
            </a:r>
            <a:r>
              <a:rPr lang="en-GB" dirty="0"/>
              <a:t>, as one </a:t>
            </a:r>
            <a:r>
              <a:rPr lang="en-GB" dirty="0">
                <a:solidFill>
                  <a:srgbClr val="FF0000"/>
                </a:solidFill>
              </a:rPr>
              <a:t>composes a speech</a:t>
            </a:r>
            <a:r>
              <a:rPr lang="en-GB" dirty="0"/>
              <a:t>. What I  must present is a </a:t>
            </a:r>
            <a:r>
              <a:rPr lang="en-GB" dirty="0">
                <a:solidFill>
                  <a:srgbClr val="FF0000"/>
                </a:solidFill>
              </a:rPr>
              <a:t>made thing</a:t>
            </a:r>
            <a:r>
              <a:rPr lang="en-GB" dirty="0"/>
              <a:t>, not </a:t>
            </a:r>
            <a:r>
              <a:rPr lang="en-GB" dirty="0">
                <a:solidFill>
                  <a:srgbClr val="FF0000"/>
                </a:solidFill>
              </a:rPr>
              <a:t>something born</a:t>
            </a:r>
            <a:r>
              <a:rPr lang="en-GB" dirty="0"/>
              <a:t>.” (</a:t>
            </a:r>
            <a:r>
              <a:rPr lang="en-GB" dirty="0" err="1"/>
              <a:t>pg</a:t>
            </a:r>
            <a:r>
              <a:rPr lang="en-GB" dirty="0"/>
              <a:t> 76 C12)</a:t>
            </a:r>
          </a:p>
        </p:txBody>
      </p:sp>
      <p:sp>
        <p:nvSpPr>
          <p:cNvPr id="10" name="TextBox 9"/>
          <p:cNvSpPr txBox="1"/>
          <p:nvPr/>
        </p:nvSpPr>
        <p:spPr>
          <a:xfrm>
            <a:off x="6070637" y="1675572"/>
            <a:ext cx="3166318" cy="3416320"/>
          </a:xfrm>
          <a:prstGeom prst="rect">
            <a:avLst/>
          </a:prstGeom>
          <a:noFill/>
        </p:spPr>
        <p:txBody>
          <a:bodyPr wrap="square" rtlCol="0">
            <a:spAutoFit/>
          </a:bodyPr>
          <a:lstStyle/>
          <a:p>
            <a:r>
              <a:rPr lang="en-GB" dirty="0"/>
              <a:t>“I would like to </a:t>
            </a:r>
            <a:r>
              <a:rPr lang="en-GB" dirty="0">
                <a:solidFill>
                  <a:srgbClr val="FF0000"/>
                </a:solidFill>
              </a:rPr>
              <a:t>believe this is a story I’m telling</a:t>
            </a:r>
            <a:r>
              <a:rPr lang="en-GB" dirty="0"/>
              <a:t>. I </a:t>
            </a:r>
            <a:r>
              <a:rPr lang="en-GB" dirty="0">
                <a:solidFill>
                  <a:srgbClr val="FF0000"/>
                </a:solidFill>
              </a:rPr>
              <a:t>need to believe it</a:t>
            </a:r>
            <a:r>
              <a:rPr lang="en-GB" dirty="0"/>
              <a:t>. I </a:t>
            </a:r>
            <a:r>
              <a:rPr lang="en-GB" dirty="0">
                <a:solidFill>
                  <a:srgbClr val="FF0000"/>
                </a:solidFill>
              </a:rPr>
              <a:t>must believe </a:t>
            </a:r>
            <a:r>
              <a:rPr lang="en-GB" dirty="0"/>
              <a:t>it. </a:t>
            </a:r>
            <a:r>
              <a:rPr lang="en-GB" dirty="0">
                <a:solidFill>
                  <a:srgbClr val="FF0000"/>
                </a:solidFill>
              </a:rPr>
              <a:t>Those who can believe that such stories are only stories have a better chance</a:t>
            </a:r>
            <a:r>
              <a:rPr lang="en-GB" dirty="0"/>
              <a:t>. If it’s a story I’m telling, </a:t>
            </a:r>
            <a:r>
              <a:rPr lang="en-GB" dirty="0" smtClean="0"/>
              <a:t>then </a:t>
            </a:r>
            <a:r>
              <a:rPr lang="en-GB" dirty="0">
                <a:solidFill>
                  <a:srgbClr val="FF0000"/>
                </a:solidFill>
              </a:rPr>
              <a:t>I have control over the ending</a:t>
            </a:r>
            <a:r>
              <a:rPr lang="en-GB" dirty="0"/>
              <a:t>. Then there will be an ending, to the story, and </a:t>
            </a:r>
            <a:r>
              <a:rPr lang="en-GB" dirty="0">
                <a:solidFill>
                  <a:srgbClr val="FF0000"/>
                </a:solidFill>
              </a:rPr>
              <a:t>real life will come after it</a:t>
            </a:r>
            <a:r>
              <a:rPr lang="en-GB" dirty="0"/>
              <a:t>. </a:t>
            </a:r>
            <a:r>
              <a:rPr lang="en-GB" dirty="0">
                <a:solidFill>
                  <a:srgbClr val="FF0000"/>
                </a:solidFill>
              </a:rPr>
              <a:t>I can pick up where I left off</a:t>
            </a:r>
            <a:r>
              <a:rPr lang="en-GB" dirty="0"/>
              <a:t>.” </a:t>
            </a:r>
            <a:r>
              <a:rPr lang="en-GB" dirty="0" err="1"/>
              <a:t>pg</a:t>
            </a:r>
            <a:r>
              <a:rPr lang="en-GB" dirty="0"/>
              <a:t> 49 (c7)</a:t>
            </a:r>
          </a:p>
        </p:txBody>
      </p:sp>
      <p:sp>
        <p:nvSpPr>
          <p:cNvPr id="11" name="TextBox 10"/>
          <p:cNvSpPr txBox="1"/>
          <p:nvPr/>
        </p:nvSpPr>
        <p:spPr>
          <a:xfrm>
            <a:off x="4914225" y="5174860"/>
            <a:ext cx="3804845" cy="1754326"/>
          </a:xfrm>
          <a:prstGeom prst="rect">
            <a:avLst/>
          </a:prstGeom>
          <a:noFill/>
        </p:spPr>
        <p:txBody>
          <a:bodyPr wrap="square" rtlCol="0">
            <a:spAutoFit/>
          </a:bodyPr>
          <a:lstStyle/>
          <a:p>
            <a:r>
              <a:rPr lang="en-GB" dirty="0"/>
              <a:t>“I want to be </a:t>
            </a:r>
            <a:r>
              <a:rPr lang="en-GB" dirty="0">
                <a:solidFill>
                  <a:srgbClr val="FF0000"/>
                </a:solidFill>
              </a:rPr>
              <a:t>held</a:t>
            </a:r>
            <a:r>
              <a:rPr lang="en-GB" dirty="0"/>
              <a:t> and </a:t>
            </a:r>
            <a:r>
              <a:rPr lang="en-GB" dirty="0">
                <a:solidFill>
                  <a:srgbClr val="FF0000"/>
                </a:solidFill>
              </a:rPr>
              <a:t>told my name</a:t>
            </a:r>
            <a:r>
              <a:rPr lang="en-GB" dirty="0"/>
              <a:t>. I want to be </a:t>
            </a:r>
            <a:r>
              <a:rPr lang="en-GB" dirty="0">
                <a:solidFill>
                  <a:srgbClr val="FF0000"/>
                </a:solidFill>
              </a:rPr>
              <a:t>valued</a:t>
            </a:r>
            <a:r>
              <a:rPr lang="en-GB" dirty="0"/>
              <a:t>, in ways that I am not; </a:t>
            </a:r>
            <a:r>
              <a:rPr lang="en-GB" dirty="0">
                <a:solidFill>
                  <a:srgbClr val="FF0000"/>
                </a:solidFill>
              </a:rPr>
              <a:t>I want to be more than valuable</a:t>
            </a:r>
            <a:r>
              <a:rPr lang="en-GB" dirty="0"/>
              <a:t>. I </a:t>
            </a:r>
            <a:r>
              <a:rPr lang="en-GB" dirty="0">
                <a:solidFill>
                  <a:srgbClr val="FF0000"/>
                </a:solidFill>
              </a:rPr>
              <a:t>repeat my former name, remind myself</a:t>
            </a:r>
            <a:r>
              <a:rPr lang="en-GB" dirty="0"/>
              <a:t> of </a:t>
            </a:r>
            <a:r>
              <a:rPr lang="en-GB" dirty="0">
                <a:solidFill>
                  <a:srgbClr val="FF0000"/>
                </a:solidFill>
              </a:rPr>
              <a:t>what I once could d</a:t>
            </a:r>
            <a:r>
              <a:rPr lang="en-GB" dirty="0"/>
              <a:t>o, </a:t>
            </a:r>
            <a:r>
              <a:rPr lang="en-GB" dirty="0">
                <a:solidFill>
                  <a:srgbClr val="FF0000"/>
                </a:solidFill>
              </a:rPr>
              <a:t>how others saw me</a:t>
            </a:r>
            <a:r>
              <a:rPr lang="en-GB" dirty="0"/>
              <a:t>.” (108, C17)</a:t>
            </a:r>
          </a:p>
        </p:txBody>
      </p:sp>
      <p:sp>
        <p:nvSpPr>
          <p:cNvPr id="12" name="TextBox 11"/>
          <p:cNvSpPr txBox="1"/>
          <p:nvPr/>
        </p:nvSpPr>
        <p:spPr>
          <a:xfrm>
            <a:off x="109181" y="3567626"/>
            <a:ext cx="4267200" cy="3416320"/>
          </a:xfrm>
          <a:prstGeom prst="rect">
            <a:avLst/>
          </a:prstGeom>
          <a:noFill/>
        </p:spPr>
        <p:txBody>
          <a:bodyPr wrap="square" rtlCol="0">
            <a:spAutoFit/>
          </a:bodyPr>
          <a:lstStyle/>
          <a:p>
            <a:r>
              <a:rPr lang="en-GB" dirty="0"/>
              <a:t>“This is a </a:t>
            </a:r>
            <a:r>
              <a:rPr lang="en-GB" dirty="0">
                <a:solidFill>
                  <a:srgbClr val="FF0000"/>
                </a:solidFill>
              </a:rPr>
              <a:t>reconstruction</a:t>
            </a:r>
            <a:r>
              <a:rPr lang="en-GB" dirty="0"/>
              <a:t>. All of it is a reconstruction. It’s a reconstruction now, in my head, as I lie flat on my single bed, rehearsing what </a:t>
            </a:r>
            <a:r>
              <a:rPr lang="en-GB" dirty="0">
                <a:solidFill>
                  <a:srgbClr val="FF0000"/>
                </a:solidFill>
              </a:rPr>
              <a:t>I should or shouldn’t have said</a:t>
            </a:r>
            <a:r>
              <a:rPr lang="en-GB" dirty="0"/>
              <a:t>, what I </a:t>
            </a:r>
            <a:r>
              <a:rPr lang="en-GB" dirty="0">
                <a:solidFill>
                  <a:srgbClr val="FF0000"/>
                </a:solidFill>
              </a:rPr>
              <a:t>should or shouldn’t have done</a:t>
            </a:r>
            <a:r>
              <a:rPr lang="en-GB" dirty="0"/>
              <a:t>, how I should have played it. </a:t>
            </a:r>
            <a:r>
              <a:rPr lang="en-GB" dirty="0">
                <a:solidFill>
                  <a:srgbClr val="FF0000"/>
                </a:solidFill>
              </a:rPr>
              <a:t>If I ever get out of </a:t>
            </a:r>
            <a:r>
              <a:rPr lang="en-GB" dirty="0" smtClean="0">
                <a:solidFill>
                  <a:srgbClr val="FF0000"/>
                </a:solidFill>
              </a:rPr>
              <a:t>here</a:t>
            </a:r>
            <a:r>
              <a:rPr lang="en-GB" dirty="0" smtClean="0"/>
              <a:t>-… </a:t>
            </a:r>
            <a:r>
              <a:rPr lang="en-GB" dirty="0" smtClean="0">
                <a:solidFill>
                  <a:srgbClr val="FF0000"/>
                </a:solidFill>
              </a:rPr>
              <a:t>When </a:t>
            </a:r>
            <a:r>
              <a:rPr lang="en-GB" dirty="0">
                <a:solidFill>
                  <a:srgbClr val="FF0000"/>
                </a:solidFill>
              </a:rPr>
              <a:t>I get out of here</a:t>
            </a:r>
            <a:r>
              <a:rPr lang="en-GB" dirty="0"/>
              <a:t>….it will be a </a:t>
            </a:r>
            <a:r>
              <a:rPr lang="en-GB" dirty="0">
                <a:solidFill>
                  <a:srgbClr val="FF0000"/>
                </a:solidFill>
              </a:rPr>
              <a:t>reconstruction then too</a:t>
            </a:r>
            <a:r>
              <a:rPr lang="en-GB" dirty="0"/>
              <a:t>, at </a:t>
            </a:r>
            <a:r>
              <a:rPr lang="en-GB" dirty="0">
                <a:solidFill>
                  <a:srgbClr val="FF0000"/>
                </a:solidFill>
              </a:rPr>
              <a:t>yet another remove</a:t>
            </a:r>
            <a:r>
              <a:rPr lang="en-GB" dirty="0"/>
              <a:t>. It’s impossible to say a thing exactly the way it was….</a:t>
            </a:r>
            <a:r>
              <a:rPr lang="en-GB" dirty="0">
                <a:solidFill>
                  <a:srgbClr val="FF0000"/>
                </a:solidFill>
              </a:rPr>
              <a:t>you always have to leave something out</a:t>
            </a:r>
            <a:r>
              <a:rPr lang="en-GB" dirty="0"/>
              <a:t>.” </a:t>
            </a:r>
            <a:r>
              <a:rPr lang="en-GB" dirty="0">
                <a:solidFill>
                  <a:schemeClr val="bg1"/>
                </a:solidFill>
              </a:rPr>
              <a:t>(</a:t>
            </a:r>
            <a:r>
              <a:rPr lang="en-GB" dirty="0"/>
              <a:t>144, C23)</a:t>
            </a:r>
          </a:p>
          <a:p>
            <a:endParaRPr lang="en-GB" dirty="0"/>
          </a:p>
        </p:txBody>
      </p:sp>
      <p:sp>
        <p:nvSpPr>
          <p:cNvPr id="14" name="TextBox 13"/>
          <p:cNvSpPr txBox="1"/>
          <p:nvPr/>
        </p:nvSpPr>
        <p:spPr>
          <a:xfrm>
            <a:off x="6478421" y="20472"/>
            <a:ext cx="2590800" cy="1631216"/>
          </a:xfrm>
          <a:prstGeom prst="rect">
            <a:avLst/>
          </a:prstGeom>
          <a:solidFill>
            <a:schemeClr val="accent6">
              <a:lumMod val="60000"/>
              <a:lumOff val="40000"/>
            </a:schemeClr>
          </a:solidFill>
        </p:spPr>
        <p:txBody>
          <a:bodyPr wrap="square" rtlCol="0">
            <a:spAutoFit/>
          </a:bodyPr>
          <a:lstStyle/>
          <a:p>
            <a:r>
              <a:rPr lang="en-GB" sz="2000" dirty="0" smtClean="0"/>
              <a:t>Add </a:t>
            </a:r>
            <a:r>
              <a:rPr lang="en-GB" sz="2000" b="1" dirty="0" smtClean="0"/>
              <a:t>annotations</a:t>
            </a:r>
            <a:r>
              <a:rPr lang="en-GB" sz="2000" dirty="0" smtClean="0"/>
              <a:t> beside these quotes. What is Atwood trying to say about </a:t>
            </a:r>
            <a:r>
              <a:rPr lang="en-GB" sz="2000" dirty="0" err="1" smtClean="0"/>
              <a:t>Offred’s</a:t>
            </a:r>
            <a:r>
              <a:rPr lang="en-GB" sz="2000" dirty="0" smtClean="0"/>
              <a:t> role in storytelling?</a:t>
            </a:r>
            <a:endParaRPr lang="en-GB" sz="2000" dirty="0"/>
          </a:p>
        </p:txBody>
      </p:sp>
    </p:spTree>
    <p:extLst>
      <p:ext uri="{BB962C8B-B14F-4D97-AF65-F5344CB8AC3E}">
        <p14:creationId xmlns:p14="http://schemas.microsoft.com/office/powerpoint/2010/main" val="1218363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95275"/>
            <a:ext cx="6324600" cy="1143000"/>
          </a:xfrm>
        </p:spPr>
        <p:txBody>
          <a:bodyPr>
            <a:normAutofit fontScale="90000"/>
          </a:bodyPr>
          <a:lstStyle/>
          <a:p>
            <a:r>
              <a:rPr lang="en-GB" dirty="0" smtClean="0">
                <a:solidFill>
                  <a:schemeClr val="bg1"/>
                </a:solidFill>
              </a:rPr>
              <a:t>Writing About Narrative Style</a:t>
            </a:r>
            <a:endParaRPr lang="en-GB"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u="sng" dirty="0" smtClean="0">
                <a:solidFill>
                  <a:schemeClr val="bg1"/>
                </a:solidFill>
              </a:rPr>
              <a:t>Essay Question</a:t>
            </a:r>
          </a:p>
          <a:p>
            <a:pPr marL="0" indent="0">
              <a:buNone/>
            </a:pPr>
            <a:r>
              <a:rPr lang="en-GB" i="1" dirty="0" smtClean="0">
                <a:solidFill>
                  <a:schemeClr val="bg1"/>
                </a:solidFill>
              </a:rPr>
              <a:t>Choose </a:t>
            </a:r>
            <a:r>
              <a:rPr lang="en-GB" i="1" dirty="0">
                <a:solidFill>
                  <a:schemeClr val="bg1"/>
                </a:solidFill>
              </a:rPr>
              <a:t>a novel or short story in which the </a:t>
            </a:r>
            <a:r>
              <a:rPr lang="en-GB" i="1" u="sng" dirty="0">
                <a:solidFill>
                  <a:schemeClr val="bg1"/>
                </a:solidFill>
              </a:rPr>
              <a:t>method of narration</a:t>
            </a:r>
            <a:r>
              <a:rPr lang="en-GB" i="1" dirty="0">
                <a:solidFill>
                  <a:schemeClr val="bg1"/>
                </a:solidFill>
              </a:rPr>
              <a:t> is important. Outline briefly the writer’s method of narration and explain why you feel this method makes such a major contribution to your understanding of the text as a whole. </a:t>
            </a:r>
            <a:endParaRPr lang="en-GB" i="1" dirty="0" smtClean="0">
              <a:solidFill>
                <a:schemeClr val="bg1"/>
              </a:solidFill>
            </a:endParaRPr>
          </a:p>
          <a:p>
            <a:pPr marL="0" indent="0">
              <a:buNone/>
            </a:pPr>
            <a:endParaRPr lang="en-GB" dirty="0" smtClean="0">
              <a:solidFill>
                <a:schemeClr val="bg1"/>
              </a:solidFill>
            </a:endParaRPr>
          </a:p>
          <a:p>
            <a:pPr marL="0" indent="0">
              <a:buNone/>
            </a:pPr>
            <a:r>
              <a:rPr lang="en-GB" dirty="0" smtClean="0">
                <a:solidFill>
                  <a:schemeClr val="bg1"/>
                </a:solidFill>
              </a:rPr>
              <a:t>Pick </a:t>
            </a:r>
            <a:r>
              <a:rPr lang="en-GB" dirty="0">
                <a:solidFill>
                  <a:schemeClr val="bg1"/>
                </a:solidFill>
              </a:rPr>
              <a:t>ONE of the quotations </a:t>
            </a:r>
            <a:r>
              <a:rPr lang="en-GB" b="1" dirty="0" smtClean="0">
                <a:solidFill>
                  <a:schemeClr val="bg1"/>
                </a:solidFill>
              </a:rPr>
              <a:t>(shorten if necessary!) </a:t>
            </a:r>
            <a:r>
              <a:rPr lang="en-GB" dirty="0" smtClean="0">
                <a:solidFill>
                  <a:schemeClr val="bg1"/>
                </a:solidFill>
              </a:rPr>
              <a:t>about </a:t>
            </a:r>
            <a:r>
              <a:rPr lang="en-GB" dirty="0" smtClean="0">
                <a:solidFill>
                  <a:schemeClr val="bg1"/>
                </a:solidFill>
              </a:rPr>
              <a:t>narrative style and </a:t>
            </a:r>
            <a:r>
              <a:rPr lang="en-GB" dirty="0">
                <a:solidFill>
                  <a:schemeClr val="bg1"/>
                </a:solidFill>
              </a:rPr>
              <a:t>write a critical paragraph, in response to the essay Q above.</a:t>
            </a:r>
          </a:p>
          <a:p>
            <a:pPr marL="0" indent="0">
              <a:buNone/>
            </a:pPr>
            <a:endParaRPr lang="en-GB" dirty="0">
              <a:solidFill>
                <a:schemeClr val="bg1"/>
              </a:solidFill>
            </a:endParaRPr>
          </a:p>
          <a:p>
            <a:pPr marL="0" indent="0">
              <a:buNone/>
            </a:pPr>
            <a:endParaRPr lang="en-GB" dirty="0">
              <a:solidFill>
                <a:schemeClr val="bg1"/>
              </a:solidFill>
            </a:endParaRPr>
          </a:p>
          <a:p>
            <a:pPr marL="0" indent="0">
              <a:buNone/>
            </a:pP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cxnSp>
        <p:nvCxnSpPr>
          <p:cNvPr id="6" name="Straight Arrow Connector 5"/>
          <p:cNvCxnSpPr/>
          <p:nvPr/>
        </p:nvCxnSpPr>
        <p:spPr>
          <a:xfrm flipH="1">
            <a:off x="7453952" y="1685330"/>
            <a:ext cx="609600" cy="600670"/>
          </a:xfrm>
          <a:prstGeom prst="straightConnector1">
            <a:avLst/>
          </a:prstGeom>
          <a:ln w="381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10200" y="1219200"/>
            <a:ext cx="3581400" cy="646331"/>
          </a:xfrm>
          <a:prstGeom prst="rect">
            <a:avLst/>
          </a:prstGeom>
          <a:solidFill>
            <a:schemeClr val="accent5">
              <a:lumMod val="60000"/>
              <a:lumOff val="40000"/>
            </a:schemeClr>
          </a:solidFill>
        </p:spPr>
        <p:txBody>
          <a:bodyPr wrap="square" rtlCol="0">
            <a:spAutoFit/>
          </a:bodyPr>
          <a:lstStyle/>
          <a:p>
            <a:r>
              <a:rPr lang="en-GB" dirty="0" smtClean="0"/>
              <a:t>First person, </a:t>
            </a:r>
            <a:r>
              <a:rPr lang="en-GB" dirty="0" err="1" smtClean="0"/>
              <a:t>Offred</a:t>
            </a:r>
            <a:r>
              <a:rPr lang="en-GB" dirty="0" smtClean="0"/>
              <a:t> recounting experience</a:t>
            </a:r>
            <a:endParaRPr lang="en-GB" dirty="0"/>
          </a:p>
        </p:txBody>
      </p:sp>
    </p:spTree>
    <p:extLst>
      <p:ext uri="{BB962C8B-B14F-4D97-AF65-F5344CB8AC3E}">
        <p14:creationId xmlns:p14="http://schemas.microsoft.com/office/powerpoint/2010/main" val="1264008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5275"/>
            <a:ext cx="8229600" cy="1143000"/>
          </a:xfrm>
        </p:spPr>
        <p:txBody>
          <a:bodyPr/>
          <a:lstStyle/>
          <a:p>
            <a:r>
              <a:rPr lang="en-GB" dirty="0" smtClean="0">
                <a:solidFill>
                  <a:schemeClr val="bg1"/>
                </a:solidFill>
              </a:rPr>
              <a:t>PCQEL</a:t>
            </a:r>
            <a:endParaRPr lang="en-GB" dirty="0">
              <a:solidFill>
                <a:schemeClr val="bg1"/>
              </a:solidFill>
            </a:endParaRPr>
          </a:p>
        </p:txBody>
      </p:sp>
      <p:sp>
        <p:nvSpPr>
          <p:cNvPr id="3" name="Content Placeholder 2"/>
          <p:cNvSpPr>
            <a:spLocks noGrp="1"/>
          </p:cNvSpPr>
          <p:nvPr>
            <p:ph idx="1"/>
          </p:nvPr>
        </p:nvSpPr>
        <p:spPr>
          <a:xfrm>
            <a:off x="0" y="1441687"/>
            <a:ext cx="6362700" cy="5638800"/>
          </a:xfrm>
        </p:spPr>
        <p:txBody>
          <a:bodyPr>
            <a:normAutofit fontScale="70000" lnSpcReduction="20000"/>
          </a:bodyPr>
          <a:lstStyle/>
          <a:p>
            <a:r>
              <a:rPr lang="en-GB" sz="4400" dirty="0">
                <a:solidFill>
                  <a:schemeClr val="bg1"/>
                </a:solidFill>
              </a:rPr>
              <a:t>P</a:t>
            </a:r>
            <a:r>
              <a:rPr lang="en-GB" dirty="0">
                <a:solidFill>
                  <a:schemeClr val="bg1"/>
                </a:solidFill>
              </a:rPr>
              <a:t>oint- (topic sentence-ref to Q, technique and point being made</a:t>
            </a:r>
            <a:r>
              <a:rPr lang="en-GB" dirty="0" smtClean="0">
                <a:solidFill>
                  <a:schemeClr val="bg1"/>
                </a:solidFill>
              </a:rPr>
              <a:t>)</a:t>
            </a:r>
          </a:p>
          <a:p>
            <a:pPr marL="0" indent="0">
              <a:buNone/>
            </a:pPr>
            <a:r>
              <a:rPr lang="en-GB" dirty="0" smtClean="0">
                <a:solidFill>
                  <a:srgbClr val="FFFF00"/>
                </a:solidFill>
              </a:rPr>
              <a:t>In ‘The Handmaid’s Tale’, Atwood uses _________ as the main form of narration.</a:t>
            </a:r>
          </a:p>
          <a:p>
            <a:r>
              <a:rPr lang="en-GB" sz="4800" dirty="0">
                <a:solidFill>
                  <a:schemeClr val="bg1"/>
                </a:solidFill>
              </a:rPr>
              <a:t>C</a:t>
            </a:r>
            <a:r>
              <a:rPr lang="en-GB" dirty="0">
                <a:solidFill>
                  <a:schemeClr val="bg1"/>
                </a:solidFill>
              </a:rPr>
              <a:t>ontext-(where in novel? What is happening at this point</a:t>
            </a:r>
            <a:r>
              <a:rPr lang="en-GB" dirty="0" smtClean="0">
                <a:solidFill>
                  <a:schemeClr val="bg1"/>
                </a:solidFill>
              </a:rPr>
              <a:t>?)</a:t>
            </a:r>
          </a:p>
          <a:p>
            <a:pPr marL="0" indent="0">
              <a:buNone/>
            </a:pPr>
            <a:r>
              <a:rPr lang="en-GB" dirty="0" smtClean="0">
                <a:solidFill>
                  <a:srgbClr val="FFFF00"/>
                </a:solidFill>
              </a:rPr>
              <a:t>Throughout the novel…</a:t>
            </a:r>
          </a:p>
          <a:p>
            <a:r>
              <a:rPr lang="en-GB" sz="4300" dirty="0" smtClean="0">
                <a:solidFill>
                  <a:schemeClr val="bg1"/>
                </a:solidFill>
              </a:rPr>
              <a:t>Q</a:t>
            </a:r>
            <a:r>
              <a:rPr lang="en-GB" dirty="0" smtClean="0">
                <a:solidFill>
                  <a:schemeClr val="bg1"/>
                </a:solidFill>
              </a:rPr>
              <a:t>uotation</a:t>
            </a:r>
          </a:p>
          <a:p>
            <a:pPr marL="0" indent="0">
              <a:buNone/>
            </a:pPr>
            <a:r>
              <a:rPr lang="en-GB" dirty="0" smtClean="0">
                <a:solidFill>
                  <a:srgbClr val="FFFF00"/>
                </a:solidFill>
              </a:rPr>
              <a:t>“____________________”</a:t>
            </a:r>
          </a:p>
          <a:p>
            <a:r>
              <a:rPr lang="en-GB" sz="4300" dirty="0">
                <a:solidFill>
                  <a:schemeClr val="bg1"/>
                </a:solidFill>
              </a:rPr>
              <a:t>E</a:t>
            </a:r>
            <a:r>
              <a:rPr lang="en-GB" dirty="0">
                <a:solidFill>
                  <a:schemeClr val="bg1"/>
                </a:solidFill>
              </a:rPr>
              <a:t>xplanation (thorough analysis of quotation, technique used</a:t>
            </a:r>
            <a:r>
              <a:rPr lang="en-GB" dirty="0" smtClean="0">
                <a:solidFill>
                  <a:schemeClr val="bg1"/>
                </a:solidFill>
              </a:rPr>
              <a:t>)</a:t>
            </a:r>
          </a:p>
          <a:p>
            <a:pPr marL="0" indent="0">
              <a:buNone/>
            </a:pPr>
            <a:r>
              <a:rPr lang="en-GB" dirty="0" smtClean="0">
                <a:solidFill>
                  <a:srgbClr val="FFFF00"/>
                </a:solidFill>
              </a:rPr>
              <a:t>At this moment, Atwood uses ________ to…</a:t>
            </a:r>
          </a:p>
          <a:p>
            <a:r>
              <a:rPr lang="en-GB" sz="4300" dirty="0">
                <a:solidFill>
                  <a:schemeClr val="bg1"/>
                </a:solidFill>
              </a:rPr>
              <a:t>L</a:t>
            </a:r>
            <a:r>
              <a:rPr lang="en-GB" dirty="0">
                <a:solidFill>
                  <a:schemeClr val="bg1"/>
                </a:solidFill>
              </a:rPr>
              <a:t>ink (how does quotation link back to Q? What does it tell us about essay topic</a:t>
            </a:r>
            <a:r>
              <a:rPr lang="en-GB" dirty="0" smtClean="0">
                <a:solidFill>
                  <a:schemeClr val="bg1"/>
                </a:solidFill>
              </a:rPr>
              <a:t>?)</a:t>
            </a:r>
          </a:p>
          <a:p>
            <a:pPr marL="0" indent="0">
              <a:buNone/>
            </a:pPr>
            <a:r>
              <a:rPr lang="en-GB" dirty="0" smtClean="0">
                <a:solidFill>
                  <a:srgbClr val="FFFF00"/>
                </a:solidFill>
              </a:rPr>
              <a:t>Atwood’s use of ________ is important, as…</a:t>
            </a:r>
            <a:endParaRPr lang="en-GB" dirty="0">
              <a:solidFill>
                <a:srgbClr val="FFFF00"/>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
        <p:nvSpPr>
          <p:cNvPr id="5" name="TextBox 4"/>
          <p:cNvSpPr txBox="1"/>
          <p:nvPr/>
        </p:nvSpPr>
        <p:spPr>
          <a:xfrm>
            <a:off x="6362700" y="1066800"/>
            <a:ext cx="2781300" cy="3693319"/>
          </a:xfrm>
          <a:prstGeom prst="rect">
            <a:avLst/>
          </a:prstGeom>
          <a:solidFill>
            <a:schemeClr val="accent6">
              <a:lumMod val="40000"/>
              <a:lumOff val="60000"/>
            </a:schemeClr>
          </a:solidFill>
        </p:spPr>
        <p:txBody>
          <a:bodyPr wrap="square" rtlCol="0">
            <a:spAutoFit/>
          </a:bodyPr>
          <a:lstStyle/>
          <a:p>
            <a:r>
              <a:rPr lang="en-GB" b="1" u="sng" dirty="0" smtClean="0"/>
              <a:t>Essay Q</a:t>
            </a:r>
          </a:p>
          <a:p>
            <a:r>
              <a:rPr lang="en-GB" dirty="0"/>
              <a:t>Choose a novel or short story in which the </a:t>
            </a:r>
            <a:r>
              <a:rPr lang="en-GB" b="1" dirty="0"/>
              <a:t>method of narration is important</a:t>
            </a:r>
            <a:r>
              <a:rPr lang="en-GB" dirty="0"/>
              <a:t>. </a:t>
            </a:r>
            <a:r>
              <a:rPr lang="en-GB" b="1" dirty="0"/>
              <a:t>Outline briefly the writer’s method of narration </a:t>
            </a:r>
            <a:r>
              <a:rPr lang="en-GB" dirty="0"/>
              <a:t>and explain </a:t>
            </a:r>
            <a:r>
              <a:rPr lang="en-GB" b="1" dirty="0"/>
              <a:t>why you feel this method makes such a major contribution to your understanding of the text </a:t>
            </a:r>
            <a:r>
              <a:rPr lang="en-GB" dirty="0"/>
              <a:t>as a whole. </a:t>
            </a:r>
          </a:p>
          <a:p>
            <a:endParaRPr lang="en-GB" b="1" dirty="0" smtClean="0"/>
          </a:p>
          <a:p>
            <a:endParaRPr lang="en-GB" dirty="0"/>
          </a:p>
        </p:txBody>
      </p:sp>
    </p:spTree>
    <p:extLst>
      <p:ext uri="{BB962C8B-B14F-4D97-AF65-F5344CB8AC3E}">
        <p14:creationId xmlns:p14="http://schemas.microsoft.com/office/powerpoint/2010/main" val="1509976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304" y="-153032"/>
            <a:ext cx="8229600" cy="1143000"/>
          </a:xfrm>
        </p:spPr>
        <p:txBody>
          <a:bodyPr/>
          <a:lstStyle/>
          <a:p>
            <a:r>
              <a:rPr lang="en-GB" dirty="0" smtClean="0">
                <a:solidFill>
                  <a:schemeClr val="bg1"/>
                </a:solidFill>
              </a:rPr>
              <a:t>Narrative Style</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pic>
        <p:nvPicPr>
          <p:cNvPr id="1026" name="Picture 2" descr="C:\Users\mi3069a\AppData\Local\Microsoft\Windows\Temporary Internet Files\Content.IE5\BS55VWSN\writin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5913" y="1663742"/>
            <a:ext cx="1770834" cy="17653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93259" y="785336"/>
            <a:ext cx="3429000" cy="1676400"/>
          </a:xfrm>
          <a:prstGeom prst="wedgeRoundRectCallout">
            <a:avLst>
              <a:gd name="adj1" fmla="val 64341"/>
              <a:gd name="adj2" fmla="val 2342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ular Callout 6"/>
          <p:cNvSpPr/>
          <p:nvPr/>
        </p:nvSpPr>
        <p:spPr>
          <a:xfrm>
            <a:off x="6048763" y="1623536"/>
            <a:ext cx="3020458" cy="3398388"/>
          </a:xfrm>
          <a:prstGeom prst="wedgeRoundRectCallout">
            <a:avLst>
              <a:gd name="adj1" fmla="val -91788"/>
              <a:gd name="adj2" fmla="val -3209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ular Callout 7"/>
          <p:cNvSpPr/>
          <p:nvPr/>
        </p:nvSpPr>
        <p:spPr>
          <a:xfrm>
            <a:off x="4564076" y="5103758"/>
            <a:ext cx="3971555" cy="1896530"/>
          </a:xfrm>
          <a:prstGeom prst="wedgeRoundRectCallout">
            <a:avLst>
              <a:gd name="adj1" fmla="val -59807"/>
              <a:gd name="adj2" fmla="val -17253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ular Callout 8"/>
          <p:cNvSpPr/>
          <p:nvPr/>
        </p:nvSpPr>
        <p:spPr>
          <a:xfrm>
            <a:off x="80748" y="3429000"/>
            <a:ext cx="4267200" cy="3276600"/>
          </a:xfrm>
          <a:prstGeom prst="wedgeRoundRectCallout">
            <a:avLst>
              <a:gd name="adj1" fmla="val 45919"/>
              <a:gd name="adj2" fmla="val -6765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76200" y="925078"/>
            <a:ext cx="3200400" cy="1477328"/>
          </a:xfrm>
          <a:prstGeom prst="rect">
            <a:avLst/>
          </a:prstGeom>
          <a:noFill/>
        </p:spPr>
        <p:txBody>
          <a:bodyPr wrap="square" rtlCol="0">
            <a:spAutoFit/>
          </a:bodyPr>
          <a:lstStyle/>
          <a:p>
            <a:r>
              <a:rPr lang="en-GB" dirty="0"/>
              <a:t>“Myself is a thing I must now compose, as one composes a speech. What I  must present is a made thing, not something born.” (</a:t>
            </a:r>
            <a:r>
              <a:rPr lang="en-GB" dirty="0" err="1"/>
              <a:t>pg</a:t>
            </a:r>
            <a:r>
              <a:rPr lang="en-GB" dirty="0"/>
              <a:t> 76 C12)</a:t>
            </a:r>
          </a:p>
        </p:txBody>
      </p:sp>
      <p:sp>
        <p:nvSpPr>
          <p:cNvPr id="10" name="TextBox 9"/>
          <p:cNvSpPr txBox="1"/>
          <p:nvPr/>
        </p:nvSpPr>
        <p:spPr>
          <a:xfrm>
            <a:off x="6070637" y="1675572"/>
            <a:ext cx="3166318" cy="3416320"/>
          </a:xfrm>
          <a:prstGeom prst="rect">
            <a:avLst/>
          </a:prstGeom>
          <a:noFill/>
        </p:spPr>
        <p:txBody>
          <a:bodyPr wrap="square" rtlCol="0">
            <a:spAutoFit/>
          </a:bodyPr>
          <a:lstStyle/>
          <a:p>
            <a:r>
              <a:rPr lang="en-GB" dirty="0"/>
              <a:t>“I would like to believe this is a story I’m telling. I need to believe it. I must believe it. Those who can believe that such stories are only stories have a better chance. If it’s a story I’m telling, </a:t>
            </a:r>
            <a:r>
              <a:rPr lang="en-GB" dirty="0" smtClean="0"/>
              <a:t>then </a:t>
            </a:r>
            <a:r>
              <a:rPr lang="en-GB" dirty="0"/>
              <a:t>I have control over the ending. Then there will be an ending, to the story, and real life will come after it. I can pick up where I left off.” </a:t>
            </a:r>
            <a:r>
              <a:rPr lang="en-GB" dirty="0" err="1"/>
              <a:t>pg</a:t>
            </a:r>
            <a:r>
              <a:rPr lang="en-GB" dirty="0"/>
              <a:t> 49 (c7)</a:t>
            </a:r>
          </a:p>
        </p:txBody>
      </p:sp>
      <p:sp>
        <p:nvSpPr>
          <p:cNvPr id="11" name="TextBox 10"/>
          <p:cNvSpPr txBox="1"/>
          <p:nvPr/>
        </p:nvSpPr>
        <p:spPr>
          <a:xfrm>
            <a:off x="4564076" y="5103758"/>
            <a:ext cx="3804845" cy="1754326"/>
          </a:xfrm>
          <a:prstGeom prst="rect">
            <a:avLst/>
          </a:prstGeom>
          <a:noFill/>
        </p:spPr>
        <p:txBody>
          <a:bodyPr wrap="square" rtlCol="0">
            <a:spAutoFit/>
          </a:bodyPr>
          <a:lstStyle/>
          <a:p>
            <a:r>
              <a:rPr lang="en-GB" dirty="0"/>
              <a:t>“I want to be held and told my name. I want to be valued, in ways that I am not; I want to be more than valuable. I repeat my former name, remind myself of what I once could do, how others saw me.” (108, C17)</a:t>
            </a:r>
          </a:p>
        </p:txBody>
      </p:sp>
      <p:sp>
        <p:nvSpPr>
          <p:cNvPr id="12" name="TextBox 11"/>
          <p:cNvSpPr txBox="1"/>
          <p:nvPr/>
        </p:nvSpPr>
        <p:spPr>
          <a:xfrm>
            <a:off x="109181" y="3567626"/>
            <a:ext cx="4267200" cy="3416320"/>
          </a:xfrm>
          <a:prstGeom prst="rect">
            <a:avLst/>
          </a:prstGeom>
          <a:noFill/>
        </p:spPr>
        <p:txBody>
          <a:bodyPr wrap="square" rtlCol="0">
            <a:spAutoFit/>
          </a:bodyPr>
          <a:lstStyle/>
          <a:p>
            <a:r>
              <a:rPr lang="en-GB" dirty="0"/>
              <a:t>“This is a reconstruction. All of it is a reconstruction. It’s a reconstruction now, in my head, as I lie flat on my single bed, rehearsing what I should or shouldn’t have said, what I should or shouldn’t have done, how I should have played it. If I ever get out of </a:t>
            </a:r>
            <a:r>
              <a:rPr lang="en-GB" dirty="0" smtClean="0"/>
              <a:t>here-… When </a:t>
            </a:r>
            <a:r>
              <a:rPr lang="en-GB" dirty="0"/>
              <a:t>I get out of here….it will be a reconstruction then too, at yet another remove. It’s impossible to say a thing exactly the way it was….you always have to leave something out.” </a:t>
            </a:r>
            <a:r>
              <a:rPr lang="en-GB" dirty="0">
                <a:solidFill>
                  <a:schemeClr val="bg1"/>
                </a:solidFill>
              </a:rPr>
              <a:t>(</a:t>
            </a:r>
            <a:r>
              <a:rPr lang="en-GB" dirty="0"/>
              <a:t>144, C23)</a:t>
            </a:r>
          </a:p>
          <a:p>
            <a:endParaRPr lang="en-GB" dirty="0"/>
          </a:p>
        </p:txBody>
      </p:sp>
      <p:sp>
        <p:nvSpPr>
          <p:cNvPr id="14" name="TextBox 13"/>
          <p:cNvSpPr txBox="1"/>
          <p:nvPr/>
        </p:nvSpPr>
        <p:spPr>
          <a:xfrm>
            <a:off x="6478421" y="20472"/>
            <a:ext cx="2590800" cy="1631216"/>
          </a:xfrm>
          <a:prstGeom prst="rect">
            <a:avLst/>
          </a:prstGeom>
          <a:solidFill>
            <a:schemeClr val="accent6">
              <a:lumMod val="60000"/>
              <a:lumOff val="40000"/>
            </a:schemeClr>
          </a:solidFill>
        </p:spPr>
        <p:txBody>
          <a:bodyPr wrap="square" rtlCol="0">
            <a:spAutoFit/>
          </a:bodyPr>
          <a:lstStyle/>
          <a:p>
            <a:r>
              <a:rPr lang="en-GB" sz="2000" dirty="0" smtClean="0"/>
              <a:t>Add </a:t>
            </a:r>
            <a:r>
              <a:rPr lang="en-GB" sz="2000" b="1" dirty="0" smtClean="0"/>
              <a:t>annotations</a:t>
            </a:r>
            <a:r>
              <a:rPr lang="en-GB" sz="2000" dirty="0" smtClean="0"/>
              <a:t> beside these quotes. What is Atwood trying to say about </a:t>
            </a:r>
            <a:r>
              <a:rPr lang="en-GB" sz="2000" dirty="0" err="1" smtClean="0"/>
              <a:t>Offred’s</a:t>
            </a:r>
            <a:r>
              <a:rPr lang="en-GB" sz="2000" dirty="0" smtClean="0"/>
              <a:t> role in storytelling?</a:t>
            </a:r>
            <a:endParaRPr lang="en-GB" sz="2000" dirty="0"/>
          </a:p>
        </p:txBody>
      </p:sp>
    </p:spTree>
    <p:extLst>
      <p:ext uri="{BB962C8B-B14F-4D97-AF65-F5344CB8AC3E}">
        <p14:creationId xmlns:p14="http://schemas.microsoft.com/office/powerpoint/2010/main" val="3873280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a:t>
            </a:r>
            <a:r>
              <a:rPr lang="en-GB" dirty="0" smtClean="0">
                <a:solidFill>
                  <a:schemeClr val="bg1"/>
                </a:solidFill>
              </a:rPr>
              <a:t>Points</a:t>
            </a:r>
            <a:endParaRPr lang="en-GB" dirty="0">
              <a:solidFill>
                <a:schemeClr val="bg1"/>
              </a:solidFill>
            </a:endParaRPr>
          </a:p>
        </p:txBody>
      </p:sp>
      <p:sp>
        <p:nvSpPr>
          <p:cNvPr id="3" name="Content Placeholder 2"/>
          <p:cNvSpPr>
            <a:spLocks noGrp="1"/>
          </p:cNvSpPr>
          <p:nvPr>
            <p:ph idx="1"/>
          </p:nvPr>
        </p:nvSpPr>
        <p:spPr/>
        <p:txBody>
          <a:bodyPr/>
          <a:lstStyle/>
          <a:p>
            <a:r>
              <a:rPr lang="en-GB" dirty="0" smtClean="0">
                <a:solidFill>
                  <a:schemeClr val="bg1"/>
                </a:solidFill>
              </a:rPr>
              <a:t>On your post-it, make a list of THREE things that happen in this section</a:t>
            </a:r>
            <a:endParaRPr lang="en-GB" dirty="0" smtClean="0">
              <a:solidFill>
                <a:schemeClr val="bg1"/>
              </a:solidFill>
            </a:endParaRPr>
          </a:p>
          <a:p>
            <a:endParaRPr lang="en-GB" dirty="0" smtClean="0">
              <a:solidFill>
                <a:schemeClr val="bg1"/>
              </a:solidFill>
            </a:endParaRPr>
          </a:p>
          <a:p>
            <a:r>
              <a:rPr lang="en-GB" dirty="0" smtClean="0">
                <a:solidFill>
                  <a:schemeClr val="bg1"/>
                </a:solidFill>
              </a:rPr>
              <a:t>Place it on the board</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pic>
        <p:nvPicPr>
          <p:cNvPr id="1026" name="Picture 2" descr="C:\Users\mi3069a\AppData\Local\Microsoft\Windows\Temporary Internet Files\Content.IE5\VQJFVOB8\List_Noun_project_11515.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2819400"/>
            <a:ext cx="32766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27215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Homework</a:t>
            </a:r>
            <a:endParaRPr lang="en-GB" dirty="0">
              <a:solidFill>
                <a:schemeClr val="bg1"/>
              </a:solidFill>
            </a:endParaRPr>
          </a:p>
        </p:txBody>
      </p:sp>
      <p:sp>
        <p:nvSpPr>
          <p:cNvPr id="3" name="Content Placeholder 2"/>
          <p:cNvSpPr>
            <a:spLocks noGrp="1"/>
          </p:cNvSpPr>
          <p:nvPr>
            <p:ph idx="1"/>
          </p:nvPr>
        </p:nvSpPr>
        <p:spPr/>
        <p:txBody>
          <a:bodyPr>
            <a:normAutofit fontScale="85000" lnSpcReduction="20000"/>
          </a:bodyPr>
          <a:lstStyle/>
          <a:p>
            <a:r>
              <a:rPr lang="en-GB" dirty="0" smtClean="0">
                <a:solidFill>
                  <a:schemeClr val="bg1"/>
                </a:solidFill>
              </a:rPr>
              <a:t>For </a:t>
            </a:r>
            <a:r>
              <a:rPr lang="en-GB" dirty="0" smtClean="0">
                <a:solidFill>
                  <a:schemeClr val="bg1"/>
                </a:solidFill>
              </a:rPr>
              <a:t>Weds 2</a:t>
            </a:r>
            <a:r>
              <a:rPr lang="en-GB" baseline="30000" dirty="0" smtClean="0">
                <a:solidFill>
                  <a:schemeClr val="bg1"/>
                </a:solidFill>
              </a:rPr>
              <a:t>nd</a:t>
            </a:r>
            <a:r>
              <a:rPr lang="en-GB" dirty="0" smtClean="0">
                <a:solidFill>
                  <a:schemeClr val="bg1"/>
                </a:solidFill>
              </a:rPr>
              <a:t> Oct</a:t>
            </a:r>
            <a:endParaRPr lang="en-GB" dirty="0" smtClean="0">
              <a:solidFill>
                <a:schemeClr val="bg1"/>
              </a:solidFill>
            </a:endParaRPr>
          </a:p>
          <a:p>
            <a:r>
              <a:rPr lang="en-GB" dirty="0" smtClean="0">
                <a:solidFill>
                  <a:schemeClr val="bg1"/>
                </a:solidFill>
              </a:rPr>
              <a:t>Read Chapters 24-29 (45 pages</a:t>
            </a:r>
            <a:r>
              <a:rPr lang="en-GB" dirty="0" smtClean="0">
                <a:solidFill>
                  <a:schemeClr val="bg1"/>
                </a:solidFill>
              </a:rPr>
              <a:t>) and finish narrative style paragraph</a:t>
            </a:r>
            <a:endParaRPr lang="en-GB" dirty="0" smtClean="0">
              <a:solidFill>
                <a:schemeClr val="bg1"/>
              </a:solidFill>
            </a:endParaRPr>
          </a:p>
          <a:p>
            <a:r>
              <a:rPr lang="en-GB" dirty="0" smtClean="0">
                <a:solidFill>
                  <a:schemeClr val="bg1"/>
                </a:solidFill>
              </a:rPr>
              <a:t>As you read, highlight and/or note down </a:t>
            </a:r>
            <a:r>
              <a:rPr lang="en-GB" b="1" dirty="0" smtClean="0">
                <a:solidFill>
                  <a:schemeClr val="bg1"/>
                </a:solidFill>
              </a:rPr>
              <a:t>THREE interesting quotations</a:t>
            </a:r>
          </a:p>
          <a:p>
            <a:r>
              <a:rPr lang="en-GB" dirty="0">
                <a:solidFill>
                  <a:schemeClr val="bg1"/>
                </a:solidFill>
              </a:rPr>
              <a:t>These could be about:</a:t>
            </a:r>
          </a:p>
          <a:p>
            <a:pPr lvl="1"/>
            <a:r>
              <a:rPr lang="en-GB" dirty="0">
                <a:solidFill>
                  <a:schemeClr val="bg1"/>
                </a:solidFill>
              </a:rPr>
              <a:t>Characters</a:t>
            </a:r>
          </a:p>
          <a:p>
            <a:pPr lvl="1"/>
            <a:r>
              <a:rPr lang="en-GB" dirty="0">
                <a:solidFill>
                  <a:schemeClr val="bg1"/>
                </a:solidFill>
              </a:rPr>
              <a:t>Key themes</a:t>
            </a:r>
          </a:p>
          <a:p>
            <a:pPr lvl="1"/>
            <a:r>
              <a:rPr lang="en-GB" dirty="0">
                <a:solidFill>
                  <a:schemeClr val="bg1"/>
                </a:solidFill>
              </a:rPr>
              <a:t>Descriptions of setting</a:t>
            </a:r>
          </a:p>
          <a:p>
            <a:pPr lvl="1"/>
            <a:r>
              <a:rPr lang="en-GB" dirty="0" smtClean="0">
                <a:solidFill>
                  <a:schemeClr val="bg1"/>
                </a:solidFill>
              </a:rPr>
              <a:t>Dialogue</a:t>
            </a:r>
          </a:p>
          <a:p>
            <a:r>
              <a:rPr lang="en-GB" dirty="0" smtClean="0">
                <a:solidFill>
                  <a:schemeClr val="bg1"/>
                </a:solidFill>
              </a:rPr>
              <a:t>Be prepared to share these next week</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9181983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DEADLINES</a:t>
            </a:r>
            <a:endParaRPr lang="en-GB" dirty="0">
              <a:solidFill>
                <a:schemeClr val="bg1"/>
              </a:solidFill>
            </a:endParaRPr>
          </a:p>
        </p:txBody>
      </p:sp>
      <p:sp>
        <p:nvSpPr>
          <p:cNvPr id="3" name="Content Placeholder 2"/>
          <p:cNvSpPr>
            <a:spLocks noGrp="1"/>
          </p:cNvSpPr>
          <p:nvPr>
            <p:ph idx="1"/>
          </p:nvPr>
        </p:nvSpPr>
        <p:spPr>
          <a:xfrm>
            <a:off x="304800" y="1143000"/>
            <a:ext cx="5943600" cy="5257800"/>
          </a:xfrm>
        </p:spPr>
        <p:txBody>
          <a:bodyPr>
            <a:normAutofit/>
          </a:bodyPr>
          <a:lstStyle/>
          <a:p>
            <a:pPr marL="0" indent="0">
              <a:buNone/>
            </a:pPr>
            <a:r>
              <a:rPr lang="en-GB" u="sng" dirty="0" smtClean="0">
                <a:solidFill>
                  <a:schemeClr val="bg1"/>
                </a:solidFill>
              </a:rPr>
              <a:t>THURS 26</a:t>
            </a:r>
            <a:r>
              <a:rPr lang="en-GB" u="sng" baseline="30000" dirty="0" smtClean="0">
                <a:solidFill>
                  <a:schemeClr val="bg1"/>
                </a:solidFill>
              </a:rPr>
              <a:t>TH</a:t>
            </a:r>
            <a:r>
              <a:rPr lang="en-GB" u="sng" dirty="0" smtClean="0">
                <a:solidFill>
                  <a:schemeClr val="bg1"/>
                </a:solidFill>
              </a:rPr>
              <a:t> SEPT</a:t>
            </a:r>
          </a:p>
          <a:p>
            <a:pPr marL="0" indent="0">
              <a:buNone/>
            </a:pPr>
            <a:r>
              <a:rPr lang="en-GB" dirty="0" smtClean="0">
                <a:solidFill>
                  <a:schemeClr val="bg1"/>
                </a:solidFill>
              </a:rPr>
              <a:t>Complete imagery Qs (</a:t>
            </a:r>
            <a:r>
              <a:rPr lang="en-GB" dirty="0" err="1" smtClean="0">
                <a:solidFill>
                  <a:schemeClr val="bg1"/>
                </a:solidFill>
              </a:rPr>
              <a:t>pg</a:t>
            </a:r>
            <a:r>
              <a:rPr lang="en-GB" dirty="0" smtClean="0">
                <a:solidFill>
                  <a:schemeClr val="bg1"/>
                </a:solidFill>
              </a:rPr>
              <a:t> 10-13)</a:t>
            </a:r>
          </a:p>
          <a:p>
            <a:pPr marL="0" indent="0">
              <a:buNone/>
            </a:pPr>
            <a:endParaRPr lang="en-GB" dirty="0">
              <a:solidFill>
                <a:schemeClr val="bg1"/>
              </a:solidFill>
            </a:endParaRPr>
          </a:p>
          <a:p>
            <a:pPr marL="0" indent="0">
              <a:buNone/>
            </a:pPr>
            <a:r>
              <a:rPr lang="en-GB" u="sng" dirty="0" smtClean="0">
                <a:solidFill>
                  <a:schemeClr val="bg1"/>
                </a:solidFill>
              </a:rPr>
              <a:t>TUES 1</a:t>
            </a:r>
            <a:r>
              <a:rPr lang="en-GB" u="sng" baseline="30000" dirty="0" smtClean="0">
                <a:solidFill>
                  <a:schemeClr val="bg1"/>
                </a:solidFill>
              </a:rPr>
              <a:t>ST</a:t>
            </a:r>
            <a:r>
              <a:rPr lang="en-GB" u="sng" dirty="0" smtClean="0">
                <a:solidFill>
                  <a:schemeClr val="bg1"/>
                </a:solidFill>
              </a:rPr>
              <a:t> OCT</a:t>
            </a:r>
          </a:p>
          <a:p>
            <a:pPr marL="0" indent="0">
              <a:buNone/>
            </a:pPr>
            <a:r>
              <a:rPr lang="en-GB" dirty="0" smtClean="0">
                <a:solidFill>
                  <a:schemeClr val="bg1"/>
                </a:solidFill>
              </a:rPr>
              <a:t>Persuasive 2</a:t>
            </a:r>
            <a:r>
              <a:rPr lang="en-GB" baseline="30000" dirty="0" smtClean="0">
                <a:solidFill>
                  <a:schemeClr val="bg1"/>
                </a:solidFill>
              </a:rPr>
              <a:t>nd</a:t>
            </a:r>
            <a:r>
              <a:rPr lang="en-GB" dirty="0" smtClean="0">
                <a:solidFill>
                  <a:schemeClr val="bg1"/>
                </a:solidFill>
              </a:rPr>
              <a:t> draft</a:t>
            </a:r>
          </a:p>
          <a:p>
            <a:pPr marL="0" indent="0">
              <a:buNone/>
            </a:pPr>
            <a:endParaRPr lang="en-GB" dirty="0">
              <a:solidFill>
                <a:schemeClr val="bg1"/>
              </a:solidFill>
            </a:endParaRPr>
          </a:p>
          <a:p>
            <a:pPr marL="0" indent="0">
              <a:buNone/>
            </a:pPr>
            <a:r>
              <a:rPr lang="en-GB" u="sng" dirty="0" smtClean="0">
                <a:solidFill>
                  <a:schemeClr val="bg1"/>
                </a:solidFill>
              </a:rPr>
              <a:t>WEDS 2</a:t>
            </a:r>
            <a:r>
              <a:rPr lang="en-GB" u="sng" baseline="30000" dirty="0" smtClean="0">
                <a:solidFill>
                  <a:schemeClr val="bg1"/>
                </a:solidFill>
              </a:rPr>
              <a:t>ND</a:t>
            </a:r>
            <a:r>
              <a:rPr lang="en-GB" u="sng" dirty="0" smtClean="0">
                <a:solidFill>
                  <a:schemeClr val="bg1"/>
                </a:solidFill>
              </a:rPr>
              <a:t> OCT</a:t>
            </a:r>
          </a:p>
          <a:p>
            <a:pPr marL="0" indent="0">
              <a:buNone/>
            </a:pPr>
            <a:r>
              <a:rPr lang="en-GB" dirty="0" smtClean="0">
                <a:solidFill>
                  <a:schemeClr val="bg1"/>
                </a:solidFill>
              </a:rPr>
              <a:t>Read chapters 24-28; finish narrative style paragraph</a:t>
            </a:r>
            <a:endParaRPr lang="en-GB" dirty="0">
              <a:solidFill>
                <a:schemeClr val="bg1"/>
              </a:solidFill>
            </a:endParaRPr>
          </a:p>
        </p:txBody>
      </p:sp>
      <p:pic>
        <p:nvPicPr>
          <p:cNvPr id="2050" name="Picture 2" descr="C:\Users\mi3069a\AppData\Local\Microsoft\Windows\Temporary Internet Files\Content.IE5\VQJFVOB8\Deadline-cloc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0" y="4191000"/>
            <a:ext cx="35560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00800" y="533400"/>
            <a:ext cx="2514600" cy="2677656"/>
          </a:xfrm>
          <a:prstGeom prst="rect">
            <a:avLst/>
          </a:prstGeom>
          <a:solidFill>
            <a:srgbClr val="00B050"/>
          </a:solidFill>
        </p:spPr>
        <p:txBody>
          <a:bodyPr wrap="square" rtlCol="0">
            <a:spAutoFit/>
          </a:bodyPr>
          <a:lstStyle/>
          <a:p>
            <a:r>
              <a:rPr lang="en-GB" sz="2800" dirty="0" smtClean="0">
                <a:solidFill>
                  <a:schemeClr val="bg1"/>
                </a:solidFill>
              </a:rPr>
              <a:t>Supported study session for persuasive redrafts on tonight 3.30-4.30pm!</a:t>
            </a:r>
            <a:endParaRPr lang="en-GB" sz="2800" dirty="0">
              <a:solidFill>
                <a:schemeClr val="bg1"/>
              </a:solidFill>
            </a:endParaRPr>
          </a:p>
        </p:txBody>
      </p:sp>
    </p:spTree>
    <p:extLst>
      <p:ext uri="{BB962C8B-B14F-4D97-AF65-F5344CB8AC3E}">
        <p14:creationId xmlns:p14="http://schemas.microsoft.com/office/powerpoint/2010/main" val="3756962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Quotes</a:t>
            </a:r>
            <a:endParaRPr lang="en-GB" dirty="0">
              <a:solidFill>
                <a:schemeClr val="bg1"/>
              </a:solidFill>
            </a:endParaRPr>
          </a:p>
        </p:txBody>
      </p:sp>
      <p:sp>
        <p:nvSpPr>
          <p:cNvPr id="3" name="Content Placeholder 2"/>
          <p:cNvSpPr>
            <a:spLocks noGrp="1"/>
          </p:cNvSpPr>
          <p:nvPr>
            <p:ph idx="1"/>
          </p:nvPr>
        </p:nvSpPr>
        <p:spPr>
          <a:xfrm>
            <a:off x="638033" y="1438275"/>
            <a:ext cx="8534400" cy="5562600"/>
          </a:xfrm>
        </p:spPr>
        <p:txBody>
          <a:bodyPr>
            <a:normAutofit fontScale="55000" lnSpcReduction="20000"/>
          </a:bodyPr>
          <a:lstStyle/>
          <a:p>
            <a:r>
              <a:rPr lang="en-GB" dirty="0" smtClean="0">
                <a:solidFill>
                  <a:schemeClr val="bg1"/>
                </a:solidFill>
              </a:rPr>
              <a:t>“This is what I feel like: this sound of glass. I feel like the word </a:t>
            </a:r>
            <a:r>
              <a:rPr lang="en-GB" i="1" dirty="0" smtClean="0">
                <a:solidFill>
                  <a:schemeClr val="bg1"/>
                </a:solidFill>
              </a:rPr>
              <a:t>shatter</a:t>
            </a:r>
            <a:r>
              <a:rPr lang="en-GB" dirty="0" smtClean="0">
                <a:solidFill>
                  <a:schemeClr val="bg1"/>
                </a:solidFill>
              </a:rPr>
              <a:t>.” (113 C18)</a:t>
            </a:r>
          </a:p>
          <a:p>
            <a:r>
              <a:rPr lang="en-GB" dirty="0" smtClean="0">
                <a:solidFill>
                  <a:schemeClr val="bg1"/>
                </a:solidFill>
              </a:rPr>
              <a:t>“…nobody dies from lack of sex. It’s lack of love we die from. There’s nobody here I can love, all the people I could love are dead or elsewhere…They might as well we nowhere, as I am for them. I too am a missing person.” (113 C18)</a:t>
            </a:r>
          </a:p>
          <a:p>
            <a:r>
              <a:rPr lang="en-GB" dirty="0" smtClean="0">
                <a:solidFill>
                  <a:schemeClr val="bg1"/>
                </a:solidFill>
              </a:rPr>
              <a:t>“Can I be blamed for wanting a real body to put my arms around? Without it I too am disembodied.” (113 C18)</a:t>
            </a:r>
          </a:p>
          <a:p>
            <a:r>
              <a:rPr lang="en-GB" dirty="0" smtClean="0">
                <a:solidFill>
                  <a:schemeClr val="bg1"/>
                </a:solidFill>
              </a:rPr>
              <a:t>“I am like a room where things once happened and now nothing does” (114 C18)</a:t>
            </a:r>
          </a:p>
          <a:p>
            <a:r>
              <a:rPr lang="en-GB" dirty="0" smtClean="0">
                <a:solidFill>
                  <a:schemeClr val="bg1"/>
                </a:solidFill>
              </a:rPr>
              <a:t>“Someone must be out there, taking care of things. I believe in the resistance as I believe there can be no light without shadow; or rather, no shadow unless there is also light.” (115 C18)</a:t>
            </a:r>
          </a:p>
          <a:p>
            <a:r>
              <a:rPr lang="en-GB" dirty="0" smtClean="0">
                <a:solidFill>
                  <a:schemeClr val="bg1"/>
                </a:solidFill>
              </a:rPr>
              <a:t>“I’m dreaming that I am awake…I feel drugged…Maybe the life I think I’m living is a paranoid delusion…Sanity is a valuable possession; I hoard it the way people once hoarded money.” (119 C19)</a:t>
            </a:r>
          </a:p>
          <a:p>
            <a:r>
              <a:rPr lang="en-GB" dirty="0" smtClean="0">
                <a:solidFill>
                  <a:schemeClr val="bg1"/>
                </a:solidFill>
              </a:rPr>
              <a:t>“I can’t think of myself, my body, sometimes, without seeing the skeleton…A cradle of life, made of bones.” (122 C19)</a:t>
            </a:r>
          </a:p>
          <a:p>
            <a:r>
              <a:rPr lang="en-GB" dirty="0" smtClean="0">
                <a:solidFill>
                  <a:schemeClr val="bg1"/>
                </a:solidFill>
              </a:rPr>
              <a:t>“It’s a risk you’re taking, said Aunt Lydia, but you are the shock troops, you will march out in advance, into dangerous territory. The greater the risk the greater the glory.” (122-3 C19)</a:t>
            </a:r>
          </a:p>
          <a:p>
            <a:r>
              <a:rPr lang="en-GB" dirty="0" smtClean="0">
                <a:solidFill>
                  <a:schemeClr val="bg1"/>
                </a:solidFill>
              </a:rPr>
              <a:t>“A thing is valued, she says, only if it is rare and hard to get…Think of yourselves as pearls…I think about pearls. Pearls are congealed oyster spit…All of us here will lick you into shape, says Aunt Lydia.” (124, C19)</a:t>
            </a:r>
          </a:p>
          <a:p>
            <a:endParaRPr lang="en-GB" dirty="0" smtClean="0">
              <a:solidFill>
                <a:schemeClr val="bg1"/>
              </a:solidFill>
            </a:endParaRP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2611091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Quotes</a:t>
            </a:r>
            <a:endParaRPr lang="en-GB" dirty="0">
              <a:solidFill>
                <a:schemeClr val="bg1"/>
              </a:solidFill>
            </a:endParaRPr>
          </a:p>
        </p:txBody>
      </p:sp>
      <p:sp>
        <p:nvSpPr>
          <p:cNvPr id="3" name="Content Placeholder 2"/>
          <p:cNvSpPr>
            <a:spLocks noGrp="1"/>
          </p:cNvSpPr>
          <p:nvPr>
            <p:ph idx="1"/>
          </p:nvPr>
        </p:nvSpPr>
        <p:spPr>
          <a:xfrm>
            <a:off x="638033" y="1438275"/>
            <a:ext cx="8534400" cy="5562600"/>
          </a:xfrm>
        </p:spPr>
        <p:txBody>
          <a:bodyPr>
            <a:normAutofit fontScale="55000" lnSpcReduction="20000"/>
          </a:bodyPr>
          <a:lstStyle/>
          <a:p>
            <a:r>
              <a:rPr lang="en-GB" dirty="0" smtClean="0">
                <a:solidFill>
                  <a:schemeClr val="bg1"/>
                </a:solidFill>
              </a:rPr>
              <a:t>“More like a </a:t>
            </a:r>
            <a:r>
              <a:rPr lang="en-GB" dirty="0">
                <a:solidFill>
                  <a:schemeClr val="bg1"/>
                </a:solidFill>
              </a:rPr>
              <a:t>d</a:t>
            </a:r>
            <a:r>
              <a:rPr lang="en-GB" dirty="0" smtClean="0">
                <a:solidFill>
                  <a:schemeClr val="bg1"/>
                </a:solidFill>
              </a:rPr>
              <a:t>aughter to you, as you might say. One of the family…Little whores, all of them, but still, you can’t be choosy.” (125, C19)</a:t>
            </a:r>
          </a:p>
          <a:p>
            <a:r>
              <a:rPr lang="en-GB" dirty="0" smtClean="0">
                <a:solidFill>
                  <a:schemeClr val="bg1"/>
                </a:solidFill>
              </a:rPr>
              <a:t>“You are a transitional generation, said Aunt Lydia. It is the hardest for you. We know the sacrifices you are being expected to make. It is hard when men revile you. For the ones who come after you, it will be easier. They will accept their duties with willing hearts. She did not say: Because they will have no memories, of any other way. She said: Because they won’t want things they can’t have.” (127, C20)</a:t>
            </a:r>
          </a:p>
          <a:p>
            <a:r>
              <a:rPr lang="en-GB" dirty="0" smtClean="0">
                <a:solidFill>
                  <a:schemeClr val="bg1"/>
                </a:solidFill>
              </a:rPr>
              <a:t>“A man is just a woman’s strategy for making other women.” (130, C20)</a:t>
            </a:r>
          </a:p>
          <a:p>
            <a:r>
              <a:rPr lang="en-GB" dirty="0" smtClean="0">
                <a:solidFill>
                  <a:schemeClr val="bg1"/>
                </a:solidFill>
              </a:rPr>
              <a:t>“I admired my mother in some ways, although things between us were never easy. She expected too much from me, I felt. She expected me to vindicate her life for her, and the choices she’d made. I didn’t want to live my life on her terms…I am not your justification for existence, I said to her once.” (132, C20)</a:t>
            </a:r>
          </a:p>
          <a:p>
            <a:r>
              <a:rPr lang="en-GB" dirty="0" smtClean="0">
                <a:solidFill>
                  <a:schemeClr val="bg1"/>
                </a:solidFill>
              </a:rPr>
              <a:t>“She scrambles onto the Birthing Stool, sits on the seat behind and above Janine, so that Janine is framed by her: her skinny legs come down on either side, like the arms of an eccentric chair.” (135, C21)</a:t>
            </a:r>
          </a:p>
          <a:p>
            <a:r>
              <a:rPr lang="en-GB" dirty="0" smtClean="0">
                <a:solidFill>
                  <a:schemeClr val="bg1"/>
                </a:solidFill>
              </a:rPr>
              <a:t>“Envy radiates from them, I can smell it, faint wisps of acid, mingled with their perfume. The Commander’s Wife looks down at the baby as if it’s a bouquet of flowers: something she’s won, a tribute.” (136, C21)</a:t>
            </a:r>
          </a:p>
          <a:p>
            <a:r>
              <a:rPr lang="en-GB" dirty="0" smtClean="0">
                <a:solidFill>
                  <a:schemeClr val="bg1"/>
                </a:solidFill>
              </a:rPr>
              <a:t>“We ache. Each of us holds in her lap a phantom, a ghost baby.” (137, C21)</a:t>
            </a:r>
          </a:p>
          <a:p>
            <a:r>
              <a:rPr lang="en-GB" dirty="0" smtClean="0">
                <a:solidFill>
                  <a:schemeClr val="bg1"/>
                </a:solidFill>
              </a:rPr>
              <a:t>“Mother…You wanted a women’s culture. Well, now there is one. It isn’t what you meant, but it exists. Be thankful for small mercies.” (137, C21)</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851215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Quotes</a:t>
            </a:r>
            <a:endParaRPr lang="en-GB" dirty="0">
              <a:solidFill>
                <a:schemeClr val="bg1"/>
              </a:solidFill>
            </a:endParaRPr>
          </a:p>
        </p:txBody>
      </p:sp>
      <p:sp>
        <p:nvSpPr>
          <p:cNvPr id="3" name="Content Placeholder 2"/>
          <p:cNvSpPr>
            <a:spLocks noGrp="1"/>
          </p:cNvSpPr>
          <p:nvPr>
            <p:ph idx="1"/>
          </p:nvPr>
        </p:nvSpPr>
        <p:spPr>
          <a:xfrm>
            <a:off x="0" y="1438275"/>
            <a:ext cx="9172433" cy="5562600"/>
          </a:xfrm>
        </p:spPr>
        <p:txBody>
          <a:bodyPr>
            <a:normAutofit fontScale="47500" lnSpcReduction="20000"/>
          </a:bodyPr>
          <a:lstStyle/>
          <a:p>
            <a:r>
              <a:rPr lang="en-GB" dirty="0" smtClean="0">
                <a:solidFill>
                  <a:schemeClr val="bg1"/>
                </a:solidFill>
              </a:rPr>
              <a:t>“Help me, that look said, we are all in this together. You are a reliable girl, she went on, not like some of the others.” (139, C22)</a:t>
            </a:r>
          </a:p>
          <a:p>
            <a:r>
              <a:rPr lang="en-GB" dirty="0" smtClean="0">
                <a:solidFill>
                  <a:schemeClr val="bg1"/>
                </a:solidFill>
              </a:rPr>
              <a:t>“Moira was like an elevator with open sides. She made us dizzy. Already we were losing the taste for freedom, already we were finding these walls secure.” (143, C22)</a:t>
            </a:r>
          </a:p>
          <a:p>
            <a:r>
              <a:rPr lang="en-GB" dirty="0" smtClean="0">
                <a:solidFill>
                  <a:schemeClr val="bg1"/>
                </a:solidFill>
              </a:rPr>
              <a:t>“This is a reconstruction. All of it is a reconstruction. It’s a reconstruction now, in my head, as I lie flat on my single bed, rehearsing what I should or shouldn’t have said, what I should or shouldn’t have done, how I should have played it. If I ever get out of here-” (144, C23)</a:t>
            </a:r>
          </a:p>
          <a:p>
            <a:r>
              <a:rPr lang="en-GB" dirty="0" smtClean="0">
                <a:solidFill>
                  <a:schemeClr val="bg1"/>
                </a:solidFill>
              </a:rPr>
              <a:t>“When I get out of here….it will be a reconstruction then too, at yet another remove. It’s impossible to say a thing exactly the way it was….you always have to leave something out.” (144, C23)</a:t>
            </a:r>
          </a:p>
          <a:p>
            <a:r>
              <a:rPr lang="en-GB" dirty="0" smtClean="0">
                <a:solidFill>
                  <a:schemeClr val="bg1"/>
                </a:solidFill>
              </a:rPr>
              <a:t>“But if you happen to be a man, sometime in the future, and you’ve made it this far, please remember: you will never be subjected to the temptation of feeling you must forgive, a man, as a woman.” (144, C23)</a:t>
            </a:r>
          </a:p>
          <a:p>
            <a:r>
              <a:rPr lang="en-GB" dirty="0" smtClean="0">
                <a:solidFill>
                  <a:schemeClr val="bg1"/>
                </a:solidFill>
              </a:rPr>
              <a:t>“Maybe none of this is about control. Maybe it isn’t really about who can own whom, who can do what to whom and get away with it, even as far as death…Maybe it’s about who can do what to whom and be forgiven for it.” (144-5, C23)</a:t>
            </a:r>
          </a:p>
          <a:p>
            <a:r>
              <a:rPr lang="en-GB" dirty="0" smtClean="0">
                <a:solidFill>
                  <a:schemeClr val="bg1"/>
                </a:solidFill>
              </a:rPr>
              <a:t>“We are for breeding purposes: we aren’t concubines, geisha girls, courtesans. On the contrary: everything possible has been done to remove us from that category. There is supposed to be nothing entertaining about us…We are two legged wombs, that’s all: sacred vessels, ambulatory chalices.” (146, C23)</a:t>
            </a:r>
          </a:p>
          <a:p>
            <a:r>
              <a:rPr lang="en-GB" dirty="0" smtClean="0">
                <a:solidFill>
                  <a:schemeClr val="bg1"/>
                </a:solidFill>
              </a:rPr>
              <a:t>“What a luxury. The counters are like candies, made of peppermint, cool like that…I would like to put them into my mouth…The letter C. Crisp…delicious.” (149, C23)</a:t>
            </a:r>
          </a:p>
          <a:p>
            <a:r>
              <a:rPr lang="en-GB" dirty="0" smtClean="0">
                <a:solidFill>
                  <a:schemeClr val="bg1"/>
                </a:solidFill>
              </a:rPr>
              <a:t>“I think about how I could approach the Commander…some approach to true love…and drive the sharp end into him suddenly, between his ribs. I think about the bloody coming out of him, hot as soup, sexual, over my hands.” (150, C23)</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1926985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Points</a:t>
            </a:r>
            <a:endParaRPr lang="en-GB"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solidFill>
                  <a:schemeClr val="bg1"/>
                </a:solidFill>
              </a:rPr>
              <a:t>In this section, we:</a:t>
            </a:r>
          </a:p>
          <a:p>
            <a:r>
              <a:rPr lang="en-GB" dirty="0" smtClean="0">
                <a:solidFill>
                  <a:schemeClr val="bg1"/>
                </a:solidFill>
              </a:rPr>
              <a:t>Find out more of what happened at the Red Centre and the teachings of the Aunts</a:t>
            </a:r>
          </a:p>
          <a:p>
            <a:r>
              <a:rPr lang="en-GB" dirty="0" smtClean="0">
                <a:solidFill>
                  <a:schemeClr val="bg1"/>
                </a:solidFill>
              </a:rPr>
              <a:t>Witness a birth in Gilead</a:t>
            </a:r>
          </a:p>
          <a:p>
            <a:r>
              <a:rPr lang="en-GB" dirty="0" smtClean="0">
                <a:solidFill>
                  <a:schemeClr val="bg1"/>
                </a:solidFill>
              </a:rPr>
              <a:t>Find out more about </a:t>
            </a:r>
            <a:r>
              <a:rPr lang="en-GB" dirty="0" err="1" smtClean="0">
                <a:solidFill>
                  <a:schemeClr val="bg1"/>
                </a:solidFill>
              </a:rPr>
              <a:t>Offred’s</a:t>
            </a:r>
            <a:r>
              <a:rPr lang="en-GB" dirty="0" smtClean="0">
                <a:solidFill>
                  <a:schemeClr val="bg1"/>
                </a:solidFill>
              </a:rPr>
              <a:t> mother and her relationship with her</a:t>
            </a:r>
          </a:p>
          <a:p>
            <a:r>
              <a:rPr lang="en-GB" dirty="0" smtClean="0">
                <a:solidFill>
                  <a:schemeClr val="bg1"/>
                </a:solidFill>
              </a:rPr>
              <a:t>Hear about Moira’s escape from the Red Centre</a:t>
            </a:r>
          </a:p>
          <a:p>
            <a:r>
              <a:rPr lang="en-GB" dirty="0" smtClean="0">
                <a:solidFill>
                  <a:schemeClr val="bg1"/>
                </a:solidFill>
              </a:rPr>
              <a:t>Witness </a:t>
            </a:r>
            <a:r>
              <a:rPr lang="en-GB" dirty="0" err="1" smtClean="0">
                <a:solidFill>
                  <a:schemeClr val="bg1"/>
                </a:solidFill>
              </a:rPr>
              <a:t>Offred</a:t>
            </a:r>
            <a:r>
              <a:rPr lang="en-GB" dirty="0" smtClean="0">
                <a:solidFill>
                  <a:schemeClr val="bg1"/>
                </a:solidFill>
              </a:rPr>
              <a:t> having a secret meeting with the Commander</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1166641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5275"/>
            <a:ext cx="8229600" cy="1143000"/>
          </a:xfrm>
        </p:spPr>
        <p:txBody>
          <a:bodyPr/>
          <a:lstStyle/>
          <a:p>
            <a:r>
              <a:rPr lang="en-GB" dirty="0" smtClean="0">
                <a:solidFill>
                  <a:schemeClr val="bg1"/>
                </a:solidFill>
              </a:rPr>
              <a:t>Women on Women</a:t>
            </a:r>
            <a:endParaRPr lang="en-GB" dirty="0">
              <a:solidFill>
                <a:schemeClr val="bg1"/>
              </a:solidFill>
            </a:endParaRPr>
          </a:p>
        </p:txBody>
      </p:sp>
      <p:sp>
        <p:nvSpPr>
          <p:cNvPr id="3" name="Content Placeholder 2"/>
          <p:cNvSpPr>
            <a:spLocks noGrp="1"/>
          </p:cNvSpPr>
          <p:nvPr>
            <p:ph idx="1"/>
          </p:nvPr>
        </p:nvSpPr>
        <p:spPr>
          <a:xfrm>
            <a:off x="457200" y="1600201"/>
            <a:ext cx="8229600" cy="1066800"/>
          </a:xfrm>
        </p:spPr>
        <p:txBody>
          <a:bodyPr>
            <a:normAutofit/>
          </a:bodyPr>
          <a:lstStyle/>
          <a:p>
            <a:pPr marL="0" indent="0">
              <a:buNone/>
            </a:pPr>
            <a:r>
              <a:rPr lang="en-GB" dirty="0" smtClean="0">
                <a:solidFill>
                  <a:schemeClr val="bg1"/>
                </a:solidFill>
              </a:rPr>
              <a:t>Who said that?</a:t>
            </a:r>
            <a:endParaRPr lang="en-GB" dirty="0">
              <a:solidFill>
                <a:schemeClr val="bg1"/>
              </a:solidFill>
            </a:endParaRPr>
          </a:p>
          <a:p>
            <a:endParaRPr lang="en-GB" dirty="0">
              <a:solidFill>
                <a:schemeClr val="bg1"/>
              </a:solidFill>
            </a:endParaRP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
        <p:nvSpPr>
          <p:cNvPr id="5" name="Rounded Rectangular Callout 4"/>
          <p:cNvSpPr/>
          <p:nvPr/>
        </p:nvSpPr>
        <p:spPr>
          <a:xfrm>
            <a:off x="304800" y="2362200"/>
            <a:ext cx="4648200" cy="167640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“A thing is valued, she says, only if it is rare and hard to get…Think of yourselves as pearls…I think about </a:t>
            </a:r>
            <a:r>
              <a:rPr lang="en-GB" dirty="0" smtClean="0">
                <a:solidFill>
                  <a:schemeClr val="tx1"/>
                </a:solidFill>
              </a:rPr>
              <a:t>pearls…All </a:t>
            </a:r>
            <a:r>
              <a:rPr lang="en-GB" dirty="0">
                <a:solidFill>
                  <a:schemeClr val="tx1"/>
                </a:solidFill>
              </a:rPr>
              <a:t>of us here will lick you into </a:t>
            </a:r>
            <a:r>
              <a:rPr lang="en-GB" dirty="0" smtClean="0">
                <a:solidFill>
                  <a:schemeClr val="tx1"/>
                </a:solidFill>
              </a:rPr>
              <a:t>shape.”</a:t>
            </a:r>
            <a:endParaRPr lang="en-GB" dirty="0">
              <a:solidFill>
                <a:schemeClr val="bg1"/>
              </a:solidFill>
            </a:endParaRPr>
          </a:p>
        </p:txBody>
      </p:sp>
      <p:sp>
        <p:nvSpPr>
          <p:cNvPr id="7" name="Rounded Rectangular Callout 6"/>
          <p:cNvSpPr/>
          <p:nvPr/>
        </p:nvSpPr>
        <p:spPr>
          <a:xfrm>
            <a:off x="5105400" y="2436125"/>
            <a:ext cx="3505200" cy="167640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1"/>
                </a:solidFill>
              </a:rPr>
              <a:t>“More </a:t>
            </a:r>
            <a:r>
              <a:rPr lang="en-GB" dirty="0">
                <a:solidFill>
                  <a:schemeClr val="tx1"/>
                </a:solidFill>
              </a:rPr>
              <a:t>like a daughter to you, as you might say. One of the family…Little whores, all of them, but still, you can’t be choosy.” </a:t>
            </a:r>
            <a:r>
              <a:rPr lang="en-GB" dirty="0" smtClean="0">
                <a:solidFill>
                  <a:schemeClr val="bg1"/>
                </a:solidFill>
              </a:rPr>
              <a:t>“</a:t>
            </a:r>
            <a:endParaRPr lang="en-GB" dirty="0">
              <a:solidFill>
                <a:schemeClr val="tx1"/>
              </a:solidFill>
            </a:endParaRPr>
          </a:p>
        </p:txBody>
      </p:sp>
      <p:sp>
        <p:nvSpPr>
          <p:cNvPr id="8" name="Rounded Rectangular Callout 7"/>
          <p:cNvSpPr/>
          <p:nvPr/>
        </p:nvSpPr>
        <p:spPr>
          <a:xfrm>
            <a:off x="457200" y="4800600"/>
            <a:ext cx="3505200" cy="1174844"/>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“A man is just a woman’s strategy for making other women.”</a:t>
            </a:r>
          </a:p>
        </p:txBody>
      </p:sp>
      <p:sp>
        <p:nvSpPr>
          <p:cNvPr id="9" name="Rounded Rectangular Callout 8"/>
          <p:cNvSpPr/>
          <p:nvPr/>
        </p:nvSpPr>
        <p:spPr>
          <a:xfrm>
            <a:off x="5100851" y="4648200"/>
            <a:ext cx="3505200" cy="167640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“Help me, that look said, we are all in this together. You are a reliable girl, she went on, not like some of the others.” </a:t>
            </a:r>
          </a:p>
        </p:txBody>
      </p:sp>
      <p:sp>
        <p:nvSpPr>
          <p:cNvPr id="6" name="TextBox 5"/>
          <p:cNvSpPr txBox="1"/>
          <p:nvPr/>
        </p:nvSpPr>
        <p:spPr>
          <a:xfrm>
            <a:off x="533400" y="2362200"/>
            <a:ext cx="609600" cy="369332"/>
          </a:xfrm>
          <a:prstGeom prst="rect">
            <a:avLst/>
          </a:prstGeom>
          <a:solidFill>
            <a:schemeClr val="accent6">
              <a:lumMod val="60000"/>
              <a:lumOff val="40000"/>
            </a:schemeClr>
          </a:solidFill>
        </p:spPr>
        <p:txBody>
          <a:bodyPr wrap="square" rtlCol="0">
            <a:spAutoFit/>
          </a:bodyPr>
          <a:lstStyle/>
          <a:p>
            <a:r>
              <a:rPr lang="en-GB" dirty="0" smtClean="0"/>
              <a:t>1.</a:t>
            </a:r>
            <a:endParaRPr lang="en-GB" dirty="0"/>
          </a:p>
        </p:txBody>
      </p:sp>
      <p:sp>
        <p:nvSpPr>
          <p:cNvPr id="10" name="TextBox 9"/>
          <p:cNvSpPr txBox="1"/>
          <p:nvPr/>
        </p:nvSpPr>
        <p:spPr>
          <a:xfrm>
            <a:off x="5257800" y="2436125"/>
            <a:ext cx="609600" cy="369332"/>
          </a:xfrm>
          <a:prstGeom prst="rect">
            <a:avLst/>
          </a:prstGeom>
          <a:solidFill>
            <a:schemeClr val="accent6">
              <a:lumMod val="60000"/>
              <a:lumOff val="40000"/>
            </a:schemeClr>
          </a:solidFill>
        </p:spPr>
        <p:txBody>
          <a:bodyPr wrap="square" rtlCol="0">
            <a:spAutoFit/>
          </a:bodyPr>
          <a:lstStyle/>
          <a:p>
            <a:r>
              <a:rPr lang="en-GB" dirty="0"/>
              <a:t>2</a:t>
            </a:r>
            <a:r>
              <a:rPr lang="en-GB" dirty="0" smtClean="0"/>
              <a:t>.</a:t>
            </a:r>
            <a:endParaRPr lang="en-GB" dirty="0"/>
          </a:p>
        </p:txBody>
      </p:sp>
      <p:sp>
        <p:nvSpPr>
          <p:cNvPr id="11" name="TextBox 10"/>
          <p:cNvSpPr txBox="1"/>
          <p:nvPr/>
        </p:nvSpPr>
        <p:spPr>
          <a:xfrm>
            <a:off x="533400" y="4799818"/>
            <a:ext cx="609600" cy="369332"/>
          </a:xfrm>
          <a:prstGeom prst="rect">
            <a:avLst/>
          </a:prstGeom>
          <a:solidFill>
            <a:schemeClr val="accent6">
              <a:lumMod val="60000"/>
              <a:lumOff val="40000"/>
            </a:schemeClr>
          </a:solidFill>
        </p:spPr>
        <p:txBody>
          <a:bodyPr wrap="square" rtlCol="0">
            <a:spAutoFit/>
          </a:bodyPr>
          <a:lstStyle/>
          <a:p>
            <a:r>
              <a:rPr lang="en-GB" dirty="0"/>
              <a:t>3</a:t>
            </a:r>
            <a:r>
              <a:rPr lang="en-GB" dirty="0" smtClean="0"/>
              <a:t>.</a:t>
            </a:r>
            <a:endParaRPr lang="en-GB" dirty="0"/>
          </a:p>
        </p:txBody>
      </p:sp>
      <p:sp>
        <p:nvSpPr>
          <p:cNvPr id="12" name="TextBox 11"/>
          <p:cNvSpPr txBox="1"/>
          <p:nvPr/>
        </p:nvSpPr>
        <p:spPr>
          <a:xfrm>
            <a:off x="5279571" y="4603484"/>
            <a:ext cx="609600" cy="369332"/>
          </a:xfrm>
          <a:prstGeom prst="rect">
            <a:avLst/>
          </a:prstGeom>
          <a:solidFill>
            <a:schemeClr val="accent6">
              <a:lumMod val="60000"/>
              <a:lumOff val="40000"/>
            </a:schemeClr>
          </a:solidFill>
        </p:spPr>
        <p:txBody>
          <a:bodyPr wrap="square" rtlCol="0">
            <a:spAutoFit/>
          </a:bodyPr>
          <a:lstStyle/>
          <a:p>
            <a:r>
              <a:rPr lang="en-GB" dirty="0" smtClean="0"/>
              <a:t>4.</a:t>
            </a:r>
            <a:endParaRPr lang="en-GB" dirty="0"/>
          </a:p>
        </p:txBody>
      </p:sp>
    </p:spTree>
    <p:extLst>
      <p:ext uri="{BB962C8B-B14F-4D97-AF65-F5344CB8AC3E}">
        <p14:creationId xmlns:p14="http://schemas.microsoft.com/office/powerpoint/2010/main" val="3384296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5275"/>
            <a:ext cx="8229600" cy="1143000"/>
          </a:xfrm>
        </p:spPr>
        <p:txBody>
          <a:bodyPr/>
          <a:lstStyle/>
          <a:p>
            <a:r>
              <a:rPr lang="en-GB" dirty="0" smtClean="0">
                <a:solidFill>
                  <a:schemeClr val="bg1"/>
                </a:solidFill>
              </a:rPr>
              <a:t>Women on Women</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
        <p:nvSpPr>
          <p:cNvPr id="8" name="Rounded Rectangular Callout 7"/>
          <p:cNvSpPr/>
          <p:nvPr/>
        </p:nvSpPr>
        <p:spPr>
          <a:xfrm>
            <a:off x="5526206" y="5650174"/>
            <a:ext cx="3505200" cy="1174844"/>
          </a:xfrm>
          <a:prstGeom prst="wedgeRoundRectCallout">
            <a:avLst>
              <a:gd name="adj1" fmla="val -57043"/>
              <a:gd name="adj2" fmla="val -8967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“A man is just a woman’s strategy for making other women.”</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9161" y="3112400"/>
            <a:ext cx="1943471" cy="1494853"/>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65260" y="2688537"/>
            <a:ext cx="1409234" cy="1878978"/>
          </a:xfrm>
          <a:prstGeom prst="rect">
            <a:avLst/>
          </a:prstGeom>
        </p:spPr>
      </p:pic>
      <p:sp>
        <p:nvSpPr>
          <p:cNvPr id="7" name="Rounded Rectangular Callout 6"/>
          <p:cNvSpPr/>
          <p:nvPr/>
        </p:nvSpPr>
        <p:spPr>
          <a:xfrm>
            <a:off x="5562600" y="1436000"/>
            <a:ext cx="3505200" cy="1676400"/>
          </a:xfrm>
          <a:prstGeom prst="wedgeRoundRectCallout">
            <a:avLst>
              <a:gd name="adj1" fmla="val -46141"/>
              <a:gd name="adj2" fmla="val 6738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1"/>
                </a:solidFill>
              </a:rPr>
              <a:t>“More </a:t>
            </a:r>
            <a:r>
              <a:rPr lang="en-GB" dirty="0">
                <a:solidFill>
                  <a:schemeClr val="tx1"/>
                </a:solidFill>
              </a:rPr>
              <a:t>like a daughter to you, as you might say. One of the family…Little whores, all of them, but still, you can’t be choosy.” </a:t>
            </a:r>
            <a:r>
              <a:rPr lang="en-GB" dirty="0" smtClean="0">
                <a:solidFill>
                  <a:schemeClr val="bg1"/>
                </a:solidFill>
              </a:rPr>
              <a:t>“</a:t>
            </a:r>
            <a:endParaRPr lang="en-GB" dirty="0">
              <a:solidFill>
                <a:schemeClr val="tx1"/>
              </a:solidFill>
            </a:endParaRPr>
          </a:p>
        </p:txBody>
      </p:sp>
      <p:sp>
        <p:nvSpPr>
          <p:cNvPr id="9" name="Rounded Rectangular Callout 8"/>
          <p:cNvSpPr/>
          <p:nvPr/>
        </p:nvSpPr>
        <p:spPr>
          <a:xfrm>
            <a:off x="304800" y="4630002"/>
            <a:ext cx="3505200" cy="1676400"/>
          </a:xfrm>
          <a:prstGeom prst="wedgeRoundRectCallout">
            <a:avLst>
              <a:gd name="adj1" fmla="val 16545"/>
              <a:gd name="adj2" fmla="val -9706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“Help me, that look said, we are all in this together. You are a reliable girl, she went on, not like some of the others.” </a:t>
            </a:r>
          </a:p>
        </p:txBody>
      </p:sp>
      <p:sp>
        <p:nvSpPr>
          <p:cNvPr id="5" name="Rounded Rectangular Callout 4"/>
          <p:cNvSpPr/>
          <p:nvPr/>
        </p:nvSpPr>
        <p:spPr>
          <a:xfrm>
            <a:off x="17060" y="1470546"/>
            <a:ext cx="4648200" cy="1676400"/>
          </a:xfrm>
          <a:prstGeom prst="wedgeRoundRectCallout">
            <a:avLst>
              <a:gd name="adj1" fmla="val -2335"/>
              <a:gd name="adj2" fmla="val 6738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“A thing is valued, she says, only if it is rare and hard to get…Think of yourselves as pearls…I think about </a:t>
            </a:r>
            <a:r>
              <a:rPr lang="en-GB" dirty="0" smtClean="0">
                <a:solidFill>
                  <a:schemeClr val="tx1"/>
                </a:solidFill>
              </a:rPr>
              <a:t>pearls…All </a:t>
            </a:r>
            <a:r>
              <a:rPr lang="en-GB" dirty="0">
                <a:solidFill>
                  <a:schemeClr val="tx1"/>
                </a:solidFill>
              </a:rPr>
              <a:t>of us here will lick you into </a:t>
            </a:r>
            <a:r>
              <a:rPr lang="en-GB" dirty="0" smtClean="0">
                <a:solidFill>
                  <a:schemeClr val="tx1"/>
                </a:solidFill>
              </a:rPr>
              <a:t>shape.”</a:t>
            </a:r>
            <a:endParaRPr lang="en-GB" dirty="0">
              <a:solidFill>
                <a:schemeClr val="bg1"/>
              </a:solidFill>
            </a:endParaRPr>
          </a:p>
        </p:txBody>
      </p:sp>
      <p:pic>
        <p:nvPicPr>
          <p:cNvPr id="1027" name="Picture 3" descr="C:\Users\mi3069a\AppData\Local\Microsoft\Windows\Temporary Internet Files\Content.IE5\GYOERYTH\220px-Womanpower_logo.svg[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91420" y="4630002"/>
            <a:ext cx="1047750"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5816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5275"/>
            <a:ext cx="8229600" cy="1143000"/>
          </a:xfrm>
        </p:spPr>
        <p:txBody>
          <a:bodyPr/>
          <a:lstStyle/>
          <a:p>
            <a:r>
              <a:rPr lang="en-GB" dirty="0" smtClean="0">
                <a:solidFill>
                  <a:schemeClr val="bg1"/>
                </a:solidFill>
              </a:rPr>
              <a:t>Women on Women</a:t>
            </a:r>
            <a:endParaRPr lang="en-GB" dirty="0">
              <a:solidFill>
                <a:schemeClr val="bg1"/>
              </a:solidFill>
            </a:endParaRPr>
          </a:p>
        </p:txBody>
      </p:sp>
      <p:sp>
        <p:nvSpPr>
          <p:cNvPr id="3" name="Content Placeholder 2"/>
          <p:cNvSpPr>
            <a:spLocks noGrp="1"/>
          </p:cNvSpPr>
          <p:nvPr>
            <p:ph idx="1"/>
          </p:nvPr>
        </p:nvSpPr>
        <p:spPr/>
        <p:txBody>
          <a:bodyPr>
            <a:normAutofit/>
          </a:bodyPr>
          <a:lstStyle/>
          <a:p>
            <a:endParaRPr lang="en-GB" dirty="0">
              <a:solidFill>
                <a:schemeClr val="bg1"/>
              </a:solidFill>
            </a:endParaRPr>
          </a:p>
          <a:p>
            <a:endParaRPr lang="en-GB" dirty="0">
              <a:solidFill>
                <a:schemeClr val="bg1"/>
              </a:solidFill>
            </a:endParaRP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
        <p:nvSpPr>
          <p:cNvPr id="5" name="TextBox 4"/>
          <p:cNvSpPr txBox="1"/>
          <p:nvPr/>
        </p:nvSpPr>
        <p:spPr>
          <a:xfrm>
            <a:off x="152400" y="1676400"/>
            <a:ext cx="8991600" cy="5386090"/>
          </a:xfrm>
          <a:prstGeom prst="rect">
            <a:avLst/>
          </a:prstGeom>
          <a:noFill/>
        </p:spPr>
        <p:txBody>
          <a:bodyPr wrap="square" rtlCol="0">
            <a:spAutoFit/>
          </a:bodyPr>
          <a:lstStyle/>
          <a:p>
            <a:r>
              <a:rPr lang="en-GB" sz="2400" dirty="0" smtClean="0">
                <a:solidFill>
                  <a:schemeClr val="bg1"/>
                </a:solidFill>
              </a:rPr>
              <a:t>What is interesting about the way women speak about women in this society?</a:t>
            </a:r>
          </a:p>
          <a:p>
            <a:endParaRPr lang="en-GB" sz="2400" dirty="0">
              <a:solidFill>
                <a:schemeClr val="bg1"/>
              </a:solidFill>
            </a:endParaRPr>
          </a:p>
          <a:p>
            <a:r>
              <a:rPr lang="en-GB" sz="2400" dirty="0" smtClean="0">
                <a:solidFill>
                  <a:schemeClr val="bg1"/>
                </a:solidFill>
              </a:rPr>
              <a:t>Is this what you expect them to do?</a:t>
            </a:r>
          </a:p>
          <a:p>
            <a:endParaRPr lang="en-GB" sz="2400" dirty="0">
              <a:solidFill>
                <a:schemeClr val="bg1"/>
              </a:solidFill>
            </a:endParaRPr>
          </a:p>
          <a:p>
            <a:pPr marL="342900" indent="-342900">
              <a:buFont typeface="Arial" panose="020B0604020202020204" pitchFamily="34" charset="0"/>
              <a:buChar char="•"/>
            </a:pPr>
            <a:r>
              <a:rPr lang="en-GB" sz="2400" dirty="0" smtClean="0">
                <a:solidFill>
                  <a:schemeClr val="bg1"/>
                </a:solidFill>
              </a:rPr>
              <a:t>Why do you think the Aunts exist, and why have they taken on this role?</a:t>
            </a:r>
          </a:p>
          <a:p>
            <a:pPr marL="342900" indent="-342900">
              <a:buFont typeface="Arial" panose="020B0604020202020204" pitchFamily="34" charset="0"/>
              <a:buChar char="•"/>
            </a:pPr>
            <a:endParaRPr lang="en-GB" sz="2400" dirty="0">
              <a:solidFill>
                <a:schemeClr val="bg1"/>
              </a:solidFill>
            </a:endParaRPr>
          </a:p>
          <a:p>
            <a:pPr marL="342900" indent="-342900">
              <a:buFont typeface="Arial" panose="020B0604020202020204" pitchFamily="34" charset="0"/>
              <a:buChar char="•"/>
            </a:pPr>
            <a:r>
              <a:rPr lang="en-GB" sz="2400" dirty="0" smtClean="0">
                <a:solidFill>
                  <a:schemeClr val="bg1"/>
                </a:solidFill>
              </a:rPr>
              <a:t>What do you think of the Commander’s wives?</a:t>
            </a:r>
          </a:p>
          <a:p>
            <a:pPr marL="342900" indent="-342900">
              <a:buFont typeface="Arial" panose="020B0604020202020204" pitchFamily="34" charset="0"/>
              <a:buChar char="•"/>
            </a:pPr>
            <a:endParaRPr lang="en-GB" sz="2400" dirty="0">
              <a:solidFill>
                <a:schemeClr val="bg1"/>
              </a:solidFill>
            </a:endParaRPr>
          </a:p>
          <a:p>
            <a:pPr marL="342900" indent="-342900">
              <a:buFont typeface="Arial" panose="020B0604020202020204" pitchFamily="34" charset="0"/>
              <a:buChar char="•"/>
            </a:pPr>
            <a:r>
              <a:rPr lang="en-GB" sz="2400" dirty="0" smtClean="0">
                <a:solidFill>
                  <a:schemeClr val="bg1"/>
                </a:solidFill>
              </a:rPr>
              <a:t>What do you think of </a:t>
            </a:r>
            <a:r>
              <a:rPr lang="en-GB" sz="2400" dirty="0" err="1" smtClean="0">
                <a:solidFill>
                  <a:schemeClr val="bg1"/>
                </a:solidFill>
              </a:rPr>
              <a:t>Offred’s</a:t>
            </a:r>
            <a:r>
              <a:rPr lang="en-GB" sz="2400" dirty="0" smtClean="0">
                <a:solidFill>
                  <a:schemeClr val="bg1"/>
                </a:solidFill>
              </a:rPr>
              <a:t> mother’s personal brand of feminism? Could this in any way link to the current system in Gilead?</a:t>
            </a:r>
          </a:p>
          <a:p>
            <a:pPr marL="457200" indent="-457200">
              <a:buFont typeface="Arial" panose="020B0604020202020204" pitchFamily="34" charset="0"/>
              <a:buChar char="•"/>
            </a:pPr>
            <a:endParaRPr lang="en-GB" sz="2800" dirty="0">
              <a:solidFill>
                <a:schemeClr val="bg1"/>
              </a:solidFill>
            </a:endParaRPr>
          </a:p>
          <a:p>
            <a:pPr marL="457200" indent="-457200">
              <a:buFont typeface="Arial" panose="020B0604020202020204" pitchFamily="34" charset="0"/>
              <a:buChar char="•"/>
            </a:pPr>
            <a:endParaRPr lang="en-GB" sz="2800" dirty="0">
              <a:solidFill>
                <a:schemeClr val="bg1"/>
              </a:solidFill>
            </a:endParaRPr>
          </a:p>
        </p:txBody>
      </p:sp>
    </p:spTree>
    <p:extLst>
      <p:ext uri="{BB962C8B-B14F-4D97-AF65-F5344CB8AC3E}">
        <p14:creationId xmlns:p14="http://schemas.microsoft.com/office/powerpoint/2010/main" val="478464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2925</Words>
  <Application>Microsoft Office PowerPoint</Application>
  <PresentationFormat>On-screen Show (4:3)</PresentationFormat>
  <Paragraphs>167</Paragraphs>
  <Slides>21</Slides>
  <Notes>0</Notes>
  <HiddenSlides>3</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‘The Handmaid’s Tale’ Margaret Atwood</vt:lpstr>
      <vt:lpstr>Key Points</vt:lpstr>
      <vt:lpstr>Key Quotes</vt:lpstr>
      <vt:lpstr>Key Quotes</vt:lpstr>
      <vt:lpstr>Key Quotes</vt:lpstr>
      <vt:lpstr>Key Points</vt:lpstr>
      <vt:lpstr>Women on Women</vt:lpstr>
      <vt:lpstr>Women on Women</vt:lpstr>
      <vt:lpstr>Women on Women</vt:lpstr>
      <vt:lpstr>Aunts</vt:lpstr>
      <vt:lpstr>Aunts</vt:lpstr>
      <vt:lpstr>Commander’s Wives</vt:lpstr>
      <vt:lpstr>Pre-Gilead Feminism</vt:lpstr>
      <vt:lpstr>Moira’s Escape</vt:lpstr>
      <vt:lpstr>Narrative Style</vt:lpstr>
      <vt:lpstr>Narrative Style</vt:lpstr>
      <vt:lpstr>Writing About Narrative Style</vt:lpstr>
      <vt:lpstr>PCQEL</vt:lpstr>
      <vt:lpstr>Narrative Style</vt:lpstr>
      <vt:lpstr>Homework</vt:lpstr>
      <vt:lpstr>DEADLINES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Handmaid’s Tale’ Margaret Atwood</dc:title>
  <dc:creator>MInnes (St Thomas Aquinas)</dc:creator>
  <cp:lastModifiedBy>MInnes (St Thomas Aquinas)</cp:lastModifiedBy>
  <cp:revision>9</cp:revision>
  <cp:lastPrinted>2019-09-25T08:02:32Z</cp:lastPrinted>
  <dcterms:created xsi:type="dcterms:W3CDTF">2006-08-16T00:00:00Z</dcterms:created>
  <dcterms:modified xsi:type="dcterms:W3CDTF">2019-09-25T11:44:23Z</dcterms:modified>
</cp:coreProperties>
</file>