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800000"/>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1043" y="4448218"/>
            <a:ext cx="7772400" cy="1470025"/>
          </a:xfrm>
        </p:spPr>
        <p:txBody>
          <a:bodyPr/>
          <a:lstStyle/>
          <a:p>
            <a:r>
              <a:rPr lang="en-GB" dirty="0" smtClean="0">
                <a:solidFill>
                  <a:schemeClr val="bg1"/>
                </a:solidFill>
              </a:rPr>
              <a:t>‘The Handmaid’s Tale’</a:t>
            </a:r>
            <a:br>
              <a:rPr lang="en-GB" dirty="0" smtClean="0">
                <a:solidFill>
                  <a:schemeClr val="bg1"/>
                </a:solidFill>
              </a:rPr>
            </a:br>
            <a:r>
              <a:rPr lang="en-GB" dirty="0" smtClean="0">
                <a:solidFill>
                  <a:schemeClr val="bg1"/>
                </a:solidFill>
              </a:rPr>
              <a:t>Margaret Atwood</a:t>
            </a:r>
            <a:endParaRPr lang="en-GB" dirty="0">
              <a:solidFill>
                <a:schemeClr val="bg1"/>
              </a:solidFill>
            </a:endParaRPr>
          </a:p>
        </p:txBody>
      </p:sp>
      <p:sp>
        <p:nvSpPr>
          <p:cNvPr id="3" name="Subtitle 2"/>
          <p:cNvSpPr>
            <a:spLocks noGrp="1"/>
          </p:cNvSpPr>
          <p:nvPr>
            <p:ph type="subTitle" idx="1"/>
          </p:nvPr>
        </p:nvSpPr>
        <p:spPr>
          <a:xfrm>
            <a:off x="1526843" y="5791200"/>
            <a:ext cx="6400800" cy="1752600"/>
          </a:xfrm>
        </p:spPr>
        <p:txBody>
          <a:bodyPr/>
          <a:lstStyle/>
          <a:p>
            <a:r>
              <a:rPr lang="en-GB" dirty="0" smtClean="0"/>
              <a:t>Chapters 7-12</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4943" y="188794"/>
            <a:ext cx="6324600" cy="4259424"/>
          </a:xfrm>
          <a:prstGeom prst="rect">
            <a:avLst/>
          </a:prstGeom>
        </p:spPr>
      </p:pic>
    </p:spTree>
    <p:extLst>
      <p:ext uri="{BB962C8B-B14F-4D97-AF65-F5344CB8AC3E}">
        <p14:creationId xmlns:p14="http://schemas.microsoft.com/office/powerpoint/2010/main" val="946038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 Sign of Hope?</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1828800"/>
            <a:ext cx="5486400" cy="4541267"/>
          </a:xfrm>
          <a:prstGeom prst="rect">
            <a:avLst/>
          </a:prstGeom>
        </p:spPr>
      </p:pic>
    </p:spTree>
    <p:extLst>
      <p:ext uri="{BB962C8B-B14F-4D97-AF65-F5344CB8AC3E}">
        <p14:creationId xmlns:p14="http://schemas.microsoft.com/office/powerpoint/2010/main" val="2716404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 Sign of Hope?</a:t>
            </a:r>
            <a:endParaRPr lang="en-GB"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marL="0" indent="0">
              <a:buNone/>
            </a:pPr>
            <a:r>
              <a:rPr lang="en-GB" dirty="0">
                <a:solidFill>
                  <a:schemeClr val="bg1"/>
                </a:solidFill>
              </a:rPr>
              <a:t>“…there it was, in tiny writing, quite fresh it seemed, scratched with a pin or maybe just a fingernail, in the corner where the darkest shadow fell: </a:t>
            </a:r>
            <a:r>
              <a:rPr lang="en-GB" i="1" dirty="0" err="1">
                <a:solidFill>
                  <a:schemeClr val="bg1"/>
                </a:solidFill>
              </a:rPr>
              <a:t>Nolite</a:t>
            </a:r>
            <a:r>
              <a:rPr lang="en-GB" i="1" dirty="0">
                <a:solidFill>
                  <a:schemeClr val="bg1"/>
                </a:solidFill>
              </a:rPr>
              <a:t> </a:t>
            </a:r>
            <a:r>
              <a:rPr lang="en-GB" i="1" dirty="0" err="1">
                <a:solidFill>
                  <a:schemeClr val="bg1"/>
                </a:solidFill>
              </a:rPr>
              <a:t>te</a:t>
            </a:r>
            <a:r>
              <a:rPr lang="en-GB" i="1" dirty="0">
                <a:solidFill>
                  <a:schemeClr val="bg1"/>
                </a:solidFill>
              </a:rPr>
              <a:t> </a:t>
            </a:r>
            <a:r>
              <a:rPr lang="en-GB" i="1" dirty="0" err="1">
                <a:solidFill>
                  <a:schemeClr val="bg1"/>
                </a:solidFill>
              </a:rPr>
              <a:t>bastardes</a:t>
            </a:r>
            <a:r>
              <a:rPr lang="en-GB" i="1" dirty="0">
                <a:solidFill>
                  <a:schemeClr val="bg1"/>
                </a:solidFill>
              </a:rPr>
              <a:t> </a:t>
            </a:r>
            <a:r>
              <a:rPr lang="en-GB" i="1" dirty="0" err="1">
                <a:solidFill>
                  <a:schemeClr val="bg1"/>
                </a:solidFill>
              </a:rPr>
              <a:t>carborundorum</a:t>
            </a:r>
            <a:r>
              <a:rPr lang="en-GB" dirty="0" smtClean="0">
                <a:solidFill>
                  <a:schemeClr val="bg1"/>
                </a:solidFill>
              </a:rPr>
              <a:t>...</a:t>
            </a:r>
          </a:p>
          <a:p>
            <a:pPr marL="0" indent="0">
              <a:buNone/>
            </a:pPr>
            <a:endParaRPr lang="en-GB" dirty="0" smtClean="0">
              <a:solidFill>
                <a:schemeClr val="bg1"/>
              </a:solidFill>
            </a:endParaRPr>
          </a:p>
          <a:p>
            <a:pPr marL="0" indent="0">
              <a:buNone/>
            </a:pPr>
            <a:r>
              <a:rPr lang="en-GB" dirty="0" smtClean="0">
                <a:solidFill>
                  <a:schemeClr val="bg1"/>
                </a:solidFill>
              </a:rPr>
              <a:t>Still</a:t>
            </a:r>
            <a:r>
              <a:rPr lang="en-GB" dirty="0">
                <a:solidFill>
                  <a:schemeClr val="bg1"/>
                </a:solidFill>
              </a:rPr>
              <a:t>, it was a message, and it was in writing, forbidden by that very fact, and it hadn’t yet been discovered</a:t>
            </a:r>
            <a:r>
              <a:rPr lang="en-GB" dirty="0" smtClean="0">
                <a:solidFill>
                  <a:schemeClr val="bg1"/>
                </a:solidFill>
              </a:rPr>
              <a:t>…</a:t>
            </a:r>
          </a:p>
          <a:p>
            <a:pPr marL="0" indent="0">
              <a:buNone/>
            </a:pPr>
            <a:endParaRPr lang="en-GB" dirty="0">
              <a:solidFill>
                <a:schemeClr val="bg1"/>
              </a:solidFill>
            </a:endParaRPr>
          </a:p>
          <a:p>
            <a:pPr marL="0" indent="0">
              <a:buNone/>
            </a:pPr>
            <a:r>
              <a:rPr lang="en-GB" dirty="0" smtClean="0">
                <a:solidFill>
                  <a:schemeClr val="bg1"/>
                </a:solidFill>
              </a:rPr>
              <a:t>It </a:t>
            </a:r>
            <a:r>
              <a:rPr lang="en-GB" dirty="0">
                <a:solidFill>
                  <a:schemeClr val="bg1"/>
                </a:solidFill>
              </a:rPr>
              <a:t>pleases me to know that her taboo message made it through, to at least one other person, washed itself up on the wall of my cupboard, was opened and ready by me. Sometimes I repeat the words to myself. They give me a small joy…I wonder who she was or is, and what’s become of her.” (</a:t>
            </a:r>
            <a:r>
              <a:rPr lang="en-GB" dirty="0" err="1">
                <a:solidFill>
                  <a:schemeClr val="bg1"/>
                </a:solidFill>
              </a:rPr>
              <a:t>pg</a:t>
            </a:r>
            <a:r>
              <a:rPr lang="en-GB" dirty="0">
                <a:solidFill>
                  <a:schemeClr val="bg1"/>
                </a:solidFill>
              </a:rPr>
              <a:t> 62 C9)</a:t>
            </a: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3035374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Thoughts?</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a:solidFill>
                  <a:schemeClr val="bg1"/>
                </a:solidFill>
              </a:rPr>
              <a:t>“Nothing changes instantaneously: in a gradually heating bathtub you’d be boiled to death before you knew it. There were stories in the newspapers…but they were about other women…We were the people who were not in the papers. We lived in the blank white spaces at the edges of print. It gave us more freedom. We lived in the gaps between stories.” (pg66-67 C10)</a:t>
            </a: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2023978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Homework</a:t>
            </a:r>
            <a:endParaRPr lang="en-GB" dirty="0">
              <a:solidFill>
                <a:schemeClr val="bg1"/>
              </a:solidFill>
            </a:endParaRPr>
          </a:p>
        </p:txBody>
      </p:sp>
      <p:sp>
        <p:nvSpPr>
          <p:cNvPr id="3" name="Content Placeholder 2"/>
          <p:cNvSpPr>
            <a:spLocks noGrp="1"/>
          </p:cNvSpPr>
          <p:nvPr>
            <p:ph idx="1"/>
          </p:nvPr>
        </p:nvSpPr>
        <p:spPr>
          <a:xfrm>
            <a:off x="533400" y="1438275"/>
            <a:ext cx="8229600" cy="5059363"/>
          </a:xfrm>
        </p:spPr>
        <p:txBody>
          <a:bodyPr>
            <a:normAutofit fontScale="77500" lnSpcReduction="20000"/>
          </a:bodyPr>
          <a:lstStyle/>
          <a:p>
            <a:r>
              <a:rPr lang="en-GB" dirty="0" smtClean="0">
                <a:solidFill>
                  <a:schemeClr val="bg1"/>
                </a:solidFill>
              </a:rPr>
              <a:t>For </a:t>
            </a:r>
            <a:r>
              <a:rPr lang="en-GB" dirty="0" smtClean="0">
                <a:solidFill>
                  <a:schemeClr val="bg1"/>
                </a:solidFill>
              </a:rPr>
              <a:t>Weds 11</a:t>
            </a:r>
            <a:r>
              <a:rPr lang="en-GB" baseline="30000" dirty="0" smtClean="0">
                <a:solidFill>
                  <a:schemeClr val="bg1"/>
                </a:solidFill>
              </a:rPr>
              <a:t>th</a:t>
            </a:r>
            <a:r>
              <a:rPr lang="en-GB" dirty="0" smtClean="0">
                <a:solidFill>
                  <a:schemeClr val="bg1"/>
                </a:solidFill>
              </a:rPr>
              <a:t> Sept</a:t>
            </a:r>
            <a:endParaRPr lang="en-GB" dirty="0" smtClean="0">
              <a:solidFill>
                <a:schemeClr val="bg1"/>
              </a:solidFill>
            </a:endParaRPr>
          </a:p>
          <a:p>
            <a:r>
              <a:rPr lang="en-GB" b="1" dirty="0" smtClean="0">
                <a:solidFill>
                  <a:schemeClr val="bg1"/>
                </a:solidFill>
              </a:rPr>
              <a:t>Read Chapters 13-17 </a:t>
            </a:r>
            <a:r>
              <a:rPr lang="en-GB" dirty="0" smtClean="0">
                <a:solidFill>
                  <a:schemeClr val="bg1"/>
                </a:solidFill>
              </a:rPr>
              <a:t>(31 pages</a:t>
            </a:r>
            <a:r>
              <a:rPr lang="en-GB" dirty="0" smtClean="0">
                <a:solidFill>
                  <a:schemeClr val="bg1"/>
                </a:solidFill>
              </a:rPr>
              <a:t>) and </a:t>
            </a:r>
            <a:r>
              <a:rPr lang="en-GB" b="1" dirty="0" smtClean="0">
                <a:solidFill>
                  <a:schemeClr val="bg1"/>
                </a:solidFill>
              </a:rPr>
              <a:t>complete </a:t>
            </a:r>
            <a:r>
              <a:rPr lang="en-GB" b="1" dirty="0">
                <a:solidFill>
                  <a:schemeClr val="bg1"/>
                </a:solidFill>
              </a:rPr>
              <a:t>c</a:t>
            </a:r>
            <a:r>
              <a:rPr lang="en-GB" b="1" dirty="0" smtClean="0">
                <a:solidFill>
                  <a:schemeClr val="bg1"/>
                </a:solidFill>
              </a:rPr>
              <a:t>haracterisation paragraph</a:t>
            </a:r>
            <a:endParaRPr lang="en-GB" b="1" dirty="0" smtClean="0">
              <a:solidFill>
                <a:schemeClr val="bg1"/>
              </a:solidFill>
            </a:endParaRPr>
          </a:p>
          <a:p>
            <a:r>
              <a:rPr lang="en-GB" dirty="0" smtClean="0">
                <a:solidFill>
                  <a:schemeClr val="bg1"/>
                </a:solidFill>
              </a:rPr>
              <a:t>As you read, highlight and/or note down </a:t>
            </a:r>
            <a:r>
              <a:rPr lang="en-GB" b="1" dirty="0" smtClean="0">
                <a:solidFill>
                  <a:schemeClr val="bg1"/>
                </a:solidFill>
              </a:rPr>
              <a:t>THREE interesting quotations</a:t>
            </a:r>
          </a:p>
          <a:p>
            <a:r>
              <a:rPr lang="en-GB" dirty="0">
                <a:solidFill>
                  <a:schemeClr val="bg1"/>
                </a:solidFill>
              </a:rPr>
              <a:t>These could be about:</a:t>
            </a:r>
          </a:p>
          <a:p>
            <a:pPr lvl="1"/>
            <a:r>
              <a:rPr lang="en-GB" dirty="0">
                <a:solidFill>
                  <a:schemeClr val="bg1"/>
                </a:solidFill>
              </a:rPr>
              <a:t>Characters</a:t>
            </a:r>
          </a:p>
          <a:p>
            <a:pPr lvl="1"/>
            <a:r>
              <a:rPr lang="en-GB" dirty="0">
                <a:solidFill>
                  <a:schemeClr val="bg1"/>
                </a:solidFill>
              </a:rPr>
              <a:t>Key themes</a:t>
            </a:r>
          </a:p>
          <a:p>
            <a:pPr lvl="1"/>
            <a:r>
              <a:rPr lang="en-GB" dirty="0">
                <a:solidFill>
                  <a:schemeClr val="bg1"/>
                </a:solidFill>
              </a:rPr>
              <a:t>Descriptions of setting</a:t>
            </a:r>
          </a:p>
          <a:p>
            <a:pPr lvl="1"/>
            <a:r>
              <a:rPr lang="en-GB" dirty="0" smtClean="0">
                <a:solidFill>
                  <a:schemeClr val="bg1"/>
                </a:solidFill>
              </a:rPr>
              <a:t>Dialogue</a:t>
            </a:r>
          </a:p>
          <a:p>
            <a:r>
              <a:rPr lang="en-GB" dirty="0" smtClean="0">
                <a:solidFill>
                  <a:schemeClr val="bg1"/>
                </a:solidFill>
              </a:rPr>
              <a:t>Be prepared to share these next </a:t>
            </a:r>
            <a:r>
              <a:rPr lang="en-GB" dirty="0" smtClean="0">
                <a:solidFill>
                  <a:schemeClr val="bg1"/>
                </a:solidFill>
              </a:rPr>
              <a:t>week</a:t>
            </a:r>
          </a:p>
          <a:p>
            <a:endParaRPr lang="en-GB" dirty="0">
              <a:solidFill>
                <a:schemeClr val="bg1"/>
              </a:solidFill>
            </a:endParaRPr>
          </a:p>
          <a:p>
            <a:pPr marL="0" indent="0">
              <a:buNone/>
            </a:pPr>
            <a:r>
              <a:rPr lang="en-GB" b="1" dirty="0" smtClean="0">
                <a:solidFill>
                  <a:schemeClr val="bg1"/>
                </a:solidFill>
              </a:rPr>
              <a:t>ANY MISSED NOTES</a:t>
            </a:r>
            <a:r>
              <a:rPr lang="en-GB" b="1" dirty="0" smtClean="0">
                <a:solidFill>
                  <a:schemeClr val="bg1"/>
                </a:solidFill>
              </a:rPr>
              <a:t>-GLOW!</a:t>
            </a:r>
          </a:p>
          <a:p>
            <a:pPr marL="0" indent="0">
              <a:buNone/>
            </a:pPr>
            <a:r>
              <a:rPr lang="en-GB" b="1" dirty="0">
                <a:solidFill>
                  <a:schemeClr val="bg1"/>
                </a:solidFill>
              </a:rPr>
              <a:t>https://blogs.glowscotland.org.uk/gc/missinnes/</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707318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GB" dirty="0" smtClean="0">
                <a:solidFill>
                  <a:schemeClr val="bg1"/>
                </a:solidFill>
              </a:rPr>
              <a:t>Share the three key quotations that you identified when reading chapters 7-12</a:t>
            </a:r>
          </a:p>
          <a:p>
            <a:endParaRPr lang="en-GB" dirty="0">
              <a:solidFill>
                <a:schemeClr val="bg1"/>
              </a:solidFill>
            </a:endParaRPr>
          </a:p>
          <a:p>
            <a:r>
              <a:rPr lang="en-GB" dirty="0" smtClean="0">
                <a:solidFill>
                  <a:schemeClr val="bg1"/>
                </a:solidFill>
              </a:rPr>
              <a:t>Note down the most interesting/commonly quoted example on your post-it-write down the chapter/page number</a:t>
            </a:r>
          </a:p>
          <a:p>
            <a:endParaRPr lang="en-GB" dirty="0" smtClean="0">
              <a:solidFill>
                <a:schemeClr val="bg1"/>
              </a:solidFill>
            </a:endParaRPr>
          </a:p>
          <a:p>
            <a:r>
              <a:rPr lang="en-GB" dirty="0" smtClean="0">
                <a:solidFill>
                  <a:schemeClr val="bg1"/>
                </a:solidFill>
              </a:rPr>
              <a:t>Place it on the board</a:t>
            </a:r>
          </a:p>
          <a:p>
            <a:endParaRPr lang="en-GB" dirty="0">
              <a:solidFill>
                <a:schemeClr val="bg1"/>
              </a:solidFill>
            </a:endParaRPr>
          </a:p>
          <a:p>
            <a:r>
              <a:rPr lang="en-GB" dirty="0" smtClean="0">
                <a:solidFill>
                  <a:schemeClr val="bg1"/>
                </a:solidFill>
              </a:rPr>
              <a:t>I will collate these into a word doc and put it on GLOW for future use in essay writing</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40880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381000" y="381000"/>
            <a:ext cx="8229600" cy="6715126"/>
          </a:xfrm>
        </p:spPr>
        <p:txBody>
          <a:bodyPr>
            <a:normAutofit fontScale="40000" lnSpcReduction="20000"/>
          </a:bodyPr>
          <a:lstStyle/>
          <a:p>
            <a:r>
              <a:rPr lang="en-GB" dirty="0" smtClean="0">
                <a:solidFill>
                  <a:schemeClr val="bg1"/>
                </a:solidFill>
              </a:rPr>
              <a:t>“I would like to believe this is a story I’m telling. I need to believe it. I must believe it. Those who can believe that such stories are only stories have a better chance. If it’s a story I’m telling, the I have control over the ending. Then there will be an ending, to the story, and real life will come after it. I can pick up where I left off.” </a:t>
            </a:r>
            <a:r>
              <a:rPr lang="en-GB" dirty="0" err="1" smtClean="0">
                <a:solidFill>
                  <a:schemeClr val="bg1"/>
                </a:solidFill>
              </a:rPr>
              <a:t>pg</a:t>
            </a:r>
            <a:r>
              <a:rPr lang="en-GB" dirty="0" smtClean="0">
                <a:solidFill>
                  <a:schemeClr val="bg1"/>
                </a:solidFill>
              </a:rPr>
              <a:t> 49 (c7)</a:t>
            </a:r>
          </a:p>
          <a:p>
            <a:r>
              <a:rPr lang="en-GB" dirty="0" smtClean="0">
                <a:solidFill>
                  <a:schemeClr val="bg1"/>
                </a:solidFill>
              </a:rPr>
              <a:t>“She’s like my own reflection, in a mirror from which I am moving away.” (</a:t>
            </a:r>
            <a:r>
              <a:rPr lang="en-GB" dirty="0" err="1" smtClean="0">
                <a:solidFill>
                  <a:schemeClr val="bg1"/>
                </a:solidFill>
              </a:rPr>
              <a:t>pg</a:t>
            </a:r>
            <a:r>
              <a:rPr lang="en-GB" dirty="0" smtClean="0">
                <a:solidFill>
                  <a:schemeClr val="bg1"/>
                </a:solidFill>
              </a:rPr>
              <a:t> 54 C8)</a:t>
            </a:r>
          </a:p>
          <a:p>
            <a:r>
              <a:rPr lang="en-GB" dirty="0" smtClean="0">
                <a:solidFill>
                  <a:schemeClr val="bg1"/>
                </a:solidFill>
              </a:rPr>
              <a:t>“Serena Joy didn’t do this herself, she made speeches instead, but she presented this failure of hers as a sacrifice she was making for the good of all.” (</a:t>
            </a:r>
            <a:r>
              <a:rPr lang="en-GB" dirty="0" err="1" smtClean="0">
                <a:solidFill>
                  <a:schemeClr val="bg1"/>
                </a:solidFill>
              </a:rPr>
              <a:t>pg</a:t>
            </a:r>
            <a:r>
              <a:rPr lang="en-GB" dirty="0" smtClean="0">
                <a:solidFill>
                  <a:schemeClr val="bg1"/>
                </a:solidFill>
              </a:rPr>
              <a:t> 55, C8)</a:t>
            </a:r>
          </a:p>
          <a:p>
            <a:r>
              <a:rPr lang="en-GB" dirty="0" smtClean="0">
                <a:solidFill>
                  <a:schemeClr val="bg1"/>
                </a:solidFill>
              </a:rPr>
              <a:t>“The future is in your hands, she resumed. She held both her own hands out to us…But there was nothing in them. They were empty. It was our hands that were supposed to be full, of the future; which could be held but not seen.” (pg57 C8)</a:t>
            </a:r>
          </a:p>
          <a:p>
            <a:r>
              <a:rPr lang="en-GB" dirty="0" smtClean="0">
                <a:solidFill>
                  <a:schemeClr val="bg1"/>
                </a:solidFill>
              </a:rPr>
              <a:t>“…there it was, in tiny writing, quite fresh it seemed, scratched with a pin or maybe just a fingernail, in the corner where the darkest shadow fell: </a:t>
            </a:r>
            <a:r>
              <a:rPr lang="en-GB" dirty="0" err="1" smtClean="0">
                <a:solidFill>
                  <a:schemeClr val="bg1"/>
                </a:solidFill>
              </a:rPr>
              <a:t>Nolite</a:t>
            </a:r>
            <a:r>
              <a:rPr lang="en-GB" dirty="0" smtClean="0">
                <a:solidFill>
                  <a:schemeClr val="bg1"/>
                </a:solidFill>
              </a:rPr>
              <a:t> </a:t>
            </a:r>
            <a:r>
              <a:rPr lang="en-GB" dirty="0" err="1" smtClean="0">
                <a:solidFill>
                  <a:schemeClr val="bg1"/>
                </a:solidFill>
              </a:rPr>
              <a:t>te</a:t>
            </a:r>
            <a:r>
              <a:rPr lang="en-GB" dirty="0" smtClean="0">
                <a:solidFill>
                  <a:schemeClr val="bg1"/>
                </a:solidFill>
              </a:rPr>
              <a:t> </a:t>
            </a:r>
            <a:r>
              <a:rPr lang="en-GB" dirty="0" err="1" smtClean="0">
                <a:solidFill>
                  <a:schemeClr val="bg1"/>
                </a:solidFill>
              </a:rPr>
              <a:t>bastardes</a:t>
            </a:r>
            <a:r>
              <a:rPr lang="en-GB" dirty="0" smtClean="0">
                <a:solidFill>
                  <a:schemeClr val="bg1"/>
                </a:solidFill>
              </a:rPr>
              <a:t> </a:t>
            </a:r>
            <a:r>
              <a:rPr lang="en-GB" dirty="0" err="1" smtClean="0">
                <a:solidFill>
                  <a:schemeClr val="bg1"/>
                </a:solidFill>
              </a:rPr>
              <a:t>carborundorum</a:t>
            </a:r>
            <a:r>
              <a:rPr lang="en-GB" dirty="0" smtClean="0">
                <a:solidFill>
                  <a:schemeClr val="bg1"/>
                </a:solidFill>
              </a:rPr>
              <a:t>...Still, it was a message, and it was in writing, forbidden by that very fact, and it hadn’t yet been discovered…It pleases me to know that her taboo message made it through, to at least one other person, washed itself up on the wall of my cupboard, was opened and ready by me. Sometimes I repeat the words to myself. They give me a small joy…I wonder who she was or is, and what’s become of her.” (</a:t>
            </a:r>
            <a:r>
              <a:rPr lang="en-GB" dirty="0" err="1" smtClean="0">
                <a:solidFill>
                  <a:schemeClr val="bg1"/>
                </a:solidFill>
              </a:rPr>
              <a:t>pg</a:t>
            </a:r>
            <a:r>
              <a:rPr lang="en-GB" dirty="0" smtClean="0">
                <a:solidFill>
                  <a:schemeClr val="bg1"/>
                </a:solidFill>
              </a:rPr>
              <a:t> 62 C9)</a:t>
            </a:r>
          </a:p>
          <a:p>
            <a:r>
              <a:rPr lang="en-GB" dirty="0" smtClean="0">
                <a:solidFill>
                  <a:schemeClr val="bg1"/>
                </a:solidFill>
              </a:rPr>
              <a:t>“Nothing changes instantaneously: in a gradually heating bathtub you’d be boiled to death before you knew it. There were stories in the newspapers…but they were about other women…We were the people who were not in the papers. We lived in the blank white spaces at the edges of print. It gave us more freedom. We lived in the gaps between stories.” (pg66-67 C10)</a:t>
            </a:r>
          </a:p>
          <a:p>
            <a:r>
              <a:rPr lang="en-GB" dirty="0" smtClean="0">
                <a:solidFill>
                  <a:schemeClr val="bg1"/>
                </a:solidFill>
              </a:rPr>
              <a:t>“I ought to feel hatred for this man. I know I ought to feel it, but it isn’t what I do feel. What I feel is more complicated than that. I don’t know what to call it. It isn’t love.” (</a:t>
            </a:r>
            <a:r>
              <a:rPr lang="en-GB" dirty="0" err="1" smtClean="0">
                <a:solidFill>
                  <a:schemeClr val="bg1"/>
                </a:solidFill>
              </a:rPr>
              <a:t>pg</a:t>
            </a:r>
            <a:r>
              <a:rPr lang="en-GB" dirty="0" smtClean="0">
                <a:solidFill>
                  <a:schemeClr val="bg1"/>
                </a:solidFill>
              </a:rPr>
              <a:t> 68 C10)</a:t>
            </a:r>
          </a:p>
          <a:p>
            <a:r>
              <a:rPr lang="en-GB" dirty="0" smtClean="0">
                <a:solidFill>
                  <a:schemeClr val="bg1"/>
                </a:solidFill>
              </a:rPr>
              <a:t>“It intersects me so that the doctor will never see my face. He deals with a torso only.” </a:t>
            </a:r>
            <a:r>
              <a:rPr lang="en-GB" dirty="0" err="1" smtClean="0">
                <a:solidFill>
                  <a:schemeClr val="bg1"/>
                </a:solidFill>
              </a:rPr>
              <a:t>pg</a:t>
            </a:r>
            <a:r>
              <a:rPr lang="en-GB" dirty="0" smtClean="0">
                <a:solidFill>
                  <a:schemeClr val="bg1"/>
                </a:solidFill>
              </a:rPr>
              <a:t> 70 C11</a:t>
            </a:r>
          </a:p>
          <a:p>
            <a:r>
              <a:rPr lang="en-GB" dirty="0" smtClean="0">
                <a:solidFill>
                  <a:schemeClr val="bg1"/>
                </a:solidFill>
              </a:rPr>
              <a:t>“Why am I frightened? I’ve crossed no boundaries, I’ve given no trust, taken no risk, all is safe. It’s the choice that terrifies me. A way out, a salvation.” (</a:t>
            </a:r>
            <a:r>
              <a:rPr lang="en-GB" dirty="0" err="1" smtClean="0">
                <a:solidFill>
                  <a:schemeClr val="bg1"/>
                </a:solidFill>
              </a:rPr>
              <a:t>pg</a:t>
            </a:r>
            <a:r>
              <a:rPr lang="en-GB" dirty="0" smtClean="0">
                <a:solidFill>
                  <a:schemeClr val="bg1"/>
                </a:solidFill>
              </a:rPr>
              <a:t> 71 C11)</a:t>
            </a:r>
          </a:p>
          <a:p>
            <a:r>
              <a:rPr lang="en-GB" dirty="0" smtClean="0">
                <a:solidFill>
                  <a:schemeClr val="bg1"/>
                </a:solidFill>
              </a:rPr>
              <a:t>“My nakedness is strange to me already. My body seems outdated. Did I really wear bathing suits, at the beach?...Shameful, immodest. I avoid looking down at my body, not so much because it is shameful or immodest but because I don’t want to see it. I don’t want to look at something that determines me so completely.” (pg72-73 C12)</a:t>
            </a:r>
          </a:p>
          <a:p>
            <a:r>
              <a:rPr lang="en-GB" dirty="0" smtClean="0">
                <a:solidFill>
                  <a:schemeClr val="bg1"/>
                </a:solidFill>
              </a:rPr>
              <a:t>“I cannot avoid seeing, now, the small tattoo on my ankle. Four digits and an eye, a passport in reverse. It’s supposed to guarantee that I will never be able to fade, finally, into another landscape. I am too important, too scarce, for that. I am a national resource.” (</a:t>
            </a:r>
            <a:r>
              <a:rPr lang="en-GB" dirty="0" err="1" smtClean="0">
                <a:solidFill>
                  <a:schemeClr val="bg1"/>
                </a:solidFill>
              </a:rPr>
              <a:t>pg</a:t>
            </a:r>
            <a:r>
              <a:rPr lang="en-GB" dirty="0" smtClean="0">
                <a:solidFill>
                  <a:schemeClr val="bg1"/>
                </a:solidFill>
              </a:rPr>
              <a:t> 75 C12)</a:t>
            </a:r>
          </a:p>
          <a:p>
            <a:r>
              <a:rPr lang="en-GB" dirty="0" smtClean="0">
                <a:solidFill>
                  <a:schemeClr val="bg1"/>
                </a:solidFill>
              </a:rPr>
              <a:t>“Myself is a thing I must now compose, as one composes a speech. What I  must present is a made thing, not something born.” (</a:t>
            </a:r>
            <a:r>
              <a:rPr lang="en-GB" dirty="0" err="1" smtClean="0">
                <a:solidFill>
                  <a:schemeClr val="bg1"/>
                </a:solidFill>
              </a:rPr>
              <a:t>pg</a:t>
            </a:r>
            <a:r>
              <a:rPr lang="en-GB" dirty="0" smtClean="0">
                <a:solidFill>
                  <a:schemeClr val="bg1"/>
                </a:solidFill>
              </a:rPr>
              <a:t> 76 C12)</a:t>
            </a:r>
          </a:p>
          <a:p>
            <a:endParaRPr lang="en-GB" dirty="0">
              <a:solidFill>
                <a:schemeClr val="bg1"/>
              </a:solidFill>
            </a:endParaRPr>
          </a:p>
        </p:txBody>
      </p:sp>
    </p:spTree>
    <p:extLst>
      <p:ext uri="{BB962C8B-B14F-4D97-AF65-F5344CB8AC3E}">
        <p14:creationId xmlns:p14="http://schemas.microsoft.com/office/powerpoint/2010/main" val="4163461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solidFill>
                  <a:schemeClr val="bg1"/>
                </a:solidFill>
              </a:rPr>
              <a:t>In this section we are:</a:t>
            </a:r>
          </a:p>
          <a:p>
            <a:r>
              <a:rPr lang="en-GB" dirty="0" smtClean="0">
                <a:solidFill>
                  <a:schemeClr val="bg1"/>
                </a:solidFill>
              </a:rPr>
              <a:t>Shown some of what life was like for </a:t>
            </a:r>
            <a:r>
              <a:rPr lang="en-GB" dirty="0" err="1" smtClean="0">
                <a:solidFill>
                  <a:schemeClr val="bg1"/>
                </a:solidFill>
              </a:rPr>
              <a:t>Offred</a:t>
            </a:r>
            <a:r>
              <a:rPr lang="en-GB" dirty="0" smtClean="0">
                <a:solidFill>
                  <a:schemeClr val="bg1"/>
                </a:solidFill>
              </a:rPr>
              <a:t> at the Red Centre</a:t>
            </a:r>
          </a:p>
          <a:p>
            <a:r>
              <a:rPr lang="en-GB" dirty="0" smtClean="0">
                <a:solidFill>
                  <a:schemeClr val="bg1"/>
                </a:solidFill>
              </a:rPr>
              <a:t>Given hints at Serena Joy’s past</a:t>
            </a:r>
          </a:p>
          <a:p>
            <a:r>
              <a:rPr lang="en-GB" dirty="0" smtClean="0">
                <a:solidFill>
                  <a:schemeClr val="bg1"/>
                </a:solidFill>
              </a:rPr>
              <a:t>Shown </a:t>
            </a:r>
            <a:r>
              <a:rPr lang="en-GB" dirty="0" err="1" smtClean="0">
                <a:solidFill>
                  <a:schemeClr val="bg1"/>
                </a:solidFill>
              </a:rPr>
              <a:t>Offred</a:t>
            </a:r>
            <a:r>
              <a:rPr lang="en-GB" dirty="0" smtClean="0">
                <a:solidFill>
                  <a:schemeClr val="bg1"/>
                </a:solidFill>
              </a:rPr>
              <a:t> receiving a message from a former handmaid</a:t>
            </a:r>
          </a:p>
          <a:p>
            <a:r>
              <a:rPr lang="en-GB" dirty="0" smtClean="0">
                <a:solidFill>
                  <a:schemeClr val="bg1"/>
                </a:solidFill>
              </a:rPr>
              <a:t>Given insight into the medical treatment in Gilead</a:t>
            </a:r>
          </a:p>
          <a:p>
            <a:endParaRPr lang="en-GB" dirty="0">
              <a:solidFill>
                <a:schemeClr val="bg1"/>
              </a:solidFill>
            </a:endParaRPr>
          </a:p>
        </p:txBody>
      </p:sp>
      <p:sp>
        <p:nvSpPr>
          <p:cNvPr id="2" name="Title 1"/>
          <p:cNvSpPr>
            <a:spLocks noGrp="1"/>
          </p:cNvSpPr>
          <p:nvPr>
            <p:ph type="title"/>
          </p:nvPr>
        </p:nvSpPr>
        <p:spPr/>
        <p:txBody>
          <a:bodyPr/>
          <a:lstStyle/>
          <a:p>
            <a:r>
              <a:rPr lang="en-GB" dirty="0" smtClean="0">
                <a:solidFill>
                  <a:schemeClr val="bg1"/>
                </a:solidFill>
              </a:rPr>
              <a:t>Key Points</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073118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Body</a:t>
            </a:r>
            <a:endParaRPr lang="en-GB"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GB" dirty="0" smtClean="0">
                <a:solidFill>
                  <a:schemeClr val="bg1"/>
                </a:solidFill>
              </a:rPr>
              <a:t>In the novel, </a:t>
            </a:r>
            <a:r>
              <a:rPr lang="en-GB" dirty="0" err="1" smtClean="0">
                <a:solidFill>
                  <a:schemeClr val="bg1"/>
                </a:solidFill>
              </a:rPr>
              <a:t>Offred</a:t>
            </a:r>
            <a:r>
              <a:rPr lang="en-GB" dirty="0" smtClean="0">
                <a:solidFill>
                  <a:schemeClr val="bg1"/>
                </a:solidFill>
              </a:rPr>
              <a:t> reflects on her </a:t>
            </a:r>
            <a:r>
              <a:rPr lang="en-GB" b="1" dirty="0" smtClean="0">
                <a:solidFill>
                  <a:schemeClr val="bg1"/>
                </a:solidFill>
              </a:rPr>
              <a:t>constant depersonalisation</a:t>
            </a:r>
            <a:r>
              <a:rPr lang="en-GB" dirty="0" smtClean="0">
                <a:solidFill>
                  <a:schemeClr val="bg1"/>
                </a:solidFill>
              </a:rPr>
              <a:t>-losing her sense of identity and ownership over her self and body</a:t>
            </a:r>
          </a:p>
          <a:p>
            <a:endParaRPr lang="en-GB" dirty="0" smtClean="0">
              <a:solidFill>
                <a:schemeClr val="bg1"/>
              </a:solidFill>
            </a:endParaRPr>
          </a:p>
          <a:p>
            <a:r>
              <a:rPr lang="en-GB" dirty="0" err="1" smtClean="0">
                <a:solidFill>
                  <a:schemeClr val="bg1"/>
                </a:solidFill>
              </a:rPr>
              <a:t>Offred</a:t>
            </a:r>
            <a:r>
              <a:rPr lang="en-GB" dirty="0" smtClean="0">
                <a:solidFill>
                  <a:schemeClr val="bg1"/>
                </a:solidFill>
              </a:rPr>
              <a:t> goes from being a university educated, working independent woman, to </a:t>
            </a:r>
            <a:r>
              <a:rPr lang="en-GB" b="1" dirty="0" smtClean="0">
                <a:solidFill>
                  <a:schemeClr val="bg1"/>
                </a:solidFill>
              </a:rPr>
              <a:t>a vessel </a:t>
            </a:r>
            <a:r>
              <a:rPr lang="en-GB" dirty="0" smtClean="0">
                <a:solidFill>
                  <a:schemeClr val="bg1"/>
                </a:solidFill>
              </a:rPr>
              <a:t>at the </a:t>
            </a:r>
            <a:r>
              <a:rPr lang="en-GB" b="1" dirty="0" smtClean="0">
                <a:solidFill>
                  <a:schemeClr val="bg1"/>
                </a:solidFill>
              </a:rPr>
              <a:t>complete control </a:t>
            </a:r>
            <a:r>
              <a:rPr lang="en-GB" dirty="0" smtClean="0">
                <a:solidFill>
                  <a:schemeClr val="bg1"/>
                </a:solidFill>
              </a:rPr>
              <a:t>of those above: as </a:t>
            </a:r>
            <a:r>
              <a:rPr lang="en-GB" b="1" dirty="0" smtClean="0">
                <a:solidFill>
                  <a:schemeClr val="bg1"/>
                </a:solidFill>
              </a:rPr>
              <a:t>exemplified in her name, </a:t>
            </a:r>
            <a:r>
              <a:rPr lang="en-GB" b="1" i="1" dirty="0" smtClean="0">
                <a:solidFill>
                  <a:schemeClr val="bg1"/>
                </a:solidFill>
              </a:rPr>
              <a:t>Of Fred.</a:t>
            </a:r>
          </a:p>
          <a:p>
            <a:endParaRPr lang="en-GB" dirty="0" smtClean="0">
              <a:solidFill>
                <a:schemeClr val="bg1"/>
              </a:solidFill>
            </a:endParaRPr>
          </a:p>
          <a:p>
            <a:r>
              <a:rPr lang="en-GB" dirty="0" smtClean="0">
                <a:solidFill>
                  <a:schemeClr val="bg1"/>
                </a:solidFill>
              </a:rPr>
              <a:t>In her musings, she often considers her body, and its new purpose.</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1026" name="Picture 2" descr="C:\Users\mi3069a\AppData\Local\Microsoft\Windows\Temporary Internet Files\Content.IE5\2CD0IRMA\416px-Toilet_women.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76200"/>
            <a:ext cx="8255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545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933" y="0"/>
            <a:ext cx="4262133" cy="6858000"/>
          </a:xfrm>
          <a:prstGeom prst="rect">
            <a:avLst/>
          </a:prstGeom>
        </p:spPr>
      </p:pic>
      <p:sp>
        <p:nvSpPr>
          <p:cNvPr id="6" name="TextBox 5"/>
          <p:cNvSpPr txBox="1"/>
          <p:nvPr/>
        </p:nvSpPr>
        <p:spPr>
          <a:xfrm>
            <a:off x="152399" y="2286000"/>
            <a:ext cx="2057401" cy="2554545"/>
          </a:xfrm>
          <a:prstGeom prst="rect">
            <a:avLst/>
          </a:prstGeom>
          <a:solidFill>
            <a:schemeClr val="accent6">
              <a:lumMod val="40000"/>
              <a:lumOff val="60000"/>
            </a:schemeClr>
          </a:solidFill>
        </p:spPr>
        <p:txBody>
          <a:bodyPr wrap="square" rtlCol="0">
            <a:spAutoFit/>
          </a:bodyPr>
          <a:lstStyle/>
          <a:p>
            <a:r>
              <a:rPr lang="en-GB" sz="2000" dirty="0" smtClean="0"/>
              <a:t>Add </a:t>
            </a:r>
            <a:r>
              <a:rPr lang="en-GB" sz="2000" b="1" dirty="0" smtClean="0"/>
              <a:t>annotations</a:t>
            </a:r>
            <a:r>
              <a:rPr lang="en-GB" sz="2000" dirty="0" smtClean="0"/>
              <a:t> around the body/quotations, explaining what these quotations tell us about </a:t>
            </a:r>
            <a:r>
              <a:rPr lang="en-GB" sz="2000" dirty="0" err="1" smtClean="0"/>
              <a:t>Offred’s</a:t>
            </a:r>
            <a:r>
              <a:rPr lang="en-GB" sz="2000" dirty="0" smtClean="0"/>
              <a:t> feelings towards herself</a:t>
            </a:r>
            <a:r>
              <a:rPr lang="en-GB" dirty="0" smtClean="0"/>
              <a:t>. </a:t>
            </a:r>
            <a:endParaRPr lang="en-GB" dirty="0"/>
          </a:p>
        </p:txBody>
      </p:sp>
    </p:spTree>
    <p:extLst>
      <p:ext uri="{BB962C8B-B14F-4D97-AF65-F5344CB8AC3E}">
        <p14:creationId xmlns:p14="http://schemas.microsoft.com/office/powerpoint/2010/main" val="1081812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2224" y="274638"/>
            <a:ext cx="6124575" cy="1143000"/>
          </a:xfrm>
        </p:spPr>
        <p:txBody>
          <a:bodyPr/>
          <a:lstStyle/>
          <a:p>
            <a:r>
              <a:rPr lang="en-GB" dirty="0" smtClean="0">
                <a:solidFill>
                  <a:schemeClr val="bg1"/>
                </a:solidFill>
              </a:rPr>
              <a:t>Writing About The Body</a:t>
            </a:r>
            <a:endParaRPr lang="en-GB" dirty="0">
              <a:solidFill>
                <a:schemeClr val="bg1"/>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0" indent="0">
              <a:buNone/>
            </a:pPr>
            <a:r>
              <a:rPr lang="en-GB" u="sng" dirty="0" smtClean="0">
                <a:solidFill>
                  <a:schemeClr val="bg1"/>
                </a:solidFill>
              </a:rPr>
              <a:t>Essay Question</a:t>
            </a:r>
          </a:p>
          <a:p>
            <a:pPr marL="0" indent="0">
              <a:buNone/>
            </a:pPr>
            <a:r>
              <a:rPr lang="en-GB" i="1" dirty="0" smtClean="0">
                <a:solidFill>
                  <a:schemeClr val="bg1"/>
                </a:solidFill>
              </a:rPr>
              <a:t>Choose </a:t>
            </a:r>
            <a:r>
              <a:rPr lang="en-GB" i="1" dirty="0">
                <a:solidFill>
                  <a:schemeClr val="bg1"/>
                </a:solidFill>
              </a:rPr>
              <a:t>a novel or short story in which there is a </a:t>
            </a:r>
            <a:r>
              <a:rPr lang="en-GB" b="1" i="1" u="sng" dirty="0">
                <a:solidFill>
                  <a:schemeClr val="bg1"/>
                </a:solidFill>
              </a:rPr>
              <a:t>character</a:t>
            </a:r>
            <a:r>
              <a:rPr lang="en-GB" i="1" dirty="0">
                <a:solidFill>
                  <a:schemeClr val="bg1"/>
                </a:solidFill>
              </a:rPr>
              <a:t> who experiences </a:t>
            </a:r>
            <a:r>
              <a:rPr lang="en-GB" b="1" i="1" u="sng" dirty="0">
                <a:solidFill>
                  <a:schemeClr val="bg1"/>
                </a:solidFill>
              </a:rPr>
              <a:t>rejection</a:t>
            </a:r>
            <a:r>
              <a:rPr lang="en-GB" i="1" dirty="0">
                <a:solidFill>
                  <a:schemeClr val="bg1"/>
                </a:solidFill>
              </a:rPr>
              <a:t> or </a:t>
            </a:r>
            <a:r>
              <a:rPr lang="en-GB" b="1" i="1" u="sng" dirty="0">
                <a:solidFill>
                  <a:schemeClr val="bg1"/>
                </a:solidFill>
              </a:rPr>
              <a:t>isolation</a:t>
            </a:r>
            <a:r>
              <a:rPr lang="en-GB" i="1" dirty="0">
                <a:solidFill>
                  <a:schemeClr val="bg1"/>
                </a:solidFill>
              </a:rPr>
              <a:t>. With reference to </a:t>
            </a:r>
            <a:r>
              <a:rPr lang="en-GB" b="1" i="1" u="sng" dirty="0">
                <a:solidFill>
                  <a:schemeClr val="bg1"/>
                </a:solidFill>
              </a:rPr>
              <a:t>appropriate techniques</a:t>
            </a:r>
            <a:r>
              <a:rPr lang="en-GB" i="1" dirty="0">
                <a:solidFill>
                  <a:schemeClr val="bg1"/>
                </a:solidFill>
              </a:rPr>
              <a:t>, explain the </a:t>
            </a:r>
            <a:r>
              <a:rPr lang="en-GB" b="1" i="1" u="sng" dirty="0">
                <a:solidFill>
                  <a:schemeClr val="bg1"/>
                </a:solidFill>
              </a:rPr>
              <a:t>rejection or isolation</a:t>
            </a:r>
            <a:r>
              <a:rPr lang="en-GB" i="1" dirty="0">
                <a:solidFill>
                  <a:schemeClr val="bg1"/>
                </a:solidFill>
              </a:rPr>
              <a:t>, and discuss how this </a:t>
            </a:r>
            <a:r>
              <a:rPr lang="en-GB" b="1" i="1" u="sng" dirty="0">
                <a:solidFill>
                  <a:schemeClr val="bg1"/>
                </a:solidFill>
              </a:rPr>
              <a:t>aspect adds to your appreciation of the text </a:t>
            </a:r>
            <a:r>
              <a:rPr lang="en-GB" i="1" dirty="0">
                <a:solidFill>
                  <a:schemeClr val="bg1"/>
                </a:solidFill>
              </a:rPr>
              <a:t>as a whole</a:t>
            </a:r>
            <a:r>
              <a:rPr lang="en-GB" i="1" dirty="0" smtClean="0">
                <a:solidFill>
                  <a:schemeClr val="bg1"/>
                </a:solidFill>
              </a:rPr>
              <a:t>.</a:t>
            </a:r>
          </a:p>
          <a:p>
            <a:pPr marL="0" indent="0">
              <a:buNone/>
            </a:pPr>
            <a:endParaRPr lang="en-GB" dirty="0">
              <a:solidFill>
                <a:schemeClr val="bg1"/>
              </a:solidFill>
            </a:endParaRPr>
          </a:p>
          <a:p>
            <a:pPr marL="0" indent="0">
              <a:buNone/>
            </a:pPr>
            <a:r>
              <a:rPr lang="en-GB" dirty="0" smtClean="0">
                <a:solidFill>
                  <a:schemeClr val="bg1"/>
                </a:solidFill>
              </a:rPr>
              <a:t>Pick ONE of the quotations from our ‘body’ worksheet and write a critical paragraph, in response to the essay Q above, using PCQEL structure.</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4050574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5275"/>
            <a:ext cx="8229600" cy="1143000"/>
          </a:xfrm>
        </p:spPr>
        <p:txBody>
          <a:bodyPr/>
          <a:lstStyle/>
          <a:p>
            <a:r>
              <a:rPr lang="en-GB" dirty="0" smtClean="0">
                <a:solidFill>
                  <a:schemeClr val="bg1"/>
                </a:solidFill>
              </a:rPr>
              <a:t>PCQEL</a:t>
            </a:r>
            <a:endParaRPr lang="en-GB" dirty="0">
              <a:solidFill>
                <a:schemeClr val="bg1"/>
              </a:solidFill>
            </a:endParaRPr>
          </a:p>
        </p:txBody>
      </p:sp>
      <p:sp>
        <p:nvSpPr>
          <p:cNvPr id="3" name="Content Placeholder 2"/>
          <p:cNvSpPr>
            <a:spLocks noGrp="1"/>
          </p:cNvSpPr>
          <p:nvPr>
            <p:ph idx="1"/>
          </p:nvPr>
        </p:nvSpPr>
        <p:spPr>
          <a:xfrm>
            <a:off x="76200" y="1438275"/>
            <a:ext cx="6362700" cy="5638800"/>
          </a:xfrm>
        </p:spPr>
        <p:txBody>
          <a:bodyPr>
            <a:normAutofit fontScale="70000" lnSpcReduction="20000"/>
          </a:bodyPr>
          <a:lstStyle/>
          <a:p>
            <a:r>
              <a:rPr lang="en-GB" sz="4400" dirty="0">
                <a:solidFill>
                  <a:schemeClr val="bg1"/>
                </a:solidFill>
              </a:rPr>
              <a:t>P</a:t>
            </a:r>
            <a:r>
              <a:rPr lang="en-GB" dirty="0">
                <a:solidFill>
                  <a:schemeClr val="bg1"/>
                </a:solidFill>
              </a:rPr>
              <a:t>oint- (topic sentence-ref to Q, technique and point being made</a:t>
            </a:r>
            <a:r>
              <a:rPr lang="en-GB" dirty="0" smtClean="0">
                <a:solidFill>
                  <a:schemeClr val="bg1"/>
                </a:solidFill>
              </a:rPr>
              <a:t>)</a:t>
            </a:r>
          </a:p>
          <a:p>
            <a:pPr marL="0" indent="0">
              <a:buNone/>
            </a:pPr>
            <a:r>
              <a:rPr lang="en-GB" dirty="0" smtClean="0">
                <a:solidFill>
                  <a:srgbClr val="FFFF00"/>
                </a:solidFill>
              </a:rPr>
              <a:t>In her creation of </a:t>
            </a:r>
            <a:r>
              <a:rPr lang="en-GB" dirty="0" err="1" smtClean="0">
                <a:solidFill>
                  <a:srgbClr val="FFFF00"/>
                </a:solidFill>
              </a:rPr>
              <a:t>Offred</a:t>
            </a:r>
            <a:r>
              <a:rPr lang="en-GB" dirty="0" smtClean="0">
                <a:solidFill>
                  <a:srgbClr val="FFFF00"/>
                </a:solidFill>
              </a:rPr>
              <a:t>, Atwood uses _________ to…</a:t>
            </a:r>
          </a:p>
          <a:p>
            <a:r>
              <a:rPr lang="en-GB" sz="4800" dirty="0">
                <a:solidFill>
                  <a:schemeClr val="bg1"/>
                </a:solidFill>
              </a:rPr>
              <a:t>C</a:t>
            </a:r>
            <a:r>
              <a:rPr lang="en-GB" dirty="0">
                <a:solidFill>
                  <a:schemeClr val="bg1"/>
                </a:solidFill>
              </a:rPr>
              <a:t>ontext-(where in novel? What is happening at this point</a:t>
            </a:r>
            <a:r>
              <a:rPr lang="en-GB" dirty="0" smtClean="0">
                <a:solidFill>
                  <a:schemeClr val="bg1"/>
                </a:solidFill>
              </a:rPr>
              <a:t>?)</a:t>
            </a:r>
          </a:p>
          <a:p>
            <a:pPr marL="0" indent="0">
              <a:buNone/>
            </a:pPr>
            <a:r>
              <a:rPr lang="en-GB" dirty="0" smtClean="0">
                <a:solidFill>
                  <a:srgbClr val="FFFF00"/>
                </a:solidFill>
              </a:rPr>
              <a:t>In the novel, </a:t>
            </a:r>
            <a:r>
              <a:rPr lang="en-GB" dirty="0" err="1" smtClean="0">
                <a:solidFill>
                  <a:srgbClr val="FFFF00"/>
                </a:solidFill>
              </a:rPr>
              <a:t>Offred</a:t>
            </a:r>
            <a:r>
              <a:rPr lang="en-GB" dirty="0" smtClean="0">
                <a:solidFill>
                  <a:srgbClr val="FFFF00"/>
                </a:solidFill>
              </a:rPr>
              <a:t>…</a:t>
            </a:r>
          </a:p>
          <a:p>
            <a:r>
              <a:rPr lang="en-GB" sz="4300" dirty="0" smtClean="0">
                <a:solidFill>
                  <a:schemeClr val="bg1"/>
                </a:solidFill>
              </a:rPr>
              <a:t>Q</a:t>
            </a:r>
            <a:r>
              <a:rPr lang="en-GB" dirty="0" smtClean="0">
                <a:solidFill>
                  <a:schemeClr val="bg1"/>
                </a:solidFill>
              </a:rPr>
              <a:t>uotation</a:t>
            </a:r>
          </a:p>
          <a:p>
            <a:pPr marL="0" indent="0">
              <a:buNone/>
            </a:pPr>
            <a:r>
              <a:rPr lang="en-GB" dirty="0" smtClean="0">
                <a:solidFill>
                  <a:srgbClr val="FFFF00"/>
                </a:solidFill>
              </a:rPr>
              <a:t>“____________________”</a:t>
            </a:r>
          </a:p>
          <a:p>
            <a:r>
              <a:rPr lang="en-GB" sz="4300" dirty="0">
                <a:solidFill>
                  <a:schemeClr val="bg1"/>
                </a:solidFill>
              </a:rPr>
              <a:t>E</a:t>
            </a:r>
            <a:r>
              <a:rPr lang="en-GB" dirty="0">
                <a:solidFill>
                  <a:schemeClr val="bg1"/>
                </a:solidFill>
              </a:rPr>
              <a:t>xplanation (thorough analysis of quotation, technique used</a:t>
            </a:r>
            <a:r>
              <a:rPr lang="en-GB" dirty="0" smtClean="0">
                <a:solidFill>
                  <a:schemeClr val="bg1"/>
                </a:solidFill>
              </a:rPr>
              <a:t>)</a:t>
            </a:r>
          </a:p>
          <a:p>
            <a:pPr marL="0" indent="0">
              <a:buNone/>
            </a:pPr>
            <a:r>
              <a:rPr lang="en-GB" dirty="0" smtClean="0">
                <a:solidFill>
                  <a:srgbClr val="FFFF00"/>
                </a:solidFill>
              </a:rPr>
              <a:t>Here, Atwood uses ________ to…</a:t>
            </a:r>
          </a:p>
          <a:p>
            <a:r>
              <a:rPr lang="en-GB" sz="4300" dirty="0">
                <a:solidFill>
                  <a:schemeClr val="bg1"/>
                </a:solidFill>
              </a:rPr>
              <a:t>L</a:t>
            </a:r>
            <a:r>
              <a:rPr lang="en-GB" dirty="0">
                <a:solidFill>
                  <a:schemeClr val="bg1"/>
                </a:solidFill>
              </a:rPr>
              <a:t>ink (how does quotation link back to Q? What does it tell us about essay topic</a:t>
            </a:r>
            <a:r>
              <a:rPr lang="en-GB" dirty="0" smtClean="0">
                <a:solidFill>
                  <a:schemeClr val="bg1"/>
                </a:solidFill>
              </a:rPr>
              <a:t>?)</a:t>
            </a:r>
          </a:p>
          <a:p>
            <a:pPr marL="0" indent="0">
              <a:buNone/>
            </a:pPr>
            <a:r>
              <a:rPr lang="en-GB" dirty="0" smtClean="0">
                <a:solidFill>
                  <a:srgbClr val="FFFF00"/>
                </a:solidFill>
              </a:rPr>
              <a:t>Atwood’s description/characterisation of </a:t>
            </a:r>
            <a:r>
              <a:rPr lang="en-GB" dirty="0" err="1" smtClean="0">
                <a:solidFill>
                  <a:srgbClr val="FFFF00"/>
                </a:solidFill>
              </a:rPr>
              <a:t>Offred</a:t>
            </a:r>
            <a:r>
              <a:rPr lang="en-GB" dirty="0" smtClean="0">
                <a:solidFill>
                  <a:srgbClr val="FFFF00"/>
                </a:solidFill>
              </a:rPr>
              <a:t> here demonstrates…</a:t>
            </a:r>
            <a:endParaRPr lang="en-GB" dirty="0">
              <a:solidFill>
                <a:srgbClr val="FFFF00"/>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TextBox 4"/>
          <p:cNvSpPr txBox="1"/>
          <p:nvPr/>
        </p:nvSpPr>
        <p:spPr>
          <a:xfrm>
            <a:off x="6362700" y="1066800"/>
            <a:ext cx="2781300" cy="3693319"/>
          </a:xfrm>
          <a:prstGeom prst="rect">
            <a:avLst/>
          </a:prstGeom>
          <a:solidFill>
            <a:schemeClr val="accent6">
              <a:lumMod val="40000"/>
              <a:lumOff val="60000"/>
            </a:schemeClr>
          </a:solidFill>
        </p:spPr>
        <p:txBody>
          <a:bodyPr wrap="square" rtlCol="0">
            <a:spAutoFit/>
          </a:bodyPr>
          <a:lstStyle/>
          <a:p>
            <a:r>
              <a:rPr lang="en-GB" b="1" u="sng" dirty="0" smtClean="0"/>
              <a:t>Essay Q</a:t>
            </a:r>
          </a:p>
          <a:p>
            <a:r>
              <a:rPr lang="en-GB" dirty="0"/>
              <a:t>Choose a novel or short story in which there is </a:t>
            </a:r>
            <a:r>
              <a:rPr lang="en-GB" b="1" dirty="0"/>
              <a:t>a character who experiences rejection or isolation</a:t>
            </a:r>
            <a:r>
              <a:rPr lang="en-GB" dirty="0"/>
              <a:t>. With reference to appropriate techniques, </a:t>
            </a:r>
            <a:r>
              <a:rPr lang="en-GB" b="1" dirty="0"/>
              <a:t>explain the rejection or isolation</a:t>
            </a:r>
            <a:r>
              <a:rPr lang="en-GB" dirty="0"/>
              <a:t>, and discuss how this aspect </a:t>
            </a:r>
            <a:r>
              <a:rPr lang="en-GB" b="1" dirty="0"/>
              <a:t>adds to your appreciation of the text as a whole.</a:t>
            </a:r>
          </a:p>
          <a:p>
            <a:endParaRPr lang="en-GB" b="1" dirty="0" smtClean="0"/>
          </a:p>
          <a:p>
            <a:endParaRPr lang="en-GB" dirty="0"/>
          </a:p>
        </p:txBody>
      </p:sp>
    </p:spTree>
    <p:extLst>
      <p:ext uri="{BB962C8B-B14F-4D97-AF65-F5344CB8AC3E}">
        <p14:creationId xmlns:p14="http://schemas.microsoft.com/office/powerpoint/2010/main" val="481124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86" y="1371600"/>
            <a:ext cx="6248400" cy="5638800"/>
          </a:xfrm>
        </p:spPr>
        <p:txBody>
          <a:bodyPr>
            <a:normAutofit fontScale="62500" lnSpcReduction="20000"/>
          </a:bodyPr>
          <a:lstStyle/>
          <a:p>
            <a:pPr marL="0" indent="0">
              <a:buNone/>
            </a:pPr>
            <a:r>
              <a:rPr lang="en-GB" dirty="0" smtClean="0">
                <a:solidFill>
                  <a:schemeClr val="accent6">
                    <a:lumMod val="60000"/>
                    <a:lumOff val="40000"/>
                  </a:schemeClr>
                </a:solidFill>
              </a:rPr>
              <a:t>In her creation of </a:t>
            </a:r>
            <a:r>
              <a:rPr lang="en-GB" dirty="0" err="1" smtClean="0">
                <a:solidFill>
                  <a:schemeClr val="accent6">
                    <a:lumMod val="60000"/>
                    <a:lumOff val="40000"/>
                  </a:schemeClr>
                </a:solidFill>
              </a:rPr>
              <a:t>Offred</a:t>
            </a:r>
            <a:r>
              <a:rPr lang="en-GB" dirty="0" smtClean="0">
                <a:solidFill>
                  <a:schemeClr val="accent6">
                    <a:lumMod val="60000"/>
                    <a:lumOff val="40000"/>
                  </a:schemeClr>
                </a:solidFill>
              </a:rPr>
              <a:t>, Atwood uses </a:t>
            </a:r>
            <a:r>
              <a:rPr lang="en-GB" u="sng" dirty="0" smtClean="0">
                <a:solidFill>
                  <a:schemeClr val="accent6">
                    <a:lumMod val="60000"/>
                    <a:lumOff val="40000"/>
                  </a:schemeClr>
                </a:solidFill>
              </a:rPr>
              <a:t>characterisation</a:t>
            </a:r>
            <a:r>
              <a:rPr lang="en-GB" dirty="0" smtClean="0">
                <a:solidFill>
                  <a:schemeClr val="accent6">
                    <a:lumMod val="60000"/>
                    <a:lumOff val="40000"/>
                  </a:schemeClr>
                </a:solidFill>
              </a:rPr>
              <a:t> to convey </a:t>
            </a:r>
            <a:r>
              <a:rPr lang="en-GB" u="sng" dirty="0" smtClean="0">
                <a:solidFill>
                  <a:schemeClr val="accent6">
                    <a:lumMod val="60000"/>
                    <a:lumOff val="40000"/>
                  </a:schemeClr>
                </a:solidFill>
              </a:rPr>
              <a:t>the isolation </a:t>
            </a:r>
            <a:r>
              <a:rPr lang="en-GB" u="sng" dirty="0" err="1" smtClean="0">
                <a:solidFill>
                  <a:schemeClr val="accent6">
                    <a:lumMod val="60000"/>
                    <a:lumOff val="40000"/>
                  </a:schemeClr>
                </a:solidFill>
              </a:rPr>
              <a:t>Offred</a:t>
            </a:r>
            <a:r>
              <a:rPr lang="en-GB" u="sng" dirty="0" smtClean="0">
                <a:solidFill>
                  <a:schemeClr val="accent6">
                    <a:lumMod val="60000"/>
                    <a:lumOff val="40000"/>
                  </a:schemeClr>
                </a:solidFill>
              </a:rPr>
              <a:t> experiences </a:t>
            </a:r>
            <a:r>
              <a:rPr lang="en-GB" dirty="0" smtClean="0">
                <a:solidFill>
                  <a:schemeClr val="accent6">
                    <a:lumMod val="60000"/>
                    <a:lumOff val="40000"/>
                  </a:schemeClr>
                </a:solidFill>
              </a:rPr>
              <a:t>as a result of her </a:t>
            </a:r>
            <a:r>
              <a:rPr lang="en-GB" u="sng" dirty="0" smtClean="0">
                <a:solidFill>
                  <a:schemeClr val="accent6">
                    <a:lumMod val="60000"/>
                    <a:lumOff val="40000"/>
                  </a:schemeClr>
                </a:solidFill>
              </a:rPr>
              <a:t>depersonalisation under Gilead</a:t>
            </a:r>
            <a:r>
              <a:rPr lang="en-GB" dirty="0" smtClean="0">
                <a:solidFill>
                  <a:schemeClr val="accent6">
                    <a:lumMod val="60000"/>
                    <a:lumOff val="40000"/>
                  </a:schemeClr>
                </a:solidFill>
              </a:rPr>
              <a:t>. </a:t>
            </a:r>
            <a:r>
              <a:rPr lang="en-GB" u="sng" dirty="0" smtClean="0">
                <a:solidFill>
                  <a:srgbClr val="FFFF00"/>
                </a:solidFill>
              </a:rPr>
              <a:t>In the novel</a:t>
            </a:r>
            <a:r>
              <a:rPr lang="en-GB" dirty="0" smtClean="0">
                <a:solidFill>
                  <a:srgbClr val="FFFF00"/>
                </a:solidFill>
              </a:rPr>
              <a:t>, </a:t>
            </a:r>
            <a:r>
              <a:rPr lang="en-GB" dirty="0" err="1" smtClean="0">
                <a:solidFill>
                  <a:srgbClr val="FFFF00"/>
                </a:solidFill>
              </a:rPr>
              <a:t>Offred</a:t>
            </a:r>
            <a:r>
              <a:rPr lang="en-GB" dirty="0" smtClean="0">
                <a:solidFill>
                  <a:srgbClr val="FFFF00"/>
                </a:solidFill>
              </a:rPr>
              <a:t> describes seeing her partner handmaid walk away after shopping</a:t>
            </a:r>
            <a:r>
              <a:rPr lang="en-GB" dirty="0" smtClean="0">
                <a:solidFill>
                  <a:schemeClr val="accent1">
                    <a:lumMod val="40000"/>
                    <a:lumOff val="60000"/>
                  </a:schemeClr>
                </a:solidFill>
              </a:rPr>
              <a:t>: “</a:t>
            </a:r>
            <a:r>
              <a:rPr lang="en-GB" dirty="0">
                <a:solidFill>
                  <a:schemeClr val="accent1">
                    <a:lumMod val="40000"/>
                    <a:lumOff val="60000"/>
                  </a:schemeClr>
                </a:solidFill>
              </a:rPr>
              <a:t>She’s like my own reflection, in a mirror from which I am moving away</a:t>
            </a:r>
            <a:r>
              <a:rPr lang="en-GB" dirty="0" smtClean="0">
                <a:solidFill>
                  <a:schemeClr val="accent1">
                    <a:lumMod val="40000"/>
                    <a:lumOff val="60000"/>
                  </a:schemeClr>
                </a:solidFill>
              </a:rPr>
              <a:t>.”</a:t>
            </a:r>
          </a:p>
          <a:p>
            <a:pPr marL="0" indent="0">
              <a:buNone/>
            </a:pPr>
            <a:r>
              <a:rPr lang="en-GB" dirty="0" smtClean="0">
                <a:solidFill>
                  <a:srgbClr val="92D050"/>
                </a:solidFill>
              </a:rPr>
              <a:t>Here, Atwood uses </a:t>
            </a:r>
            <a:r>
              <a:rPr lang="en-GB" u="sng" dirty="0" smtClean="0">
                <a:solidFill>
                  <a:srgbClr val="92D050"/>
                </a:solidFill>
              </a:rPr>
              <a:t>characterisation</a:t>
            </a:r>
            <a:r>
              <a:rPr lang="en-GB" dirty="0" smtClean="0">
                <a:solidFill>
                  <a:srgbClr val="92D050"/>
                </a:solidFill>
              </a:rPr>
              <a:t> </a:t>
            </a:r>
            <a:r>
              <a:rPr lang="en-GB" u="sng" dirty="0" smtClean="0">
                <a:solidFill>
                  <a:srgbClr val="92D050"/>
                </a:solidFill>
              </a:rPr>
              <a:t>to illustrate </a:t>
            </a:r>
            <a:r>
              <a:rPr lang="en-GB" dirty="0" err="1" smtClean="0">
                <a:solidFill>
                  <a:srgbClr val="92D050"/>
                </a:solidFill>
              </a:rPr>
              <a:t>Offred’s</a:t>
            </a:r>
            <a:r>
              <a:rPr lang="en-GB" dirty="0" smtClean="0">
                <a:solidFill>
                  <a:srgbClr val="92D050"/>
                </a:solidFill>
              </a:rPr>
              <a:t> estrangement from her personal identity: she sees her handmaid partner as a replica of herself, as she has lost </a:t>
            </a:r>
            <a:r>
              <a:rPr lang="en-GB" u="sng" dirty="0" smtClean="0">
                <a:solidFill>
                  <a:srgbClr val="92D050"/>
                </a:solidFill>
              </a:rPr>
              <a:t>any individuality</a:t>
            </a:r>
            <a:r>
              <a:rPr lang="en-GB" dirty="0" smtClean="0">
                <a:solidFill>
                  <a:srgbClr val="92D050"/>
                </a:solidFill>
              </a:rPr>
              <a:t>. Her </a:t>
            </a:r>
            <a:r>
              <a:rPr lang="en-GB" u="sng" dirty="0" smtClean="0">
                <a:solidFill>
                  <a:srgbClr val="92D050"/>
                </a:solidFill>
              </a:rPr>
              <a:t>reference to “moving away</a:t>
            </a:r>
            <a:r>
              <a:rPr lang="en-GB" dirty="0" smtClean="0">
                <a:solidFill>
                  <a:srgbClr val="92D050"/>
                </a:solidFill>
              </a:rPr>
              <a:t>” suggests </a:t>
            </a:r>
            <a:r>
              <a:rPr lang="en-GB" u="sng" dirty="0" smtClean="0">
                <a:solidFill>
                  <a:srgbClr val="92D050"/>
                </a:solidFill>
              </a:rPr>
              <a:t>the isolation </a:t>
            </a:r>
            <a:r>
              <a:rPr lang="en-GB" dirty="0" smtClean="0">
                <a:solidFill>
                  <a:srgbClr val="92D050"/>
                </a:solidFill>
              </a:rPr>
              <a:t>she feels: despite her similarities and shared struggles with her partner, she is unable to make any form of personal connection due to the </a:t>
            </a:r>
            <a:r>
              <a:rPr lang="en-GB" u="sng" dirty="0" smtClean="0">
                <a:solidFill>
                  <a:srgbClr val="92D050"/>
                </a:solidFill>
              </a:rPr>
              <a:t>oppressive reg</a:t>
            </a:r>
            <a:r>
              <a:rPr lang="en-GB" dirty="0" smtClean="0">
                <a:solidFill>
                  <a:srgbClr val="92D050"/>
                </a:solidFill>
              </a:rPr>
              <a:t>ime of which she is a victim. </a:t>
            </a:r>
          </a:p>
          <a:p>
            <a:pPr marL="0" indent="0">
              <a:buNone/>
            </a:pPr>
            <a:r>
              <a:rPr lang="en-GB" dirty="0" smtClean="0">
                <a:solidFill>
                  <a:srgbClr val="FF99FF"/>
                </a:solidFill>
              </a:rPr>
              <a:t>Atwood’s </a:t>
            </a:r>
            <a:r>
              <a:rPr lang="en-GB" u="sng" dirty="0" smtClean="0">
                <a:solidFill>
                  <a:srgbClr val="FF99FF"/>
                </a:solidFill>
              </a:rPr>
              <a:t>characterisation of </a:t>
            </a:r>
            <a:r>
              <a:rPr lang="en-GB" u="sng" dirty="0" err="1" smtClean="0">
                <a:solidFill>
                  <a:srgbClr val="FF99FF"/>
                </a:solidFill>
              </a:rPr>
              <a:t>Offred</a:t>
            </a:r>
            <a:r>
              <a:rPr lang="en-GB" dirty="0" smtClean="0">
                <a:solidFill>
                  <a:srgbClr val="FF99FF"/>
                </a:solidFill>
              </a:rPr>
              <a:t> here </a:t>
            </a:r>
            <a:r>
              <a:rPr lang="en-GB" u="sng" dirty="0" smtClean="0">
                <a:solidFill>
                  <a:srgbClr val="FF99FF"/>
                </a:solidFill>
              </a:rPr>
              <a:t>demonstrates</a:t>
            </a:r>
            <a:r>
              <a:rPr lang="en-GB" dirty="0" smtClean="0">
                <a:solidFill>
                  <a:srgbClr val="FF99FF"/>
                </a:solidFill>
              </a:rPr>
              <a:t> the manipulative mechanisms of the </a:t>
            </a:r>
            <a:r>
              <a:rPr lang="en-GB" dirty="0" err="1" smtClean="0">
                <a:solidFill>
                  <a:srgbClr val="FF99FF"/>
                </a:solidFill>
              </a:rPr>
              <a:t>Gileadean</a:t>
            </a:r>
            <a:r>
              <a:rPr lang="en-GB" dirty="0" smtClean="0">
                <a:solidFill>
                  <a:srgbClr val="FF99FF"/>
                </a:solidFill>
              </a:rPr>
              <a:t> regime: a divide and conquer regime that </a:t>
            </a:r>
            <a:r>
              <a:rPr lang="en-GB" u="sng" dirty="0" smtClean="0">
                <a:solidFill>
                  <a:srgbClr val="FF99FF"/>
                </a:solidFill>
              </a:rPr>
              <a:t>uses depersonalisation and isolation</a:t>
            </a:r>
            <a:r>
              <a:rPr lang="en-GB" dirty="0" smtClean="0">
                <a:solidFill>
                  <a:srgbClr val="FF99FF"/>
                </a:solidFill>
              </a:rPr>
              <a:t> to make its citizens subservient, </a:t>
            </a:r>
            <a:r>
              <a:rPr lang="en-GB" u="sng" dirty="0" smtClean="0">
                <a:solidFill>
                  <a:srgbClr val="FF99FF"/>
                </a:solidFill>
              </a:rPr>
              <a:t>creating an unnerving dystopian experience for the reader.</a:t>
            </a:r>
            <a:endParaRPr lang="en-GB" u="sng" dirty="0">
              <a:solidFill>
                <a:srgbClr val="FF99FF"/>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886"/>
            <a:ext cx="2057400" cy="1154897"/>
          </a:xfrm>
          <a:prstGeom prst="rect">
            <a:avLst/>
          </a:prstGeom>
        </p:spPr>
      </p:pic>
      <p:sp>
        <p:nvSpPr>
          <p:cNvPr id="5" name="TextBox 4"/>
          <p:cNvSpPr txBox="1"/>
          <p:nvPr/>
        </p:nvSpPr>
        <p:spPr>
          <a:xfrm>
            <a:off x="6362700" y="1066800"/>
            <a:ext cx="2781300" cy="2246769"/>
          </a:xfrm>
          <a:prstGeom prst="rect">
            <a:avLst/>
          </a:prstGeom>
          <a:solidFill>
            <a:schemeClr val="accent6">
              <a:lumMod val="40000"/>
              <a:lumOff val="60000"/>
            </a:schemeClr>
          </a:solidFill>
        </p:spPr>
        <p:txBody>
          <a:bodyPr wrap="square" rtlCol="0">
            <a:spAutoFit/>
          </a:bodyPr>
          <a:lstStyle/>
          <a:p>
            <a:r>
              <a:rPr lang="en-GB" sz="1400" b="1" u="sng" dirty="0" smtClean="0"/>
              <a:t>Essay Q</a:t>
            </a:r>
          </a:p>
          <a:p>
            <a:r>
              <a:rPr lang="en-GB" sz="1400" dirty="0"/>
              <a:t>Choose a novel or short story in which there is </a:t>
            </a:r>
            <a:r>
              <a:rPr lang="en-GB" sz="1400" b="1" dirty="0"/>
              <a:t>a character who experiences rejection or isolation</a:t>
            </a:r>
            <a:r>
              <a:rPr lang="en-GB" sz="1400" dirty="0"/>
              <a:t>. With reference to appropriate techniques, </a:t>
            </a:r>
            <a:r>
              <a:rPr lang="en-GB" sz="1400" b="1" dirty="0"/>
              <a:t>explain the rejection or isolation</a:t>
            </a:r>
            <a:r>
              <a:rPr lang="en-GB" sz="1400" dirty="0"/>
              <a:t>, and discuss how this aspect </a:t>
            </a:r>
            <a:r>
              <a:rPr lang="en-GB" sz="1400" b="1" dirty="0"/>
              <a:t>adds to your appreciation of the text as a whole</a:t>
            </a:r>
            <a:r>
              <a:rPr lang="en-GB" sz="1400" b="1" dirty="0" smtClean="0"/>
              <a:t>.</a:t>
            </a:r>
          </a:p>
          <a:p>
            <a:endParaRPr lang="en-GB" sz="1400" b="1" dirty="0"/>
          </a:p>
        </p:txBody>
      </p:sp>
      <p:sp>
        <p:nvSpPr>
          <p:cNvPr id="6" name="TextBox 5"/>
          <p:cNvSpPr txBox="1"/>
          <p:nvPr/>
        </p:nvSpPr>
        <p:spPr>
          <a:xfrm>
            <a:off x="6340928" y="3182149"/>
            <a:ext cx="2803071" cy="3693319"/>
          </a:xfrm>
          <a:prstGeom prst="rect">
            <a:avLst/>
          </a:prstGeom>
          <a:solidFill>
            <a:schemeClr val="accent4">
              <a:lumMod val="75000"/>
            </a:schemeClr>
          </a:solidFill>
        </p:spPr>
        <p:txBody>
          <a:bodyPr wrap="square" rtlCol="0">
            <a:spAutoFit/>
          </a:bodyPr>
          <a:lstStyle/>
          <a:p>
            <a:r>
              <a:rPr lang="en-GB" b="1" dirty="0">
                <a:solidFill>
                  <a:schemeClr val="accent6">
                    <a:lumMod val="60000"/>
                    <a:lumOff val="40000"/>
                  </a:schemeClr>
                </a:solidFill>
              </a:rPr>
              <a:t>Point-</a:t>
            </a:r>
            <a:r>
              <a:rPr lang="en-GB" dirty="0">
                <a:solidFill>
                  <a:schemeClr val="accent6">
                    <a:lumMod val="60000"/>
                    <a:lumOff val="40000"/>
                  </a:schemeClr>
                </a:solidFill>
              </a:rPr>
              <a:t> (topic sentence-ref to Q, technique and point being made</a:t>
            </a:r>
            <a:r>
              <a:rPr lang="en-GB" dirty="0" smtClean="0">
                <a:solidFill>
                  <a:schemeClr val="accent6">
                    <a:lumMod val="60000"/>
                    <a:lumOff val="40000"/>
                  </a:schemeClr>
                </a:solidFill>
              </a:rPr>
              <a:t>)</a:t>
            </a:r>
          </a:p>
          <a:p>
            <a:r>
              <a:rPr lang="en-GB" b="1" dirty="0">
                <a:solidFill>
                  <a:srgbClr val="FFFF00"/>
                </a:solidFill>
              </a:rPr>
              <a:t>Context</a:t>
            </a:r>
            <a:r>
              <a:rPr lang="en-GB" dirty="0">
                <a:solidFill>
                  <a:srgbClr val="FFFF00"/>
                </a:solidFill>
              </a:rPr>
              <a:t>-(where in novel? What is happening at this point</a:t>
            </a:r>
            <a:r>
              <a:rPr lang="en-GB" dirty="0" smtClean="0">
                <a:solidFill>
                  <a:srgbClr val="FFFF00"/>
                </a:solidFill>
              </a:rPr>
              <a:t>?)</a:t>
            </a:r>
          </a:p>
          <a:p>
            <a:r>
              <a:rPr lang="en-GB" b="1" dirty="0">
                <a:solidFill>
                  <a:schemeClr val="accent1">
                    <a:lumMod val="40000"/>
                    <a:lumOff val="60000"/>
                  </a:schemeClr>
                </a:solidFill>
              </a:rPr>
              <a:t>Quotation</a:t>
            </a:r>
          </a:p>
          <a:p>
            <a:r>
              <a:rPr lang="en-GB" b="1" dirty="0">
                <a:solidFill>
                  <a:srgbClr val="92D050"/>
                </a:solidFill>
              </a:rPr>
              <a:t>Explanation</a:t>
            </a:r>
            <a:r>
              <a:rPr lang="en-GB" dirty="0">
                <a:solidFill>
                  <a:srgbClr val="92D050"/>
                </a:solidFill>
              </a:rPr>
              <a:t> (thorough analysis of quotation, technique used)</a:t>
            </a:r>
          </a:p>
          <a:p>
            <a:r>
              <a:rPr lang="en-GB" b="1" dirty="0">
                <a:solidFill>
                  <a:srgbClr val="FF99FF"/>
                </a:solidFill>
              </a:rPr>
              <a:t>Link </a:t>
            </a:r>
            <a:r>
              <a:rPr lang="en-GB" dirty="0">
                <a:solidFill>
                  <a:srgbClr val="FF99FF"/>
                </a:solidFill>
              </a:rPr>
              <a:t>(how does quotation link back to Q? What does it tell us about essay topic</a:t>
            </a:r>
            <a:r>
              <a:rPr lang="en-GB" dirty="0" smtClean="0">
                <a:solidFill>
                  <a:srgbClr val="FF99FF"/>
                </a:solidFill>
              </a:rPr>
              <a:t>?)</a:t>
            </a:r>
            <a:endParaRPr lang="en-GB" dirty="0">
              <a:solidFill>
                <a:srgbClr val="FF99FF"/>
              </a:solidFill>
            </a:endParaRPr>
          </a:p>
        </p:txBody>
      </p:sp>
      <p:sp>
        <p:nvSpPr>
          <p:cNvPr id="2" name="Title 1"/>
          <p:cNvSpPr>
            <a:spLocks noGrp="1"/>
          </p:cNvSpPr>
          <p:nvPr>
            <p:ph type="title"/>
          </p:nvPr>
        </p:nvSpPr>
        <p:spPr>
          <a:xfrm>
            <a:off x="1143000" y="152400"/>
            <a:ext cx="8229600" cy="1143000"/>
          </a:xfrm>
        </p:spPr>
        <p:txBody>
          <a:bodyPr/>
          <a:lstStyle/>
          <a:p>
            <a:r>
              <a:rPr lang="en-GB" dirty="0" smtClean="0">
                <a:solidFill>
                  <a:schemeClr val="bg1"/>
                </a:solidFill>
              </a:rPr>
              <a:t>PCQEL Example Paragraph</a:t>
            </a:r>
            <a:endParaRPr lang="en-GB" dirty="0">
              <a:solidFill>
                <a:schemeClr val="bg1"/>
              </a:solidFill>
            </a:endParaRPr>
          </a:p>
        </p:txBody>
      </p:sp>
    </p:spTree>
    <p:extLst>
      <p:ext uri="{BB962C8B-B14F-4D97-AF65-F5344CB8AC3E}">
        <p14:creationId xmlns:p14="http://schemas.microsoft.com/office/powerpoint/2010/main" val="3728114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1660</Words>
  <Application>Microsoft Office PowerPoint</Application>
  <PresentationFormat>On-screen Show (4:3)</PresentationFormat>
  <Paragraphs>87</Paragraphs>
  <Slides>13</Slides>
  <Notes>0</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Handmaid’s Tale’ Margaret Atwood</vt:lpstr>
      <vt:lpstr>Key Quotes</vt:lpstr>
      <vt:lpstr>Key Quotes</vt:lpstr>
      <vt:lpstr>Key Points</vt:lpstr>
      <vt:lpstr>The Body</vt:lpstr>
      <vt:lpstr>PowerPoint Presentation</vt:lpstr>
      <vt:lpstr>Writing About The Body</vt:lpstr>
      <vt:lpstr>PCQEL</vt:lpstr>
      <vt:lpstr>PCQEL Example Paragraph</vt:lpstr>
      <vt:lpstr>A Sign of Hope?</vt:lpstr>
      <vt:lpstr>A Sign of Hope?</vt:lpstr>
      <vt:lpstr>Thoughts?</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Handmaid’s Tale’ Margaret Atwood</dc:title>
  <dc:creator>MInnes (St Thomas Aquinas)</dc:creator>
  <cp:lastModifiedBy>MInnes (St Thomas Aquinas)</cp:lastModifiedBy>
  <cp:revision>8</cp:revision>
  <cp:lastPrinted>2019-09-04T07:40:26Z</cp:lastPrinted>
  <dcterms:created xsi:type="dcterms:W3CDTF">2006-08-16T00:00:00Z</dcterms:created>
  <dcterms:modified xsi:type="dcterms:W3CDTF">2019-09-04T13:06:06Z</dcterms:modified>
</cp:coreProperties>
</file>