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2" r:id="rId18"/>
    <p:sldId id="273" r:id="rId19"/>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25A888B2-7D9A-4A9B-8A6E-3A5910015D74}" type="datetimeFigureOut">
              <a:rPr lang="en-GB" smtClean="0"/>
              <a:t>18/09/2019</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EA3E1559-EEC7-49A7-AEEF-60A452664401}" type="slidenum">
              <a:rPr lang="en-GB" smtClean="0"/>
              <a:t>‹#›</a:t>
            </a:fld>
            <a:endParaRPr lang="en-GB"/>
          </a:p>
        </p:txBody>
      </p:sp>
    </p:spTree>
    <p:extLst>
      <p:ext uri="{BB962C8B-B14F-4D97-AF65-F5344CB8AC3E}">
        <p14:creationId xmlns:p14="http://schemas.microsoft.com/office/powerpoint/2010/main" val="34587985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A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191000"/>
            <a:ext cx="7772400" cy="1470025"/>
          </a:xfrm>
        </p:spPr>
        <p:txBody>
          <a:bodyPr/>
          <a:lstStyle/>
          <a:p>
            <a:r>
              <a:rPr lang="en-GB" dirty="0" smtClean="0">
                <a:solidFill>
                  <a:schemeClr val="bg1"/>
                </a:solidFill>
              </a:rPr>
              <a:t>‘The Handmaid’s Tale’</a:t>
            </a:r>
            <a:br>
              <a:rPr lang="en-GB" dirty="0" smtClean="0">
                <a:solidFill>
                  <a:schemeClr val="bg1"/>
                </a:solidFill>
              </a:rPr>
            </a:br>
            <a:r>
              <a:rPr lang="en-GB" dirty="0" smtClean="0">
                <a:solidFill>
                  <a:schemeClr val="bg1"/>
                </a:solidFill>
              </a:rPr>
              <a:t>Margaret Atwood</a:t>
            </a:r>
            <a:endParaRPr lang="en-GB" dirty="0">
              <a:solidFill>
                <a:schemeClr val="bg1"/>
              </a:solidFill>
            </a:endParaRPr>
          </a:p>
        </p:txBody>
      </p:sp>
      <p:sp>
        <p:nvSpPr>
          <p:cNvPr id="3" name="Subtitle 2"/>
          <p:cNvSpPr>
            <a:spLocks noGrp="1"/>
          </p:cNvSpPr>
          <p:nvPr>
            <p:ph type="subTitle" idx="1"/>
          </p:nvPr>
        </p:nvSpPr>
        <p:spPr>
          <a:xfrm>
            <a:off x="1524000" y="5486400"/>
            <a:ext cx="6400800" cy="1752600"/>
          </a:xfrm>
        </p:spPr>
        <p:txBody>
          <a:bodyPr/>
          <a:lstStyle/>
          <a:p>
            <a:r>
              <a:rPr lang="en-GB" dirty="0" smtClean="0"/>
              <a:t>Chapters 13-17</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304800"/>
            <a:ext cx="2333499" cy="3581400"/>
          </a:xfrm>
          <a:prstGeom prst="rect">
            <a:avLst/>
          </a:prstGeom>
        </p:spPr>
      </p:pic>
    </p:spTree>
    <p:extLst>
      <p:ext uri="{BB962C8B-B14F-4D97-AF65-F5344CB8AC3E}">
        <p14:creationId xmlns:p14="http://schemas.microsoft.com/office/powerpoint/2010/main" val="2757809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Victim Blaming</a:t>
            </a:r>
            <a:endParaRPr lang="en-GB" dirty="0">
              <a:solidFill>
                <a:schemeClr val="bg1"/>
              </a:solidFill>
            </a:endParaRPr>
          </a:p>
        </p:txBody>
      </p:sp>
      <p:sp>
        <p:nvSpPr>
          <p:cNvPr id="3" name="Content Placeholder 2"/>
          <p:cNvSpPr>
            <a:spLocks noGrp="1"/>
          </p:cNvSpPr>
          <p:nvPr>
            <p:ph idx="1"/>
          </p:nvPr>
        </p:nvSpPr>
        <p:spPr>
          <a:xfrm>
            <a:off x="152400" y="1449161"/>
            <a:ext cx="5105400" cy="5029200"/>
          </a:xfrm>
        </p:spPr>
        <p:txBody>
          <a:bodyPr>
            <a:normAutofit fontScale="70000" lnSpcReduction="20000"/>
          </a:bodyPr>
          <a:lstStyle/>
          <a:p>
            <a:r>
              <a:rPr lang="en-GB" dirty="0" smtClean="0">
                <a:solidFill>
                  <a:schemeClr val="bg1"/>
                </a:solidFill>
              </a:rPr>
              <a:t>In this section, there is a </a:t>
            </a:r>
            <a:r>
              <a:rPr lang="en-GB" b="1" dirty="0" smtClean="0">
                <a:solidFill>
                  <a:schemeClr val="bg1"/>
                </a:solidFill>
              </a:rPr>
              <a:t>particularly harrowing scene</a:t>
            </a:r>
            <a:r>
              <a:rPr lang="en-GB" dirty="0" smtClean="0">
                <a:solidFill>
                  <a:schemeClr val="bg1"/>
                </a:solidFill>
              </a:rPr>
              <a:t> in </a:t>
            </a:r>
            <a:r>
              <a:rPr lang="en-GB" b="1" dirty="0" smtClean="0">
                <a:solidFill>
                  <a:schemeClr val="bg1"/>
                </a:solidFill>
              </a:rPr>
              <a:t>chapter 13 </a:t>
            </a:r>
            <a:r>
              <a:rPr lang="en-GB" dirty="0" smtClean="0">
                <a:solidFill>
                  <a:schemeClr val="bg1"/>
                </a:solidFill>
              </a:rPr>
              <a:t>(</a:t>
            </a:r>
            <a:r>
              <a:rPr lang="en-GB" dirty="0" err="1" smtClean="0">
                <a:solidFill>
                  <a:schemeClr val="bg1"/>
                </a:solidFill>
              </a:rPr>
              <a:t>pgs</a:t>
            </a:r>
            <a:r>
              <a:rPr lang="en-GB" dirty="0" smtClean="0">
                <a:solidFill>
                  <a:schemeClr val="bg1"/>
                </a:solidFill>
              </a:rPr>
              <a:t> 81-83)</a:t>
            </a:r>
          </a:p>
          <a:p>
            <a:endParaRPr lang="en-GB" dirty="0">
              <a:solidFill>
                <a:schemeClr val="bg1"/>
              </a:solidFill>
            </a:endParaRPr>
          </a:p>
          <a:p>
            <a:r>
              <a:rPr lang="en-GB" dirty="0" smtClean="0">
                <a:solidFill>
                  <a:schemeClr val="bg1"/>
                </a:solidFill>
              </a:rPr>
              <a:t> Janine, one of the Handmaids-in-training, is forced to share her experience of being </a:t>
            </a:r>
            <a:r>
              <a:rPr lang="en-GB" b="1" dirty="0" smtClean="0">
                <a:solidFill>
                  <a:schemeClr val="bg1"/>
                </a:solidFill>
              </a:rPr>
              <a:t>violently gang raped at 14</a:t>
            </a:r>
            <a:r>
              <a:rPr lang="en-GB" dirty="0" smtClean="0">
                <a:solidFill>
                  <a:schemeClr val="bg1"/>
                </a:solidFill>
              </a:rPr>
              <a:t> and </a:t>
            </a:r>
            <a:r>
              <a:rPr lang="en-GB" b="1" dirty="0" smtClean="0">
                <a:solidFill>
                  <a:schemeClr val="bg1"/>
                </a:solidFill>
              </a:rPr>
              <a:t>having an abortion</a:t>
            </a:r>
            <a:r>
              <a:rPr lang="en-GB" dirty="0" smtClean="0">
                <a:solidFill>
                  <a:schemeClr val="bg1"/>
                </a:solidFill>
              </a:rPr>
              <a:t>.</a:t>
            </a:r>
          </a:p>
          <a:p>
            <a:endParaRPr lang="en-GB" dirty="0" smtClean="0">
              <a:solidFill>
                <a:schemeClr val="bg1"/>
              </a:solidFill>
            </a:endParaRPr>
          </a:p>
          <a:p>
            <a:r>
              <a:rPr lang="en-GB" dirty="0" smtClean="0">
                <a:solidFill>
                  <a:schemeClr val="bg1"/>
                </a:solidFill>
              </a:rPr>
              <a:t>These sessions are known as</a:t>
            </a:r>
            <a:r>
              <a:rPr lang="en-GB" b="1" dirty="0" smtClean="0">
                <a:solidFill>
                  <a:schemeClr val="bg1"/>
                </a:solidFill>
              </a:rPr>
              <a:t> Testifying</a:t>
            </a:r>
            <a:r>
              <a:rPr lang="en-GB" dirty="0" smtClean="0">
                <a:solidFill>
                  <a:schemeClr val="bg1"/>
                </a:solidFill>
              </a:rPr>
              <a:t>, almost like </a:t>
            </a:r>
            <a:r>
              <a:rPr lang="en-GB" b="1" dirty="0" smtClean="0">
                <a:solidFill>
                  <a:schemeClr val="bg1"/>
                </a:solidFill>
              </a:rPr>
              <a:t>confessing to sins, </a:t>
            </a:r>
            <a:r>
              <a:rPr lang="en-GB" dirty="0" smtClean="0">
                <a:solidFill>
                  <a:schemeClr val="bg1"/>
                </a:solidFill>
              </a:rPr>
              <a:t>and Janine is held responsible for the horrific things done to her</a:t>
            </a:r>
            <a:endParaRPr lang="en-GB" b="1" dirty="0" smtClean="0">
              <a:solidFill>
                <a:schemeClr val="bg1"/>
              </a:solidFill>
            </a:endParaRPr>
          </a:p>
          <a:p>
            <a:endParaRPr lang="en-GB" dirty="0" smtClean="0">
              <a:solidFill>
                <a:schemeClr val="bg1"/>
              </a:solidFill>
            </a:endParaRPr>
          </a:p>
          <a:p>
            <a:r>
              <a:rPr lang="en-GB" dirty="0" smtClean="0">
                <a:solidFill>
                  <a:schemeClr val="bg1"/>
                </a:solidFill>
              </a:rPr>
              <a:t>Is this scenario completely unfamiliar to you? </a:t>
            </a: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
        <p:nvSpPr>
          <p:cNvPr id="5" name="Rounded Rectangular Callout 4"/>
          <p:cNvSpPr/>
          <p:nvPr/>
        </p:nvSpPr>
        <p:spPr>
          <a:xfrm>
            <a:off x="5105400" y="2286000"/>
            <a:ext cx="4038600" cy="2819400"/>
          </a:xfrm>
          <a:prstGeom prst="wedgeRoundRectCallout">
            <a:avLst>
              <a:gd name="adj1" fmla="val 32898"/>
              <a:gd name="adj2" fmla="val 6620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t>
            </a:r>
            <a:r>
              <a:rPr lang="en-GB" i="1" dirty="0">
                <a:solidFill>
                  <a:schemeClr val="tx1"/>
                </a:solidFill>
              </a:rPr>
              <a:t>Her </a:t>
            </a:r>
            <a:r>
              <a:rPr lang="en-GB" dirty="0">
                <a:solidFill>
                  <a:schemeClr val="tx1"/>
                </a:solidFill>
              </a:rPr>
              <a:t>fault, </a:t>
            </a:r>
            <a:r>
              <a:rPr lang="en-GB" i="1" dirty="0">
                <a:solidFill>
                  <a:schemeClr val="tx1"/>
                </a:solidFill>
              </a:rPr>
              <a:t>her</a:t>
            </a:r>
            <a:r>
              <a:rPr lang="en-GB" dirty="0">
                <a:solidFill>
                  <a:schemeClr val="tx1"/>
                </a:solidFill>
              </a:rPr>
              <a:t> fault, </a:t>
            </a:r>
            <a:r>
              <a:rPr lang="en-GB" i="1" dirty="0">
                <a:solidFill>
                  <a:schemeClr val="tx1"/>
                </a:solidFill>
              </a:rPr>
              <a:t>her</a:t>
            </a:r>
            <a:r>
              <a:rPr lang="en-GB" dirty="0">
                <a:solidFill>
                  <a:schemeClr val="tx1"/>
                </a:solidFill>
              </a:rPr>
              <a:t> fault, we chant in unison. Who led them on? Aunt Helen beams, pleased with us. </a:t>
            </a:r>
            <a:r>
              <a:rPr lang="en-GB" i="1" dirty="0">
                <a:solidFill>
                  <a:schemeClr val="tx1"/>
                </a:solidFill>
              </a:rPr>
              <a:t>She</a:t>
            </a:r>
            <a:r>
              <a:rPr lang="en-GB" dirty="0">
                <a:solidFill>
                  <a:schemeClr val="tx1"/>
                </a:solidFill>
              </a:rPr>
              <a:t> did. </a:t>
            </a:r>
            <a:r>
              <a:rPr lang="en-GB" i="1" dirty="0">
                <a:solidFill>
                  <a:schemeClr val="tx1"/>
                </a:solidFill>
              </a:rPr>
              <a:t>She</a:t>
            </a:r>
            <a:r>
              <a:rPr lang="en-GB" dirty="0">
                <a:solidFill>
                  <a:schemeClr val="tx1"/>
                </a:solidFill>
              </a:rPr>
              <a:t> did. </a:t>
            </a:r>
            <a:r>
              <a:rPr lang="en-GB" i="1" dirty="0">
                <a:solidFill>
                  <a:schemeClr val="tx1"/>
                </a:solidFill>
              </a:rPr>
              <a:t>She</a:t>
            </a:r>
            <a:r>
              <a:rPr lang="en-GB" dirty="0">
                <a:solidFill>
                  <a:schemeClr val="tx1"/>
                </a:solidFill>
              </a:rPr>
              <a:t> did. Why did God allow such a terrible thing to happen? Teach her a </a:t>
            </a:r>
            <a:r>
              <a:rPr lang="en-GB" i="1" dirty="0">
                <a:solidFill>
                  <a:schemeClr val="tx1"/>
                </a:solidFill>
              </a:rPr>
              <a:t>lesson</a:t>
            </a:r>
            <a:r>
              <a:rPr lang="en-GB" dirty="0">
                <a:solidFill>
                  <a:schemeClr val="tx1"/>
                </a:solidFill>
              </a:rPr>
              <a:t>. Teach her a </a:t>
            </a:r>
            <a:r>
              <a:rPr lang="en-GB" i="1" dirty="0">
                <a:solidFill>
                  <a:schemeClr val="tx1"/>
                </a:solidFill>
              </a:rPr>
              <a:t>lesson</a:t>
            </a:r>
            <a:r>
              <a:rPr lang="en-GB" dirty="0">
                <a:solidFill>
                  <a:schemeClr val="tx1"/>
                </a:solidFill>
              </a:rPr>
              <a:t>. Teach her a </a:t>
            </a:r>
            <a:r>
              <a:rPr lang="en-GB" i="1" dirty="0">
                <a:solidFill>
                  <a:schemeClr val="tx1"/>
                </a:solidFill>
              </a:rPr>
              <a:t>lesson</a:t>
            </a:r>
            <a:r>
              <a:rPr lang="en-GB" dirty="0">
                <a:solidFill>
                  <a:schemeClr val="tx1"/>
                </a:solidFill>
              </a:rPr>
              <a:t>.” (82, C13)</a:t>
            </a:r>
          </a:p>
        </p:txBody>
      </p:sp>
    </p:spTree>
    <p:extLst>
      <p:ext uri="{BB962C8B-B14F-4D97-AF65-F5344CB8AC3E}">
        <p14:creationId xmlns:p14="http://schemas.microsoft.com/office/powerpoint/2010/main" val="3507203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225" y="12192"/>
            <a:ext cx="5667375" cy="6845808"/>
          </a:xfrm>
          <a:prstGeom prst="rect">
            <a:avLst/>
          </a:prstGeom>
        </p:spPr>
      </p:pic>
    </p:spTree>
    <p:extLst>
      <p:ext uri="{BB962C8B-B14F-4D97-AF65-F5344CB8AC3E}">
        <p14:creationId xmlns:p14="http://schemas.microsoft.com/office/powerpoint/2010/main" val="263549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Victim Blaming</a:t>
            </a: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7832" y="3331338"/>
            <a:ext cx="3008336" cy="2123531"/>
          </a:xfrm>
          <a:prstGeom prst="rect">
            <a:avLst/>
          </a:prstGeom>
        </p:spPr>
      </p:pic>
      <p:sp>
        <p:nvSpPr>
          <p:cNvPr id="6" name="Rounded Rectangular Callout 5"/>
          <p:cNvSpPr/>
          <p:nvPr/>
        </p:nvSpPr>
        <p:spPr>
          <a:xfrm>
            <a:off x="-48904" y="1259800"/>
            <a:ext cx="4343400" cy="2209800"/>
          </a:xfrm>
          <a:prstGeom prst="wedgeRoundRectCallout">
            <a:avLst>
              <a:gd name="adj1" fmla="val 32898"/>
              <a:gd name="adj2" fmla="val 6620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28600" y="1438275"/>
            <a:ext cx="4038600" cy="2031325"/>
          </a:xfrm>
          <a:prstGeom prst="rect">
            <a:avLst/>
          </a:prstGeom>
          <a:noFill/>
        </p:spPr>
        <p:txBody>
          <a:bodyPr wrap="square" rtlCol="0">
            <a:spAutoFit/>
          </a:bodyPr>
          <a:lstStyle/>
          <a:p>
            <a:r>
              <a:rPr lang="en-GB" dirty="0"/>
              <a:t>“</a:t>
            </a:r>
            <a:r>
              <a:rPr lang="en-GB" i="1" dirty="0"/>
              <a:t>Her </a:t>
            </a:r>
            <a:r>
              <a:rPr lang="en-GB" dirty="0"/>
              <a:t>fault, </a:t>
            </a:r>
            <a:r>
              <a:rPr lang="en-GB" i="1" dirty="0"/>
              <a:t>her</a:t>
            </a:r>
            <a:r>
              <a:rPr lang="en-GB" dirty="0"/>
              <a:t> fault, </a:t>
            </a:r>
            <a:r>
              <a:rPr lang="en-GB" i="1" dirty="0"/>
              <a:t>her</a:t>
            </a:r>
            <a:r>
              <a:rPr lang="en-GB" dirty="0"/>
              <a:t> fault, we chant in unison. Who led them on? Aunt Helen beams, pleased with us. </a:t>
            </a:r>
            <a:r>
              <a:rPr lang="en-GB" i="1" dirty="0"/>
              <a:t>She</a:t>
            </a:r>
            <a:r>
              <a:rPr lang="en-GB" dirty="0"/>
              <a:t> did. </a:t>
            </a:r>
            <a:r>
              <a:rPr lang="en-GB" i="1" dirty="0"/>
              <a:t>She</a:t>
            </a:r>
            <a:r>
              <a:rPr lang="en-GB" dirty="0"/>
              <a:t> did. </a:t>
            </a:r>
            <a:r>
              <a:rPr lang="en-GB" i="1" dirty="0"/>
              <a:t>She</a:t>
            </a:r>
            <a:r>
              <a:rPr lang="en-GB" dirty="0"/>
              <a:t> did. Why did God allow such a terrible thing to happen? Teach her a </a:t>
            </a:r>
            <a:r>
              <a:rPr lang="en-GB" i="1" dirty="0"/>
              <a:t>lesson</a:t>
            </a:r>
            <a:r>
              <a:rPr lang="en-GB" dirty="0"/>
              <a:t>. Teach her a </a:t>
            </a:r>
            <a:r>
              <a:rPr lang="en-GB" i="1" dirty="0"/>
              <a:t>lesson</a:t>
            </a:r>
            <a:r>
              <a:rPr lang="en-GB" dirty="0"/>
              <a:t>. Teach her a </a:t>
            </a:r>
            <a:r>
              <a:rPr lang="en-GB" i="1" dirty="0"/>
              <a:t>lesson</a:t>
            </a:r>
            <a:r>
              <a:rPr lang="en-GB" dirty="0"/>
              <a:t>.” (82, C13)</a:t>
            </a:r>
          </a:p>
        </p:txBody>
      </p:sp>
      <p:sp>
        <p:nvSpPr>
          <p:cNvPr id="9" name="Rounded Rectangular Callout 8"/>
          <p:cNvSpPr/>
          <p:nvPr/>
        </p:nvSpPr>
        <p:spPr>
          <a:xfrm>
            <a:off x="4813111" y="1066800"/>
            <a:ext cx="4343400" cy="2031325"/>
          </a:xfrm>
          <a:prstGeom prst="wedgeRoundRectCallout">
            <a:avLst>
              <a:gd name="adj1" fmla="val -44714"/>
              <a:gd name="adj2" fmla="val 732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999630" y="1343799"/>
            <a:ext cx="3908946" cy="1754326"/>
          </a:xfrm>
          <a:prstGeom prst="rect">
            <a:avLst/>
          </a:prstGeom>
          <a:noFill/>
        </p:spPr>
        <p:txBody>
          <a:bodyPr wrap="square" rtlCol="0">
            <a:spAutoFit/>
          </a:bodyPr>
          <a:lstStyle/>
          <a:p>
            <a:r>
              <a:rPr lang="en-GB" dirty="0"/>
              <a:t>“She looked disgusting: weak, squirmy, blotchy, pink, like a </a:t>
            </a:r>
            <a:r>
              <a:rPr lang="en-GB" dirty="0" err="1"/>
              <a:t>newborn</a:t>
            </a:r>
            <a:r>
              <a:rPr lang="en-GB" dirty="0"/>
              <a:t> mouse. None of us wanted to look like that, ever. For a moment, even though we knew what was being done to her, we despised her.” </a:t>
            </a:r>
            <a:r>
              <a:rPr lang="en-GB" dirty="0" smtClean="0"/>
              <a:t>(82</a:t>
            </a:r>
            <a:r>
              <a:rPr lang="en-GB" dirty="0"/>
              <a:t>, C13)</a:t>
            </a:r>
          </a:p>
        </p:txBody>
      </p:sp>
      <p:sp>
        <p:nvSpPr>
          <p:cNvPr id="11" name="Rounded Rectangular Callout 10"/>
          <p:cNvSpPr/>
          <p:nvPr/>
        </p:nvSpPr>
        <p:spPr>
          <a:xfrm>
            <a:off x="0" y="5329762"/>
            <a:ext cx="4343400" cy="1442071"/>
          </a:xfrm>
          <a:prstGeom prst="wedgeRoundRectCallout">
            <a:avLst>
              <a:gd name="adj1" fmla="val 31956"/>
              <a:gd name="adj2" fmla="val -9887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8904" y="5561074"/>
            <a:ext cx="4419600" cy="1200329"/>
          </a:xfrm>
          <a:prstGeom prst="rect">
            <a:avLst/>
          </a:prstGeom>
          <a:noFill/>
        </p:spPr>
        <p:txBody>
          <a:bodyPr wrap="square" rtlCol="0">
            <a:spAutoFit/>
          </a:bodyPr>
          <a:lstStyle/>
          <a:p>
            <a:r>
              <a:rPr lang="en-GB" dirty="0"/>
              <a:t>“Each month I watch for blood, fearfully, for when it comes it means failure. I have failed once again to fulfil the expectation of others, which have become my own.” (</a:t>
            </a:r>
            <a:r>
              <a:rPr lang="en-GB" dirty="0" err="1"/>
              <a:t>pg</a:t>
            </a:r>
            <a:r>
              <a:rPr lang="en-GB" dirty="0"/>
              <a:t> 83, C13)</a:t>
            </a:r>
          </a:p>
        </p:txBody>
      </p:sp>
      <p:sp>
        <p:nvSpPr>
          <p:cNvPr id="13" name="Rounded Rectangular Callout 12"/>
          <p:cNvSpPr/>
          <p:nvPr/>
        </p:nvSpPr>
        <p:spPr>
          <a:xfrm>
            <a:off x="4800600" y="5333997"/>
            <a:ext cx="4343400" cy="1442071"/>
          </a:xfrm>
          <a:prstGeom prst="wedgeRoundRectCallout">
            <a:avLst>
              <a:gd name="adj1" fmla="val -55711"/>
              <a:gd name="adj2" fmla="val -8373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953000" y="5454869"/>
            <a:ext cx="4038600" cy="1200329"/>
          </a:xfrm>
          <a:prstGeom prst="rect">
            <a:avLst/>
          </a:prstGeom>
          <a:noFill/>
        </p:spPr>
        <p:txBody>
          <a:bodyPr wrap="square" rtlCol="0">
            <a:spAutoFit/>
          </a:bodyPr>
          <a:lstStyle/>
          <a:p>
            <a:r>
              <a:rPr lang="en-GB" dirty="0"/>
              <a:t>“It’s my fault, this waste of her time. Not mine, but my body’s, if there is a difference. Even the Commander is subject to its whims.” </a:t>
            </a:r>
            <a:r>
              <a:rPr lang="en-GB" dirty="0" smtClean="0"/>
              <a:t>(91, </a:t>
            </a:r>
            <a:r>
              <a:rPr lang="en-GB" dirty="0"/>
              <a:t>C14)</a:t>
            </a:r>
          </a:p>
        </p:txBody>
      </p:sp>
      <p:sp>
        <p:nvSpPr>
          <p:cNvPr id="16" name="TextBox 15"/>
          <p:cNvSpPr txBox="1"/>
          <p:nvPr/>
        </p:nvSpPr>
        <p:spPr>
          <a:xfrm>
            <a:off x="6400800" y="3200400"/>
            <a:ext cx="2590800" cy="1938992"/>
          </a:xfrm>
          <a:prstGeom prst="rect">
            <a:avLst/>
          </a:prstGeom>
          <a:solidFill>
            <a:schemeClr val="accent6">
              <a:lumMod val="60000"/>
              <a:lumOff val="40000"/>
            </a:schemeClr>
          </a:solidFill>
        </p:spPr>
        <p:txBody>
          <a:bodyPr wrap="square" rtlCol="0">
            <a:spAutoFit/>
          </a:bodyPr>
          <a:lstStyle/>
          <a:p>
            <a:r>
              <a:rPr lang="en-GB" sz="2000" dirty="0" smtClean="0"/>
              <a:t>Add </a:t>
            </a:r>
            <a:r>
              <a:rPr lang="en-GB" sz="2000" b="1" dirty="0" smtClean="0"/>
              <a:t>annotations</a:t>
            </a:r>
            <a:r>
              <a:rPr lang="en-GB" sz="2000" dirty="0" smtClean="0"/>
              <a:t> beside these quotes. What is Atwood trying to say about how women are seen in Gilead?</a:t>
            </a:r>
            <a:endParaRPr lang="en-GB" sz="2000" dirty="0"/>
          </a:p>
        </p:txBody>
      </p:sp>
    </p:spTree>
    <p:extLst>
      <p:ext uri="{BB962C8B-B14F-4D97-AF65-F5344CB8AC3E}">
        <p14:creationId xmlns:p14="http://schemas.microsoft.com/office/powerpoint/2010/main" val="2396393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 Ceremony</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bg1"/>
                </a:solidFill>
              </a:rPr>
              <a:t>In this section (Chapters 14-16), we discover more about an important aspect of Gilead culture, and </a:t>
            </a:r>
            <a:r>
              <a:rPr lang="en-GB" dirty="0" err="1" smtClean="0">
                <a:solidFill>
                  <a:schemeClr val="bg1"/>
                </a:solidFill>
              </a:rPr>
              <a:t>Offred’s</a:t>
            </a:r>
            <a:r>
              <a:rPr lang="en-GB" dirty="0" smtClean="0">
                <a:solidFill>
                  <a:schemeClr val="bg1"/>
                </a:solidFill>
              </a:rPr>
              <a:t> role in this: The </a:t>
            </a:r>
            <a:r>
              <a:rPr lang="en-GB" dirty="0">
                <a:solidFill>
                  <a:schemeClr val="bg1"/>
                </a:solidFill>
              </a:rPr>
              <a:t>C</a:t>
            </a:r>
            <a:r>
              <a:rPr lang="en-GB" dirty="0" smtClean="0">
                <a:solidFill>
                  <a:schemeClr val="bg1"/>
                </a:solidFill>
              </a:rPr>
              <a:t>eremony</a:t>
            </a:r>
          </a:p>
          <a:p>
            <a:endParaRPr lang="en-GB" dirty="0">
              <a:solidFill>
                <a:schemeClr val="bg1"/>
              </a:solidFill>
            </a:endParaRPr>
          </a:p>
          <a:p>
            <a:r>
              <a:rPr lang="en-GB" dirty="0" smtClean="0">
                <a:solidFill>
                  <a:schemeClr val="bg1"/>
                </a:solidFill>
              </a:rPr>
              <a:t>This makes for uncomfortable reading. In this scenario, </a:t>
            </a:r>
            <a:r>
              <a:rPr lang="en-GB" dirty="0" err="1" smtClean="0">
                <a:solidFill>
                  <a:schemeClr val="bg1"/>
                </a:solidFill>
              </a:rPr>
              <a:t>Offred</a:t>
            </a:r>
            <a:r>
              <a:rPr lang="en-GB" dirty="0" smtClean="0">
                <a:solidFill>
                  <a:schemeClr val="bg1"/>
                </a:solidFill>
              </a:rPr>
              <a:t> is a sexual surrogate, and this is carried out in order to conceive a child. </a:t>
            </a:r>
          </a:p>
          <a:p>
            <a:endParaRPr lang="en-GB" dirty="0">
              <a:solidFill>
                <a:schemeClr val="bg1"/>
              </a:solidFill>
            </a:endParaRPr>
          </a:p>
          <a:p>
            <a:r>
              <a:rPr lang="en-GB" dirty="0" smtClean="0">
                <a:solidFill>
                  <a:schemeClr val="bg1"/>
                </a:solidFill>
              </a:rPr>
              <a:t>The Ceremony is a ritual, in which all members know their place and role. Does this take away from the horror of the scenario?</a:t>
            </a:r>
            <a:endParaRPr lang="en-GB" dirty="0">
              <a:solidFill>
                <a:schemeClr val="bg1"/>
              </a:solidFill>
            </a:endParaRP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738286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 Ceremony</a:t>
            </a:r>
            <a:endParaRPr lang="en-GB" dirty="0">
              <a:solidFill>
                <a:schemeClr val="bg1"/>
              </a:solidFill>
            </a:endParaRPr>
          </a:p>
        </p:txBody>
      </p:sp>
      <p:sp>
        <p:nvSpPr>
          <p:cNvPr id="3" name="Content Placeholder 2"/>
          <p:cNvSpPr>
            <a:spLocks noGrp="1"/>
          </p:cNvSpPr>
          <p:nvPr>
            <p:ph idx="1"/>
          </p:nvPr>
        </p:nvSpPr>
        <p:spPr>
          <a:xfrm>
            <a:off x="0" y="1600200"/>
            <a:ext cx="8991600" cy="5257800"/>
          </a:xfrm>
        </p:spPr>
        <p:txBody>
          <a:bodyPr>
            <a:normAutofit fontScale="62500" lnSpcReduction="20000"/>
          </a:bodyPr>
          <a:lstStyle/>
          <a:p>
            <a:r>
              <a:rPr lang="en-GB" dirty="0">
                <a:solidFill>
                  <a:schemeClr val="bg1"/>
                </a:solidFill>
              </a:rPr>
              <a:t>“Serena Joy will shortly enthrone herself, leaning on her cane while she lowers herself down. Possibly she’ll put a hand on my shoulder, to steady herself, as if I’m a piece of furniture. She’s done it before.” (pg89 C14</a:t>
            </a:r>
            <a:r>
              <a:rPr lang="en-GB" dirty="0" smtClean="0">
                <a:solidFill>
                  <a:schemeClr val="bg1"/>
                </a:solidFill>
              </a:rPr>
              <a:t>)</a:t>
            </a:r>
          </a:p>
          <a:p>
            <a:endParaRPr lang="en-GB" dirty="0">
              <a:solidFill>
                <a:schemeClr val="bg1"/>
              </a:solidFill>
            </a:endParaRPr>
          </a:p>
          <a:p>
            <a:r>
              <a:rPr lang="en-GB" dirty="0" smtClean="0">
                <a:solidFill>
                  <a:schemeClr val="bg1"/>
                </a:solidFill>
              </a:rPr>
              <a:t>“</a:t>
            </a:r>
            <a:r>
              <a:rPr lang="en-GB" dirty="0">
                <a:solidFill>
                  <a:schemeClr val="bg1"/>
                </a:solidFill>
              </a:rPr>
              <a:t>To be a man, watched by women. It must be entirely </a:t>
            </a:r>
            <a:r>
              <a:rPr lang="en-GB" dirty="0" smtClean="0">
                <a:solidFill>
                  <a:schemeClr val="bg1"/>
                </a:solidFill>
              </a:rPr>
              <a:t>strange</a:t>
            </a:r>
            <a:r>
              <a:rPr lang="en-GB" dirty="0">
                <a:solidFill>
                  <a:schemeClr val="bg1"/>
                </a:solidFill>
              </a:rPr>
              <a:t>. To have them watching him all the time. To have them wondering, What’s he doing to do next? To have them flinch when he moves…To have them sizing him up. To have them thinking, he can’t do it, he won’t do, he’ll have to do…Still, it must be hell, to be a man like that. It must be just fine. It must be hell. It must be very silent.” (99 C15</a:t>
            </a:r>
            <a:r>
              <a:rPr lang="en-GB" dirty="0" smtClean="0">
                <a:solidFill>
                  <a:schemeClr val="bg1"/>
                </a:solidFill>
              </a:rPr>
              <a:t>)</a:t>
            </a:r>
          </a:p>
          <a:p>
            <a:endParaRPr lang="en-GB" dirty="0">
              <a:solidFill>
                <a:schemeClr val="bg1"/>
              </a:solidFill>
            </a:endParaRPr>
          </a:p>
          <a:p>
            <a:r>
              <a:rPr lang="en-GB" dirty="0" smtClean="0">
                <a:solidFill>
                  <a:schemeClr val="bg1"/>
                </a:solidFill>
              </a:rPr>
              <a:t>“</a:t>
            </a:r>
            <a:r>
              <a:rPr lang="en-GB" dirty="0">
                <a:solidFill>
                  <a:schemeClr val="bg1"/>
                </a:solidFill>
              </a:rPr>
              <a:t>My arms are raised; she holds my hands, each of mines in each of hers. This is supposed to signify that we are one flesh, one being. What it really means is that she is in control, of the process and thus of the product.” (104, C16</a:t>
            </a:r>
            <a:r>
              <a:rPr lang="en-GB" dirty="0" smtClean="0">
                <a:solidFill>
                  <a:schemeClr val="bg1"/>
                </a:solidFill>
              </a:rPr>
              <a:t>)</a:t>
            </a:r>
          </a:p>
          <a:p>
            <a:endParaRPr lang="en-GB" dirty="0">
              <a:solidFill>
                <a:schemeClr val="bg1"/>
              </a:solidFill>
            </a:endParaRPr>
          </a:p>
          <a:p>
            <a:r>
              <a:rPr lang="en-GB" dirty="0">
                <a:solidFill>
                  <a:schemeClr val="bg1"/>
                </a:solidFill>
              </a:rPr>
              <a:t>“Below it the Commander is fucking. What he is fucking is the lower part of my body. I do not say making love, because this is not what he’s doing. Copulating too would be inaccurate, because it would imply two people and only one is involved. Nor does rape cover it: nothing is going on here that I haven’t signed up for. There wasn’t a lot of choice but there was some, and this is what I chose.” (105 C16)</a:t>
            </a:r>
          </a:p>
          <a:p>
            <a:endParaRPr lang="en-GB" dirty="0">
              <a:solidFill>
                <a:schemeClr val="bg1"/>
              </a:solidFill>
            </a:endParaRP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2609960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6067" y="295275"/>
            <a:ext cx="6324600" cy="1143000"/>
          </a:xfrm>
        </p:spPr>
        <p:txBody>
          <a:bodyPr/>
          <a:lstStyle/>
          <a:p>
            <a:r>
              <a:rPr lang="en-GB" dirty="0" smtClean="0">
                <a:solidFill>
                  <a:schemeClr val="bg1"/>
                </a:solidFill>
              </a:rPr>
              <a:t>Writing About Key Incident</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u="sng" dirty="0" smtClean="0">
                <a:solidFill>
                  <a:schemeClr val="bg1"/>
                </a:solidFill>
              </a:rPr>
              <a:t>Essay Question</a:t>
            </a:r>
          </a:p>
          <a:p>
            <a:pPr marL="0" indent="0">
              <a:buNone/>
            </a:pPr>
            <a:r>
              <a:rPr lang="en-GB" i="1" dirty="0" smtClean="0">
                <a:solidFill>
                  <a:schemeClr val="bg1"/>
                </a:solidFill>
              </a:rPr>
              <a:t>Choose </a:t>
            </a:r>
            <a:r>
              <a:rPr lang="en-GB" i="1" dirty="0">
                <a:solidFill>
                  <a:schemeClr val="bg1"/>
                </a:solidFill>
              </a:rPr>
              <a:t>a novel or short story in which an incident is significant in relation to the </a:t>
            </a:r>
            <a:r>
              <a:rPr lang="en-GB" i="1" u="sng" dirty="0">
                <a:solidFill>
                  <a:schemeClr val="bg1"/>
                </a:solidFill>
              </a:rPr>
              <a:t>central concerns </a:t>
            </a:r>
            <a:r>
              <a:rPr lang="en-GB" i="1" dirty="0">
                <a:solidFill>
                  <a:schemeClr val="bg1"/>
                </a:solidFill>
              </a:rPr>
              <a:t>of the text.</a:t>
            </a:r>
          </a:p>
          <a:p>
            <a:pPr marL="0" indent="0">
              <a:buNone/>
            </a:pPr>
            <a:r>
              <a:rPr lang="en-GB" i="1" dirty="0">
                <a:solidFill>
                  <a:schemeClr val="bg1"/>
                </a:solidFill>
              </a:rPr>
              <a:t>By referring to appropriate techniques, explain why the incident is significant and discuss how it adds to your appreciation of the text as a </a:t>
            </a:r>
            <a:r>
              <a:rPr lang="en-GB" i="1" dirty="0" smtClean="0">
                <a:solidFill>
                  <a:schemeClr val="bg1"/>
                </a:solidFill>
              </a:rPr>
              <a:t>whole.</a:t>
            </a:r>
          </a:p>
          <a:p>
            <a:pPr marL="0" indent="0">
              <a:buNone/>
            </a:pPr>
            <a:endParaRPr lang="en-GB" dirty="0" smtClean="0">
              <a:solidFill>
                <a:schemeClr val="bg1"/>
              </a:solidFill>
            </a:endParaRPr>
          </a:p>
          <a:p>
            <a:pPr marL="0" indent="0">
              <a:buNone/>
            </a:pPr>
            <a:r>
              <a:rPr lang="en-GB" dirty="0" smtClean="0">
                <a:solidFill>
                  <a:schemeClr val="bg1"/>
                </a:solidFill>
              </a:rPr>
              <a:t>Pick </a:t>
            </a:r>
            <a:r>
              <a:rPr lang="en-GB" dirty="0">
                <a:solidFill>
                  <a:schemeClr val="bg1"/>
                </a:solidFill>
              </a:rPr>
              <a:t>ONE of the quotations </a:t>
            </a:r>
            <a:r>
              <a:rPr lang="en-GB" dirty="0" smtClean="0">
                <a:solidFill>
                  <a:schemeClr val="bg1"/>
                </a:solidFill>
              </a:rPr>
              <a:t>about The Ceremony </a:t>
            </a:r>
            <a:r>
              <a:rPr lang="en-GB" dirty="0">
                <a:solidFill>
                  <a:schemeClr val="bg1"/>
                </a:solidFill>
              </a:rPr>
              <a:t>and write a critical paragraph, in response to the essay Q above.</a:t>
            </a: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cxnSp>
        <p:nvCxnSpPr>
          <p:cNvPr id="6" name="Straight Arrow Connector 5"/>
          <p:cNvCxnSpPr/>
          <p:nvPr/>
        </p:nvCxnSpPr>
        <p:spPr>
          <a:xfrm flipH="1">
            <a:off x="6248400" y="1629770"/>
            <a:ext cx="609600" cy="914400"/>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5600" y="1219200"/>
            <a:ext cx="2286000" cy="923330"/>
          </a:xfrm>
          <a:prstGeom prst="rect">
            <a:avLst/>
          </a:prstGeom>
          <a:solidFill>
            <a:schemeClr val="accent5">
              <a:lumMod val="60000"/>
              <a:lumOff val="40000"/>
            </a:schemeClr>
          </a:solidFill>
        </p:spPr>
        <p:txBody>
          <a:bodyPr wrap="square" rtlCol="0">
            <a:spAutoFit/>
          </a:bodyPr>
          <a:lstStyle/>
          <a:p>
            <a:r>
              <a:rPr lang="en-GB" dirty="0" smtClean="0"/>
              <a:t>Lack of agency, power; women’s subjugation </a:t>
            </a:r>
            <a:endParaRPr lang="en-GB" dirty="0"/>
          </a:p>
        </p:txBody>
      </p:sp>
    </p:spTree>
    <p:extLst>
      <p:ext uri="{BB962C8B-B14F-4D97-AF65-F5344CB8AC3E}">
        <p14:creationId xmlns:p14="http://schemas.microsoft.com/office/powerpoint/2010/main" val="2595418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 Ceremony</a:t>
            </a:r>
            <a:endParaRPr lang="en-GB" dirty="0">
              <a:solidFill>
                <a:schemeClr val="bg1"/>
              </a:solidFill>
            </a:endParaRPr>
          </a:p>
        </p:txBody>
      </p:sp>
      <p:sp>
        <p:nvSpPr>
          <p:cNvPr id="3" name="Content Placeholder 2"/>
          <p:cNvSpPr>
            <a:spLocks noGrp="1"/>
          </p:cNvSpPr>
          <p:nvPr>
            <p:ph idx="1"/>
          </p:nvPr>
        </p:nvSpPr>
        <p:spPr>
          <a:xfrm>
            <a:off x="0" y="1600200"/>
            <a:ext cx="8991600" cy="5257800"/>
          </a:xfrm>
        </p:spPr>
        <p:txBody>
          <a:bodyPr>
            <a:normAutofit fontScale="62500" lnSpcReduction="20000"/>
          </a:bodyPr>
          <a:lstStyle/>
          <a:p>
            <a:r>
              <a:rPr lang="en-GB" dirty="0">
                <a:solidFill>
                  <a:schemeClr val="bg1"/>
                </a:solidFill>
              </a:rPr>
              <a:t>“Serena Joy will shortly enthrone herself, leaning on her cane while she lowers herself down. Possibly she’ll put a hand on my shoulder, to steady herself, as if I’m a piece of furniture. She’s done it before.” (pg89 C14</a:t>
            </a:r>
            <a:r>
              <a:rPr lang="en-GB" dirty="0" smtClean="0">
                <a:solidFill>
                  <a:schemeClr val="bg1"/>
                </a:solidFill>
              </a:rPr>
              <a:t>)</a:t>
            </a:r>
          </a:p>
          <a:p>
            <a:endParaRPr lang="en-GB" dirty="0">
              <a:solidFill>
                <a:schemeClr val="bg1"/>
              </a:solidFill>
            </a:endParaRPr>
          </a:p>
          <a:p>
            <a:r>
              <a:rPr lang="en-GB" dirty="0" smtClean="0">
                <a:solidFill>
                  <a:schemeClr val="bg1"/>
                </a:solidFill>
              </a:rPr>
              <a:t>“</a:t>
            </a:r>
            <a:r>
              <a:rPr lang="en-GB" dirty="0">
                <a:solidFill>
                  <a:schemeClr val="bg1"/>
                </a:solidFill>
              </a:rPr>
              <a:t>To be a man, watched by women. It must be entirely </a:t>
            </a:r>
            <a:r>
              <a:rPr lang="en-GB" dirty="0" smtClean="0">
                <a:solidFill>
                  <a:schemeClr val="bg1"/>
                </a:solidFill>
              </a:rPr>
              <a:t>strange</a:t>
            </a:r>
            <a:r>
              <a:rPr lang="en-GB" dirty="0">
                <a:solidFill>
                  <a:schemeClr val="bg1"/>
                </a:solidFill>
              </a:rPr>
              <a:t>. To have them watching him all the time. To have them wondering, What’s he doing to do next? To have them flinch when he moves…To have them sizing him up. To have them thinking, he can’t do it, he won’t do, he’ll have to do…Still, it must be hell, to be a man like that. It must be just fine. It must be hell. It must be very silent.” (99 C15</a:t>
            </a:r>
            <a:r>
              <a:rPr lang="en-GB" dirty="0" smtClean="0">
                <a:solidFill>
                  <a:schemeClr val="bg1"/>
                </a:solidFill>
              </a:rPr>
              <a:t>)</a:t>
            </a:r>
          </a:p>
          <a:p>
            <a:endParaRPr lang="en-GB" dirty="0">
              <a:solidFill>
                <a:schemeClr val="bg1"/>
              </a:solidFill>
            </a:endParaRPr>
          </a:p>
          <a:p>
            <a:r>
              <a:rPr lang="en-GB" dirty="0" smtClean="0">
                <a:solidFill>
                  <a:schemeClr val="bg1"/>
                </a:solidFill>
              </a:rPr>
              <a:t>“</a:t>
            </a:r>
            <a:r>
              <a:rPr lang="en-GB" dirty="0">
                <a:solidFill>
                  <a:schemeClr val="bg1"/>
                </a:solidFill>
              </a:rPr>
              <a:t>My arms are raised; she holds my hands, each of mines in each of hers. This is supposed to signify that we are one flesh, one being. What it really means is that she is in control, of the process and thus of the product.” (104, C16</a:t>
            </a:r>
            <a:r>
              <a:rPr lang="en-GB" dirty="0" smtClean="0">
                <a:solidFill>
                  <a:schemeClr val="bg1"/>
                </a:solidFill>
              </a:rPr>
              <a:t>)</a:t>
            </a:r>
          </a:p>
          <a:p>
            <a:endParaRPr lang="en-GB" dirty="0">
              <a:solidFill>
                <a:schemeClr val="bg1"/>
              </a:solidFill>
            </a:endParaRPr>
          </a:p>
          <a:p>
            <a:r>
              <a:rPr lang="en-GB" dirty="0">
                <a:solidFill>
                  <a:schemeClr val="bg1"/>
                </a:solidFill>
              </a:rPr>
              <a:t>“Below it the Commander is fucking. What he is fucking is the lower part of my body. I do not say making love, because this is not what he’s doing. Copulating too would be inaccurate, because it would imply two people and only one is involved. Nor does rape cover it: nothing is going on here that I haven’t signed up for. There wasn’t a lot of choice but there was some, and this is what I chose.” (105 C16)</a:t>
            </a:r>
          </a:p>
          <a:p>
            <a:endParaRPr lang="en-GB" dirty="0">
              <a:solidFill>
                <a:schemeClr val="bg1"/>
              </a:solidFill>
            </a:endParaRP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783277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5275"/>
            <a:ext cx="8229600" cy="1143000"/>
          </a:xfrm>
        </p:spPr>
        <p:txBody>
          <a:bodyPr/>
          <a:lstStyle/>
          <a:p>
            <a:r>
              <a:rPr lang="en-GB" dirty="0" smtClean="0">
                <a:solidFill>
                  <a:schemeClr val="bg1"/>
                </a:solidFill>
              </a:rPr>
              <a:t>PCQEL</a:t>
            </a:r>
            <a:endParaRPr lang="en-GB" dirty="0">
              <a:solidFill>
                <a:schemeClr val="bg1"/>
              </a:solidFill>
            </a:endParaRPr>
          </a:p>
        </p:txBody>
      </p:sp>
      <p:sp>
        <p:nvSpPr>
          <p:cNvPr id="3" name="Content Placeholder 2"/>
          <p:cNvSpPr>
            <a:spLocks noGrp="1"/>
          </p:cNvSpPr>
          <p:nvPr>
            <p:ph idx="1"/>
          </p:nvPr>
        </p:nvSpPr>
        <p:spPr>
          <a:xfrm>
            <a:off x="0" y="1441687"/>
            <a:ext cx="6362700" cy="5638800"/>
          </a:xfrm>
        </p:spPr>
        <p:txBody>
          <a:bodyPr>
            <a:normAutofit fontScale="62500" lnSpcReduction="20000"/>
          </a:bodyPr>
          <a:lstStyle/>
          <a:p>
            <a:r>
              <a:rPr lang="en-GB" sz="4400" dirty="0">
                <a:solidFill>
                  <a:schemeClr val="bg1"/>
                </a:solidFill>
              </a:rPr>
              <a:t>P</a:t>
            </a:r>
            <a:r>
              <a:rPr lang="en-GB" dirty="0">
                <a:solidFill>
                  <a:schemeClr val="bg1"/>
                </a:solidFill>
              </a:rPr>
              <a:t>oint- (topic sentence-ref to Q, technique and point being made</a:t>
            </a:r>
            <a:r>
              <a:rPr lang="en-GB" dirty="0" smtClean="0">
                <a:solidFill>
                  <a:schemeClr val="bg1"/>
                </a:solidFill>
              </a:rPr>
              <a:t>)</a:t>
            </a:r>
          </a:p>
          <a:p>
            <a:pPr marL="0" indent="0">
              <a:buNone/>
            </a:pPr>
            <a:r>
              <a:rPr lang="en-GB" dirty="0" smtClean="0">
                <a:solidFill>
                  <a:srgbClr val="FFFF00"/>
                </a:solidFill>
              </a:rPr>
              <a:t>Furthermore, Atwood uses _________ in the form of… </a:t>
            </a:r>
            <a:r>
              <a:rPr lang="en-GB" dirty="0" smtClean="0">
                <a:solidFill>
                  <a:srgbClr val="FFFF00"/>
                </a:solidFill>
              </a:rPr>
              <a:t>to convey the theme of women’s subjugation.</a:t>
            </a:r>
          </a:p>
          <a:p>
            <a:pPr marL="0" indent="0">
              <a:buNone/>
            </a:pPr>
            <a:r>
              <a:rPr lang="en-GB" sz="4800" dirty="0" smtClean="0">
                <a:solidFill>
                  <a:schemeClr val="bg1"/>
                </a:solidFill>
              </a:rPr>
              <a:t>C</a:t>
            </a:r>
            <a:r>
              <a:rPr lang="en-GB" dirty="0" smtClean="0">
                <a:solidFill>
                  <a:schemeClr val="bg1"/>
                </a:solidFill>
              </a:rPr>
              <a:t>ontext-</a:t>
            </a:r>
            <a:r>
              <a:rPr lang="en-GB" dirty="0">
                <a:solidFill>
                  <a:schemeClr val="bg1"/>
                </a:solidFill>
              </a:rPr>
              <a:t>(where in novel? What is happening at this point</a:t>
            </a:r>
            <a:r>
              <a:rPr lang="en-GB" dirty="0" smtClean="0">
                <a:solidFill>
                  <a:schemeClr val="bg1"/>
                </a:solidFill>
              </a:rPr>
              <a:t>?)</a:t>
            </a:r>
          </a:p>
          <a:p>
            <a:pPr marL="0" indent="0">
              <a:buNone/>
            </a:pPr>
            <a:r>
              <a:rPr lang="en-GB" dirty="0" smtClean="0">
                <a:solidFill>
                  <a:srgbClr val="FFFF00"/>
                </a:solidFill>
              </a:rPr>
              <a:t>A key moment in the novel is…</a:t>
            </a:r>
          </a:p>
          <a:p>
            <a:r>
              <a:rPr lang="en-GB" sz="4300" dirty="0" smtClean="0">
                <a:solidFill>
                  <a:schemeClr val="bg1"/>
                </a:solidFill>
              </a:rPr>
              <a:t>Q</a:t>
            </a:r>
            <a:r>
              <a:rPr lang="en-GB" dirty="0" smtClean="0">
                <a:solidFill>
                  <a:schemeClr val="bg1"/>
                </a:solidFill>
              </a:rPr>
              <a:t>uotation</a:t>
            </a:r>
          </a:p>
          <a:p>
            <a:pPr marL="0" indent="0">
              <a:buNone/>
            </a:pPr>
            <a:r>
              <a:rPr lang="en-GB" dirty="0" smtClean="0">
                <a:solidFill>
                  <a:srgbClr val="FFFF00"/>
                </a:solidFill>
              </a:rPr>
              <a:t>“____________________”</a:t>
            </a:r>
          </a:p>
          <a:p>
            <a:r>
              <a:rPr lang="en-GB" sz="4300" dirty="0">
                <a:solidFill>
                  <a:schemeClr val="bg1"/>
                </a:solidFill>
              </a:rPr>
              <a:t>E</a:t>
            </a:r>
            <a:r>
              <a:rPr lang="en-GB" dirty="0">
                <a:solidFill>
                  <a:schemeClr val="bg1"/>
                </a:solidFill>
              </a:rPr>
              <a:t>xplanation (thorough analysis of quotation, technique used</a:t>
            </a:r>
            <a:r>
              <a:rPr lang="en-GB" dirty="0" smtClean="0">
                <a:solidFill>
                  <a:schemeClr val="bg1"/>
                </a:solidFill>
              </a:rPr>
              <a:t>)</a:t>
            </a:r>
          </a:p>
          <a:p>
            <a:pPr marL="0" indent="0">
              <a:buNone/>
            </a:pPr>
            <a:r>
              <a:rPr lang="en-GB" dirty="0" smtClean="0">
                <a:solidFill>
                  <a:srgbClr val="FFFF00"/>
                </a:solidFill>
              </a:rPr>
              <a:t>Here, Atwood uses ________ to…</a:t>
            </a:r>
          </a:p>
          <a:p>
            <a:r>
              <a:rPr lang="en-GB" sz="4300" dirty="0">
                <a:solidFill>
                  <a:schemeClr val="bg1"/>
                </a:solidFill>
              </a:rPr>
              <a:t>L</a:t>
            </a:r>
            <a:r>
              <a:rPr lang="en-GB" dirty="0">
                <a:solidFill>
                  <a:schemeClr val="bg1"/>
                </a:solidFill>
              </a:rPr>
              <a:t>ink (how does quotation link back to Q? What does it tell us about essay topic</a:t>
            </a:r>
            <a:r>
              <a:rPr lang="en-GB" dirty="0" smtClean="0">
                <a:solidFill>
                  <a:schemeClr val="bg1"/>
                </a:solidFill>
              </a:rPr>
              <a:t>?)</a:t>
            </a:r>
          </a:p>
          <a:p>
            <a:pPr marL="0" indent="0">
              <a:buNone/>
            </a:pPr>
            <a:r>
              <a:rPr lang="en-GB" dirty="0" smtClean="0">
                <a:solidFill>
                  <a:srgbClr val="FFFF00"/>
                </a:solidFill>
              </a:rPr>
              <a:t>The Ceremony is an important incident in this novel as it clearly conveys…</a:t>
            </a:r>
            <a:endParaRPr lang="en-GB" dirty="0">
              <a:solidFill>
                <a:srgbClr val="FFFF00"/>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
        <p:nvSpPr>
          <p:cNvPr id="5" name="TextBox 4"/>
          <p:cNvSpPr txBox="1"/>
          <p:nvPr/>
        </p:nvSpPr>
        <p:spPr>
          <a:xfrm>
            <a:off x="6362700" y="1066800"/>
            <a:ext cx="2781300" cy="3970318"/>
          </a:xfrm>
          <a:prstGeom prst="rect">
            <a:avLst/>
          </a:prstGeom>
          <a:solidFill>
            <a:schemeClr val="accent6">
              <a:lumMod val="40000"/>
              <a:lumOff val="60000"/>
            </a:schemeClr>
          </a:solidFill>
        </p:spPr>
        <p:txBody>
          <a:bodyPr wrap="square" rtlCol="0">
            <a:spAutoFit/>
          </a:bodyPr>
          <a:lstStyle/>
          <a:p>
            <a:r>
              <a:rPr lang="en-GB" b="1" u="sng" dirty="0" smtClean="0"/>
              <a:t>Essay Q</a:t>
            </a:r>
          </a:p>
          <a:p>
            <a:r>
              <a:rPr lang="en-GB" dirty="0"/>
              <a:t>Choose a novel or short story in which </a:t>
            </a:r>
            <a:r>
              <a:rPr lang="en-GB" b="1" dirty="0"/>
              <a:t>an incident is significant in relation to the central concerns </a:t>
            </a:r>
            <a:r>
              <a:rPr lang="en-GB" dirty="0"/>
              <a:t>of the text.</a:t>
            </a:r>
          </a:p>
          <a:p>
            <a:r>
              <a:rPr lang="en-GB" dirty="0"/>
              <a:t>By referring to appropriate techniques, explain </a:t>
            </a:r>
            <a:r>
              <a:rPr lang="en-GB" b="1" dirty="0"/>
              <a:t>why the incident is significant </a:t>
            </a:r>
            <a:r>
              <a:rPr lang="en-GB" dirty="0"/>
              <a:t>and discuss </a:t>
            </a:r>
            <a:r>
              <a:rPr lang="en-GB" b="1" dirty="0"/>
              <a:t>how it adds to your appreciation of the text as a whole</a:t>
            </a:r>
            <a:r>
              <a:rPr lang="en-GB" dirty="0"/>
              <a:t>.</a:t>
            </a:r>
          </a:p>
          <a:p>
            <a:endParaRPr lang="en-GB" b="1" dirty="0" smtClean="0"/>
          </a:p>
          <a:p>
            <a:endParaRPr lang="en-GB" dirty="0"/>
          </a:p>
        </p:txBody>
      </p:sp>
    </p:spTree>
    <p:extLst>
      <p:ext uri="{BB962C8B-B14F-4D97-AF65-F5344CB8AC3E}">
        <p14:creationId xmlns:p14="http://schemas.microsoft.com/office/powerpoint/2010/main" val="3516853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Homework</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bg1"/>
                </a:solidFill>
              </a:rPr>
              <a:t>For </a:t>
            </a:r>
            <a:r>
              <a:rPr lang="en-GB" b="1" dirty="0" smtClean="0">
                <a:solidFill>
                  <a:schemeClr val="bg1"/>
                </a:solidFill>
              </a:rPr>
              <a:t>Weds 25</a:t>
            </a:r>
            <a:r>
              <a:rPr lang="en-GB" b="1" baseline="30000" dirty="0" smtClean="0">
                <a:solidFill>
                  <a:schemeClr val="bg1"/>
                </a:solidFill>
              </a:rPr>
              <a:t>th</a:t>
            </a:r>
            <a:r>
              <a:rPr lang="en-GB" b="1" dirty="0" smtClean="0">
                <a:solidFill>
                  <a:schemeClr val="bg1"/>
                </a:solidFill>
              </a:rPr>
              <a:t> Sept</a:t>
            </a:r>
            <a:endParaRPr lang="en-GB" b="1" dirty="0" smtClean="0">
              <a:solidFill>
                <a:schemeClr val="bg1"/>
              </a:solidFill>
            </a:endParaRPr>
          </a:p>
          <a:p>
            <a:r>
              <a:rPr lang="en-GB" dirty="0" smtClean="0">
                <a:solidFill>
                  <a:schemeClr val="bg1"/>
                </a:solidFill>
              </a:rPr>
              <a:t>Read Chapters 18-23 (37 pages)</a:t>
            </a:r>
          </a:p>
          <a:p>
            <a:r>
              <a:rPr lang="en-GB" dirty="0" smtClean="0">
                <a:solidFill>
                  <a:schemeClr val="bg1"/>
                </a:solidFill>
              </a:rPr>
              <a:t>As you read, highlight and/or note down </a:t>
            </a:r>
            <a:r>
              <a:rPr lang="en-GB" b="1" dirty="0" smtClean="0">
                <a:solidFill>
                  <a:schemeClr val="bg1"/>
                </a:solidFill>
              </a:rPr>
              <a:t>THREE interesting quotations</a:t>
            </a:r>
          </a:p>
          <a:p>
            <a:r>
              <a:rPr lang="en-GB" dirty="0">
                <a:solidFill>
                  <a:schemeClr val="bg1"/>
                </a:solidFill>
              </a:rPr>
              <a:t>These could be about:</a:t>
            </a:r>
          </a:p>
          <a:p>
            <a:pPr lvl="1"/>
            <a:r>
              <a:rPr lang="en-GB" dirty="0">
                <a:solidFill>
                  <a:schemeClr val="bg1"/>
                </a:solidFill>
              </a:rPr>
              <a:t>Characters</a:t>
            </a:r>
          </a:p>
          <a:p>
            <a:pPr lvl="1"/>
            <a:r>
              <a:rPr lang="en-GB" dirty="0">
                <a:solidFill>
                  <a:schemeClr val="bg1"/>
                </a:solidFill>
              </a:rPr>
              <a:t>Key themes</a:t>
            </a:r>
          </a:p>
          <a:p>
            <a:pPr lvl="1"/>
            <a:r>
              <a:rPr lang="en-GB" dirty="0">
                <a:solidFill>
                  <a:schemeClr val="bg1"/>
                </a:solidFill>
              </a:rPr>
              <a:t>Descriptions of setting</a:t>
            </a:r>
          </a:p>
          <a:p>
            <a:pPr lvl="1"/>
            <a:r>
              <a:rPr lang="en-GB" dirty="0" smtClean="0">
                <a:solidFill>
                  <a:schemeClr val="bg1"/>
                </a:solidFill>
              </a:rPr>
              <a:t>Dialogue</a:t>
            </a:r>
          </a:p>
          <a:p>
            <a:r>
              <a:rPr lang="en-GB" dirty="0" smtClean="0">
                <a:solidFill>
                  <a:schemeClr val="bg1"/>
                </a:solidFill>
              </a:rPr>
              <a:t>Be prepared to share these next week</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3926004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Quotes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Share the three key quotations that you identified when reading chapters 13-17</a:t>
            </a:r>
          </a:p>
          <a:p>
            <a:endParaRPr lang="en-GB" dirty="0">
              <a:solidFill>
                <a:schemeClr val="bg1"/>
              </a:solidFill>
            </a:endParaRPr>
          </a:p>
          <a:p>
            <a:r>
              <a:rPr lang="en-GB" dirty="0" smtClean="0">
                <a:solidFill>
                  <a:schemeClr val="bg1"/>
                </a:solidFill>
              </a:rPr>
              <a:t>Note down the most interesting/commonly quoted example on your post-it</a:t>
            </a:r>
          </a:p>
          <a:p>
            <a:endParaRPr lang="en-GB" dirty="0" smtClean="0">
              <a:solidFill>
                <a:schemeClr val="bg1"/>
              </a:solidFill>
            </a:endParaRPr>
          </a:p>
          <a:p>
            <a:r>
              <a:rPr lang="en-GB" dirty="0" smtClean="0">
                <a:solidFill>
                  <a:schemeClr val="bg1"/>
                </a:solidFill>
              </a:rPr>
              <a:t>Place it on the board</a:t>
            </a: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3860006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Quotes</a:t>
            </a:r>
            <a:endParaRPr lang="en-GB" dirty="0">
              <a:solidFill>
                <a:schemeClr val="bg1"/>
              </a:solidFill>
            </a:endParaRPr>
          </a:p>
        </p:txBody>
      </p:sp>
      <p:sp>
        <p:nvSpPr>
          <p:cNvPr id="3" name="Content Placeholder 2"/>
          <p:cNvSpPr>
            <a:spLocks noGrp="1"/>
          </p:cNvSpPr>
          <p:nvPr>
            <p:ph idx="1"/>
          </p:nvPr>
        </p:nvSpPr>
        <p:spPr>
          <a:xfrm>
            <a:off x="533400" y="1524000"/>
            <a:ext cx="8534400" cy="5562600"/>
          </a:xfrm>
        </p:spPr>
        <p:txBody>
          <a:bodyPr>
            <a:normAutofit fontScale="55000" lnSpcReduction="20000"/>
          </a:bodyPr>
          <a:lstStyle/>
          <a:p>
            <a:r>
              <a:rPr lang="en-GB" dirty="0" smtClean="0">
                <a:solidFill>
                  <a:schemeClr val="bg1"/>
                </a:solidFill>
              </a:rPr>
              <a:t>“I wait, washed, brushed, fed, like a prize pig.” (</a:t>
            </a:r>
            <a:r>
              <a:rPr lang="en-GB" dirty="0" err="1" smtClean="0">
                <a:solidFill>
                  <a:schemeClr val="bg1"/>
                </a:solidFill>
              </a:rPr>
              <a:t>pg</a:t>
            </a:r>
            <a:r>
              <a:rPr lang="en-GB" dirty="0" smtClean="0">
                <a:solidFill>
                  <a:schemeClr val="bg1"/>
                </a:solidFill>
              </a:rPr>
              <a:t> 79, C13)</a:t>
            </a:r>
          </a:p>
          <a:p>
            <a:r>
              <a:rPr lang="en-GB" dirty="0" smtClean="0">
                <a:solidFill>
                  <a:schemeClr val="bg1"/>
                </a:solidFill>
              </a:rPr>
              <a:t>“</a:t>
            </a:r>
            <a:r>
              <a:rPr lang="en-GB" i="1" dirty="0" smtClean="0">
                <a:solidFill>
                  <a:schemeClr val="bg1"/>
                </a:solidFill>
              </a:rPr>
              <a:t>Her</a:t>
            </a:r>
            <a:r>
              <a:rPr lang="en-GB" dirty="0" smtClean="0">
                <a:solidFill>
                  <a:schemeClr val="bg1"/>
                </a:solidFill>
              </a:rPr>
              <a:t> fault, </a:t>
            </a:r>
            <a:r>
              <a:rPr lang="en-GB" i="1" dirty="0" smtClean="0">
                <a:solidFill>
                  <a:schemeClr val="bg1"/>
                </a:solidFill>
              </a:rPr>
              <a:t>her</a:t>
            </a:r>
            <a:r>
              <a:rPr lang="en-GB" dirty="0" smtClean="0">
                <a:solidFill>
                  <a:schemeClr val="bg1"/>
                </a:solidFill>
              </a:rPr>
              <a:t> fault, </a:t>
            </a:r>
            <a:r>
              <a:rPr lang="en-GB" i="1" dirty="0" smtClean="0">
                <a:solidFill>
                  <a:schemeClr val="bg1"/>
                </a:solidFill>
              </a:rPr>
              <a:t>her</a:t>
            </a:r>
            <a:r>
              <a:rPr lang="en-GB" dirty="0" smtClean="0">
                <a:solidFill>
                  <a:schemeClr val="bg1"/>
                </a:solidFill>
              </a:rPr>
              <a:t> fault, we chant in unison. Who led them on? Aunt Helen beams, pleased with us.</a:t>
            </a:r>
            <a:r>
              <a:rPr lang="en-GB" i="1" dirty="0" smtClean="0">
                <a:solidFill>
                  <a:schemeClr val="bg1"/>
                </a:solidFill>
              </a:rPr>
              <a:t> She </a:t>
            </a:r>
            <a:r>
              <a:rPr lang="en-GB" dirty="0" smtClean="0">
                <a:solidFill>
                  <a:schemeClr val="bg1"/>
                </a:solidFill>
              </a:rPr>
              <a:t>did.</a:t>
            </a:r>
            <a:r>
              <a:rPr lang="en-GB" i="1" dirty="0" smtClean="0">
                <a:solidFill>
                  <a:schemeClr val="bg1"/>
                </a:solidFill>
              </a:rPr>
              <a:t> She </a:t>
            </a:r>
            <a:r>
              <a:rPr lang="en-GB" dirty="0" smtClean="0">
                <a:solidFill>
                  <a:schemeClr val="bg1"/>
                </a:solidFill>
              </a:rPr>
              <a:t>did. </a:t>
            </a:r>
            <a:r>
              <a:rPr lang="en-GB" i="1" dirty="0" smtClean="0">
                <a:solidFill>
                  <a:schemeClr val="bg1"/>
                </a:solidFill>
              </a:rPr>
              <a:t>She</a:t>
            </a:r>
            <a:r>
              <a:rPr lang="en-GB" dirty="0" smtClean="0">
                <a:solidFill>
                  <a:schemeClr val="bg1"/>
                </a:solidFill>
              </a:rPr>
              <a:t> did. Why did God allow such a terrible thing to happen? </a:t>
            </a:r>
            <a:r>
              <a:rPr lang="en-GB" i="1" dirty="0" smtClean="0">
                <a:solidFill>
                  <a:schemeClr val="bg1"/>
                </a:solidFill>
              </a:rPr>
              <a:t>Teach her a lesson</a:t>
            </a:r>
            <a:r>
              <a:rPr lang="en-GB" dirty="0" smtClean="0">
                <a:solidFill>
                  <a:schemeClr val="bg1"/>
                </a:solidFill>
              </a:rPr>
              <a:t>. T</a:t>
            </a:r>
            <a:r>
              <a:rPr lang="en-GB" i="1" dirty="0" smtClean="0">
                <a:solidFill>
                  <a:schemeClr val="bg1"/>
                </a:solidFill>
              </a:rPr>
              <a:t>each her a lesson</a:t>
            </a:r>
            <a:r>
              <a:rPr lang="en-GB" dirty="0" smtClean="0">
                <a:solidFill>
                  <a:schemeClr val="bg1"/>
                </a:solidFill>
              </a:rPr>
              <a:t>. </a:t>
            </a:r>
            <a:r>
              <a:rPr lang="en-GB" i="1" dirty="0" smtClean="0">
                <a:solidFill>
                  <a:schemeClr val="bg1"/>
                </a:solidFill>
              </a:rPr>
              <a:t>Teach her a lesson</a:t>
            </a:r>
            <a:r>
              <a:rPr lang="en-GB" dirty="0" smtClean="0">
                <a:solidFill>
                  <a:schemeClr val="bg1"/>
                </a:solidFill>
              </a:rPr>
              <a:t>.” (82, C13)</a:t>
            </a:r>
          </a:p>
          <a:p>
            <a:r>
              <a:rPr lang="en-GB" dirty="0" smtClean="0">
                <a:solidFill>
                  <a:schemeClr val="bg1"/>
                </a:solidFill>
              </a:rPr>
              <a:t>“She looked disgusting: weak, squirmy, blotchy, pink, like a newborn mouse. None of us wanted to look like that, ever. For a moment, even though we knew what was being done to her, we despised her.” (PG82, C13)</a:t>
            </a:r>
          </a:p>
          <a:p>
            <a:r>
              <a:rPr lang="en-GB" dirty="0" smtClean="0">
                <a:solidFill>
                  <a:schemeClr val="bg1"/>
                </a:solidFill>
              </a:rPr>
              <a:t>“I sink down into my body as into a swamp, fenland, where only I know the footing. Treacherous ground, my own territory.” (</a:t>
            </a:r>
            <a:r>
              <a:rPr lang="en-GB" dirty="0" err="1" smtClean="0">
                <a:solidFill>
                  <a:schemeClr val="bg1"/>
                </a:solidFill>
              </a:rPr>
              <a:t>pg</a:t>
            </a:r>
            <a:r>
              <a:rPr lang="en-GB" dirty="0" smtClean="0">
                <a:solidFill>
                  <a:schemeClr val="bg1"/>
                </a:solidFill>
              </a:rPr>
              <a:t> 83, C13)</a:t>
            </a:r>
          </a:p>
          <a:p>
            <a:r>
              <a:rPr lang="en-GB" dirty="0" smtClean="0">
                <a:solidFill>
                  <a:schemeClr val="bg1"/>
                </a:solidFill>
              </a:rPr>
              <a:t>“Each month I watch for blood, fearfully, for when it comes it means failure. I have failed once again to fulfil the expectation of others, which have become my own.” (</a:t>
            </a:r>
            <a:r>
              <a:rPr lang="en-GB" dirty="0" err="1" smtClean="0">
                <a:solidFill>
                  <a:schemeClr val="bg1"/>
                </a:solidFill>
              </a:rPr>
              <a:t>pg</a:t>
            </a:r>
            <a:r>
              <a:rPr lang="en-GB" dirty="0" smtClean="0">
                <a:solidFill>
                  <a:schemeClr val="bg1"/>
                </a:solidFill>
              </a:rPr>
              <a:t> 83, C13)</a:t>
            </a:r>
          </a:p>
          <a:p>
            <a:r>
              <a:rPr lang="en-GB" dirty="0" smtClean="0">
                <a:solidFill>
                  <a:schemeClr val="bg1"/>
                </a:solidFill>
              </a:rPr>
              <a:t>“I used to think of my body as an instrument, of pleasure or a means of transportation, or an implement for the accomplishment of my will. I could use it to…make things happen…Now the flesh arranges itself differently. I’m a cloud, congealed around a central object, the shape of a pear, which is hard and more real than I am and glows red within its translucent wrapping.” (</a:t>
            </a:r>
            <a:r>
              <a:rPr lang="en-GB" dirty="0" err="1" smtClean="0">
                <a:solidFill>
                  <a:schemeClr val="bg1"/>
                </a:solidFill>
              </a:rPr>
              <a:t>pg</a:t>
            </a:r>
            <a:r>
              <a:rPr lang="en-GB" dirty="0" smtClean="0">
                <a:solidFill>
                  <a:schemeClr val="bg1"/>
                </a:solidFill>
              </a:rPr>
              <a:t> 83-84 C13)</a:t>
            </a:r>
          </a:p>
          <a:p>
            <a:r>
              <a:rPr lang="en-GB" dirty="0" smtClean="0">
                <a:solidFill>
                  <a:schemeClr val="bg1"/>
                </a:solidFill>
              </a:rPr>
              <a:t>“Serena Joy will shortly enthrone herself, leaning on her cane while she lowers herself down. Possibly she’ll put a hand on my shoulder, to steady herself, as if I’m a piece of furniture. She’s done it before.” (pg89 C14)</a:t>
            </a:r>
          </a:p>
          <a:p>
            <a:r>
              <a:rPr lang="en-GB" dirty="0" smtClean="0">
                <a:solidFill>
                  <a:schemeClr val="bg1"/>
                </a:solidFill>
              </a:rPr>
              <a:t>“It’s my fault, this waste of her time. Not mine, but my body’s, if there is a difference. Even the Commander is subject to its whims.” (</a:t>
            </a:r>
            <a:r>
              <a:rPr lang="en-GB" dirty="0" err="1" smtClean="0">
                <a:solidFill>
                  <a:schemeClr val="bg1"/>
                </a:solidFill>
              </a:rPr>
              <a:t>pg</a:t>
            </a:r>
            <a:r>
              <a:rPr lang="en-GB" dirty="0" smtClean="0">
                <a:solidFill>
                  <a:schemeClr val="bg1"/>
                </a:solidFill>
              </a:rPr>
              <a:t> 91 C14)</a:t>
            </a:r>
          </a:p>
          <a:p>
            <a:endParaRPr lang="en-GB" dirty="0" smtClean="0">
              <a:solidFill>
                <a:schemeClr val="bg1"/>
              </a:solidFill>
            </a:endParaRP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2144674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Quotes</a:t>
            </a:r>
            <a:endParaRPr lang="en-GB" dirty="0">
              <a:solidFill>
                <a:schemeClr val="bg1"/>
              </a:solidFill>
            </a:endParaRPr>
          </a:p>
        </p:txBody>
      </p:sp>
      <p:sp>
        <p:nvSpPr>
          <p:cNvPr id="3" name="Content Placeholder 2"/>
          <p:cNvSpPr>
            <a:spLocks noGrp="1"/>
          </p:cNvSpPr>
          <p:nvPr>
            <p:ph idx="1"/>
          </p:nvPr>
        </p:nvSpPr>
        <p:spPr>
          <a:xfrm>
            <a:off x="533400" y="1493837"/>
            <a:ext cx="8229600" cy="5364163"/>
          </a:xfrm>
        </p:spPr>
        <p:txBody>
          <a:bodyPr>
            <a:normAutofit fontScale="47500" lnSpcReduction="20000"/>
          </a:bodyPr>
          <a:lstStyle/>
          <a:p>
            <a:r>
              <a:rPr lang="en-GB" dirty="0">
                <a:solidFill>
                  <a:schemeClr val="bg1"/>
                </a:solidFill>
              </a:rPr>
              <a:t>“I tell myself it doesn’t matter, your name is like your telephone number, useful only to others; but what I tell myself is wrong, it does matter. I keep the knowledge of this name like something hidden, some treasure I’ll come back to dig up, one day. I think of this name as buried. This name has an aura around it, like an amulet, some charm that’s survived from an unimaginably distant past. I lie in my single bed at night, with my eyes closed, and the name floats there behind my eyes, not quite within reach, shining in the dark.” (94, C14</a:t>
            </a:r>
            <a:r>
              <a:rPr lang="en-GB" dirty="0" smtClean="0">
                <a:solidFill>
                  <a:schemeClr val="bg1"/>
                </a:solidFill>
              </a:rPr>
              <a:t>)</a:t>
            </a:r>
          </a:p>
          <a:p>
            <a:r>
              <a:rPr lang="en-GB" dirty="0" smtClean="0">
                <a:solidFill>
                  <a:schemeClr val="bg1"/>
                </a:solidFill>
              </a:rPr>
              <a:t>“The Bible is kept locked up…It is an incendiary device: who knows what we’d make of it, if we ever got our hands on it?” (</a:t>
            </a:r>
            <a:r>
              <a:rPr lang="en-GB" dirty="0" err="1" smtClean="0">
                <a:solidFill>
                  <a:schemeClr val="bg1"/>
                </a:solidFill>
              </a:rPr>
              <a:t>pg</a:t>
            </a:r>
            <a:r>
              <a:rPr lang="en-GB" dirty="0" smtClean="0">
                <a:solidFill>
                  <a:schemeClr val="bg1"/>
                </a:solidFill>
              </a:rPr>
              <a:t> 98 C15)</a:t>
            </a:r>
          </a:p>
          <a:p>
            <a:r>
              <a:rPr lang="en-GB" dirty="0" smtClean="0">
                <a:solidFill>
                  <a:schemeClr val="bg1"/>
                </a:solidFill>
              </a:rPr>
              <a:t>“To be a man, watched by women. It must be entirely strange. To have them watching him all the time. To have them wondering, What’s he doing to do next? To have them flinch when he moves…To have them sizing him up. To have them thinking, he can’t do it, he won’t do, he’ll have to do…Still, it must be hell, to be a man like that. It must be just fine. It must be hell. It must be very silent.” (99 C15)</a:t>
            </a:r>
          </a:p>
          <a:p>
            <a:r>
              <a:rPr lang="en-GB" dirty="0" smtClean="0">
                <a:solidFill>
                  <a:schemeClr val="bg1"/>
                </a:solidFill>
              </a:rPr>
              <a:t>“I pray silently: </a:t>
            </a:r>
            <a:r>
              <a:rPr lang="en-GB" i="1" dirty="0" err="1" smtClean="0">
                <a:solidFill>
                  <a:schemeClr val="bg1"/>
                </a:solidFill>
              </a:rPr>
              <a:t>Nolite</a:t>
            </a:r>
            <a:r>
              <a:rPr lang="en-GB" i="1" dirty="0">
                <a:solidFill>
                  <a:schemeClr val="bg1"/>
                </a:solidFill>
              </a:rPr>
              <a:t> </a:t>
            </a:r>
            <a:r>
              <a:rPr lang="en-GB" i="1" dirty="0" err="1" smtClean="0">
                <a:solidFill>
                  <a:schemeClr val="bg1"/>
                </a:solidFill>
              </a:rPr>
              <a:t>te</a:t>
            </a:r>
            <a:r>
              <a:rPr lang="en-GB" i="1" dirty="0" smtClean="0">
                <a:solidFill>
                  <a:schemeClr val="bg1"/>
                </a:solidFill>
              </a:rPr>
              <a:t> </a:t>
            </a:r>
            <a:r>
              <a:rPr lang="en-GB" i="1" dirty="0" err="1" smtClean="0">
                <a:solidFill>
                  <a:schemeClr val="bg1"/>
                </a:solidFill>
              </a:rPr>
              <a:t>bastardes</a:t>
            </a:r>
            <a:r>
              <a:rPr lang="en-GB" i="1" dirty="0" smtClean="0">
                <a:solidFill>
                  <a:schemeClr val="bg1"/>
                </a:solidFill>
              </a:rPr>
              <a:t> </a:t>
            </a:r>
            <a:r>
              <a:rPr lang="en-GB" i="1" dirty="0" err="1" smtClean="0">
                <a:solidFill>
                  <a:schemeClr val="bg1"/>
                </a:solidFill>
              </a:rPr>
              <a:t>carborundorum</a:t>
            </a:r>
            <a:r>
              <a:rPr lang="en-GB" dirty="0" smtClean="0">
                <a:solidFill>
                  <a:schemeClr val="bg1"/>
                </a:solidFill>
              </a:rPr>
              <a:t>. I don’t know what it means, but it sounds right, and it will have to do, because I don’t know what else I can say to God.” (101, C15)</a:t>
            </a:r>
          </a:p>
          <a:p>
            <a:r>
              <a:rPr lang="en-GB" dirty="0" smtClean="0">
                <a:solidFill>
                  <a:schemeClr val="bg1"/>
                </a:solidFill>
              </a:rPr>
              <a:t>“My arms are raised; she holds my hands, each of mines in each of hers. This is supposed to signify that we are one flesh, one being. What it really means is that she is in control, of the process and thus of the product.” (104, C16)</a:t>
            </a:r>
          </a:p>
          <a:p>
            <a:r>
              <a:rPr lang="en-GB" dirty="0" smtClean="0">
                <a:solidFill>
                  <a:schemeClr val="bg1"/>
                </a:solidFill>
              </a:rPr>
              <a:t>“Below it the Commander is fucking. What he is fucking is the lower part of my body. I do not say making love, because this is not what he’s doing. Copulating too would be inaccurate, because it would imply two people and only one is involved. Nor does rape cover it: nothing is going on here that I haven’t signed up for. There wasn’t a lot of choice but there was some, and this is what I chose.” (105 C16)</a:t>
            </a:r>
          </a:p>
          <a:p>
            <a:r>
              <a:rPr lang="en-GB" dirty="0" smtClean="0">
                <a:solidFill>
                  <a:schemeClr val="bg1"/>
                </a:solidFill>
              </a:rPr>
              <a:t>“I want to be held and told my name. I want to be valued, in ways that I am not; I want to be more than valuable. I repeat my former name, remind myself of what I once could do, how others saw me.” (108, C17)</a:t>
            </a:r>
          </a:p>
          <a:p>
            <a:endParaRPr lang="en-GB" dirty="0" smtClean="0">
              <a:solidFill>
                <a:schemeClr val="bg1"/>
              </a:solidFill>
            </a:endParaRPr>
          </a:p>
          <a:p>
            <a:endParaRPr lang="en-GB" dirty="0" smtClean="0">
              <a:solidFill>
                <a:schemeClr val="bg1"/>
              </a:solidFill>
            </a:endParaRP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4239914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Points</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dirty="0" smtClean="0">
                <a:solidFill>
                  <a:schemeClr val="bg1"/>
                </a:solidFill>
              </a:rPr>
              <a:t>In this section, we:</a:t>
            </a:r>
          </a:p>
          <a:p>
            <a:r>
              <a:rPr lang="en-GB" dirty="0" smtClean="0">
                <a:solidFill>
                  <a:schemeClr val="bg1"/>
                </a:solidFill>
              </a:rPr>
              <a:t>See how the </a:t>
            </a:r>
            <a:r>
              <a:rPr lang="en-GB" b="1" dirty="0" smtClean="0">
                <a:solidFill>
                  <a:schemeClr val="bg1"/>
                </a:solidFill>
              </a:rPr>
              <a:t>Red Centre </a:t>
            </a:r>
            <a:r>
              <a:rPr lang="en-GB" dirty="0" smtClean="0">
                <a:solidFill>
                  <a:schemeClr val="bg1"/>
                </a:solidFill>
              </a:rPr>
              <a:t>attempted to </a:t>
            </a:r>
            <a:r>
              <a:rPr lang="en-GB" b="1" dirty="0" smtClean="0">
                <a:solidFill>
                  <a:schemeClr val="bg1"/>
                </a:solidFill>
              </a:rPr>
              <a:t>control</a:t>
            </a:r>
            <a:r>
              <a:rPr lang="en-GB" dirty="0" smtClean="0">
                <a:solidFill>
                  <a:schemeClr val="bg1"/>
                </a:solidFill>
              </a:rPr>
              <a:t> and </a:t>
            </a:r>
            <a:r>
              <a:rPr lang="en-GB" b="1" dirty="0" smtClean="0">
                <a:solidFill>
                  <a:schemeClr val="bg1"/>
                </a:solidFill>
              </a:rPr>
              <a:t>brainwash </a:t>
            </a:r>
            <a:r>
              <a:rPr lang="en-GB" dirty="0" smtClean="0">
                <a:solidFill>
                  <a:schemeClr val="bg1"/>
                </a:solidFill>
              </a:rPr>
              <a:t>the Handmaids</a:t>
            </a:r>
          </a:p>
          <a:p>
            <a:endParaRPr lang="en-GB" dirty="0" smtClean="0">
              <a:solidFill>
                <a:schemeClr val="bg1"/>
              </a:solidFill>
            </a:endParaRPr>
          </a:p>
          <a:p>
            <a:r>
              <a:rPr lang="en-GB" dirty="0" smtClean="0">
                <a:solidFill>
                  <a:schemeClr val="bg1"/>
                </a:solidFill>
              </a:rPr>
              <a:t>Gain insight into </a:t>
            </a:r>
            <a:r>
              <a:rPr lang="en-GB" b="1" dirty="0" smtClean="0">
                <a:solidFill>
                  <a:schemeClr val="bg1"/>
                </a:solidFill>
              </a:rPr>
              <a:t>the process </a:t>
            </a:r>
            <a:r>
              <a:rPr lang="en-GB" dirty="0" smtClean="0">
                <a:solidFill>
                  <a:schemeClr val="bg1"/>
                </a:solidFill>
              </a:rPr>
              <a:t>of </a:t>
            </a:r>
            <a:r>
              <a:rPr lang="en-GB" b="1" dirty="0" smtClean="0">
                <a:solidFill>
                  <a:schemeClr val="bg1"/>
                </a:solidFill>
              </a:rPr>
              <a:t>The Ceremony</a:t>
            </a:r>
          </a:p>
          <a:p>
            <a:endParaRPr lang="en-GB" b="1" dirty="0" smtClean="0">
              <a:solidFill>
                <a:schemeClr val="bg1"/>
              </a:solidFill>
            </a:endParaRPr>
          </a:p>
          <a:p>
            <a:r>
              <a:rPr lang="en-GB" dirty="0" smtClean="0">
                <a:solidFill>
                  <a:schemeClr val="bg1"/>
                </a:solidFill>
              </a:rPr>
              <a:t>Gain insight into </a:t>
            </a:r>
            <a:r>
              <a:rPr lang="en-GB" b="1" dirty="0" err="1" smtClean="0">
                <a:solidFill>
                  <a:schemeClr val="bg1"/>
                </a:solidFill>
              </a:rPr>
              <a:t>Offred’s</a:t>
            </a:r>
            <a:r>
              <a:rPr lang="en-GB" b="1" dirty="0" smtClean="0">
                <a:solidFill>
                  <a:schemeClr val="bg1"/>
                </a:solidFill>
              </a:rPr>
              <a:t> views </a:t>
            </a:r>
            <a:r>
              <a:rPr lang="en-GB" dirty="0" smtClean="0">
                <a:solidFill>
                  <a:schemeClr val="bg1"/>
                </a:solidFill>
              </a:rPr>
              <a:t>on the </a:t>
            </a:r>
            <a:r>
              <a:rPr lang="en-GB" b="1" dirty="0" smtClean="0">
                <a:solidFill>
                  <a:schemeClr val="bg1"/>
                </a:solidFill>
              </a:rPr>
              <a:t>Commander</a:t>
            </a: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46236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26"/>
            <a:ext cx="8229600" cy="1143000"/>
          </a:xfrm>
        </p:spPr>
        <p:txBody>
          <a:bodyPr/>
          <a:lstStyle/>
          <a:p>
            <a:r>
              <a:rPr lang="en-GB" dirty="0" smtClean="0">
                <a:solidFill>
                  <a:schemeClr val="bg1"/>
                </a:solidFill>
              </a:rPr>
              <a:t>Scenario</a:t>
            </a:r>
            <a:endParaRPr lang="en-GB" dirty="0">
              <a:solidFill>
                <a:schemeClr val="bg1"/>
              </a:solidFill>
            </a:endParaRPr>
          </a:p>
        </p:txBody>
      </p:sp>
      <p:sp>
        <p:nvSpPr>
          <p:cNvPr id="3" name="Content Placeholder 2"/>
          <p:cNvSpPr>
            <a:spLocks noGrp="1"/>
          </p:cNvSpPr>
          <p:nvPr>
            <p:ph idx="1"/>
          </p:nvPr>
        </p:nvSpPr>
        <p:spPr>
          <a:xfrm>
            <a:off x="271818" y="973856"/>
            <a:ext cx="8839200" cy="6019799"/>
          </a:xfrm>
        </p:spPr>
        <p:txBody>
          <a:bodyPr>
            <a:normAutofit fontScale="62500" lnSpcReduction="20000"/>
          </a:bodyPr>
          <a:lstStyle/>
          <a:p>
            <a:pPr marL="0" indent="0">
              <a:buNone/>
            </a:pPr>
            <a:r>
              <a:rPr lang="en-GB" dirty="0" smtClean="0">
                <a:solidFill>
                  <a:schemeClr val="bg1"/>
                </a:solidFill>
              </a:rPr>
              <a:t>A </a:t>
            </a:r>
            <a:r>
              <a:rPr lang="en-GB" b="1" dirty="0" smtClean="0">
                <a:solidFill>
                  <a:schemeClr val="bg1"/>
                </a:solidFill>
              </a:rPr>
              <a:t>19 year old girl </a:t>
            </a:r>
            <a:r>
              <a:rPr lang="en-GB" dirty="0" smtClean="0">
                <a:solidFill>
                  <a:schemeClr val="bg1"/>
                </a:solidFill>
              </a:rPr>
              <a:t>goes on a girl’s holiday with </a:t>
            </a:r>
            <a:r>
              <a:rPr lang="en-GB" b="1" dirty="0" smtClean="0">
                <a:solidFill>
                  <a:schemeClr val="bg1"/>
                </a:solidFill>
              </a:rPr>
              <a:t>two friends </a:t>
            </a:r>
            <a:r>
              <a:rPr lang="en-GB" dirty="0" smtClean="0">
                <a:solidFill>
                  <a:schemeClr val="bg1"/>
                </a:solidFill>
              </a:rPr>
              <a:t>to </a:t>
            </a:r>
            <a:r>
              <a:rPr lang="en-GB" b="1" dirty="0" err="1" smtClean="0">
                <a:solidFill>
                  <a:schemeClr val="bg1"/>
                </a:solidFill>
              </a:rPr>
              <a:t>Salou</a:t>
            </a:r>
            <a:r>
              <a:rPr lang="en-GB" b="1" dirty="0" smtClean="0">
                <a:solidFill>
                  <a:schemeClr val="bg1"/>
                </a:solidFill>
              </a:rPr>
              <a:t> </a:t>
            </a:r>
            <a:r>
              <a:rPr lang="en-GB" dirty="0" smtClean="0">
                <a:solidFill>
                  <a:schemeClr val="bg1"/>
                </a:solidFill>
              </a:rPr>
              <a:t>in Spain. On their first night, the girls have some </a:t>
            </a:r>
            <a:r>
              <a:rPr lang="en-GB" b="1" dirty="0" smtClean="0">
                <a:solidFill>
                  <a:schemeClr val="bg1"/>
                </a:solidFill>
              </a:rPr>
              <a:t>drinks in their apartment </a:t>
            </a:r>
            <a:r>
              <a:rPr lang="en-GB" dirty="0" smtClean="0">
                <a:solidFill>
                  <a:schemeClr val="bg1"/>
                </a:solidFill>
              </a:rPr>
              <a:t>as they are getting ready. They then head out to a bar, where they </a:t>
            </a:r>
            <a:r>
              <a:rPr lang="en-GB" b="1" dirty="0" smtClean="0">
                <a:solidFill>
                  <a:schemeClr val="bg1"/>
                </a:solidFill>
              </a:rPr>
              <a:t>buy a round of drinks </a:t>
            </a:r>
            <a:r>
              <a:rPr lang="en-GB" dirty="0" smtClean="0">
                <a:solidFill>
                  <a:schemeClr val="bg1"/>
                </a:solidFill>
              </a:rPr>
              <a:t>and dance. They are the </a:t>
            </a:r>
            <a:r>
              <a:rPr lang="en-GB" b="1" dirty="0" smtClean="0">
                <a:solidFill>
                  <a:schemeClr val="bg1"/>
                </a:solidFill>
              </a:rPr>
              <a:t>only girls </a:t>
            </a:r>
            <a:r>
              <a:rPr lang="en-GB" dirty="0" smtClean="0">
                <a:solidFill>
                  <a:schemeClr val="bg1"/>
                </a:solidFill>
              </a:rPr>
              <a:t>in a fairly quiet bar. </a:t>
            </a:r>
          </a:p>
          <a:p>
            <a:pPr marL="0" indent="0">
              <a:buNone/>
            </a:pPr>
            <a:r>
              <a:rPr lang="en-GB" dirty="0" smtClean="0">
                <a:solidFill>
                  <a:schemeClr val="bg1"/>
                </a:solidFill>
              </a:rPr>
              <a:t>After the first round, one of the girls </a:t>
            </a:r>
            <a:r>
              <a:rPr lang="en-GB" b="1" dirty="0" smtClean="0">
                <a:solidFill>
                  <a:schemeClr val="bg1"/>
                </a:solidFill>
              </a:rPr>
              <a:t>goes up to the bar again</a:t>
            </a:r>
            <a:r>
              <a:rPr lang="en-GB" dirty="0" smtClean="0">
                <a:solidFill>
                  <a:schemeClr val="bg1"/>
                </a:solidFill>
              </a:rPr>
              <a:t>. She buys </a:t>
            </a:r>
            <a:r>
              <a:rPr lang="en-GB" b="1" dirty="0" smtClean="0">
                <a:solidFill>
                  <a:schemeClr val="bg1"/>
                </a:solidFill>
              </a:rPr>
              <a:t>another round of drinks</a:t>
            </a:r>
            <a:r>
              <a:rPr lang="en-GB" dirty="0" smtClean="0">
                <a:solidFill>
                  <a:schemeClr val="bg1"/>
                </a:solidFill>
              </a:rPr>
              <a:t>, but is </a:t>
            </a:r>
            <a:r>
              <a:rPr lang="en-GB" b="1" dirty="0" smtClean="0">
                <a:solidFill>
                  <a:schemeClr val="bg1"/>
                </a:solidFill>
              </a:rPr>
              <a:t>distracted by a man </a:t>
            </a:r>
            <a:r>
              <a:rPr lang="en-GB" dirty="0" smtClean="0">
                <a:solidFill>
                  <a:schemeClr val="bg1"/>
                </a:solidFill>
              </a:rPr>
              <a:t>as she is trying to pay. She brings the drinks back over to the table and begins to drink. Her friends are still finishing their first round.</a:t>
            </a:r>
          </a:p>
          <a:p>
            <a:pPr marL="0" indent="0">
              <a:buNone/>
            </a:pPr>
            <a:r>
              <a:rPr lang="en-GB" dirty="0" smtClean="0">
                <a:solidFill>
                  <a:schemeClr val="bg1"/>
                </a:solidFill>
              </a:rPr>
              <a:t>The girl then goes to the toilet. She returns and </a:t>
            </a:r>
            <a:r>
              <a:rPr lang="en-GB" b="1" dirty="0" smtClean="0">
                <a:solidFill>
                  <a:schemeClr val="bg1"/>
                </a:solidFill>
              </a:rPr>
              <a:t>collapses</a:t>
            </a:r>
            <a:r>
              <a:rPr lang="en-GB" dirty="0" smtClean="0">
                <a:solidFill>
                  <a:schemeClr val="bg1"/>
                </a:solidFill>
              </a:rPr>
              <a:t>, knocking all the drinks off the table. </a:t>
            </a:r>
            <a:endParaRPr lang="en-GB" dirty="0">
              <a:solidFill>
                <a:schemeClr val="bg1"/>
              </a:solidFill>
            </a:endParaRPr>
          </a:p>
          <a:p>
            <a:pPr marL="0" indent="0">
              <a:buNone/>
            </a:pPr>
            <a:r>
              <a:rPr lang="en-GB" dirty="0" smtClean="0">
                <a:solidFill>
                  <a:schemeClr val="bg1"/>
                </a:solidFill>
              </a:rPr>
              <a:t>The bar staff </a:t>
            </a:r>
            <a:r>
              <a:rPr lang="en-GB" b="1" dirty="0" smtClean="0">
                <a:solidFill>
                  <a:schemeClr val="bg1"/>
                </a:solidFill>
              </a:rPr>
              <a:t>refuse to phone an ambulance</a:t>
            </a:r>
            <a:r>
              <a:rPr lang="en-GB" dirty="0" smtClean="0">
                <a:solidFill>
                  <a:schemeClr val="bg1"/>
                </a:solidFill>
              </a:rPr>
              <a:t>. The other two girls manage to get a taxi outside, but as they travel back to the hotel, the girl begins to vomit. The taxi driver </a:t>
            </a:r>
            <a:r>
              <a:rPr lang="en-GB" b="1" dirty="0" smtClean="0">
                <a:solidFill>
                  <a:schemeClr val="bg1"/>
                </a:solidFill>
              </a:rPr>
              <a:t>stops, drags the girl out of the car and leaves her </a:t>
            </a:r>
            <a:r>
              <a:rPr lang="en-GB" dirty="0" smtClean="0">
                <a:solidFill>
                  <a:schemeClr val="bg1"/>
                </a:solidFill>
              </a:rPr>
              <a:t>on the side of the road. </a:t>
            </a:r>
          </a:p>
          <a:p>
            <a:pPr marL="0" indent="0">
              <a:buNone/>
            </a:pPr>
            <a:r>
              <a:rPr lang="en-GB" dirty="0" smtClean="0">
                <a:solidFill>
                  <a:schemeClr val="bg1"/>
                </a:solidFill>
              </a:rPr>
              <a:t>A ambulance is phoned and the girl is taken to hospital. </a:t>
            </a:r>
            <a:r>
              <a:rPr lang="en-GB" b="1" dirty="0" smtClean="0">
                <a:solidFill>
                  <a:schemeClr val="bg1"/>
                </a:solidFill>
              </a:rPr>
              <a:t>Only one of her friends </a:t>
            </a:r>
            <a:r>
              <a:rPr lang="en-GB" dirty="0" smtClean="0">
                <a:solidFill>
                  <a:schemeClr val="bg1"/>
                </a:solidFill>
              </a:rPr>
              <a:t>is permitted in the ambulance with her, the other is left to get a taxi </a:t>
            </a:r>
            <a:r>
              <a:rPr lang="en-GB" b="1" dirty="0" smtClean="0">
                <a:solidFill>
                  <a:schemeClr val="bg1"/>
                </a:solidFill>
              </a:rPr>
              <a:t>alone</a:t>
            </a:r>
            <a:r>
              <a:rPr lang="en-GB" dirty="0" smtClean="0">
                <a:solidFill>
                  <a:schemeClr val="bg1"/>
                </a:solidFill>
              </a:rPr>
              <a:t>. </a:t>
            </a:r>
          </a:p>
          <a:p>
            <a:pPr marL="0" indent="0">
              <a:buNone/>
            </a:pPr>
            <a:r>
              <a:rPr lang="en-GB" dirty="0" smtClean="0">
                <a:solidFill>
                  <a:schemeClr val="bg1"/>
                </a:solidFill>
              </a:rPr>
              <a:t>At the hospital she is put on </a:t>
            </a:r>
            <a:r>
              <a:rPr lang="en-GB" b="1" dirty="0" smtClean="0">
                <a:solidFill>
                  <a:schemeClr val="bg1"/>
                </a:solidFill>
              </a:rPr>
              <a:t>a drip and given oxygen. </a:t>
            </a:r>
            <a:r>
              <a:rPr lang="en-GB" dirty="0" smtClean="0">
                <a:solidFill>
                  <a:schemeClr val="bg1"/>
                </a:solidFill>
              </a:rPr>
              <a:t>The nurse is too busy watching YouTube videos to provide a receptacle to hold the vomit she is producing. The girl is </a:t>
            </a:r>
            <a:r>
              <a:rPr lang="en-GB" b="1" dirty="0" smtClean="0">
                <a:solidFill>
                  <a:schemeClr val="bg1"/>
                </a:solidFill>
              </a:rPr>
              <a:t>sick into her friend’s hands</a:t>
            </a:r>
            <a:r>
              <a:rPr lang="en-GB" dirty="0" smtClean="0">
                <a:solidFill>
                  <a:schemeClr val="bg1"/>
                </a:solidFill>
              </a:rPr>
              <a:t>. </a:t>
            </a:r>
          </a:p>
          <a:p>
            <a:pPr marL="0" indent="0">
              <a:buNone/>
            </a:pPr>
            <a:r>
              <a:rPr lang="en-GB" dirty="0" smtClean="0">
                <a:solidFill>
                  <a:schemeClr val="bg1"/>
                </a:solidFill>
              </a:rPr>
              <a:t>After some fluids and oxygen, the girl is deemed well enough to leave the hospital. The girls return to the hotel room.</a:t>
            </a:r>
          </a:p>
          <a:p>
            <a:pPr marL="0" indent="0">
              <a:buNone/>
            </a:pPr>
            <a:r>
              <a:rPr lang="en-GB" dirty="0" smtClean="0">
                <a:solidFill>
                  <a:schemeClr val="bg1"/>
                </a:solidFill>
              </a:rPr>
              <a:t>The girl wakes up the next day, with </a:t>
            </a:r>
            <a:r>
              <a:rPr lang="en-GB" b="1" dirty="0" smtClean="0">
                <a:solidFill>
                  <a:schemeClr val="bg1"/>
                </a:solidFill>
              </a:rPr>
              <a:t>no recollection of what happened</a:t>
            </a:r>
            <a:r>
              <a:rPr lang="en-GB" dirty="0" smtClean="0">
                <a:solidFill>
                  <a:schemeClr val="bg1"/>
                </a:solidFill>
              </a:rPr>
              <a:t>. She has a </a:t>
            </a:r>
            <a:r>
              <a:rPr lang="en-GB" b="1" dirty="0" smtClean="0">
                <a:solidFill>
                  <a:schemeClr val="bg1"/>
                </a:solidFill>
              </a:rPr>
              <a:t>puncture mark in her arm</a:t>
            </a:r>
            <a:r>
              <a:rPr lang="en-GB" dirty="0" smtClean="0">
                <a:solidFill>
                  <a:schemeClr val="bg1"/>
                </a:solidFill>
              </a:rPr>
              <a:t>, and </a:t>
            </a:r>
            <a:r>
              <a:rPr lang="en-GB" b="1" dirty="0" smtClean="0">
                <a:solidFill>
                  <a:schemeClr val="bg1"/>
                </a:solidFill>
              </a:rPr>
              <a:t>no memory.</a:t>
            </a:r>
          </a:p>
          <a:p>
            <a:pPr marL="0" indent="0">
              <a:buNone/>
            </a:pPr>
            <a:endParaRPr lang="en-GB" dirty="0" smtClean="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799229" cy="1009976"/>
          </a:xfrm>
          <a:prstGeom prst="rect">
            <a:avLst/>
          </a:prstGeom>
        </p:spPr>
      </p:pic>
      <p:sp>
        <p:nvSpPr>
          <p:cNvPr id="5" name="TextBox 4"/>
          <p:cNvSpPr txBox="1"/>
          <p:nvPr/>
        </p:nvSpPr>
        <p:spPr>
          <a:xfrm>
            <a:off x="6096000" y="-5687"/>
            <a:ext cx="3048000" cy="1015663"/>
          </a:xfrm>
          <a:prstGeom prst="rect">
            <a:avLst/>
          </a:prstGeom>
          <a:solidFill>
            <a:schemeClr val="accent6">
              <a:lumMod val="60000"/>
              <a:lumOff val="40000"/>
            </a:schemeClr>
          </a:solidFill>
        </p:spPr>
        <p:txBody>
          <a:bodyPr wrap="square" rtlCol="0">
            <a:spAutoFit/>
          </a:bodyPr>
          <a:lstStyle/>
          <a:p>
            <a:r>
              <a:rPr lang="en-GB" sz="2000" dirty="0" smtClean="0"/>
              <a:t>What is your immediate reaction to the girl in this story?</a:t>
            </a:r>
            <a:endParaRPr lang="en-GB" sz="2000" dirty="0"/>
          </a:p>
        </p:txBody>
      </p:sp>
    </p:spTree>
    <p:extLst>
      <p:ext uri="{BB962C8B-B14F-4D97-AF65-F5344CB8AC3E}">
        <p14:creationId xmlns:p14="http://schemas.microsoft.com/office/powerpoint/2010/main" val="2838500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solidFill>
                  <a:schemeClr val="bg1"/>
                </a:solidFill>
              </a:rPr>
              <a:t>Victim Blaming</a:t>
            </a: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8" y="1641304"/>
            <a:ext cx="3046141" cy="18485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516026"/>
            <a:ext cx="6019800" cy="238177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5448" y="1058930"/>
            <a:ext cx="3132891" cy="23622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8800" y="4494255"/>
            <a:ext cx="3505200" cy="240355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9401" y="288013"/>
            <a:ext cx="3505202" cy="4206242"/>
          </a:xfrm>
          <a:prstGeom prst="rect">
            <a:avLst/>
          </a:prstGeom>
        </p:spPr>
      </p:pic>
    </p:spTree>
    <p:extLst>
      <p:ext uri="{BB962C8B-B14F-4D97-AF65-F5344CB8AC3E}">
        <p14:creationId xmlns:p14="http://schemas.microsoft.com/office/powerpoint/2010/main" val="1998581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Victim Blaming</a:t>
            </a: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81" y="3842982"/>
            <a:ext cx="2138888" cy="30286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9308" y="1812635"/>
            <a:ext cx="2984692" cy="217546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7914" y="1253537"/>
            <a:ext cx="3959165" cy="561811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4470" y="4343400"/>
            <a:ext cx="3426396" cy="227907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794" y="1215701"/>
            <a:ext cx="2240189" cy="2772397"/>
          </a:xfrm>
          <a:prstGeom prst="rect">
            <a:avLst/>
          </a:prstGeom>
        </p:spPr>
      </p:pic>
    </p:spTree>
    <p:extLst>
      <p:ext uri="{BB962C8B-B14F-4D97-AF65-F5344CB8AC3E}">
        <p14:creationId xmlns:p14="http://schemas.microsoft.com/office/powerpoint/2010/main" val="1739866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Victim Blaming and Complicity</a:t>
            </a:r>
            <a:endParaRPr lang="en-GB"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942531"/>
            <a:ext cx="6684211" cy="3810000"/>
          </a:xfrm>
          <a:prstGeom prst="rect">
            <a:avLst/>
          </a:prstGeom>
        </p:spPr>
      </p:pic>
    </p:spTree>
    <p:extLst>
      <p:ext uri="{BB962C8B-B14F-4D97-AF65-F5344CB8AC3E}">
        <p14:creationId xmlns:p14="http://schemas.microsoft.com/office/powerpoint/2010/main" val="4021132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2670</Words>
  <Application>Microsoft Office PowerPoint</Application>
  <PresentationFormat>On-screen Show (4:3)</PresentationFormat>
  <Paragraphs>115</Paragraphs>
  <Slides>18</Slides>
  <Notes>0</Notes>
  <HiddenSlides>2</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Handmaid’s Tale’ Margaret Atwood</vt:lpstr>
      <vt:lpstr>Key Quotes</vt:lpstr>
      <vt:lpstr>Key Quotes</vt:lpstr>
      <vt:lpstr>Key Quotes</vt:lpstr>
      <vt:lpstr>Key Points</vt:lpstr>
      <vt:lpstr>Scenario</vt:lpstr>
      <vt:lpstr>Victim Blaming</vt:lpstr>
      <vt:lpstr>Victim Blaming</vt:lpstr>
      <vt:lpstr>Victim Blaming and Complicity</vt:lpstr>
      <vt:lpstr>Victim Blaming</vt:lpstr>
      <vt:lpstr>PowerPoint Presentation</vt:lpstr>
      <vt:lpstr>Victim Blaming</vt:lpstr>
      <vt:lpstr>The Ceremony</vt:lpstr>
      <vt:lpstr>The Ceremony</vt:lpstr>
      <vt:lpstr>Writing About Key Incident</vt:lpstr>
      <vt:lpstr>The Ceremony</vt:lpstr>
      <vt:lpstr>PCQEL</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Handmaid’s Tale’ Margaret Atwood</dc:title>
  <dc:creator>MInnes (St Thomas Aquinas)</dc:creator>
  <cp:lastModifiedBy>MInnes (St Thomas Aquinas)</cp:lastModifiedBy>
  <cp:revision>8</cp:revision>
  <cp:lastPrinted>2019-09-18T07:52:38Z</cp:lastPrinted>
  <dcterms:created xsi:type="dcterms:W3CDTF">2006-08-16T00:00:00Z</dcterms:created>
  <dcterms:modified xsi:type="dcterms:W3CDTF">2019-09-18T11:22:37Z</dcterms:modified>
</cp:coreProperties>
</file>