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73" r:id="rId4"/>
    <p:sldId id="274" r:id="rId5"/>
    <p:sldId id="256" r:id="rId6"/>
    <p:sldId id="270" r:id="rId7"/>
    <p:sldId id="275" r:id="rId8"/>
    <p:sldId id="257" r:id="rId9"/>
    <p:sldId id="258" r:id="rId10"/>
    <p:sldId id="259" r:id="rId11"/>
    <p:sldId id="260" r:id="rId12"/>
    <p:sldId id="261" r:id="rId13"/>
    <p:sldId id="262" r:id="rId14"/>
    <p:sldId id="276" r:id="rId15"/>
    <p:sldId id="264" r:id="rId16"/>
    <p:sldId id="263" r:id="rId17"/>
    <p:sldId id="265" r:id="rId18"/>
    <p:sldId id="267" r:id="rId19"/>
    <p:sldId id="268" r:id="rId20"/>
    <p:sldId id="269" r:id="rId21"/>
    <p:sldId id="266" r:id="rId2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7A00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A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762000"/>
            <a:ext cx="5994400" cy="4495800"/>
          </a:xfrm>
          <a:prstGeom prst="rect">
            <a:avLst/>
          </a:prstGeom>
        </p:spPr>
      </p:pic>
      <p:sp>
        <p:nvSpPr>
          <p:cNvPr id="5" name="TextBox 4"/>
          <p:cNvSpPr txBox="1"/>
          <p:nvPr/>
        </p:nvSpPr>
        <p:spPr>
          <a:xfrm>
            <a:off x="1530927" y="5564909"/>
            <a:ext cx="7467600" cy="584775"/>
          </a:xfrm>
          <a:prstGeom prst="rect">
            <a:avLst/>
          </a:prstGeom>
          <a:noFill/>
        </p:spPr>
        <p:txBody>
          <a:bodyPr wrap="square" rtlCol="0">
            <a:spAutoFit/>
          </a:bodyPr>
          <a:lstStyle/>
          <a:p>
            <a:r>
              <a:rPr lang="en-GB" sz="3200" dirty="0" smtClean="0">
                <a:solidFill>
                  <a:schemeClr val="bg1"/>
                </a:solidFill>
              </a:rPr>
              <a:t>London, Mon 9</a:t>
            </a:r>
            <a:r>
              <a:rPr lang="en-GB" sz="3200" baseline="30000" dirty="0" smtClean="0">
                <a:solidFill>
                  <a:schemeClr val="bg1"/>
                </a:solidFill>
              </a:rPr>
              <a:t>th</a:t>
            </a:r>
            <a:r>
              <a:rPr lang="en-GB" sz="3200" dirty="0" smtClean="0">
                <a:solidFill>
                  <a:schemeClr val="bg1"/>
                </a:solidFill>
              </a:rPr>
              <a:t> September 2019</a:t>
            </a:r>
            <a:endParaRPr lang="en-GB" sz="3200" dirty="0">
              <a:solidFill>
                <a:schemeClr val="bg1"/>
              </a:solidFill>
            </a:endParaRPr>
          </a:p>
        </p:txBody>
      </p:sp>
    </p:spTree>
    <p:extLst>
      <p:ext uri="{BB962C8B-B14F-4D97-AF65-F5344CB8AC3E}">
        <p14:creationId xmlns:p14="http://schemas.microsoft.com/office/powerpoint/2010/main" val="2908376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Summarising </a:t>
            </a:r>
            <a:r>
              <a:rPr lang="en-GB" dirty="0" err="1" smtClean="0">
                <a:solidFill>
                  <a:schemeClr val="bg1"/>
                </a:solidFill>
              </a:rPr>
              <a:t>Offred</a:t>
            </a:r>
            <a:endParaRPr lang="en-GB"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GB" dirty="0" err="1" smtClean="0">
                <a:solidFill>
                  <a:schemeClr val="bg1"/>
                </a:solidFill>
              </a:rPr>
              <a:t>Offred</a:t>
            </a:r>
            <a:r>
              <a:rPr lang="en-GB" dirty="0" smtClean="0">
                <a:solidFill>
                  <a:schemeClr val="bg1"/>
                </a:solidFill>
              </a:rPr>
              <a:t> is a Handmaid</a:t>
            </a:r>
          </a:p>
          <a:p>
            <a:r>
              <a:rPr lang="en-GB" dirty="0" smtClean="0">
                <a:solidFill>
                  <a:schemeClr val="bg1"/>
                </a:solidFill>
              </a:rPr>
              <a:t>Number on her ankle, shows she is property</a:t>
            </a:r>
          </a:p>
          <a:p>
            <a:r>
              <a:rPr lang="en-GB" dirty="0" smtClean="0">
                <a:solidFill>
                  <a:schemeClr val="bg1"/>
                </a:solidFill>
              </a:rPr>
              <a:t>Not treated like a person</a:t>
            </a:r>
          </a:p>
          <a:p>
            <a:r>
              <a:rPr lang="en-GB" dirty="0" smtClean="0">
                <a:solidFill>
                  <a:schemeClr val="bg1"/>
                </a:solidFill>
              </a:rPr>
              <a:t>Ashamed of her body, doesn’t feel like it is hers</a:t>
            </a:r>
          </a:p>
          <a:p>
            <a:r>
              <a:rPr lang="en-GB" dirty="0" smtClean="0">
                <a:solidFill>
                  <a:schemeClr val="bg1"/>
                </a:solidFill>
              </a:rPr>
              <a:t>Used as an object</a:t>
            </a:r>
          </a:p>
          <a:p>
            <a:r>
              <a:rPr lang="en-GB" dirty="0" smtClean="0">
                <a:solidFill>
                  <a:schemeClr val="bg1"/>
                </a:solidFill>
              </a:rPr>
              <a:t>Had a husband and daughter</a:t>
            </a:r>
          </a:p>
          <a:p>
            <a:r>
              <a:rPr lang="en-GB" dirty="0" smtClean="0">
                <a:solidFill>
                  <a:schemeClr val="bg1"/>
                </a:solidFill>
              </a:rPr>
              <a:t>Often thinks about her past</a:t>
            </a:r>
          </a:p>
          <a:p>
            <a:r>
              <a:rPr lang="en-GB" dirty="0" smtClean="0">
                <a:solidFill>
                  <a:schemeClr val="bg1"/>
                </a:solidFill>
              </a:rPr>
              <a:t>Controlled by Commander</a:t>
            </a:r>
          </a:p>
          <a:p>
            <a:r>
              <a:rPr lang="en-GB" dirty="0" smtClean="0">
                <a:solidFill>
                  <a:schemeClr val="bg1"/>
                </a:solidFill>
              </a:rPr>
              <a:t>Set on survival</a:t>
            </a:r>
          </a:p>
          <a:p>
            <a:r>
              <a:rPr lang="en-GB" dirty="0" smtClean="0">
                <a:solidFill>
                  <a:schemeClr val="bg1"/>
                </a:solidFill>
              </a:rPr>
              <a:t>Alive because of one thing-her fertility</a:t>
            </a:r>
          </a:p>
          <a:p>
            <a:r>
              <a:rPr lang="en-GB" dirty="0" smtClean="0">
                <a:solidFill>
                  <a:schemeClr val="bg1"/>
                </a:solidFill>
              </a:rPr>
              <a:t>Of Fred-belongs to her commander</a:t>
            </a:r>
          </a:p>
          <a:p>
            <a:r>
              <a:rPr lang="en-GB" dirty="0" err="1" smtClean="0">
                <a:solidFill>
                  <a:schemeClr val="bg1"/>
                </a:solidFill>
              </a:rPr>
              <a:t>Offred</a:t>
            </a:r>
            <a:r>
              <a:rPr lang="en-GB" dirty="0" smtClean="0">
                <a:solidFill>
                  <a:schemeClr val="bg1"/>
                </a:solidFill>
              </a:rPr>
              <a:t> envies those with freedom and the higher up wives</a:t>
            </a:r>
            <a:endParaRPr lang="en-GB" dirty="0">
              <a:solidFill>
                <a:schemeClr val="bg1"/>
              </a:solidFill>
            </a:endParaRPr>
          </a:p>
        </p:txBody>
      </p:sp>
      <p:sp>
        <p:nvSpPr>
          <p:cNvPr id="4" name="TextBox 3"/>
          <p:cNvSpPr txBox="1"/>
          <p:nvPr/>
        </p:nvSpPr>
        <p:spPr>
          <a:xfrm>
            <a:off x="0" y="0"/>
            <a:ext cx="2057400" cy="646331"/>
          </a:xfrm>
          <a:prstGeom prst="rect">
            <a:avLst/>
          </a:prstGeom>
          <a:solidFill>
            <a:schemeClr val="accent6">
              <a:lumMod val="60000"/>
              <a:lumOff val="40000"/>
            </a:schemeClr>
          </a:solidFill>
        </p:spPr>
        <p:txBody>
          <a:bodyPr wrap="square" rtlCol="0">
            <a:spAutoFit/>
          </a:bodyPr>
          <a:lstStyle/>
          <a:p>
            <a:r>
              <a:rPr lang="en-GB" dirty="0" smtClean="0"/>
              <a:t>Summaries created by you!</a:t>
            </a:r>
            <a:endParaRPr lang="en-GB" dirty="0"/>
          </a:p>
        </p:txBody>
      </p:sp>
    </p:spTree>
    <p:extLst>
      <p:ext uri="{BB962C8B-B14F-4D97-AF65-F5344CB8AC3E}">
        <p14:creationId xmlns:p14="http://schemas.microsoft.com/office/powerpoint/2010/main" val="356923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Summarising Plot</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GB" dirty="0" smtClean="0">
                <a:solidFill>
                  <a:schemeClr val="bg1"/>
                </a:solidFill>
              </a:rPr>
              <a:t>At the beginning of the novel, </a:t>
            </a:r>
            <a:r>
              <a:rPr lang="en-GB" dirty="0" err="1" smtClean="0">
                <a:solidFill>
                  <a:schemeClr val="bg1"/>
                </a:solidFill>
              </a:rPr>
              <a:t>Offred</a:t>
            </a:r>
            <a:r>
              <a:rPr lang="en-GB" dirty="0" smtClean="0">
                <a:solidFill>
                  <a:schemeClr val="bg1"/>
                </a:solidFill>
              </a:rPr>
              <a:t> narrates the story where she meets the wife of the Commander Fred Waterford-Serena Joy, who was a famous televangelist that believed in traditional home values</a:t>
            </a:r>
          </a:p>
          <a:p>
            <a:r>
              <a:rPr lang="en-GB" dirty="0" smtClean="0">
                <a:solidFill>
                  <a:schemeClr val="bg1"/>
                </a:solidFill>
              </a:rPr>
              <a:t>Handmaid’s are forced into giving birth for upper class</a:t>
            </a:r>
          </a:p>
          <a:p>
            <a:r>
              <a:rPr lang="en-GB" dirty="0" smtClean="0">
                <a:solidFill>
                  <a:schemeClr val="bg1"/>
                </a:solidFill>
              </a:rPr>
              <a:t>United States overrun by religious group named Gilead</a:t>
            </a:r>
          </a:p>
          <a:p>
            <a:r>
              <a:rPr lang="en-GB" dirty="0" smtClean="0">
                <a:solidFill>
                  <a:schemeClr val="bg1"/>
                </a:solidFill>
              </a:rPr>
              <a:t>If not pregnant, there will be consequences for the handmaids</a:t>
            </a:r>
          </a:p>
          <a:p>
            <a:r>
              <a:rPr lang="en-GB" dirty="0" smtClean="0">
                <a:solidFill>
                  <a:schemeClr val="bg1"/>
                </a:solidFill>
              </a:rPr>
              <a:t>They have a certain job</a:t>
            </a:r>
          </a:p>
          <a:p>
            <a:r>
              <a:rPr lang="en-GB" dirty="0" smtClean="0">
                <a:solidFill>
                  <a:schemeClr val="bg1"/>
                </a:solidFill>
              </a:rPr>
              <a:t>Totalitarian regime as Gilead is controlling everyone</a:t>
            </a:r>
          </a:p>
          <a:p>
            <a:r>
              <a:rPr lang="en-GB" dirty="0" smtClean="0">
                <a:solidFill>
                  <a:schemeClr val="bg1"/>
                </a:solidFill>
              </a:rPr>
              <a:t>Disjointed narrative-flashbacks to past events</a:t>
            </a:r>
            <a:endParaRPr lang="en-GB" dirty="0">
              <a:solidFill>
                <a:schemeClr val="bg1"/>
              </a:solidFill>
            </a:endParaRPr>
          </a:p>
        </p:txBody>
      </p:sp>
      <p:sp>
        <p:nvSpPr>
          <p:cNvPr id="4" name="TextBox 3"/>
          <p:cNvSpPr txBox="1"/>
          <p:nvPr/>
        </p:nvSpPr>
        <p:spPr>
          <a:xfrm>
            <a:off x="0" y="0"/>
            <a:ext cx="2057400" cy="646331"/>
          </a:xfrm>
          <a:prstGeom prst="rect">
            <a:avLst/>
          </a:prstGeom>
          <a:solidFill>
            <a:schemeClr val="accent6">
              <a:lumMod val="60000"/>
              <a:lumOff val="40000"/>
            </a:schemeClr>
          </a:solidFill>
        </p:spPr>
        <p:txBody>
          <a:bodyPr wrap="square" rtlCol="0">
            <a:spAutoFit/>
          </a:bodyPr>
          <a:lstStyle/>
          <a:p>
            <a:r>
              <a:rPr lang="en-GB" dirty="0" smtClean="0"/>
              <a:t>Summaries created by you!</a:t>
            </a:r>
            <a:endParaRPr lang="en-GB" dirty="0"/>
          </a:p>
        </p:txBody>
      </p:sp>
    </p:spTree>
    <p:extLst>
      <p:ext uri="{BB962C8B-B14F-4D97-AF65-F5344CB8AC3E}">
        <p14:creationId xmlns:p14="http://schemas.microsoft.com/office/powerpoint/2010/main" val="3569233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Understanding and Analysing Key Quotes</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GB" dirty="0" smtClean="0">
                <a:solidFill>
                  <a:schemeClr val="bg1"/>
                </a:solidFill>
              </a:rPr>
              <a:t>Your group will be given a </a:t>
            </a:r>
            <a:r>
              <a:rPr lang="en-GB" b="1" dirty="0" smtClean="0">
                <a:solidFill>
                  <a:schemeClr val="bg1"/>
                </a:solidFill>
              </a:rPr>
              <a:t>key quotation </a:t>
            </a:r>
            <a:r>
              <a:rPr lang="en-GB" dirty="0" smtClean="0">
                <a:solidFill>
                  <a:schemeClr val="bg1"/>
                </a:solidFill>
              </a:rPr>
              <a:t>from chapters 1-12 to look at in detail</a:t>
            </a:r>
          </a:p>
          <a:p>
            <a:endParaRPr lang="en-GB" dirty="0" smtClean="0">
              <a:solidFill>
                <a:schemeClr val="bg1"/>
              </a:solidFill>
            </a:endParaRPr>
          </a:p>
          <a:p>
            <a:r>
              <a:rPr lang="en-GB" dirty="0" smtClean="0">
                <a:solidFill>
                  <a:schemeClr val="bg1"/>
                </a:solidFill>
              </a:rPr>
              <a:t>You will create </a:t>
            </a:r>
            <a:r>
              <a:rPr lang="en-GB" b="1" dirty="0" smtClean="0">
                <a:solidFill>
                  <a:schemeClr val="bg1"/>
                </a:solidFill>
              </a:rPr>
              <a:t>detailed notes </a:t>
            </a:r>
            <a:r>
              <a:rPr lang="en-GB" dirty="0" smtClean="0">
                <a:solidFill>
                  <a:schemeClr val="bg1"/>
                </a:solidFill>
              </a:rPr>
              <a:t>on:</a:t>
            </a:r>
          </a:p>
          <a:p>
            <a:pPr lvl="1"/>
            <a:r>
              <a:rPr lang="en-GB" b="1" dirty="0" smtClean="0">
                <a:solidFill>
                  <a:schemeClr val="bg1"/>
                </a:solidFill>
              </a:rPr>
              <a:t>Context</a:t>
            </a:r>
            <a:r>
              <a:rPr lang="en-GB" dirty="0" smtClean="0">
                <a:solidFill>
                  <a:schemeClr val="bg1"/>
                </a:solidFill>
              </a:rPr>
              <a:t> of the quotation (what is happening at this point in the text)</a:t>
            </a:r>
          </a:p>
          <a:p>
            <a:pPr lvl="1"/>
            <a:r>
              <a:rPr lang="en-GB" b="1" dirty="0" smtClean="0">
                <a:solidFill>
                  <a:schemeClr val="bg1"/>
                </a:solidFill>
              </a:rPr>
              <a:t>Analysis of techniques </a:t>
            </a:r>
            <a:r>
              <a:rPr lang="en-GB" dirty="0" smtClean="0">
                <a:solidFill>
                  <a:schemeClr val="bg1"/>
                </a:solidFill>
              </a:rPr>
              <a:t>(what is particular quote telling us about character/theme/setting/conflict, </a:t>
            </a:r>
            <a:r>
              <a:rPr lang="en-GB" dirty="0" err="1" smtClean="0">
                <a:solidFill>
                  <a:schemeClr val="bg1"/>
                </a:solidFill>
              </a:rPr>
              <a:t>etc</a:t>
            </a:r>
            <a:r>
              <a:rPr lang="en-GB" dirty="0" smtClean="0">
                <a:solidFill>
                  <a:schemeClr val="bg1"/>
                </a:solidFill>
              </a:rPr>
              <a:t>)</a:t>
            </a:r>
          </a:p>
          <a:p>
            <a:pPr lvl="1"/>
            <a:r>
              <a:rPr lang="en-GB" b="1" dirty="0" smtClean="0">
                <a:solidFill>
                  <a:schemeClr val="bg1"/>
                </a:solidFill>
              </a:rPr>
              <a:t>Aspect of </a:t>
            </a:r>
            <a:r>
              <a:rPr lang="en-GB" b="1" dirty="0">
                <a:solidFill>
                  <a:schemeClr val="bg1"/>
                </a:solidFill>
              </a:rPr>
              <a:t>the novel </a:t>
            </a:r>
            <a:r>
              <a:rPr lang="en-GB" dirty="0">
                <a:solidFill>
                  <a:schemeClr val="bg1"/>
                </a:solidFill>
              </a:rPr>
              <a:t>(</a:t>
            </a:r>
            <a:r>
              <a:rPr lang="en-GB" dirty="0" smtClean="0">
                <a:solidFill>
                  <a:schemeClr val="bg1"/>
                </a:solidFill>
              </a:rPr>
              <a:t>characterisation</a:t>
            </a:r>
            <a:r>
              <a:rPr lang="en-GB" dirty="0">
                <a:solidFill>
                  <a:schemeClr val="bg1"/>
                </a:solidFill>
              </a:rPr>
              <a:t>, setting, language, key </a:t>
            </a:r>
            <a:r>
              <a:rPr lang="en-GB" dirty="0" smtClean="0">
                <a:solidFill>
                  <a:schemeClr val="bg1"/>
                </a:solidFill>
              </a:rPr>
              <a:t>incident, </a:t>
            </a:r>
            <a:r>
              <a:rPr lang="en-GB" dirty="0">
                <a:solidFill>
                  <a:schemeClr val="bg1"/>
                </a:solidFill>
              </a:rPr>
              <a:t>climax, turning point, plot, structure, narrative technique, theme, ideas, </a:t>
            </a:r>
            <a:r>
              <a:rPr lang="en-GB" dirty="0" smtClean="0">
                <a:solidFill>
                  <a:schemeClr val="bg1"/>
                </a:solidFill>
              </a:rPr>
              <a:t>description, etc…)</a:t>
            </a:r>
          </a:p>
          <a:p>
            <a:pPr lvl="1"/>
            <a:r>
              <a:rPr lang="en-GB" b="1" dirty="0" smtClean="0">
                <a:solidFill>
                  <a:schemeClr val="bg1"/>
                </a:solidFill>
              </a:rPr>
              <a:t>Potential Qs </a:t>
            </a:r>
            <a:r>
              <a:rPr lang="en-GB" dirty="0" smtClean="0">
                <a:solidFill>
                  <a:schemeClr val="bg1"/>
                </a:solidFill>
              </a:rPr>
              <a:t>this quote will be useful for (e.g. character, setting, key incident, theme, conflict, </a:t>
            </a:r>
            <a:r>
              <a:rPr lang="en-GB" dirty="0" err="1" smtClean="0">
                <a:solidFill>
                  <a:schemeClr val="bg1"/>
                </a:solidFill>
              </a:rPr>
              <a:t>etc</a:t>
            </a:r>
            <a:r>
              <a:rPr lang="en-GB" dirty="0" smtClean="0">
                <a:solidFill>
                  <a:schemeClr val="bg1"/>
                </a:solidFill>
              </a:rPr>
              <a:t>)</a:t>
            </a:r>
          </a:p>
          <a:p>
            <a:endParaRPr lang="en-GB" dirty="0">
              <a:solidFill>
                <a:schemeClr val="bg1"/>
              </a:solidFill>
            </a:endParaRPr>
          </a:p>
        </p:txBody>
      </p:sp>
    </p:spTree>
    <p:extLst>
      <p:ext uri="{BB962C8B-B14F-4D97-AF65-F5344CB8AC3E}">
        <p14:creationId xmlns:p14="http://schemas.microsoft.com/office/powerpoint/2010/main" val="3569233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GB" dirty="0" smtClean="0">
                <a:solidFill>
                  <a:schemeClr val="bg1"/>
                </a:solidFill>
              </a:rPr>
              <a:t>EXAMPLE</a:t>
            </a:r>
            <a:endParaRPr lang="en-GB" dirty="0">
              <a:solidFill>
                <a:schemeClr val="bg1"/>
              </a:solidFill>
            </a:endParaRPr>
          </a:p>
        </p:txBody>
      </p:sp>
      <p:sp>
        <p:nvSpPr>
          <p:cNvPr id="3" name="Content Placeholder 2"/>
          <p:cNvSpPr>
            <a:spLocks noGrp="1"/>
          </p:cNvSpPr>
          <p:nvPr>
            <p:ph idx="1"/>
          </p:nvPr>
        </p:nvSpPr>
        <p:spPr>
          <a:xfrm>
            <a:off x="228600" y="609600"/>
            <a:ext cx="8686800" cy="6248400"/>
          </a:xfrm>
        </p:spPr>
        <p:txBody>
          <a:bodyPr>
            <a:normAutofit fontScale="62500" lnSpcReduction="20000"/>
          </a:bodyPr>
          <a:lstStyle/>
          <a:p>
            <a:pPr marL="0" indent="0">
              <a:buNone/>
            </a:pPr>
            <a:r>
              <a:rPr lang="en-GB" b="1" u="sng" dirty="0" smtClean="0">
                <a:solidFill>
                  <a:schemeClr val="bg1"/>
                </a:solidFill>
              </a:rPr>
              <a:t>CONTEXT:</a:t>
            </a:r>
          </a:p>
          <a:p>
            <a:pPr marL="0" indent="0">
              <a:buNone/>
            </a:pPr>
            <a:r>
              <a:rPr lang="en-GB" dirty="0" err="1" smtClean="0">
                <a:solidFill>
                  <a:schemeClr val="bg1"/>
                </a:solidFill>
              </a:rPr>
              <a:t>Offred</a:t>
            </a:r>
            <a:r>
              <a:rPr lang="en-GB" dirty="0" smtClean="0">
                <a:solidFill>
                  <a:schemeClr val="bg1"/>
                </a:solidFill>
              </a:rPr>
              <a:t> greets her fellow Handmaid</a:t>
            </a:r>
          </a:p>
          <a:p>
            <a:pPr marL="0" indent="0">
              <a:buNone/>
            </a:pPr>
            <a:endParaRPr lang="en-GB" dirty="0">
              <a:solidFill>
                <a:schemeClr val="bg1"/>
              </a:solidFill>
            </a:endParaRPr>
          </a:p>
          <a:p>
            <a:pPr marL="0" indent="0">
              <a:buNone/>
            </a:pPr>
            <a:r>
              <a:rPr lang="en-GB" b="1" u="sng" dirty="0" smtClean="0">
                <a:solidFill>
                  <a:schemeClr val="bg1"/>
                </a:solidFill>
              </a:rPr>
              <a:t>QUOTATION:</a:t>
            </a:r>
          </a:p>
          <a:p>
            <a:pPr marL="0" indent="0">
              <a:buNone/>
            </a:pPr>
            <a:r>
              <a:rPr lang="en-GB" dirty="0">
                <a:solidFill>
                  <a:schemeClr val="bg1"/>
                </a:solidFill>
              </a:rPr>
              <a:t>“Blessed be the fruit,”…”May the Lord open,” I answer, the accepted response.”</a:t>
            </a:r>
            <a:r>
              <a:rPr lang="en-GB" dirty="0" err="1">
                <a:solidFill>
                  <a:schemeClr val="bg1"/>
                </a:solidFill>
              </a:rPr>
              <a:t>pg</a:t>
            </a:r>
            <a:r>
              <a:rPr lang="en-GB" dirty="0">
                <a:solidFill>
                  <a:schemeClr val="bg1"/>
                </a:solidFill>
              </a:rPr>
              <a:t> 29 (C4)</a:t>
            </a:r>
          </a:p>
          <a:p>
            <a:pPr marL="0" indent="0">
              <a:buNone/>
            </a:pPr>
            <a:endParaRPr lang="en-GB" dirty="0">
              <a:solidFill>
                <a:schemeClr val="bg1"/>
              </a:solidFill>
            </a:endParaRPr>
          </a:p>
          <a:p>
            <a:pPr marL="0" indent="0">
              <a:buNone/>
            </a:pPr>
            <a:r>
              <a:rPr lang="en-GB" b="1" u="sng" dirty="0" smtClean="0">
                <a:solidFill>
                  <a:schemeClr val="bg1"/>
                </a:solidFill>
              </a:rPr>
              <a:t>ASPECT OF NOVEL:</a:t>
            </a:r>
          </a:p>
          <a:p>
            <a:pPr marL="0" indent="0">
              <a:buNone/>
            </a:pPr>
            <a:r>
              <a:rPr lang="en-GB" dirty="0" smtClean="0">
                <a:solidFill>
                  <a:schemeClr val="bg1"/>
                </a:solidFill>
              </a:rPr>
              <a:t>Characterisation, language</a:t>
            </a:r>
          </a:p>
          <a:p>
            <a:pPr marL="0" indent="0">
              <a:buNone/>
            </a:pPr>
            <a:r>
              <a:rPr lang="en-GB" dirty="0" smtClean="0">
                <a:solidFill>
                  <a:schemeClr val="bg1"/>
                </a:solidFill>
              </a:rPr>
              <a:t> </a:t>
            </a:r>
            <a:endParaRPr lang="en-GB" dirty="0">
              <a:solidFill>
                <a:schemeClr val="bg1"/>
              </a:solidFill>
            </a:endParaRPr>
          </a:p>
          <a:p>
            <a:pPr marL="0" indent="0">
              <a:buNone/>
            </a:pPr>
            <a:r>
              <a:rPr lang="en-GB" b="1" u="sng" dirty="0" smtClean="0">
                <a:solidFill>
                  <a:schemeClr val="bg1"/>
                </a:solidFill>
              </a:rPr>
              <a:t>ANALYSIS:</a:t>
            </a:r>
          </a:p>
          <a:p>
            <a:r>
              <a:rPr lang="en-GB" dirty="0" smtClean="0">
                <a:solidFill>
                  <a:schemeClr val="bg1"/>
                </a:solidFill>
              </a:rPr>
              <a:t>Archaic language/formal phrasing indicates strict regime of Gilead-biblical reference frames this setting as a theocracy, where religious faith is priority</a:t>
            </a:r>
          </a:p>
          <a:p>
            <a:r>
              <a:rPr lang="en-GB" dirty="0" smtClean="0">
                <a:solidFill>
                  <a:schemeClr val="bg1"/>
                </a:solidFill>
              </a:rPr>
              <a:t>“accepted response”-even speech is policed under totalitarian state-idea of always being watched</a:t>
            </a:r>
          </a:p>
          <a:p>
            <a:r>
              <a:rPr lang="en-GB" dirty="0" smtClean="0">
                <a:solidFill>
                  <a:schemeClr val="bg1"/>
                </a:solidFill>
              </a:rPr>
              <a:t>Greeting as reference to fertility (“fruit”)-highlights Handmaid’s sole purpose in this society</a:t>
            </a:r>
          </a:p>
          <a:p>
            <a:endParaRPr lang="en-GB" dirty="0">
              <a:solidFill>
                <a:schemeClr val="bg1"/>
              </a:solidFill>
            </a:endParaRPr>
          </a:p>
          <a:p>
            <a:pPr marL="0" indent="0">
              <a:buNone/>
            </a:pPr>
            <a:r>
              <a:rPr lang="en-GB" b="1" u="sng" dirty="0" smtClean="0">
                <a:solidFill>
                  <a:schemeClr val="bg1"/>
                </a:solidFill>
              </a:rPr>
              <a:t>LINKS TO Q: </a:t>
            </a:r>
          </a:p>
          <a:p>
            <a:pPr marL="0" indent="0">
              <a:buNone/>
            </a:pPr>
            <a:r>
              <a:rPr lang="en-GB" dirty="0" smtClean="0">
                <a:solidFill>
                  <a:schemeClr val="bg1"/>
                </a:solidFill>
              </a:rPr>
              <a:t>setting (Gilead), characterisation (</a:t>
            </a:r>
            <a:r>
              <a:rPr lang="en-GB" dirty="0" err="1" smtClean="0">
                <a:solidFill>
                  <a:schemeClr val="bg1"/>
                </a:solidFill>
              </a:rPr>
              <a:t>Offred</a:t>
            </a:r>
            <a:r>
              <a:rPr lang="en-GB" dirty="0" smtClean="0">
                <a:solidFill>
                  <a:schemeClr val="bg1"/>
                </a:solidFill>
              </a:rPr>
              <a:t>/role of handmaid); Theme (women’s subjugation) </a:t>
            </a:r>
            <a:endParaRPr lang="en-GB" b="1" u="sng" dirty="0">
              <a:solidFill>
                <a:schemeClr val="bg1"/>
              </a:solidFill>
            </a:endParaRPr>
          </a:p>
        </p:txBody>
      </p:sp>
    </p:spTree>
    <p:extLst>
      <p:ext uri="{BB962C8B-B14F-4D97-AF65-F5344CB8AC3E}">
        <p14:creationId xmlns:p14="http://schemas.microsoft.com/office/powerpoint/2010/main" val="3569233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Pairs</a:t>
            </a:r>
            <a:endParaRPr lang="en-GB" dirty="0">
              <a:solidFill>
                <a:schemeClr val="bg1"/>
              </a:solidFill>
            </a:endParaRPr>
          </a:p>
        </p:txBody>
      </p:sp>
      <p:sp>
        <p:nvSpPr>
          <p:cNvPr id="3" name="Content Placeholder 2"/>
          <p:cNvSpPr>
            <a:spLocks noGrp="1"/>
          </p:cNvSpPr>
          <p:nvPr>
            <p:ph idx="1"/>
          </p:nvPr>
        </p:nvSpPr>
        <p:spPr>
          <a:xfrm>
            <a:off x="457200" y="1066800"/>
            <a:ext cx="8229600" cy="5059363"/>
          </a:xfrm>
        </p:spPr>
        <p:txBody>
          <a:bodyPr>
            <a:normAutofit fontScale="92500" lnSpcReduction="20000"/>
          </a:bodyPr>
          <a:lstStyle/>
          <a:p>
            <a:r>
              <a:rPr lang="en-GB" dirty="0" smtClean="0">
                <a:solidFill>
                  <a:schemeClr val="bg1"/>
                </a:solidFill>
              </a:rPr>
              <a:t>Anton and Sean</a:t>
            </a:r>
          </a:p>
          <a:p>
            <a:endParaRPr lang="en-GB" dirty="0" smtClean="0">
              <a:solidFill>
                <a:schemeClr val="bg1"/>
              </a:solidFill>
            </a:endParaRPr>
          </a:p>
          <a:p>
            <a:r>
              <a:rPr lang="en-GB" dirty="0" smtClean="0">
                <a:solidFill>
                  <a:schemeClr val="bg1"/>
                </a:solidFill>
              </a:rPr>
              <a:t>Dylan and Jean</a:t>
            </a:r>
          </a:p>
          <a:p>
            <a:endParaRPr lang="en-GB" dirty="0" smtClean="0">
              <a:solidFill>
                <a:schemeClr val="bg1"/>
              </a:solidFill>
            </a:endParaRPr>
          </a:p>
          <a:p>
            <a:r>
              <a:rPr lang="en-GB" dirty="0" smtClean="0">
                <a:solidFill>
                  <a:schemeClr val="bg1"/>
                </a:solidFill>
              </a:rPr>
              <a:t>Rhiannon, Ellie, Matthew</a:t>
            </a:r>
          </a:p>
          <a:p>
            <a:endParaRPr lang="en-GB" dirty="0" smtClean="0">
              <a:solidFill>
                <a:schemeClr val="bg1"/>
              </a:solidFill>
            </a:endParaRPr>
          </a:p>
          <a:p>
            <a:r>
              <a:rPr lang="en-GB" dirty="0" err="1" smtClean="0">
                <a:solidFill>
                  <a:schemeClr val="bg1"/>
                </a:solidFill>
              </a:rPr>
              <a:t>Abbie</a:t>
            </a:r>
            <a:r>
              <a:rPr lang="en-GB" dirty="0" smtClean="0">
                <a:solidFill>
                  <a:schemeClr val="bg1"/>
                </a:solidFill>
              </a:rPr>
              <a:t> and Sophie</a:t>
            </a:r>
          </a:p>
          <a:p>
            <a:endParaRPr lang="en-GB" dirty="0" smtClean="0">
              <a:solidFill>
                <a:schemeClr val="bg1"/>
              </a:solidFill>
            </a:endParaRPr>
          </a:p>
          <a:p>
            <a:r>
              <a:rPr lang="en-GB" dirty="0" smtClean="0">
                <a:solidFill>
                  <a:schemeClr val="bg1"/>
                </a:solidFill>
              </a:rPr>
              <a:t>Erin and Luke</a:t>
            </a:r>
          </a:p>
          <a:p>
            <a:endParaRPr lang="en-GB" dirty="0" smtClean="0">
              <a:solidFill>
                <a:schemeClr val="bg1"/>
              </a:solidFill>
            </a:endParaRPr>
          </a:p>
          <a:p>
            <a:r>
              <a:rPr lang="en-GB" dirty="0" smtClean="0">
                <a:solidFill>
                  <a:schemeClr val="bg1"/>
                </a:solidFill>
              </a:rPr>
              <a:t>Skye and </a:t>
            </a:r>
            <a:r>
              <a:rPr lang="en-GB" dirty="0" err="1" smtClean="0">
                <a:solidFill>
                  <a:schemeClr val="bg1"/>
                </a:solidFill>
              </a:rPr>
              <a:t>Niamh</a:t>
            </a:r>
            <a:endParaRPr lang="en-GB" dirty="0">
              <a:solidFill>
                <a:schemeClr val="bg1"/>
              </a:solidFill>
            </a:endParaRPr>
          </a:p>
        </p:txBody>
      </p:sp>
    </p:spTree>
    <p:extLst>
      <p:ext uri="{BB962C8B-B14F-4D97-AF65-F5344CB8AC3E}">
        <p14:creationId xmlns:p14="http://schemas.microsoft.com/office/powerpoint/2010/main" val="30125203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GB" dirty="0" smtClean="0">
                <a:solidFill>
                  <a:schemeClr val="bg1"/>
                </a:solidFill>
              </a:rPr>
              <a:t>Key Themes</a:t>
            </a:r>
            <a:endParaRPr lang="en-GB" dirty="0">
              <a:solidFill>
                <a:schemeClr val="bg1"/>
              </a:solidFill>
            </a:endParaRPr>
          </a:p>
        </p:txBody>
      </p:sp>
      <p:sp>
        <p:nvSpPr>
          <p:cNvPr id="3" name="Content Placeholder 2"/>
          <p:cNvSpPr>
            <a:spLocks noGrp="1"/>
          </p:cNvSpPr>
          <p:nvPr>
            <p:ph idx="1"/>
          </p:nvPr>
        </p:nvSpPr>
        <p:spPr>
          <a:xfrm>
            <a:off x="457200" y="838200"/>
            <a:ext cx="8229600" cy="4525963"/>
          </a:xfrm>
        </p:spPr>
        <p:txBody>
          <a:bodyPr>
            <a:normAutofit fontScale="92500"/>
          </a:bodyPr>
          <a:lstStyle/>
          <a:p>
            <a:r>
              <a:rPr lang="en-GB" dirty="0" smtClean="0">
                <a:solidFill>
                  <a:schemeClr val="bg1"/>
                </a:solidFill>
              </a:rPr>
              <a:t>What are the </a:t>
            </a:r>
            <a:r>
              <a:rPr lang="en-GB" b="1" dirty="0" smtClean="0">
                <a:solidFill>
                  <a:schemeClr val="bg1"/>
                </a:solidFill>
              </a:rPr>
              <a:t>key themes </a:t>
            </a:r>
            <a:r>
              <a:rPr lang="en-GB" dirty="0" smtClean="0">
                <a:solidFill>
                  <a:schemeClr val="bg1"/>
                </a:solidFill>
              </a:rPr>
              <a:t>we have encountered so far in ‘The Handmaid’s Tale’?</a:t>
            </a:r>
          </a:p>
          <a:p>
            <a:endParaRPr lang="en-GB" dirty="0">
              <a:solidFill>
                <a:schemeClr val="bg1"/>
              </a:solidFill>
            </a:endParaRPr>
          </a:p>
          <a:p>
            <a:r>
              <a:rPr lang="en-GB" dirty="0" smtClean="0">
                <a:solidFill>
                  <a:schemeClr val="bg1"/>
                </a:solidFill>
              </a:rPr>
              <a:t>Consider-what is </a:t>
            </a:r>
            <a:r>
              <a:rPr lang="en-GB" b="1" dirty="0" smtClean="0">
                <a:solidFill>
                  <a:schemeClr val="bg1"/>
                </a:solidFill>
              </a:rPr>
              <a:t>the message </a:t>
            </a:r>
            <a:r>
              <a:rPr lang="en-GB" dirty="0" smtClean="0">
                <a:solidFill>
                  <a:schemeClr val="bg1"/>
                </a:solidFill>
              </a:rPr>
              <a:t>that Margaret Atwood is trying to deliver through this novel?</a:t>
            </a:r>
          </a:p>
          <a:p>
            <a:endParaRPr lang="en-GB" dirty="0" smtClean="0">
              <a:solidFill>
                <a:schemeClr val="bg1"/>
              </a:solidFill>
            </a:endParaRPr>
          </a:p>
          <a:p>
            <a:r>
              <a:rPr lang="en-GB" dirty="0" smtClean="0">
                <a:solidFill>
                  <a:schemeClr val="bg1"/>
                </a:solidFill>
              </a:rPr>
              <a:t>Write down your group’s thoughts on your </a:t>
            </a:r>
            <a:r>
              <a:rPr lang="en-GB" b="1" dirty="0" smtClean="0">
                <a:solidFill>
                  <a:schemeClr val="bg1"/>
                </a:solidFill>
              </a:rPr>
              <a:t>post-it</a:t>
            </a:r>
            <a:endParaRPr lang="en-GB" b="1" dirty="0">
              <a:solidFill>
                <a:schemeClr val="bg1"/>
              </a:solidFill>
            </a:endParaRPr>
          </a:p>
          <a:p>
            <a:pPr marL="0" indent="0">
              <a:buNone/>
            </a:pPr>
            <a:r>
              <a:rPr lang="en-GB" dirty="0" smtClean="0">
                <a:solidFill>
                  <a:schemeClr val="bg1"/>
                </a:solidFill>
              </a:rPr>
              <a:t>E.G. </a:t>
            </a:r>
            <a:endParaRPr lang="en-GB" dirty="0">
              <a:solidFill>
                <a:schemeClr val="bg1"/>
              </a:solidFill>
            </a:endParaRPr>
          </a:p>
        </p:txBody>
      </p:sp>
      <p:pic>
        <p:nvPicPr>
          <p:cNvPr id="2050" name="Picture 2" descr="C:\Users\mi3069a\AppData\Local\Microsoft\Windows\Temporary Internet Files\Content.IE5\BS55VWSN\beauty_and_the_beast_by_ariel1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5029200"/>
            <a:ext cx="1532296" cy="16621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i3069a\AppData\Local\Microsoft\Windows\Temporary Internet Files\Content.IE5\GYOERYTH\176161388v10_480x480_Fron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5029200"/>
            <a:ext cx="1662112" cy="166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233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Themes</a:t>
            </a:r>
            <a:endParaRPr lang="en-GB" dirty="0">
              <a:solidFill>
                <a:schemeClr val="bg1"/>
              </a:solidFill>
            </a:endParaRPr>
          </a:p>
        </p:txBody>
      </p:sp>
      <p:sp>
        <p:nvSpPr>
          <p:cNvPr id="3" name="Content Placeholder 2"/>
          <p:cNvSpPr>
            <a:spLocks noGrp="1"/>
          </p:cNvSpPr>
          <p:nvPr>
            <p:ph idx="1"/>
          </p:nvPr>
        </p:nvSpPr>
        <p:spPr>
          <a:xfrm>
            <a:off x="457200" y="1600200"/>
            <a:ext cx="5867400" cy="4525963"/>
          </a:xfrm>
        </p:spPr>
        <p:txBody>
          <a:bodyPr/>
          <a:lstStyle/>
          <a:p>
            <a:r>
              <a:rPr lang="en-GB" b="1" dirty="0" smtClean="0">
                <a:solidFill>
                  <a:schemeClr val="bg1"/>
                </a:solidFill>
              </a:rPr>
              <a:t>Women’s subjugation</a:t>
            </a:r>
            <a:r>
              <a:rPr lang="en-GB" dirty="0" smtClean="0">
                <a:solidFill>
                  <a:schemeClr val="bg1"/>
                </a:solidFill>
              </a:rPr>
              <a:t>-</a:t>
            </a:r>
            <a:r>
              <a:rPr lang="en-GB" dirty="0">
                <a:solidFill>
                  <a:schemeClr val="bg1"/>
                </a:solidFill>
              </a:rPr>
              <a:t>the active attempt by an individual or society to keep </a:t>
            </a:r>
            <a:r>
              <a:rPr lang="en-GB" b="1" dirty="0">
                <a:solidFill>
                  <a:schemeClr val="bg1"/>
                </a:solidFill>
              </a:rPr>
              <a:t>women</a:t>
            </a:r>
            <a:r>
              <a:rPr lang="en-GB" dirty="0">
                <a:solidFill>
                  <a:schemeClr val="bg1"/>
                </a:solidFill>
              </a:rPr>
              <a:t> inferior to men.</a:t>
            </a:r>
            <a:endParaRPr lang="en-GB" dirty="0" smtClean="0">
              <a:solidFill>
                <a:schemeClr val="bg1"/>
              </a:solidFill>
            </a:endParaRPr>
          </a:p>
          <a:p>
            <a:endParaRPr lang="en-GB" dirty="0" smtClean="0">
              <a:solidFill>
                <a:schemeClr val="bg1"/>
              </a:solidFill>
            </a:endParaRPr>
          </a:p>
          <a:p>
            <a:endParaRPr lang="en-GB" dirty="0">
              <a:solidFill>
                <a:schemeClr val="bg1"/>
              </a:solidFill>
            </a:endParaRPr>
          </a:p>
          <a:p>
            <a:endParaRPr lang="en-GB" dirty="0" smtClean="0">
              <a:solidFill>
                <a:schemeClr val="bg1"/>
              </a:solidFill>
            </a:endParaRPr>
          </a:p>
          <a:p>
            <a:r>
              <a:rPr lang="en-GB" b="1" dirty="0" smtClean="0">
                <a:solidFill>
                  <a:schemeClr val="bg1"/>
                </a:solidFill>
              </a:rPr>
              <a:t>Resistance</a:t>
            </a:r>
            <a:r>
              <a:rPr lang="en-GB" dirty="0" smtClean="0">
                <a:solidFill>
                  <a:schemeClr val="bg1"/>
                </a:solidFill>
              </a:rPr>
              <a:t> and </a:t>
            </a:r>
            <a:r>
              <a:rPr lang="en-GB" b="1" dirty="0" smtClean="0">
                <a:solidFill>
                  <a:schemeClr val="bg1"/>
                </a:solidFill>
              </a:rPr>
              <a:t>rebellion</a:t>
            </a:r>
            <a:endParaRPr lang="en-GB"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1447800"/>
            <a:ext cx="2414468" cy="18161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4267200"/>
            <a:ext cx="2452747" cy="2442527"/>
          </a:xfrm>
          <a:prstGeom prst="rect">
            <a:avLst/>
          </a:prstGeom>
        </p:spPr>
      </p:pic>
    </p:spTree>
    <p:extLst>
      <p:ext uri="{BB962C8B-B14F-4D97-AF65-F5344CB8AC3E}">
        <p14:creationId xmlns:p14="http://schemas.microsoft.com/office/powerpoint/2010/main" val="3569233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Your Quote and Theme</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Consider the quote you were given to analyse </a:t>
            </a:r>
          </a:p>
          <a:p>
            <a:endParaRPr lang="en-GB" dirty="0">
              <a:solidFill>
                <a:schemeClr val="bg1"/>
              </a:solidFill>
            </a:endParaRPr>
          </a:p>
          <a:p>
            <a:r>
              <a:rPr lang="en-GB" dirty="0" smtClean="0">
                <a:solidFill>
                  <a:schemeClr val="bg1"/>
                </a:solidFill>
              </a:rPr>
              <a:t>Which theme does this quotation link to:</a:t>
            </a:r>
          </a:p>
          <a:p>
            <a:pPr lvl="1"/>
            <a:r>
              <a:rPr lang="en-GB" dirty="0" smtClean="0">
                <a:solidFill>
                  <a:schemeClr val="bg1"/>
                </a:solidFill>
              </a:rPr>
              <a:t>Women’s subjugation</a:t>
            </a:r>
            <a:r>
              <a:rPr lang="en-GB" dirty="0" smtClean="0">
                <a:solidFill>
                  <a:schemeClr val="bg1"/>
                </a:solidFill>
              </a:rPr>
              <a:t>?</a:t>
            </a:r>
          </a:p>
          <a:p>
            <a:pPr lvl="1"/>
            <a:endParaRPr lang="en-GB" dirty="0" smtClean="0">
              <a:solidFill>
                <a:schemeClr val="bg1"/>
              </a:solidFill>
            </a:endParaRPr>
          </a:p>
          <a:p>
            <a:pPr lvl="1"/>
            <a:endParaRPr lang="en-GB" dirty="0">
              <a:solidFill>
                <a:schemeClr val="bg1"/>
              </a:solidFill>
            </a:endParaRPr>
          </a:p>
          <a:p>
            <a:pPr lvl="1"/>
            <a:endParaRPr lang="en-GB" dirty="0" smtClean="0">
              <a:solidFill>
                <a:schemeClr val="bg1"/>
              </a:solidFill>
            </a:endParaRPr>
          </a:p>
          <a:p>
            <a:pPr lvl="1"/>
            <a:r>
              <a:rPr lang="en-GB" dirty="0" smtClean="0">
                <a:solidFill>
                  <a:schemeClr val="bg1"/>
                </a:solidFill>
              </a:rPr>
              <a:t>Resistance and rebellion?</a:t>
            </a:r>
            <a:endParaRPr lang="en-GB"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3429000"/>
            <a:ext cx="1905000" cy="14328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6026" y="4946241"/>
            <a:ext cx="1759774" cy="1752441"/>
          </a:xfrm>
          <a:prstGeom prst="rect">
            <a:avLst/>
          </a:prstGeom>
        </p:spPr>
      </p:pic>
    </p:spTree>
    <p:extLst>
      <p:ext uri="{BB962C8B-B14F-4D97-AF65-F5344CB8AC3E}">
        <p14:creationId xmlns:p14="http://schemas.microsoft.com/office/powerpoint/2010/main" val="3569233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6067" y="295275"/>
            <a:ext cx="6324600" cy="1143000"/>
          </a:xfrm>
        </p:spPr>
        <p:txBody>
          <a:bodyPr/>
          <a:lstStyle/>
          <a:p>
            <a:r>
              <a:rPr lang="en-GB" dirty="0" smtClean="0">
                <a:solidFill>
                  <a:schemeClr val="bg1"/>
                </a:solidFill>
              </a:rPr>
              <a:t>Writing About Theme</a:t>
            </a:r>
            <a:endParaRPr lang="en-GB" dirty="0">
              <a:solidFill>
                <a:schemeClr val="bg1"/>
              </a:solidFill>
            </a:endParaRPr>
          </a:p>
        </p:txBody>
      </p:sp>
      <p:sp>
        <p:nvSpPr>
          <p:cNvPr id="3" name="Content Placeholder 2"/>
          <p:cNvSpPr>
            <a:spLocks noGrp="1"/>
          </p:cNvSpPr>
          <p:nvPr>
            <p:ph idx="1"/>
          </p:nvPr>
        </p:nvSpPr>
        <p:spPr>
          <a:xfrm>
            <a:off x="457200" y="1905000"/>
            <a:ext cx="8229600" cy="4525963"/>
          </a:xfrm>
        </p:spPr>
        <p:txBody>
          <a:bodyPr>
            <a:normAutofit fontScale="85000" lnSpcReduction="20000"/>
          </a:bodyPr>
          <a:lstStyle/>
          <a:p>
            <a:pPr marL="0" indent="0">
              <a:buNone/>
            </a:pPr>
            <a:r>
              <a:rPr lang="en-GB" u="sng" dirty="0" smtClean="0">
                <a:solidFill>
                  <a:schemeClr val="bg1"/>
                </a:solidFill>
              </a:rPr>
              <a:t>Essay Question</a:t>
            </a:r>
          </a:p>
          <a:p>
            <a:pPr marL="0" indent="0">
              <a:buNone/>
            </a:pPr>
            <a:r>
              <a:rPr lang="en-GB" i="1" dirty="0" smtClean="0">
                <a:solidFill>
                  <a:schemeClr val="bg1"/>
                </a:solidFill>
              </a:rPr>
              <a:t>Choose </a:t>
            </a:r>
            <a:r>
              <a:rPr lang="en-GB" i="1" dirty="0">
                <a:solidFill>
                  <a:schemeClr val="bg1"/>
                </a:solidFill>
              </a:rPr>
              <a:t>a novel or short story that deals with </a:t>
            </a:r>
            <a:r>
              <a:rPr lang="en-GB" i="1" u="sng" dirty="0">
                <a:solidFill>
                  <a:schemeClr val="bg1"/>
                </a:solidFill>
              </a:rPr>
              <a:t>a theme of moral or social significance</a:t>
            </a:r>
            <a:r>
              <a:rPr lang="en-GB" i="1" dirty="0">
                <a:solidFill>
                  <a:schemeClr val="bg1"/>
                </a:solidFill>
              </a:rPr>
              <a:t>.</a:t>
            </a:r>
          </a:p>
          <a:p>
            <a:pPr marL="0" indent="0">
              <a:buNone/>
            </a:pPr>
            <a:r>
              <a:rPr lang="en-GB" i="1" dirty="0">
                <a:solidFill>
                  <a:schemeClr val="bg1"/>
                </a:solidFill>
              </a:rPr>
              <a:t>With reference to appropriate techniques, explain how the writer </a:t>
            </a:r>
            <a:r>
              <a:rPr lang="en-GB" i="1" u="sng" dirty="0">
                <a:solidFill>
                  <a:schemeClr val="bg1"/>
                </a:solidFill>
              </a:rPr>
              <a:t>develops this theme </a:t>
            </a:r>
            <a:r>
              <a:rPr lang="en-GB" i="1" dirty="0" smtClean="0">
                <a:solidFill>
                  <a:schemeClr val="bg1"/>
                </a:solidFill>
              </a:rPr>
              <a:t>and discuss </a:t>
            </a:r>
            <a:r>
              <a:rPr lang="en-GB" i="1" dirty="0">
                <a:solidFill>
                  <a:schemeClr val="bg1"/>
                </a:solidFill>
              </a:rPr>
              <a:t>why its development adds to your appreciation of the text as a whole.</a:t>
            </a:r>
          </a:p>
          <a:p>
            <a:pPr marL="0" indent="0">
              <a:buNone/>
            </a:pPr>
            <a:endParaRPr lang="en-GB" dirty="0" smtClean="0">
              <a:solidFill>
                <a:schemeClr val="bg1"/>
              </a:solidFill>
            </a:endParaRPr>
          </a:p>
          <a:p>
            <a:pPr marL="0" indent="0">
              <a:buNone/>
            </a:pPr>
            <a:endParaRPr lang="en-GB" dirty="0">
              <a:solidFill>
                <a:schemeClr val="bg1"/>
              </a:solidFill>
            </a:endParaRPr>
          </a:p>
          <a:p>
            <a:pPr marL="0" indent="0">
              <a:buNone/>
            </a:pPr>
            <a:r>
              <a:rPr lang="en-GB" dirty="0" smtClean="0">
                <a:solidFill>
                  <a:schemeClr val="bg1"/>
                </a:solidFill>
              </a:rPr>
              <a:t>Using your given quotation, write a </a:t>
            </a:r>
            <a:r>
              <a:rPr lang="en-GB" dirty="0">
                <a:solidFill>
                  <a:schemeClr val="bg1"/>
                </a:solidFill>
              </a:rPr>
              <a:t>critical </a:t>
            </a:r>
            <a:r>
              <a:rPr lang="en-GB" dirty="0" smtClean="0">
                <a:solidFill>
                  <a:schemeClr val="bg1"/>
                </a:solidFill>
              </a:rPr>
              <a:t>paragraph in </a:t>
            </a:r>
            <a:r>
              <a:rPr lang="en-GB" dirty="0">
                <a:solidFill>
                  <a:schemeClr val="bg1"/>
                </a:solidFill>
              </a:rPr>
              <a:t>response to the essay Q </a:t>
            </a:r>
            <a:r>
              <a:rPr lang="en-GB" dirty="0" smtClean="0">
                <a:solidFill>
                  <a:schemeClr val="bg1"/>
                </a:solidFill>
              </a:rPr>
              <a:t>above, using PCQEL structure.</a:t>
            </a: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cxnSp>
        <p:nvCxnSpPr>
          <p:cNvPr id="6" name="Straight Arrow Connector 5"/>
          <p:cNvCxnSpPr/>
          <p:nvPr/>
        </p:nvCxnSpPr>
        <p:spPr>
          <a:xfrm>
            <a:off x="6858000" y="1629770"/>
            <a:ext cx="990600" cy="732430"/>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77000" y="1219200"/>
            <a:ext cx="2514600" cy="923330"/>
          </a:xfrm>
          <a:prstGeom prst="rect">
            <a:avLst/>
          </a:prstGeom>
          <a:solidFill>
            <a:schemeClr val="accent5">
              <a:lumMod val="60000"/>
              <a:lumOff val="40000"/>
            </a:schemeClr>
          </a:solidFill>
        </p:spPr>
        <p:txBody>
          <a:bodyPr wrap="square" rtlCol="0">
            <a:spAutoFit/>
          </a:bodyPr>
          <a:lstStyle/>
          <a:p>
            <a:r>
              <a:rPr lang="en-GB" dirty="0"/>
              <a:t>W</a:t>
            </a:r>
            <a:r>
              <a:rPr lang="en-GB" dirty="0" smtClean="0"/>
              <a:t>omen’s subjugation/resistance and rebellion</a:t>
            </a:r>
            <a:endParaRPr lang="en-GB" dirty="0"/>
          </a:p>
        </p:txBody>
      </p:sp>
    </p:spTree>
    <p:extLst>
      <p:ext uri="{BB962C8B-B14F-4D97-AF65-F5344CB8AC3E}">
        <p14:creationId xmlns:p14="http://schemas.microsoft.com/office/powerpoint/2010/main" val="29855588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5275"/>
            <a:ext cx="8229600" cy="1143000"/>
          </a:xfrm>
        </p:spPr>
        <p:txBody>
          <a:bodyPr/>
          <a:lstStyle/>
          <a:p>
            <a:r>
              <a:rPr lang="en-GB" dirty="0" smtClean="0">
                <a:solidFill>
                  <a:schemeClr val="bg1"/>
                </a:solidFill>
              </a:rPr>
              <a:t>PCQEL</a:t>
            </a:r>
            <a:endParaRPr lang="en-GB" dirty="0">
              <a:solidFill>
                <a:schemeClr val="bg1"/>
              </a:solidFill>
            </a:endParaRPr>
          </a:p>
        </p:txBody>
      </p:sp>
      <p:sp>
        <p:nvSpPr>
          <p:cNvPr id="3" name="Content Placeholder 2"/>
          <p:cNvSpPr>
            <a:spLocks noGrp="1"/>
          </p:cNvSpPr>
          <p:nvPr>
            <p:ph idx="1"/>
          </p:nvPr>
        </p:nvSpPr>
        <p:spPr>
          <a:xfrm>
            <a:off x="-10886" y="1251857"/>
            <a:ext cx="6553200" cy="5638800"/>
          </a:xfrm>
        </p:spPr>
        <p:txBody>
          <a:bodyPr>
            <a:normAutofit fontScale="70000" lnSpcReduction="20000"/>
          </a:bodyPr>
          <a:lstStyle/>
          <a:p>
            <a:r>
              <a:rPr lang="en-GB" sz="4400" dirty="0">
                <a:solidFill>
                  <a:schemeClr val="bg1"/>
                </a:solidFill>
              </a:rPr>
              <a:t>P</a:t>
            </a:r>
            <a:r>
              <a:rPr lang="en-GB" dirty="0">
                <a:solidFill>
                  <a:schemeClr val="bg1"/>
                </a:solidFill>
              </a:rPr>
              <a:t>oint- (topic sentence-ref to Q, technique and point being made</a:t>
            </a:r>
            <a:r>
              <a:rPr lang="en-GB" dirty="0" smtClean="0">
                <a:solidFill>
                  <a:schemeClr val="bg1"/>
                </a:solidFill>
              </a:rPr>
              <a:t>)</a:t>
            </a:r>
          </a:p>
          <a:p>
            <a:pPr marL="0" indent="0">
              <a:buNone/>
            </a:pPr>
            <a:r>
              <a:rPr lang="en-GB" dirty="0" smtClean="0">
                <a:solidFill>
                  <a:srgbClr val="FFFF00"/>
                </a:solidFill>
              </a:rPr>
              <a:t>In ‘The Handmaid’s Tale’, Atwood explores the theme of_____[theme]____through _____[aspect of novel]__</a:t>
            </a:r>
          </a:p>
          <a:p>
            <a:r>
              <a:rPr lang="en-GB" sz="4800" dirty="0">
                <a:solidFill>
                  <a:schemeClr val="bg1"/>
                </a:solidFill>
              </a:rPr>
              <a:t>C</a:t>
            </a:r>
            <a:r>
              <a:rPr lang="en-GB" dirty="0">
                <a:solidFill>
                  <a:schemeClr val="bg1"/>
                </a:solidFill>
              </a:rPr>
              <a:t>ontext-(where in novel? What is happening at this point</a:t>
            </a:r>
            <a:r>
              <a:rPr lang="en-GB" dirty="0" smtClean="0">
                <a:solidFill>
                  <a:schemeClr val="bg1"/>
                </a:solidFill>
              </a:rPr>
              <a:t>?)</a:t>
            </a:r>
          </a:p>
          <a:p>
            <a:pPr marL="0" indent="0">
              <a:buNone/>
            </a:pPr>
            <a:r>
              <a:rPr lang="en-GB" dirty="0" smtClean="0">
                <a:solidFill>
                  <a:srgbClr val="FFFF00"/>
                </a:solidFill>
              </a:rPr>
              <a:t>This theme is developed when…</a:t>
            </a:r>
          </a:p>
          <a:p>
            <a:r>
              <a:rPr lang="en-GB" sz="4300" dirty="0" smtClean="0">
                <a:solidFill>
                  <a:schemeClr val="bg1"/>
                </a:solidFill>
              </a:rPr>
              <a:t>Q</a:t>
            </a:r>
            <a:r>
              <a:rPr lang="en-GB" dirty="0" smtClean="0">
                <a:solidFill>
                  <a:schemeClr val="bg1"/>
                </a:solidFill>
              </a:rPr>
              <a:t>uotation</a:t>
            </a:r>
          </a:p>
          <a:p>
            <a:pPr marL="0" indent="0">
              <a:buNone/>
            </a:pPr>
            <a:r>
              <a:rPr lang="en-GB" dirty="0" smtClean="0">
                <a:solidFill>
                  <a:srgbClr val="FFFF00"/>
                </a:solidFill>
              </a:rPr>
              <a:t>“____________________”</a:t>
            </a:r>
          </a:p>
          <a:p>
            <a:r>
              <a:rPr lang="en-GB" sz="4300" dirty="0">
                <a:solidFill>
                  <a:schemeClr val="bg1"/>
                </a:solidFill>
              </a:rPr>
              <a:t>E</a:t>
            </a:r>
            <a:r>
              <a:rPr lang="en-GB" dirty="0">
                <a:solidFill>
                  <a:schemeClr val="bg1"/>
                </a:solidFill>
              </a:rPr>
              <a:t>xplanation (thorough analysis of quotation, technique used</a:t>
            </a:r>
            <a:r>
              <a:rPr lang="en-GB" dirty="0" smtClean="0">
                <a:solidFill>
                  <a:schemeClr val="bg1"/>
                </a:solidFill>
              </a:rPr>
              <a:t>)</a:t>
            </a:r>
          </a:p>
          <a:p>
            <a:pPr marL="0" indent="0">
              <a:buNone/>
            </a:pPr>
            <a:r>
              <a:rPr lang="en-GB" dirty="0" smtClean="0">
                <a:solidFill>
                  <a:srgbClr val="FFFF00"/>
                </a:solidFill>
              </a:rPr>
              <a:t>Here, Atwood uses __[aspect of novel]______ to…</a:t>
            </a:r>
          </a:p>
          <a:p>
            <a:r>
              <a:rPr lang="en-GB" sz="4300" dirty="0">
                <a:solidFill>
                  <a:schemeClr val="bg1"/>
                </a:solidFill>
              </a:rPr>
              <a:t>L</a:t>
            </a:r>
            <a:r>
              <a:rPr lang="en-GB" dirty="0">
                <a:solidFill>
                  <a:schemeClr val="bg1"/>
                </a:solidFill>
              </a:rPr>
              <a:t>ink (how does quotation link back to Q? What does it tell us about essay topic</a:t>
            </a:r>
            <a:r>
              <a:rPr lang="en-GB" dirty="0" smtClean="0">
                <a:solidFill>
                  <a:schemeClr val="bg1"/>
                </a:solidFill>
              </a:rPr>
              <a:t>?)</a:t>
            </a:r>
          </a:p>
          <a:p>
            <a:pPr marL="0" indent="0">
              <a:buNone/>
            </a:pPr>
            <a:r>
              <a:rPr lang="en-GB" dirty="0" smtClean="0">
                <a:solidFill>
                  <a:srgbClr val="FFFF00"/>
                </a:solidFill>
              </a:rPr>
              <a:t>This demonstrates Atwood’s theme of…as…</a:t>
            </a:r>
            <a:endParaRPr lang="en-GB" dirty="0">
              <a:solidFill>
                <a:srgbClr val="FFFF00"/>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307699" cy="1295400"/>
          </a:xfrm>
          <a:prstGeom prst="rect">
            <a:avLst/>
          </a:prstGeom>
        </p:spPr>
      </p:pic>
      <p:sp>
        <p:nvSpPr>
          <p:cNvPr id="5" name="TextBox 4"/>
          <p:cNvSpPr txBox="1"/>
          <p:nvPr/>
        </p:nvSpPr>
        <p:spPr>
          <a:xfrm>
            <a:off x="6629400" y="0"/>
            <a:ext cx="2514600" cy="3970318"/>
          </a:xfrm>
          <a:prstGeom prst="rect">
            <a:avLst/>
          </a:prstGeom>
          <a:solidFill>
            <a:schemeClr val="accent6">
              <a:lumMod val="40000"/>
              <a:lumOff val="60000"/>
            </a:schemeClr>
          </a:solidFill>
        </p:spPr>
        <p:txBody>
          <a:bodyPr wrap="square" rtlCol="0">
            <a:spAutoFit/>
          </a:bodyPr>
          <a:lstStyle/>
          <a:p>
            <a:r>
              <a:rPr lang="en-GB" b="1" u="sng" dirty="0" smtClean="0"/>
              <a:t>Essay Q</a:t>
            </a:r>
          </a:p>
          <a:p>
            <a:r>
              <a:rPr lang="en-GB" dirty="0" smtClean="0"/>
              <a:t>Choose </a:t>
            </a:r>
            <a:r>
              <a:rPr lang="en-GB" dirty="0"/>
              <a:t>a novel or short story that deals with </a:t>
            </a:r>
            <a:r>
              <a:rPr lang="en-GB" b="1" dirty="0"/>
              <a:t>a theme of moral or social significance.</a:t>
            </a:r>
          </a:p>
          <a:p>
            <a:r>
              <a:rPr lang="en-GB" dirty="0"/>
              <a:t>With reference to appropriate techniques, explain </a:t>
            </a:r>
            <a:r>
              <a:rPr lang="en-GB" b="1" dirty="0"/>
              <a:t>how the writer develops this theme</a:t>
            </a:r>
            <a:r>
              <a:rPr lang="en-GB" dirty="0"/>
              <a:t> and</a:t>
            </a:r>
          </a:p>
          <a:p>
            <a:r>
              <a:rPr lang="en-GB" dirty="0"/>
              <a:t>discuss </a:t>
            </a:r>
            <a:r>
              <a:rPr lang="en-GB" b="1" dirty="0"/>
              <a:t>why its development adds to your appreciation of the text as a whole.</a:t>
            </a:r>
          </a:p>
          <a:p>
            <a:endParaRPr lang="en-GB" dirty="0"/>
          </a:p>
        </p:txBody>
      </p:sp>
    </p:spTree>
    <p:extLst>
      <p:ext uri="{BB962C8B-B14F-4D97-AF65-F5344CB8AC3E}">
        <p14:creationId xmlns:p14="http://schemas.microsoft.com/office/powerpoint/2010/main" val="321337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0" y="0"/>
            <a:ext cx="5143500"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 y="-4618"/>
            <a:ext cx="4572000" cy="6837218"/>
          </a:xfrm>
          <a:prstGeom prst="rect">
            <a:avLst/>
          </a:prstGeom>
        </p:spPr>
      </p:pic>
    </p:spTree>
    <p:extLst>
      <p:ext uri="{BB962C8B-B14F-4D97-AF65-F5344CB8AC3E}">
        <p14:creationId xmlns:p14="http://schemas.microsoft.com/office/powerpoint/2010/main" val="1860619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71"/>
            <a:ext cx="8229600" cy="1143000"/>
          </a:xfrm>
        </p:spPr>
        <p:txBody>
          <a:bodyPr>
            <a:normAutofit fontScale="90000"/>
          </a:bodyPr>
          <a:lstStyle/>
          <a:p>
            <a:r>
              <a:rPr lang="en-GB" dirty="0" smtClean="0">
                <a:solidFill>
                  <a:schemeClr val="bg1"/>
                </a:solidFill>
              </a:rPr>
              <a:t>An Example Theme Paragraph C1-12</a:t>
            </a:r>
            <a:endParaRPr lang="en-GB" dirty="0">
              <a:solidFill>
                <a:schemeClr val="bg1"/>
              </a:solidFill>
            </a:endParaRPr>
          </a:p>
        </p:txBody>
      </p:sp>
      <p:sp>
        <p:nvSpPr>
          <p:cNvPr id="3" name="Content Placeholder 2"/>
          <p:cNvSpPr>
            <a:spLocks noGrp="1"/>
          </p:cNvSpPr>
          <p:nvPr>
            <p:ph idx="1"/>
          </p:nvPr>
        </p:nvSpPr>
        <p:spPr>
          <a:xfrm>
            <a:off x="457200" y="1143000"/>
            <a:ext cx="8229600" cy="5562600"/>
          </a:xfrm>
        </p:spPr>
        <p:txBody>
          <a:bodyPr>
            <a:normAutofit fontScale="70000" lnSpcReduction="20000"/>
          </a:bodyPr>
          <a:lstStyle/>
          <a:p>
            <a:pPr marL="0" indent="0">
              <a:buNone/>
            </a:pPr>
            <a:r>
              <a:rPr lang="en-GB" dirty="0">
                <a:solidFill>
                  <a:schemeClr val="bg1"/>
                </a:solidFill>
              </a:rPr>
              <a:t>In ‘The Handmaid’s Tale’, Atwood explores the theme </a:t>
            </a:r>
            <a:r>
              <a:rPr lang="en-GB" dirty="0" smtClean="0">
                <a:solidFill>
                  <a:schemeClr val="bg1"/>
                </a:solidFill>
              </a:rPr>
              <a:t>of </a:t>
            </a:r>
            <a:r>
              <a:rPr lang="en-GB" dirty="0" smtClean="0">
                <a:solidFill>
                  <a:srgbClr val="FFFF00"/>
                </a:solidFill>
              </a:rPr>
              <a:t>women’s subjugation </a:t>
            </a:r>
            <a:r>
              <a:rPr lang="en-GB" dirty="0" smtClean="0">
                <a:solidFill>
                  <a:schemeClr val="bg1"/>
                </a:solidFill>
              </a:rPr>
              <a:t>through </a:t>
            </a:r>
            <a:r>
              <a:rPr lang="en-GB" dirty="0" smtClean="0">
                <a:solidFill>
                  <a:srgbClr val="FFFF00"/>
                </a:solidFill>
              </a:rPr>
              <a:t>the language used in Gilead</a:t>
            </a:r>
            <a:r>
              <a:rPr lang="en-GB" dirty="0" smtClean="0">
                <a:solidFill>
                  <a:schemeClr val="bg1"/>
                </a:solidFill>
              </a:rPr>
              <a:t>. This </a:t>
            </a:r>
            <a:r>
              <a:rPr lang="en-GB" dirty="0">
                <a:solidFill>
                  <a:schemeClr val="bg1"/>
                </a:solidFill>
              </a:rPr>
              <a:t>theme is developed </a:t>
            </a:r>
            <a:r>
              <a:rPr lang="en-GB" dirty="0" smtClean="0">
                <a:solidFill>
                  <a:srgbClr val="FFFF00"/>
                </a:solidFill>
              </a:rPr>
              <a:t>when </a:t>
            </a:r>
            <a:r>
              <a:rPr lang="en-GB" dirty="0" err="1" smtClean="0">
                <a:solidFill>
                  <a:srgbClr val="FFFF00"/>
                </a:solidFill>
              </a:rPr>
              <a:t>Offred</a:t>
            </a:r>
            <a:r>
              <a:rPr lang="en-GB" dirty="0" smtClean="0">
                <a:solidFill>
                  <a:srgbClr val="FFFF00"/>
                </a:solidFill>
              </a:rPr>
              <a:t> greets her fellow Handmaid</a:t>
            </a:r>
            <a:r>
              <a:rPr lang="en-GB" dirty="0" smtClean="0">
                <a:solidFill>
                  <a:schemeClr val="bg1"/>
                </a:solidFill>
              </a:rPr>
              <a:t>: </a:t>
            </a:r>
          </a:p>
          <a:p>
            <a:pPr marL="0" indent="0">
              <a:buNone/>
            </a:pPr>
            <a:r>
              <a:rPr lang="en-GB" dirty="0">
                <a:solidFill>
                  <a:srgbClr val="FFFF00"/>
                </a:solidFill>
              </a:rPr>
              <a:t>“Blessed be the fruit,”…”May the Lord open,” I answer, the accepted response.”</a:t>
            </a:r>
            <a:r>
              <a:rPr lang="en-GB" dirty="0" err="1">
                <a:solidFill>
                  <a:schemeClr val="bg1"/>
                </a:solidFill>
              </a:rPr>
              <a:t>pg</a:t>
            </a:r>
            <a:r>
              <a:rPr lang="en-GB" dirty="0">
                <a:solidFill>
                  <a:schemeClr val="bg1"/>
                </a:solidFill>
              </a:rPr>
              <a:t> 29 (C4)</a:t>
            </a:r>
          </a:p>
          <a:p>
            <a:pPr marL="0" indent="0">
              <a:buNone/>
            </a:pPr>
            <a:r>
              <a:rPr lang="en-GB" dirty="0">
                <a:solidFill>
                  <a:schemeClr val="bg1"/>
                </a:solidFill>
              </a:rPr>
              <a:t>Here, Atwood uses </a:t>
            </a:r>
            <a:r>
              <a:rPr lang="en-GB" dirty="0" smtClean="0">
                <a:solidFill>
                  <a:srgbClr val="FFFF00"/>
                </a:solidFill>
              </a:rPr>
              <a:t>archaic language and formal phrasing </a:t>
            </a:r>
            <a:r>
              <a:rPr lang="en-GB" dirty="0" smtClean="0">
                <a:solidFill>
                  <a:schemeClr val="bg1"/>
                </a:solidFill>
              </a:rPr>
              <a:t>to </a:t>
            </a:r>
            <a:r>
              <a:rPr lang="en-GB" dirty="0" smtClean="0">
                <a:solidFill>
                  <a:srgbClr val="FFFF00"/>
                </a:solidFill>
              </a:rPr>
              <a:t>indicate the strict regime of Gilead, one where even turn of phrase is carefully monitored. The biblical references in their speech frames this setting as a theocracy, where demonstrating religious faith is the main priority of all citizens. </a:t>
            </a:r>
            <a:r>
              <a:rPr lang="en-GB" dirty="0" err="1" smtClean="0">
                <a:solidFill>
                  <a:srgbClr val="FFFF00"/>
                </a:solidFill>
              </a:rPr>
              <a:t>Offred</a:t>
            </a:r>
            <a:r>
              <a:rPr lang="en-GB" dirty="0" smtClean="0">
                <a:solidFill>
                  <a:srgbClr val="FFFF00"/>
                </a:solidFill>
              </a:rPr>
              <a:t> describes her reply as an “accepted response”, indicating that even speech is policed under the totalitarian state, emphasising that the Handmaids are being constantly watched. The reference to fertility that forms the greeting highlights the Handmaid’s sole purpose in this society, as the bearers of the “fruit” of their wombs.  </a:t>
            </a:r>
            <a:r>
              <a:rPr lang="en-GB" dirty="0" smtClean="0">
                <a:solidFill>
                  <a:schemeClr val="bg1"/>
                </a:solidFill>
              </a:rPr>
              <a:t>This </a:t>
            </a:r>
            <a:r>
              <a:rPr lang="en-GB" dirty="0">
                <a:solidFill>
                  <a:schemeClr val="bg1"/>
                </a:solidFill>
              </a:rPr>
              <a:t>demonstrates Atwood’s theme </a:t>
            </a:r>
            <a:r>
              <a:rPr lang="en-GB" dirty="0" smtClean="0">
                <a:solidFill>
                  <a:schemeClr val="bg1"/>
                </a:solidFill>
              </a:rPr>
              <a:t>of </a:t>
            </a:r>
            <a:r>
              <a:rPr lang="en-GB" dirty="0" smtClean="0">
                <a:solidFill>
                  <a:srgbClr val="FFFF00"/>
                </a:solidFill>
              </a:rPr>
              <a:t>women’s subjugation</a:t>
            </a:r>
            <a:r>
              <a:rPr lang="en-GB" dirty="0" smtClean="0">
                <a:solidFill>
                  <a:schemeClr val="bg1"/>
                </a:solidFill>
              </a:rPr>
              <a:t>, as </a:t>
            </a:r>
            <a:r>
              <a:rPr lang="en-GB" dirty="0" smtClean="0">
                <a:solidFill>
                  <a:srgbClr val="FFFF00"/>
                </a:solidFill>
              </a:rPr>
              <a:t>even the language used emphasises the controlling nature of Gilead towards females, and places the Handmaids firmly in their place as mere vessels for the future of the upper class. </a:t>
            </a:r>
            <a:endParaRPr lang="en-GB" dirty="0">
              <a:solidFill>
                <a:srgbClr val="FFFF00"/>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3173355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Homework</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GB" dirty="0" smtClean="0">
                <a:solidFill>
                  <a:schemeClr val="bg1"/>
                </a:solidFill>
              </a:rPr>
              <a:t>For </a:t>
            </a:r>
            <a:r>
              <a:rPr lang="en-GB" b="1" dirty="0" smtClean="0">
                <a:solidFill>
                  <a:schemeClr val="bg1"/>
                </a:solidFill>
              </a:rPr>
              <a:t>Weds 18</a:t>
            </a:r>
            <a:r>
              <a:rPr lang="en-GB" b="1" baseline="30000" dirty="0" smtClean="0">
                <a:solidFill>
                  <a:schemeClr val="bg1"/>
                </a:solidFill>
              </a:rPr>
              <a:t>th</a:t>
            </a:r>
            <a:r>
              <a:rPr lang="en-GB" b="1" dirty="0" smtClean="0">
                <a:solidFill>
                  <a:schemeClr val="bg1"/>
                </a:solidFill>
              </a:rPr>
              <a:t> </a:t>
            </a:r>
            <a:r>
              <a:rPr lang="en-GB" b="1" dirty="0" smtClean="0">
                <a:solidFill>
                  <a:schemeClr val="bg1"/>
                </a:solidFill>
              </a:rPr>
              <a:t>Sept</a:t>
            </a:r>
          </a:p>
          <a:p>
            <a:r>
              <a:rPr lang="en-GB" b="1" dirty="0" smtClean="0">
                <a:solidFill>
                  <a:schemeClr val="bg1"/>
                </a:solidFill>
              </a:rPr>
              <a:t>Finish theme paragraph </a:t>
            </a:r>
            <a:r>
              <a:rPr lang="en-GB" dirty="0" smtClean="0">
                <a:solidFill>
                  <a:schemeClr val="bg1"/>
                </a:solidFill>
              </a:rPr>
              <a:t>(if not completed in class)</a:t>
            </a:r>
            <a:endParaRPr lang="en-GB" dirty="0" smtClean="0">
              <a:solidFill>
                <a:schemeClr val="bg1"/>
              </a:solidFill>
            </a:endParaRPr>
          </a:p>
          <a:p>
            <a:r>
              <a:rPr lang="en-GB" dirty="0" smtClean="0">
                <a:solidFill>
                  <a:schemeClr val="bg1"/>
                </a:solidFill>
              </a:rPr>
              <a:t>Read </a:t>
            </a:r>
            <a:r>
              <a:rPr lang="en-GB" b="1" dirty="0" smtClean="0">
                <a:solidFill>
                  <a:schemeClr val="bg1"/>
                </a:solidFill>
              </a:rPr>
              <a:t>Chapters 13-17 </a:t>
            </a:r>
            <a:r>
              <a:rPr lang="en-GB" dirty="0" smtClean="0">
                <a:solidFill>
                  <a:schemeClr val="bg1"/>
                </a:solidFill>
              </a:rPr>
              <a:t>(31 pages)</a:t>
            </a:r>
          </a:p>
          <a:p>
            <a:r>
              <a:rPr lang="en-GB" dirty="0" smtClean="0">
                <a:solidFill>
                  <a:schemeClr val="bg1"/>
                </a:solidFill>
              </a:rPr>
              <a:t>As you read, highlight and/or note down </a:t>
            </a:r>
            <a:r>
              <a:rPr lang="en-GB" b="1" dirty="0" smtClean="0">
                <a:solidFill>
                  <a:schemeClr val="bg1"/>
                </a:solidFill>
              </a:rPr>
              <a:t>THREE interesting quotations</a:t>
            </a:r>
          </a:p>
          <a:p>
            <a:r>
              <a:rPr lang="en-GB" dirty="0">
                <a:solidFill>
                  <a:schemeClr val="bg1"/>
                </a:solidFill>
              </a:rPr>
              <a:t>These could be about:</a:t>
            </a:r>
          </a:p>
          <a:p>
            <a:pPr lvl="1"/>
            <a:r>
              <a:rPr lang="en-GB" dirty="0">
                <a:solidFill>
                  <a:schemeClr val="bg1"/>
                </a:solidFill>
              </a:rPr>
              <a:t>Characters</a:t>
            </a:r>
          </a:p>
          <a:p>
            <a:pPr lvl="1"/>
            <a:r>
              <a:rPr lang="en-GB" dirty="0">
                <a:solidFill>
                  <a:schemeClr val="bg1"/>
                </a:solidFill>
              </a:rPr>
              <a:t>Key themes</a:t>
            </a:r>
          </a:p>
          <a:p>
            <a:pPr lvl="1"/>
            <a:r>
              <a:rPr lang="en-GB" dirty="0">
                <a:solidFill>
                  <a:schemeClr val="bg1"/>
                </a:solidFill>
              </a:rPr>
              <a:t>Descriptions of setting</a:t>
            </a:r>
          </a:p>
          <a:p>
            <a:pPr lvl="1"/>
            <a:r>
              <a:rPr lang="en-GB" dirty="0" smtClean="0">
                <a:solidFill>
                  <a:schemeClr val="bg1"/>
                </a:solidFill>
              </a:rPr>
              <a:t>Dialogue</a:t>
            </a:r>
          </a:p>
          <a:p>
            <a:r>
              <a:rPr lang="en-GB" dirty="0" smtClean="0">
                <a:solidFill>
                  <a:schemeClr val="bg1"/>
                </a:solidFill>
              </a:rPr>
              <a:t>Be prepared to share these next week</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
        <p:nvSpPr>
          <p:cNvPr id="5" name="TextBox 4"/>
          <p:cNvSpPr txBox="1"/>
          <p:nvPr/>
        </p:nvSpPr>
        <p:spPr>
          <a:xfrm>
            <a:off x="5562600" y="3200400"/>
            <a:ext cx="3352800" cy="1815882"/>
          </a:xfrm>
          <a:prstGeom prst="rect">
            <a:avLst/>
          </a:prstGeom>
          <a:solidFill>
            <a:srgbClr val="FF0000"/>
          </a:solidFill>
        </p:spPr>
        <p:txBody>
          <a:bodyPr wrap="square" rtlCol="0">
            <a:spAutoFit/>
          </a:bodyPr>
          <a:lstStyle/>
          <a:p>
            <a:r>
              <a:rPr lang="en-GB" sz="2800" dirty="0" smtClean="0">
                <a:solidFill>
                  <a:schemeClr val="bg1"/>
                </a:solidFill>
              </a:rPr>
              <a:t>WARNING: References to abuse and rape in this section.</a:t>
            </a:r>
            <a:endParaRPr lang="en-GB" sz="2800" dirty="0">
              <a:solidFill>
                <a:schemeClr val="bg1"/>
              </a:solidFill>
            </a:endParaRPr>
          </a:p>
        </p:txBody>
      </p:sp>
    </p:spTree>
    <p:extLst>
      <p:ext uri="{BB962C8B-B14F-4D97-AF65-F5344CB8AC3E}">
        <p14:creationId xmlns:p14="http://schemas.microsoft.com/office/powerpoint/2010/main" val="637945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52400"/>
            <a:ext cx="2355057" cy="3276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42461"/>
            <a:ext cx="2362200" cy="328653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524827"/>
            <a:ext cx="2373530" cy="323503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800" y="3542145"/>
            <a:ext cx="2352964" cy="32004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8106" y="1371599"/>
            <a:ext cx="3189091" cy="4191001"/>
          </a:xfrm>
          <a:prstGeom prst="rect">
            <a:avLst/>
          </a:prstGeom>
        </p:spPr>
      </p:pic>
    </p:spTree>
    <p:extLst>
      <p:ext uri="{BB962C8B-B14F-4D97-AF65-F5344CB8AC3E}">
        <p14:creationId xmlns:p14="http://schemas.microsoft.com/office/powerpoint/2010/main" val="311473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Atwood Interview</a:t>
            </a:r>
            <a:endParaRPr lang="en-GB" dirty="0">
              <a:solidFill>
                <a:schemeClr val="bg1"/>
              </a:solidFill>
            </a:endParaRPr>
          </a:p>
        </p:txBody>
      </p:sp>
      <p:sp>
        <p:nvSpPr>
          <p:cNvPr id="3" name="Content Placeholder 2"/>
          <p:cNvSpPr>
            <a:spLocks noGrp="1"/>
          </p:cNvSpPr>
          <p:nvPr>
            <p:ph idx="1"/>
          </p:nvPr>
        </p:nvSpPr>
        <p:spPr/>
        <p:txBody>
          <a:bodyPr/>
          <a:lstStyle/>
          <a:p>
            <a:r>
              <a:rPr lang="en-GB" dirty="0">
                <a:solidFill>
                  <a:schemeClr val="bg1"/>
                </a:solidFill>
              </a:rPr>
              <a:t>https://www.youtube.com/watch?v=_rDoROcHbpI</a:t>
            </a:r>
          </a:p>
        </p:txBody>
      </p:sp>
    </p:spTree>
    <p:extLst>
      <p:ext uri="{BB962C8B-B14F-4D97-AF65-F5344CB8AC3E}">
        <p14:creationId xmlns:p14="http://schemas.microsoft.com/office/powerpoint/2010/main" val="2085978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043" y="4448218"/>
            <a:ext cx="7772400" cy="1470025"/>
          </a:xfrm>
        </p:spPr>
        <p:txBody>
          <a:bodyPr/>
          <a:lstStyle/>
          <a:p>
            <a:r>
              <a:rPr lang="en-GB" smtClean="0">
                <a:solidFill>
                  <a:schemeClr val="bg1"/>
                </a:solidFill>
              </a:rPr>
              <a:t>‘The Handmaid’s Tale’</a:t>
            </a:r>
            <a:br>
              <a:rPr lang="en-GB" smtClean="0">
                <a:solidFill>
                  <a:schemeClr val="bg1"/>
                </a:solidFill>
              </a:rPr>
            </a:br>
            <a:r>
              <a:rPr lang="en-GB" smtClean="0">
                <a:solidFill>
                  <a:schemeClr val="bg1"/>
                </a:solidFill>
              </a:rPr>
              <a:t>Margaret Atwood</a:t>
            </a:r>
            <a:endParaRPr lang="en-GB" dirty="0">
              <a:solidFill>
                <a:schemeClr val="bg1"/>
              </a:solidFill>
            </a:endParaRPr>
          </a:p>
        </p:txBody>
      </p:sp>
      <p:sp>
        <p:nvSpPr>
          <p:cNvPr id="3" name="Subtitle 2"/>
          <p:cNvSpPr>
            <a:spLocks noGrp="1"/>
          </p:cNvSpPr>
          <p:nvPr>
            <p:ph type="subTitle" idx="1"/>
          </p:nvPr>
        </p:nvSpPr>
        <p:spPr>
          <a:xfrm>
            <a:off x="1526843" y="5791200"/>
            <a:ext cx="6400800" cy="1752600"/>
          </a:xfrm>
        </p:spPr>
        <p:txBody>
          <a:bodyPr/>
          <a:lstStyle/>
          <a:p>
            <a:r>
              <a:rPr lang="en-GB" smtClean="0"/>
              <a:t>Chapters 7-12</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943" y="188794"/>
            <a:ext cx="6324600" cy="4259424"/>
          </a:xfrm>
          <a:prstGeom prst="rect">
            <a:avLst/>
          </a:prstGeom>
        </p:spPr>
      </p:pic>
    </p:spTree>
    <p:extLst>
      <p:ext uri="{BB962C8B-B14F-4D97-AF65-F5344CB8AC3E}">
        <p14:creationId xmlns:p14="http://schemas.microsoft.com/office/powerpoint/2010/main" val="253373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Your Questions</a:t>
            </a:r>
            <a:endParaRPr lang="en-GB" dirty="0">
              <a:solidFill>
                <a:schemeClr val="bg1"/>
              </a:solidFill>
            </a:endParaRPr>
          </a:p>
        </p:txBody>
      </p:sp>
      <p:sp>
        <p:nvSpPr>
          <p:cNvPr id="3" name="Content Placeholder 2"/>
          <p:cNvSpPr>
            <a:spLocks noGrp="1"/>
          </p:cNvSpPr>
          <p:nvPr>
            <p:ph idx="1"/>
          </p:nvPr>
        </p:nvSpPr>
        <p:spPr>
          <a:xfrm>
            <a:off x="457200" y="1295400"/>
            <a:ext cx="5791200" cy="4830763"/>
          </a:xfrm>
        </p:spPr>
        <p:txBody>
          <a:bodyPr>
            <a:normAutofit fontScale="92500" lnSpcReduction="20000"/>
          </a:bodyPr>
          <a:lstStyle/>
          <a:p>
            <a:r>
              <a:rPr lang="en-GB" dirty="0" smtClean="0">
                <a:solidFill>
                  <a:schemeClr val="bg1"/>
                </a:solidFill>
              </a:rPr>
              <a:t>On your post-it, write down any questions you have about the novel so far:</a:t>
            </a:r>
          </a:p>
          <a:p>
            <a:pPr lvl="1"/>
            <a:r>
              <a:rPr lang="en-GB" dirty="0">
                <a:solidFill>
                  <a:schemeClr val="bg1"/>
                </a:solidFill>
              </a:rPr>
              <a:t>things you don’t understand about plot/character/setting</a:t>
            </a:r>
          </a:p>
          <a:p>
            <a:pPr lvl="1"/>
            <a:r>
              <a:rPr lang="en-GB" dirty="0">
                <a:solidFill>
                  <a:schemeClr val="bg1"/>
                </a:solidFill>
              </a:rPr>
              <a:t>Terms we have discussed that you need clarification on</a:t>
            </a:r>
          </a:p>
          <a:p>
            <a:pPr lvl="1"/>
            <a:r>
              <a:rPr lang="en-GB" dirty="0">
                <a:solidFill>
                  <a:schemeClr val="bg1"/>
                </a:solidFill>
              </a:rPr>
              <a:t>Work that we have covered that has been challenging for you</a:t>
            </a:r>
          </a:p>
          <a:p>
            <a:pPr marL="0" indent="0">
              <a:buNone/>
            </a:pPr>
            <a:endParaRPr lang="en-GB" dirty="0" smtClean="0">
              <a:solidFill>
                <a:schemeClr val="bg1"/>
              </a:solidFill>
            </a:endParaRPr>
          </a:p>
          <a:p>
            <a:r>
              <a:rPr lang="en-GB" dirty="0" smtClean="0">
                <a:solidFill>
                  <a:schemeClr val="bg1"/>
                </a:solidFill>
              </a:rPr>
              <a:t>This will help me know what to cover in this lesson!</a:t>
            </a:r>
          </a:p>
        </p:txBody>
      </p:sp>
      <p:pic>
        <p:nvPicPr>
          <p:cNvPr id="1027" name="Picture 3" descr="C:\Users\mi3069a\AppData\Local\Microsoft\Windows\Temporary Internet Files\Content.IE5\ZI0TLZBB\orangePostI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4346121"/>
            <a:ext cx="257175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3069a\AppData\Local\Microsoft\Windows\Temporary Internet Files\Content.IE5\VQJFVOB8\question-marks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88183" y="0"/>
            <a:ext cx="2423160" cy="1962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078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Summary Task</a:t>
            </a:r>
            <a:endParaRPr lang="en-GB" dirty="0">
              <a:solidFill>
                <a:schemeClr val="bg1"/>
              </a:solidFill>
            </a:endParaRPr>
          </a:p>
        </p:txBody>
      </p:sp>
      <p:sp>
        <p:nvSpPr>
          <p:cNvPr id="3" name="Content Placeholder 2"/>
          <p:cNvSpPr>
            <a:spLocks noGrp="1"/>
          </p:cNvSpPr>
          <p:nvPr>
            <p:ph idx="1"/>
          </p:nvPr>
        </p:nvSpPr>
        <p:spPr/>
        <p:txBody>
          <a:bodyPr>
            <a:normAutofit lnSpcReduction="10000"/>
          </a:bodyPr>
          <a:lstStyle/>
          <a:p>
            <a:r>
              <a:rPr lang="en-GB" dirty="0" smtClean="0">
                <a:solidFill>
                  <a:schemeClr val="bg1"/>
                </a:solidFill>
              </a:rPr>
              <a:t>You will be split into </a:t>
            </a:r>
            <a:r>
              <a:rPr lang="en-GB" dirty="0" smtClean="0">
                <a:solidFill>
                  <a:schemeClr val="bg1"/>
                </a:solidFill>
              </a:rPr>
              <a:t>three groups</a:t>
            </a:r>
            <a:r>
              <a:rPr lang="en-GB" dirty="0" smtClean="0">
                <a:solidFill>
                  <a:schemeClr val="bg1"/>
                </a:solidFill>
              </a:rPr>
              <a:t>:</a:t>
            </a:r>
          </a:p>
          <a:p>
            <a:pPr lvl="1"/>
            <a:r>
              <a:rPr lang="en-GB" dirty="0" smtClean="0">
                <a:solidFill>
                  <a:schemeClr val="bg1"/>
                </a:solidFill>
              </a:rPr>
              <a:t>Group </a:t>
            </a:r>
            <a:r>
              <a:rPr lang="en-GB" dirty="0" smtClean="0">
                <a:solidFill>
                  <a:schemeClr val="bg1"/>
                </a:solidFill>
              </a:rPr>
              <a:t>1: Anton, Sean, Jean, Dylan</a:t>
            </a:r>
            <a:endParaRPr lang="en-GB" dirty="0" smtClean="0">
              <a:solidFill>
                <a:schemeClr val="bg1"/>
              </a:solidFill>
            </a:endParaRPr>
          </a:p>
          <a:p>
            <a:pPr lvl="1"/>
            <a:r>
              <a:rPr lang="en-GB" dirty="0" smtClean="0">
                <a:solidFill>
                  <a:schemeClr val="bg1"/>
                </a:solidFill>
              </a:rPr>
              <a:t>Group 2: Rhiannon, Ellie, Matthew, </a:t>
            </a:r>
            <a:r>
              <a:rPr lang="en-GB" dirty="0" err="1" smtClean="0">
                <a:solidFill>
                  <a:schemeClr val="bg1"/>
                </a:solidFill>
              </a:rPr>
              <a:t>Abbie</a:t>
            </a:r>
            <a:r>
              <a:rPr lang="en-GB" dirty="0" smtClean="0">
                <a:solidFill>
                  <a:schemeClr val="bg1"/>
                </a:solidFill>
              </a:rPr>
              <a:t>, Sophie</a:t>
            </a:r>
          </a:p>
          <a:p>
            <a:pPr lvl="1"/>
            <a:r>
              <a:rPr lang="en-GB" dirty="0" smtClean="0">
                <a:solidFill>
                  <a:schemeClr val="bg1"/>
                </a:solidFill>
              </a:rPr>
              <a:t>Group 3: Luke, </a:t>
            </a:r>
            <a:r>
              <a:rPr lang="en-GB" dirty="0" err="1" smtClean="0">
                <a:solidFill>
                  <a:schemeClr val="bg1"/>
                </a:solidFill>
              </a:rPr>
              <a:t>Niamh</a:t>
            </a:r>
            <a:r>
              <a:rPr lang="en-GB" dirty="0" smtClean="0">
                <a:solidFill>
                  <a:schemeClr val="bg1"/>
                </a:solidFill>
              </a:rPr>
              <a:t>, Skye, Erin</a:t>
            </a:r>
            <a:endParaRPr lang="en-GB" dirty="0" smtClean="0">
              <a:solidFill>
                <a:schemeClr val="bg1"/>
              </a:solidFill>
            </a:endParaRPr>
          </a:p>
          <a:p>
            <a:r>
              <a:rPr lang="en-GB" dirty="0" smtClean="0">
                <a:solidFill>
                  <a:schemeClr val="bg1"/>
                </a:solidFill>
              </a:rPr>
              <a:t>Each </a:t>
            </a:r>
            <a:r>
              <a:rPr lang="en-GB" dirty="0" smtClean="0">
                <a:solidFill>
                  <a:schemeClr val="bg1"/>
                </a:solidFill>
              </a:rPr>
              <a:t>group will be given an A3 sheet, to begin summarising their knowledge of the novel so far</a:t>
            </a:r>
          </a:p>
          <a:p>
            <a:r>
              <a:rPr lang="en-GB" dirty="0" smtClean="0">
                <a:solidFill>
                  <a:schemeClr val="bg1"/>
                </a:solidFill>
              </a:rPr>
              <a:t>We will rotate these to see how much information we can add to our notes</a:t>
            </a:r>
          </a:p>
        </p:txBody>
      </p:sp>
      <p:pic>
        <p:nvPicPr>
          <p:cNvPr id="1026" name="Picture 2" descr="C:\Users\mi3069a\AppData\Local\Microsoft\Windows\Temporary Internet Files\Content.IE5\BS55VWSN\983px-Checklist_Noun_project_5166.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0886"/>
            <a:ext cx="1569616" cy="163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166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Summary Task</a:t>
            </a:r>
            <a:endParaRPr lang="en-GB"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GB" dirty="0" smtClean="0">
                <a:solidFill>
                  <a:schemeClr val="bg1"/>
                </a:solidFill>
              </a:rPr>
              <a:t>You will be split into two larger groups:</a:t>
            </a:r>
          </a:p>
          <a:p>
            <a:r>
              <a:rPr lang="en-GB" dirty="0" smtClean="0">
                <a:solidFill>
                  <a:schemeClr val="bg1"/>
                </a:solidFill>
              </a:rPr>
              <a:t>Group 1:</a:t>
            </a:r>
          </a:p>
          <a:p>
            <a:pPr lvl="1"/>
            <a:r>
              <a:rPr lang="en-GB" dirty="0" smtClean="0">
                <a:solidFill>
                  <a:schemeClr val="bg1"/>
                </a:solidFill>
              </a:rPr>
              <a:t>Adam, Dylan, </a:t>
            </a:r>
            <a:r>
              <a:rPr lang="en-GB" dirty="0" err="1" smtClean="0">
                <a:solidFill>
                  <a:schemeClr val="bg1"/>
                </a:solidFill>
              </a:rPr>
              <a:t>Ameilia</a:t>
            </a:r>
            <a:r>
              <a:rPr lang="en-GB" dirty="0" smtClean="0">
                <a:solidFill>
                  <a:schemeClr val="bg1"/>
                </a:solidFill>
              </a:rPr>
              <a:t>, Connor</a:t>
            </a:r>
          </a:p>
          <a:p>
            <a:pPr lvl="1"/>
            <a:r>
              <a:rPr lang="en-GB" dirty="0" smtClean="0">
                <a:solidFill>
                  <a:schemeClr val="bg1"/>
                </a:solidFill>
              </a:rPr>
              <a:t>Kelvin, Matthew </a:t>
            </a:r>
            <a:r>
              <a:rPr lang="en-GB" dirty="0" err="1" smtClean="0">
                <a:solidFill>
                  <a:schemeClr val="bg1"/>
                </a:solidFill>
              </a:rPr>
              <a:t>McK</a:t>
            </a:r>
            <a:r>
              <a:rPr lang="en-GB" dirty="0" smtClean="0">
                <a:solidFill>
                  <a:schemeClr val="bg1"/>
                </a:solidFill>
              </a:rPr>
              <a:t>, Jean, Sean</a:t>
            </a:r>
          </a:p>
          <a:p>
            <a:pPr lvl="1"/>
            <a:r>
              <a:rPr lang="en-GB" dirty="0" smtClean="0">
                <a:solidFill>
                  <a:schemeClr val="bg1"/>
                </a:solidFill>
              </a:rPr>
              <a:t>Ellie, Rhiannon, Matthew Mullen, Anton</a:t>
            </a:r>
          </a:p>
          <a:p>
            <a:r>
              <a:rPr lang="en-GB" dirty="0" smtClean="0">
                <a:solidFill>
                  <a:schemeClr val="bg1"/>
                </a:solidFill>
              </a:rPr>
              <a:t>Group 2:</a:t>
            </a:r>
          </a:p>
          <a:p>
            <a:pPr lvl="1"/>
            <a:r>
              <a:rPr lang="en-GB" dirty="0" smtClean="0">
                <a:solidFill>
                  <a:schemeClr val="bg1"/>
                </a:solidFill>
              </a:rPr>
              <a:t>Maryam, Lizzie, Skye, </a:t>
            </a:r>
            <a:r>
              <a:rPr lang="en-GB" dirty="0" err="1" smtClean="0">
                <a:solidFill>
                  <a:schemeClr val="bg1"/>
                </a:solidFill>
              </a:rPr>
              <a:t>Dani</a:t>
            </a:r>
            <a:endParaRPr lang="en-GB" dirty="0" smtClean="0">
              <a:solidFill>
                <a:schemeClr val="bg1"/>
              </a:solidFill>
            </a:endParaRPr>
          </a:p>
          <a:p>
            <a:pPr lvl="1"/>
            <a:r>
              <a:rPr lang="en-GB" dirty="0" err="1" smtClean="0">
                <a:solidFill>
                  <a:schemeClr val="bg1"/>
                </a:solidFill>
              </a:rPr>
              <a:t>Abbie</a:t>
            </a:r>
            <a:r>
              <a:rPr lang="en-GB" dirty="0" smtClean="0">
                <a:solidFill>
                  <a:schemeClr val="bg1"/>
                </a:solidFill>
              </a:rPr>
              <a:t>, Sophie, Erin, </a:t>
            </a:r>
            <a:r>
              <a:rPr lang="en-GB" dirty="0" err="1" smtClean="0">
                <a:solidFill>
                  <a:schemeClr val="bg1"/>
                </a:solidFill>
              </a:rPr>
              <a:t>Leighrah</a:t>
            </a:r>
            <a:endParaRPr lang="en-GB" dirty="0" smtClean="0">
              <a:solidFill>
                <a:schemeClr val="bg1"/>
              </a:solidFill>
            </a:endParaRPr>
          </a:p>
          <a:p>
            <a:pPr lvl="1"/>
            <a:r>
              <a:rPr lang="en-GB" dirty="0" smtClean="0">
                <a:solidFill>
                  <a:schemeClr val="bg1"/>
                </a:solidFill>
              </a:rPr>
              <a:t>Louie, Luke, Vincent</a:t>
            </a:r>
          </a:p>
          <a:p>
            <a:pPr lvl="1"/>
            <a:r>
              <a:rPr lang="en-GB" dirty="0" smtClean="0">
                <a:solidFill>
                  <a:schemeClr val="bg1"/>
                </a:solidFill>
              </a:rPr>
              <a:t>Peace, </a:t>
            </a:r>
            <a:r>
              <a:rPr lang="en-GB" dirty="0" err="1" smtClean="0">
                <a:solidFill>
                  <a:schemeClr val="bg1"/>
                </a:solidFill>
              </a:rPr>
              <a:t>Nesse</a:t>
            </a:r>
            <a:r>
              <a:rPr lang="en-GB" dirty="0" smtClean="0">
                <a:solidFill>
                  <a:schemeClr val="bg1"/>
                </a:solidFill>
              </a:rPr>
              <a:t>, </a:t>
            </a:r>
            <a:r>
              <a:rPr lang="en-GB" dirty="0" err="1" smtClean="0">
                <a:solidFill>
                  <a:schemeClr val="bg1"/>
                </a:solidFill>
              </a:rPr>
              <a:t>Niamh</a:t>
            </a:r>
            <a:r>
              <a:rPr lang="en-GB" dirty="0" smtClean="0">
                <a:solidFill>
                  <a:schemeClr val="bg1"/>
                </a:solidFill>
              </a:rPr>
              <a:t>, Amy</a:t>
            </a:r>
            <a:endParaRPr lang="en-GB" dirty="0">
              <a:solidFill>
                <a:schemeClr val="bg1"/>
              </a:solidFill>
            </a:endParaRPr>
          </a:p>
          <a:p>
            <a:r>
              <a:rPr lang="en-GB" dirty="0" smtClean="0">
                <a:solidFill>
                  <a:schemeClr val="bg1"/>
                </a:solidFill>
              </a:rPr>
              <a:t>Each group will be given an A3 sheet, to begin summarising their knowledge of the novel so far</a:t>
            </a:r>
          </a:p>
          <a:p>
            <a:r>
              <a:rPr lang="en-GB" dirty="0" smtClean="0">
                <a:solidFill>
                  <a:schemeClr val="bg1"/>
                </a:solidFill>
              </a:rPr>
              <a:t>We will rotate these to see how much information we can add to our notes</a:t>
            </a:r>
          </a:p>
        </p:txBody>
      </p:sp>
      <p:pic>
        <p:nvPicPr>
          <p:cNvPr id="1026" name="Picture 2" descr="C:\Users\mi3069a\AppData\Local\Microsoft\Windows\Temporary Internet Files\Content.IE5\BS55VWSN\983px-Checklist_Noun_project_5166.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066800"/>
            <a:ext cx="2560216"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270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Summarising Gilead</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GB" dirty="0" smtClean="0">
                <a:solidFill>
                  <a:schemeClr val="bg1"/>
                </a:solidFill>
              </a:rPr>
              <a:t>Run by a religious group</a:t>
            </a:r>
          </a:p>
          <a:p>
            <a:r>
              <a:rPr lang="en-GB" dirty="0" smtClean="0">
                <a:solidFill>
                  <a:schemeClr val="bg1"/>
                </a:solidFill>
              </a:rPr>
              <a:t>Dystopian setting</a:t>
            </a:r>
          </a:p>
          <a:p>
            <a:r>
              <a:rPr lang="en-GB" dirty="0" smtClean="0">
                <a:solidFill>
                  <a:schemeClr val="bg1"/>
                </a:solidFill>
              </a:rPr>
              <a:t>Strict society</a:t>
            </a:r>
          </a:p>
          <a:p>
            <a:r>
              <a:rPr lang="en-GB" dirty="0" smtClean="0">
                <a:solidFill>
                  <a:schemeClr val="bg1"/>
                </a:solidFill>
              </a:rPr>
              <a:t>In the household of a Commander</a:t>
            </a:r>
          </a:p>
          <a:p>
            <a:r>
              <a:rPr lang="en-GB" dirty="0" smtClean="0">
                <a:solidFill>
                  <a:schemeClr val="bg1"/>
                </a:solidFill>
              </a:rPr>
              <a:t>Totalitarian</a:t>
            </a:r>
          </a:p>
          <a:p>
            <a:r>
              <a:rPr lang="en-GB" dirty="0" smtClean="0">
                <a:solidFill>
                  <a:schemeClr val="bg1"/>
                </a:solidFill>
              </a:rPr>
              <a:t>Fundamentalist Christian beliefs</a:t>
            </a:r>
          </a:p>
          <a:p>
            <a:r>
              <a:rPr lang="en-GB" dirty="0" smtClean="0">
                <a:solidFill>
                  <a:schemeClr val="bg1"/>
                </a:solidFill>
              </a:rPr>
              <a:t>Beginning sees a gymnasium filled with handmaids</a:t>
            </a:r>
          </a:p>
          <a:p>
            <a:r>
              <a:rPr lang="en-GB" dirty="0" smtClean="0">
                <a:solidFill>
                  <a:schemeClr val="bg1"/>
                </a:solidFill>
              </a:rPr>
              <a:t>Opening of book, </a:t>
            </a:r>
            <a:r>
              <a:rPr lang="en-GB" dirty="0" err="1" smtClean="0">
                <a:solidFill>
                  <a:schemeClr val="bg1"/>
                </a:solidFill>
              </a:rPr>
              <a:t>Offred</a:t>
            </a:r>
            <a:r>
              <a:rPr lang="en-GB" dirty="0" smtClean="0">
                <a:solidFill>
                  <a:schemeClr val="bg1"/>
                </a:solidFill>
              </a:rPr>
              <a:t> describes room as a prison</a:t>
            </a:r>
          </a:p>
          <a:p>
            <a:r>
              <a:rPr lang="en-GB" dirty="0" smtClean="0">
                <a:solidFill>
                  <a:schemeClr val="bg1"/>
                </a:solidFill>
              </a:rPr>
              <a:t>Theocracy-a system ruled by religious belief</a:t>
            </a:r>
          </a:p>
          <a:p>
            <a:r>
              <a:rPr lang="en-GB" dirty="0" smtClean="0">
                <a:solidFill>
                  <a:schemeClr val="bg1"/>
                </a:solidFill>
              </a:rPr>
              <a:t>Patriarchy-society where men rule</a:t>
            </a:r>
            <a:endParaRPr lang="en-GB" dirty="0">
              <a:solidFill>
                <a:schemeClr val="bg1"/>
              </a:solidFill>
            </a:endParaRPr>
          </a:p>
        </p:txBody>
      </p:sp>
      <p:sp>
        <p:nvSpPr>
          <p:cNvPr id="4" name="TextBox 3"/>
          <p:cNvSpPr txBox="1"/>
          <p:nvPr/>
        </p:nvSpPr>
        <p:spPr>
          <a:xfrm>
            <a:off x="0" y="0"/>
            <a:ext cx="2057400" cy="646331"/>
          </a:xfrm>
          <a:prstGeom prst="rect">
            <a:avLst/>
          </a:prstGeom>
          <a:solidFill>
            <a:schemeClr val="accent6">
              <a:lumMod val="60000"/>
              <a:lumOff val="40000"/>
            </a:schemeClr>
          </a:solidFill>
        </p:spPr>
        <p:txBody>
          <a:bodyPr wrap="square" rtlCol="0">
            <a:spAutoFit/>
          </a:bodyPr>
          <a:lstStyle/>
          <a:p>
            <a:r>
              <a:rPr lang="en-GB" dirty="0" smtClean="0"/>
              <a:t>Summaries created by you!</a:t>
            </a:r>
            <a:endParaRPr lang="en-GB" dirty="0"/>
          </a:p>
        </p:txBody>
      </p:sp>
    </p:spTree>
    <p:extLst>
      <p:ext uri="{BB962C8B-B14F-4D97-AF65-F5344CB8AC3E}">
        <p14:creationId xmlns:p14="http://schemas.microsoft.com/office/powerpoint/2010/main" val="3872083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1308</Words>
  <Application>Microsoft Office PowerPoint</Application>
  <PresentationFormat>On-screen Show (4:3)</PresentationFormat>
  <Paragraphs>166</Paragraphs>
  <Slides>21</Slides>
  <Notes>0</Notes>
  <HiddenSlides>2</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Atwood Interview</vt:lpstr>
      <vt:lpstr>‘The Handmaid’s Tale’ Margaret Atwood</vt:lpstr>
      <vt:lpstr>Your Questions</vt:lpstr>
      <vt:lpstr>Summary Task</vt:lpstr>
      <vt:lpstr>Summary Task</vt:lpstr>
      <vt:lpstr>Summarising Gilead</vt:lpstr>
      <vt:lpstr>Summarising Offred</vt:lpstr>
      <vt:lpstr>Summarising Plot</vt:lpstr>
      <vt:lpstr>Understanding and Analysing Key Quotes</vt:lpstr>
      <vt:lpstr>EXAMPLE</vt:lpstr>
      <vt:lpstr>Pairs</vt:lpstr>
      <vt:lpstr>Key Themes</vt:lpstr>
      <vt:lpstr>Key Themes</vt:lpstr>
      <vt:lpstr>Your Quote and Theme</vt:lpstr>
      <vt:lpstr>Writing About Theme</vt:lpstr>
      <vt:lpstr>PCQEL</vt:lpstr>
      <vt:lpstr>An Example Theme Paragraph C1-12</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Handmaid’s Tale’ Margaret Atwood</dc:title>
  <dc:creator>MInnes (St Thomas Aquinas)</dc:creator>
  <cp:lastModifiedBy>MInnes (St Thomas Aquinas)</cp:lastModifiedBy>
  <cp:revision>17</cp:revision>
  <cp:lastPrinted>2019-09-09T10:18:35Z</cp:lastPrinted>
  <dcterms:created xsi:type="dcterms:W3CDTF">2006-08-16T00:00:00Z</dcterms:created>
  <dcterms:modified xsi:type="dcterms:W3CDTF">2019-09-11T11:20:45Z</dcterms:modified>
</cp:coreProperties>
</file>