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81" r:id="rId8"/>
    <p:sldId id="262" r:id="rId9"/>
    <p:sldId id="263" r:id="rId10"/>
    <p:sldId id="279" r:id="rId11"/>
    <p:sldId id="264" r:id="rId12"/>
    <p:sldId id="265" r:id="rId13"/>
    <p:sldId id="280"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D5D40EC7-6AA9-47AC-9F81-99CF9846EF36}" type="datetimeFigureOut">
              <a:rPr lang="en-GB" smtClean="0"/>
              <a:t>28/08/2019</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45630B8C-CD0A-477D-A729-1A590CF67AE2}" type="slidenum">
              <a:rPr lang="en-GB" smtClean="0"/>
              <a:t>‹#›</a:t>
            </a:fld>
            <a:endParaRPr lang="en-GB"/>
          </a:p>
        </p:txBody>
      </p:sp>
    </p:spTree>
    <p:extLst>
      <p:ext uri="{BB962C8B-B14F-4D97-AF65-F5344CB8AC3E}">
        <p14:creationId xmlns:p14="http://schemas.microsoft.com/office/powerpoint/2010/main" val="134259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B9195A15-3428-4722-A792-4662894BEB57}" type="datetimeFigureOut">
              <a:rPr lang="en-GB" smtClean="0"/>
              <a:t>28/08/2019</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C642AB00-E6BA-4D31-9BFA-9A81E0FAB4BD}" type="slidenum">
              <a:rPr lang="en-GB" smtClean="0"/>
              <a:t>‹#›</a:t>
            </a:fld>
            <a:endParaRPr lang="en-GB"/>
          </a:p>
        </p:txBody>
      </p:sp>
    </p:spTree>
    <p:extLst>
      <p:ext uri="{BB962C8B-B14F-4D97-AF65-F5344CB8AC3E}">
        <p14:creationId xmlns:p14="http://schemas.microsoft.com/office/powerpoint/2010/main" val="334425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AB98DD-7809-4FEA-AE96-0FAE6A70713E}" type="slidenum">
              <a:rPr lang="en-GB" smtClean="0"/>
              <a:t>16</a:t>
            </a:fld>
            <a:endParaRPr lang="en-GB"/>
          </a:p>
        </p:txBody>
      </p:sp>
    </p:spTree>
    <p:extLst>
      <p:ext uri="{BB962C8B-B14F-4D97-AF65-F5344CB8AC3E}">
        <p14:creationId xmlns:p14="http://schemas.microsoft.com/office/powerpoint/2010/main" val="176977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AB98DD-7809-4FEA-AE96-0FAE6A70713E}" type="slidenum">
              <a:rPr lang="en-GB" smtClean="0"/>
              <a:t>17</a:t>
            </a:fld>
            <a:endParaRPr lang="en-GB"/>
          </a:p>
        </p:txBody>
      </p:sp>
    </p:spTree>
    <p:extLst>
      <p:ext uri="{BB962C8B-B14F-4D97-AF65-F5344CB8AC3E}">
        <p14:creationId xmlns:p14="http://schemas.microsoft.com/office/powerpoint/2010/main" val="1769774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AB98DD-7809-4FEA-AE96-0FAE6A70713E}" type="slidenum">
              <a:rPr lang="en-GB" smtClean="0"/>
              <a:t>18</a:t>
            </a:fld>
            <a:endParaRPr lang="en-GB"/>
          </a:p>
        </p:txBody>
      </p:sp>
    </p:spTree>
    <p:extLst>
      <p:ext uri="{BB962C8B-B14F-4D97-AF65-F5344CB8AC3E}">
        <p14:creationId xmlns:p14="http://schemas.microsoft.com/office/powerpoint/2010/main" val="176977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191000"/>
            <a:ext cx="7772400" cy="1470025"/>
          </a:xfrm>
        </p:spPr>
        <p:txBody>
          <a:bodyPr/>
          <a:lstStyle/>
          <a:p>
            <a:r>
              <a:rPr lang="en-GB" smtClean="0">
                <a:solidFill>
                  <a:schemeClr val="bg1"/>
                </a:solidFill>
              </a:rPr>
              <a:t>‘The Handmaid’s Tale’</a:t>
            </a:r>
            <a:br>
              <a:rPr lang="en-GB" smtClean="0">
                <a:solidFill>
                  <a:schemeClr val="bg1"/>
                </a:solidFill>
              </a:rPr>
            </a:br>
            <a:r>
              <a:rPr lang="en-GB" smtClean="0">
                <a:solidFill>
                  <a:schemeClr val="bg1"/>
                </a:solidFill>
              </a:rPr>
              <a:t>Margaret Atwood</a:t>
            </a:r>
            <a:endParaRPr lang="en-GB" dirty="0">
              <a:solidFill>
                <a:schemeClr val="bg1"/>
              </a:solidFill>
            </a:endParaRPr>
          </a:p>
        </p:txBody>
      </p:sp>
      <p:sp>
        <p:nvSpPr>
          <p:cNvPr id="3" name="Subtitle 2"/>
          <p:cNvSpPr>
            <a:spLocks noGrp="1"/>
          </p:cNvSpPr>
          <p:nvPr>
            <p:ph type="subTitle" idx="1"/>
          </p:nvPr>
        </p:nvSpPr>
        <p:spPr>
          <a:xfrm>
            <a:off x="1524000" y="5486400"/>
            <a:ext cx="6400800" cy="1752600"/>
          </a:xfrm>
        </p:spPr>
        <p:txBody>
          <a:bodyPr/>
          <a:lstStyle/>
          <a:p>
            <a:r>
              <a:rPr lang="en-GB" smtClean="0"/>
              <a:t>Chapters 1-6</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57200"/>
            <a:ext cx="4071937" cy="3621288"/>
          </a:xfrm>
          <a:prstGeom prst="rect">
            <a:avLst/>
          </a:prstGeom>
        </p:spPr>
      </p:pic>
    </p:spTree>
    <p:extLst>
      <p:ext uri="{BB962C8B-B14F-4D97-AF65-F5344CB8AC3E}">
        <p14:creationId xmlns:p14="http://schemas.microsoft.com/office/powerpoint/2010/main" val="3532304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67716"/>
            <a:ext cx="6400800" cy="1143000"/>
          </a:xfrm>
        </p:spPr>
        <p:txBody>
          <a:bodyPr>
            <a:normAutofit fontScale="90000"/>
          </a:bodyPr>
          <a:lstStyle/>
          <a:p>
            <a:r>
              <a:rPr lang="en-GB" dirty="0" smtClean="0">
                <a:solidFill>
                  <a:schemeClr val="bg1"/>
                </a:solidFill>
              </a:rPr>
              <a:t>From ‘A Modest Proposal’-Jonathan Swift</a:t>
            </a:r>
            <a:endParaRPr lang="en-GB" dirty="0">
              <a:solidFill>
                <a:schemeClr val="bg1"/>
              </a:solidFill>
            </a:endParaRPr>
          </a:p>
        </p:txBody>
      </p:sp>
      <p:sp>
        <p:nvSpPr>
          <p:cNvPr id="3" name="Content Placeholder 2"/>
          <p:cNvSpPr>
            <a:spLocks noGrp="1"/>
          </p:cNvSpPr>
          <p:nvPr>
            <p:ph idx="1"/>
          </p:nvPr>
        </p:nvSpPr>
        <p:spPr>
          <a:xfrm>
            <a:off x="381000" y="1469887"/>
            <a:ext cx="8229600" cy="4525963"/>
          </a:xfrm>
        </p:spPr>
        <p:txBody>
          <a:bodyPr/>
          <a:lstStyle/>
          <a:p>
            <a:pPr marL="0" indent="0">
              <a:buNone/>
            </a:pPr>
            <a:r>
              <a:rPr lang="en-GB" dirty="0" smtClean="0">
                <a:solidFill>
                  <a:schemeClr val="bg1"/>
                </a:solidFill>
              </a:rPr>
              <a:t>“But as to myself, having been wearied out for many years with offering vain, idle, visionary thoughts, and at length utterly despairing of success, I fortunately feel upon this proposal…”</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886"/>
            <a:ext cx="2562225" cy="1438275"/>
          </a:xfrm>
          <a:prstGeom prst="rect">
            <a:avLst/>
          </a:prstGeom>
        </p:spPr>
      </p:pic>
      <p:sp>
        <p:nvSpPr>
          <p:cNvPr id="5" name="TextBox 4"/>
          <p:cNvSpPr txBox="1"/>
          <p:nvPr/>
        </p:nvSpPr>
        <p:spPr>
          <a:xfrm>
            <a:off x="304800" y="3429000"/>
            <a:ext cx="7848600" cy="2031325"/>
          </a:xfrm>
          <a:prstGeom prst="rect">
            <a:avLst/>
          </a:prstGeom>
          <a:solidFill>
            <a:schemeClr val="bg1"/>
          </a:solidFill>
        </p:spPr>
        <p:txBody>
          <a:bodyPr wrap="square" rtlCol="0">
            <a:spAutoFit/>
          </a:bodyPr>
          <a:lstStyle/>
          <a:p>
            <a:r>
              <a:rPr lang="en-GB" u="sng" dirty="0" smtClean="0"/>
              <a:t>MEANING</a:t>
            </a:r>
          </a:p>
          <a:p>
            <a:r>
              <a:rPr lang="en-GB" dirty="0" smtClean="0"/>
              <a:t>An essay based on the Irish famine and overpopulation. Solution-sell and eat the kids! Satire-poking fun at cruel government</a:t>
            </a:r>
          </a:p>
          <a:p>
            <a:endParaRPr lang="en-GB" dirty="0"/>
          </a:p>
          <a:p>
            <a:r>
              <a:rPr lang="en-GB" u="sng" dirty="0" smtClean="0"/>
              <a:t>LINK TO HANDMAID’S TALE</a:t>
            </a:r>
          </a:p>
          <a:p>
            <a:r>
              <a:rPr lang="en-GB" dirty="0" smtClean="0"/>
              <a:t>Women’s rights being removed and disrespected-so extreme it is almost satire</a:t>
            </a:r>
          </a:p>
          <a:p>
            <a:endParaRPr lang="en-GB" dirty="0"/>
          </a:p>
        </p:txBody>
      </p:sp>
    </p:spTree>
    <p:extLst>
      <p:ext uri="{BB962C8B-B14F-4D97-AF65-F5344CB8AC3E}">
        <p14:creationId xmlns:p14="http://schemas.microsoft.com/office/powerpoint/2010/main" val="825994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Notes on Swift Quote</a:t>
            </a:r>
            <a:endParaRPr lang="en-GB" dirty="0">
              <a:solidFill>
                <a:schemeClr val="bg1"/>
              </a:solidFill>
            </a:endParaRPr>
          </a:p>
        </p:txBody>
      </p:sp>
      <p:sp>
        <p:nvSpPr>
          <p:cNvPr id="3" name="Content Placeholder 2"/>
          <p:cNvSpPr>
            <a:spLocks noGrp="1"/>
          </p:cNvSpPr>
          <p:nvPr>
            <p:ph idx="1"/>
          </p:nvPr>
        </p:nvSpPr>
        <p:spPr/>
        <p:txBody>
          <a:bodyPr/>
          <a:lstStyle/>
          <a:p>
            <a:r>
              <a:rPr lang="en-GB" dirty="0">
                <a:solidFill>
                  <a:schemeClr val="bg1"/>
                </a:solidFill>
              </a:rPr>
              <a:t>The </a:t>
            </a:r>
            <a:r>
              <a:rPr lang="en-GB" dirty="0" smtClean="0">
                <a:solidFill>
                  <a:schemeClr val="bg1"/>
                </a:solidFill>
              </a:rPr>
              <a:t>satirical essay </a:t>
            </a:r>
            <a:r>
              <a:rPr lang="en-GB" dirty="0">
                <a:solidFill>
                  <a:schemeClr val="bg1"/>
                </a:solidFill>
              </a:rPr>
              <a:t>suggests that the impoverished Irish might ease their economic troubles by selling their children as food for rich gentlemen and ladies</a:t>
            </a:r>
            <a:r>
              <a:rPr lang="en-GB" dirty="0" smtClean="0">
                <a:solidFill>
                  <a:schemeClr val="bg1"/>
                </a:solidFill>
              </a:rPr>
              <a:t>.</a:t>
            </a:r>
          </a:p>
          <a:p>
            <a:endParaRPr lang="en-GB" dirty="0">
              <a:solidFill>
                <a:schemeClr val="bg1"/>
              </a:solidFill>
            </a:endParaRPr>
          </a:p>
          <a:p>
            <a:r>
              <a:rPr lang="en-GB" dirty="0">
                <a:solidFill>
                  <a:schemeClr val="bg1"/>
                </a:solidFill>
              </a:rPr>
              <a:t>This satirical hyperbole mocked heartless attitudes towards the poor, as well as British policy toward the Irish in general. </a:t>
            </a:r>
          </a:p>
        </p:txBody>
      </p:sp>
    </p:spTree>
    <p:extLst>
      <p:ext uri="{BB962C8B-B14F-4D97-AF65-F5344CB8AC3E}">
        <p14:creationId xmlns:p14="http://schemas.microsoft.com/office/powerpoint/2010/main" val="1270729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GB" dirty="0" smtClean="0">
                <a:solidFill>
                  <a:schemeClr val="bg1"/>
                </a:solidFill>
              </a:rPr>
              <a:t>From a Sufi proverb</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“In the desert there is no sign that says, Thou shalt not eat stones.”</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23926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GB" dirty="0" smtClean="0">
                <a:solidFill>
                  <a:schemeClr val="bg1"/>
                </a:solidFill>
              </a:rPr>
              <a:t>From a Sufi proverb</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“In the desert there is no sign that says, Thou shalt not eat stones.”</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544033" y="3048000"/>
            <a:ext cx="7848600" cy="2031325"/>
          </a:xfrm>
          <a:prstGeom prst="rect">
            <a:avLst/>
          </a:prstGeom>
          <a:solidFill>
            <a:schemeClr val="bg1"/>
          </a:solidFill>
        </p:spPr>
        <p:txBody>
          <a:bodyPr wrap="square" rtlCol="0">
            <a:spAutoFit/>
          </a:bodyPr>
          <a:lstStyle/>
          <a:p>
            <a:r>
              <a:rPr lang="en-GB" u="sng" dirty="0" smtClean="0"/>
              <a:t>MEANING</a:t>
            </a:r>
          </a:p>
          <a:p>
            <a:r>
              <a:rPr lang="en-GB" dirty="0" smtClean="0"/>
              <a:t>Although rules may be implemented strictly, leaving few options, people still have free choice. </a:t>
            </a:r>
          </a:p>
          <a:p>
            <a:endParaRPr lang="en-GB" dirty="0"/>
          </a:p>
          <a:p>
            <a:r>
              <a:rPr lang="en-GB" u="sng" dirty="0" smtClean="0"/>
              <a:t>LINK TO HANDMAID’S TALE</a:t>
            </a:r>
          </a:p>
          <a:p>
            <a:r>
              <a:rPr lang="en-GB" dirty="0" smtClean="0"/>
              <a:t>There is the option of small rebellions, even if they seem detrimental to your situation.</a:t>
            </a:r>
            <a:endParaRPr lang="en-GB" dirty="0"/>
          </a:p>
        </p:txBody>
      </p:sp>
    </p:spTree>
    <p:extLst>
      <p:ext uri="{BB962C8B-B14F-4D97-AF65-F5344CB8AC3E}">
        <p14:creationId xmlns:p14="http://schemas.microsoft.com/office/powerpoint/2010/main" val="386624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Notes on Sufi Quote</a:t>
            </a:r>
            <a:endParaRPr lang="en-GB"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GB" dirty="0" smtClean="0">
                <a:solidFill>
                  <a:schemeClr val="bg1"/>
                </a:solidFill>
              </a:rPr>
              <a:t>Sufism is a particular philosophy of Islam</a:t>
            </a:r>
          </a:p>
          <a:p>
            <a:endParaRPr lang="en-GB" dirty="0">
              <a:solidFill>
                <a:schemeClr val="bg1"/>
              </a:solidFill>
            </a:endParaRPr>
          </a:p>
          <a:p>
            <a:r>
              <a:rPr lang="en-GB" dirty="0" smtClean="0">
                <a:solidFill>
                  <a:schemeClr val="bg1"/>
                </a:solidFill>
              </a:rPr>
              <a:t>A </a:t>
            </a:r>
            <a:r>
              <a:rPr lang="en-GB" dirty="0">
                <a:solidFill>
                  <a:schemeClr val="bg1"/>
                </a:solidFill>
              </a:rPr>
              <a:t>possible meaning is that in the desert there is nothing to eat except stones, but no-one wants to eat them, for they cannot sustain life. In other words, there is no point in prohibiting something that no-one wants to do </a:t>
            </a:r>
            <a:r>
              <a:rPr lang="en-GB" dirty="0" smtClean="0">
                <a:solidFill>
                  <a:schemeClr val="bg1"/>
                </a:solidFill>
              </a:rPr>
              <a:t>anyway</a:t>
            </a:r>
          </a:p>
          <a:p>
            <a:endParaRPr lang="en-GB" dirty="0">
              <a:solidFill>
                <a:schemeClr val="bg1"/>
              </a:solidFill>
            </a:endParaRPr>
          </a:p>
          <a:p>
            <a:r>
              <a:rPr lang="en-GB" dirty="0" smtClean="0">
                <a:solidFill>
                  <a:schemeClr val="bg1"/>
                </a:solidFill>
              </a:rPr>
              <a:t>It </a:t>
            </a:r>
            <a:r>
              <a:rPr lang="en-GB" dirty="0">
                <a:solidFill>
                  <a:schemeClr val="bg1"/>
                </a:solidFill>
              </a:rPr>
              <a:t>could also mean - live with what you have, however terrible or life destroying it is</a:t>
            </a:r>
            <a:r>
              <a:rPr lang="en-GB" dirty="0" smtClean="0">
                <a:solidFill>
                  <a:schemeClr val="bg1"/>
                </a:solidFill>
              </a:rPr>
              <a:t>.</a:t>
            </a:r>
          </a:p>
          <a:p>
            <a:endParaRPr lang="en-GB" dirty="0">
              <a:solidFill>
                <a:schemeClr val="bg1"/>
              </a:solidFill>
            </a:endParaRPr>
          </a:p>
          <a:p>
            <a:r>
              <a:rPr lang="en-GB" dirty="0">
                <a:solidFill>
                  <a:schemeClr val="bg1"/>
                </a:solidFill>
              </a:rPr>
              <a:t>Some rules don't have to be written down; they should be obvious. </a:t>
            </a:r>
          </a:p>
          <a:p>
            <a:endParaRPr lang="en-GB" dirty="0">
              <a:solidFill>
                <a:schemeClr val="bg1"/>
              </a:solidFill>
            </a:endParaRPr>
          </a:p>
        </p:txBody>
      </p:sp>
    </p:spTree>
    <p:extLst>
      <p:ext uri="{BB962C8B-B14F-4D97-AF65-F5344CB8AC3E}">
        <p14:creationId xmlns:p14="http://schemas.microsoft.com/office/powerpoint/2010/main" val="78567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GB" dirty="0" smtClean="0">
                <a:solidFill>
                  <a:schemeClr val="bg1"/>
                </a:solidFill>
              </a:rPr>
              <a:t>Image of a Handmaid</a:t>
            </a:r>
            <a:endParaRPr lang="en-GB" dirty="0">
              <a:solidFill>
                <a:schemeClr val="bg1"/>
              </a:solidFill>
            </a:endParaRPr>
          </a:p>
        </p:txBody>
      </p:sp>
      <p:sp>
        <p:nvSpPr>
          <p:cNvPr id="3" name="Content Placeholder 2"/>
          <p:cNvSpPr>
            <a:spLocks noGrp="1"/>
          </p:cNvSpPr>
          <p:nvPr>
            <p:ph idx="1"/>
          </p:nvPr>
        </p:nvSpPr>
        <p:spPr>
          <a:xfrm>
            <a:off x="457200" y="1600201"/>
            <a:ext cx="8229600" cy="3200400"/>
          </a:xfrm>
        </p:spPr>
        <p:txBody>
          <a:bodyPr>
            <a:normAutofit fontScale="92500" lnSpcReduction="10000"/>
          </a:bodyPr>
          <a:lstStyle/>
          <a:p>
            <a:r>
              <a:rPr lang="en-GB" dirty="0" smtClean="0">
                <a:solidFill>
                  <a:schemeClr val="bg1"/>
                </a:solidFill>
              </a:rPr>
              <a:t>The Handmaid image is so iconic, and has recently been adopted by women around the world protesting against laws that infringe on their rights</a:t>
            </a:r>
          </a:p>
          <a:p>
            <a:endParaRPr lang="en-GB" dirty="0">
              <a:solidFill>
                <a:schemeClr val="bg1"/>
              </a:solidFill>
            </a:endParaRPr>
          </a:p>
          <a:p>
            <a:r>
              <a:rPr lang="en-GB" dirty="0" smtClean="0">
                <a:solidFill>
                  <a:schemeClr val="bg1"/>
                </a:solidFill>
              </a:rPr>
              <a:t>What makes this uniform so iconic? What does it represent?</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4701640"/>
            <a:ext cx="3276600" cy="18159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6460" y="4580910"/>
            <a:ext cx="1340521" cy="2057400"/>
          </a:xfrm>
          <a:prstGeom prst="rect">
            <a:avLst/>
          </a:prstGeom>
        </p:spPr>
      </p:pic>
    </p:spTree>
    <p:extLst>
      <p:ext uri="{BB962C8B-B14F-4D97-AF65-F5344CB8AC3E}">
        <p14:creationId xmlns:p14="http://schemas.microsoft.com/office/powerpoint/2010/main" val="3562026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543800" cy="1143000"/>
          </a:xfrm>
        </p:spPr>
        <p:txBody>
          <a:bodyPr/>
          <a:lstStyle/>
          <a:p>
            <a:r>
              <a:rPr lang="en-GB" dirty="0" smtClean="0">
                <a:solidFill>
                  <a:schemeClr val="bg1"/>
                </a:solidFill>
              </a:rPr>
              <a:t>Image of a Handmaid</a:t>
            </a:r>
            <a:endParaRPr lang="en-GB" dirty="0">
              <a:solidFill>
                <a:schemeClr val="bg1"/>
              </a:solidFill>
            </a:endParaRPr>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pPr marL="0" indent="0">
              <a:buNone/>
            </a:pPr>
            <a:r>
              <a:rPr lang="en-GB" dirty="0" smtClean="0">
                <a:solidFill>
                  <a:schemeClr val="bg1"/>
                </a:solidFill>
              </a:rPr>
              <a:t>“I get up out of the chair, advance my feet into the sunlight, in their </a:t>
            </a:r>
            <a:r>
              <a:rPr lang="en-GB" b="1" dirty="0" smtClean="0">
                <a:solidFill>
                  <a:schemeClr val="bg1"/>
                </a:solidFill>
              </a:rPr>
              <a:t>red shoes</a:t>
            </a:r>
            <a:r>
              <a:rPr lang="en-GB" dirty="0" smtClean="0">
                <a:solidFill>
                  <a:schemeClr val="bg1"/>
                </a:solidFill>
              </a:rPr>
              <a:t>, </a:t>
            </a:r>
            <a:r>
              <a:rPr lang="en-GB" b="1" dirty="0" smtClean="0">
                <a:solidFill>
                  <a:schemeClr val="bg1"/>
                </a:solidFill>
              </a:rPr>
              <a:t>flat-heeled</a:t>
            </a:r>
            <a:r>
              <a:rPr lang="en-GB" dirty="0" smtClean="0">
                <a:solidFill>
                  <a:schemeClr val="bg1"/>
                </a:solidFill>
              </a:rPr>
              <a:t> to save the spine and not for dancing. The </a:t>
            </a:r>
            <a:r>
              <a:rPr lang="en-GB" b="1" dirty="0" smtClean="0">
                <a:solidFill>
                  <a:schemeClr val="bg1"/>
                </a:solidFill>
              </a:rPr>
              <a:t>red gloves </a:t>
            </a:r>
            <a:r>
              <a:rPr lang="en-GB" dirty="0" smtClean="0">
                <a:solidFill>
                  <a:schemeClr val="bg1"/>
                </a:solidFill>
              </a:rPr>
              <a:t>are lying on the bed. I pick them up, pull them onto my hands, finger by finger. Everything </a:t>
            </a:r>
            <a:r>
              <a:rPr lang="en-GB" dirty="0">
                <a:solidFill>
                  <a:schemeClr val="bg1"/>
                </a:solidFill>
              </a:rPr>
              <a:t>except </a:t>
            </a:r>
            <a:r>
              <a:rPr lang="en-GB" b="1" dirty="0">
                <a:solidFill>
                  <a:schemeClr val="bg1"/>
                </a:solidFill>
              </a:rPr>
              <a:t>the wings </a:t>
            </a:r>
            <a:r>
              <a:rPr lang="en-GB" dirty="0">
                <a:solidFill>
                  <a:schemeClr val="bg1"/>
                </a:solidFill>
              </a:rPr>
              <a:t>around my face is </a:t>
            </a:r>
            <a:r>
              <a:rPr lang="en-GB" b="1" dirty="0">
                <a:solidFill>
                  <a:schemeClr val="bg1"/>
                </a:solidFill>
              </a:rPr>
              <a:t>red</a:t>
            </a:r>
            <a:r>
              <a:rPr lang="en-GB" dirty="0">
                <a:solidFill>
                  <a:schemeClr val="bg1"/>
                </a:solidFill>
              </a:rPr>
              <a:t>: the </a:t>
            </a:r>
            <a:r>
              <a:rPr lang="en-GB" b="1" dirty="0">
                <a:solidFill>
                  <a:schemeClr val="bg1"/>
                </a:solidFill>
              </a:rPr>
              <a:t>colour of blood</a:t>
            </a:r>
            <a:r>
              <a:rPr lang="en-GB" dirty="0">
                <a:solidFill>
                  <a:schemeClr val="bg1"/>
                </a:solidFill>
              </a:rPr>
              <a:t>, which </a:t>
            </a:r>
            <a:r>
              <a:rPr lang="en-GB" b="1" dirty="0">
                <a:solidFill>
                  <a:schemeClr val="bg1"/>
                </a:solidFill>
              </a:rPr>
              <a:t>defines </a:t>
            </a:r>
            <a:r>
              <a:rPr lang="en-GB" b="1" dirty="0" smtClean="0">
                <a:solidFill>
                  <a:schemeClr val="bg1"/>
                </a:solidFill>
              </a:rPr>
              <a:t>us</a:t>
            </a:r>
            <a:r>
              <a:rPr lang="en-GB" dirty="0" smtClean="0">
                <a:solidFill>
                  <a:schemeClr val="bg1"/>
                </a:solidFill>
              </a:rPr>
              <a:t>. The skirt is </a:t>
            </a:r>
            <a:r>
              <a:rPr lang="en-GB" b="1" dirty="0" smtClean="0">
                <a:solidFill>
                  <a:schemeClr val="bg1"/>
                </a:solidFill>
              </a:rPr>
              <a:t>ankle-length</a:t>
            </a:r>
            <a:r>
              <a:rPr lang="en-GB" dirty="0" smtClean="0">
                <a:solidFill>
                  <a:schemeClr val="bg1"/>
                </a:solidFill>
              </a:rPr>
              <a:t>, </a:t>
            </a:r>
            <a:r>
              <a:rPr lang="en-GB" b="1" dirty="0" smtClean="0">
                <a:solidFill>
                  <a:schemeClr val="bg1"/>
                </a:solidFill>
              </a:rPr>
              <a:t>full</a:t>
            </a:r>
            <a:r>
              <a:rPr lang="en-GB" dirty="0" smtClean="0">
                <a:solidFill>
                  <a:schemeClr val="bg1"/>
                </a:solidFill>
              </a:rPr>
              <a:t>, gathered to a flat</a:t>
            </a:r>
            <a:r>
              <a:rPr lang="en-GB" b="1" dirty="0" smtClean="0">
                <a:solidFill>
                  <a:schemeClr val="bg1"/>
                </a:solidFill>
              </a:rPr>
              <a:t> yoke </a:t>
            </a:r>
            <a:r>
              <a:rPr lang="en-GB" dirty="0" smtClean="0">
                <a:solidFill>
                  <a:schemeClr val="bg1"/>
                </a:solidFill>
              </a:rPr>
              <a:t>that extends over the breasts, the </a:t>
            </a:r>
            <a:r>
              <a:rPr lang="en-GB" b="1" dirty="0" smtClean="0">
                <a:solidFill>
                  <a:schemeClr val="bg1"/>
                </a:solidFill>
              </a:rPr>
              <a:t>sleeves are full</a:t>
            </a:r>
            <a:r>
              <a:rPr lang="en-GB" dirty="0" smtClean="0">
                <a:solidFill>
                  <a:schemeClr val="bg1"/>
                </a:solidFill>
              </a:rPr>
              <a:t>. The </a:t>
            </a:r>
            <a:r>
              <a:rPr lang="en-GB" b="1" dirty="0">
                <a:solidFill>
                  <a:schemeClr val="bg1"/>
                </a:solidFill>
              </a:rPr>
              <a:t>white wings </a:t>
            </a:r>
            <a:r>
              <a:rPr lang="en-GB" dirty="0">
                <a:solidFill>
                  <a:schemeClr val="bg1"/>
                </a:solidFill>
              </a:rPr>
              <a:t>too are prescribed issue, they are to </a:t>
            </a:r>
            <a:r>
              <a:rPr lang="en-GB" b="1" dirty="0">
                <a:solidFill>
                  <a:schemeClr val="bg1"/>
                </a:solidFill>
              </a:rPr>
              <a:t>keep us from seeing</a:t>
            </a:r>
            <a:r>
              <a:rPr lang="en-GB" dirty="0">
                <a:solidFill>
                  <a:schemeClr val="bg1"/>
                </a:solidFill>
              </a:rPr>
              <a:t>, but also </a:t>
            </a:r>
            <a:r>
              <a:rPr lang="en-GB" b="1" dirty="0">
                <a:solidFill>
                  <a:schemeClr val="bg1"/>
                </a:solidFill>
              </a:rPr>
              <a:t>from being seen</a:t>
            </a:r>
            <a:r>
              <a:rPr lang="en-GB" dirty="0" smtClean="0">
                <a:solidFill>
                  <a:schemeClr val="bg1"/>
                </a:solidFill>
              </a:rPr>
              <a:t>. I never looked good in red.” </a:t>
            </a:r>
            <a:r>
              <a:rPr lang="en-GB" dirty="0" err="1">
                <a:solidFill>
                  <a:schemeClr val="bg1"/>
                </a:solidFill>
              </a:rPr>
              <a:t>pg</a:t>
            </a:r>
            <a:r>
              <a:rPr lang="en-GB" dirty="0">
                <a:solidFill>
                  <a:schemeClr val="bg1"/>
                </a:solidFill>
              </a:rPr>
              <a:t> 18(C2)</a:t>
            </a:r>
          </a:p>
          <a:p>
            <a:endParaRPr lang="en-GB" dirty="0">
              <a:solidFill>
                <a:schemeClr val="bg1"/>
              </a:solidFill>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771"/>
            <a:ext cx="2562225" cy="1438275"/>
          </a:xfrm>
          <a:prstGeom prst="rect">
            <a:avLst/>
          </a:prstGeom>
        </p:spPr>
      </p:pic>
    </p:spTree>
    <p:extLst>
      <p:ext uri="{BB962C8B-B14F-4D97-AF65-F5344CB8AC3E}">
        <p14:creationId xmlns:p14="http://schemas.microsoft.com/office/powerpoint/2010/main" val="2200263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543800" cy="1143000"/>
          </a:xfrm>
        </p:spPr>
        <p:txBody>
          <a:bodyPr/>
          <a:lstStyle/>
          <a:p>
            <a:r>
              <a:rPr lang="en-GB" dirty="0" smtClean="0">
                <a:solidFill>
                  <a:schemeClr val="bg1"/>
                </a:solidFill>
              </a:rPr>
              <a:t>Image of a Handmaid</a:t>
            </a:r>
            <a:endParaRPr lang="en-GB" dirty="0">
              <a:solidFill>
                <a:schemeClr val="bg1"/>
              </a:solidFill>
            </a:endParaRPr>
          </a:p>
        </p:txBody>
      </p:sp>
      <p:sp>
        <p:nvSpPr>
          <p:cNvPr id="3" name="Content Placeholder 2"/>
          <p:cNvSpPr>
            <a:spLocks noGrp="1"/>
          </p:cNvSpPr>
          <p:nvPr>
            <p:ph idx="1"/>
          </p:nvPr>
        </p:nvSpPr>
        <p:spPr>
          <a:xfrm>
            <a:off x="1281112" y="1371600"/>
            <a:ext cx="6338888" cy="5410200"/>
          </a:xfrm>
        </p:spPr>
        <p:txBody>
          <a:bodyPr>
            <a:normAutofit fontScale="85000" lnSpcReduction="10000"/>
          </a:bodyPr>
          <a:lstStyle/>
          <a:p>
            <a:pPr marL="0" indent="0">
              <a:buNone/>
            </a:pPr>
            <a:r>
              <a:rPr lang="en-GB" dirty="0" smtClean="0">
                <a:solidFill>
                  <a:schemeClr val="bg1"/>
                </a:solidFill>
              </a:rPr>
              <a:t>“I get up out of the chair, advance my feet into the sunlight, in their </a:t>
            </a:r>
            <a:r>
              <a:rPr lang="en-GB" b="1" u="sng" dirty="0" smtClean="0">
                <a:solidFill>
                  <a:schemeClr val="bg1"/>
                </a:solidFill>
              </a:rPr>
              <a:t>red shoes</a:t>
            </a:r>
            <a:r>
              <a:rPr lang="en-GB" dirty="0" smtClean="0">
                <a:solidFill>
                  <a:schemeClr val="bg1"/>
                </a:solidFill>
              </a:rPr>
              <a:t>,</a:t>
            </a:r>
            <a:r>
              <a:rPr lang="en-GB" u="sng" dirty="0" smtClean="0">
                <a:solidFill>
                  <a:schemeClr val="bg1"/>
                </a:solidFill>
              </a:rPr>
              <a:t> </a:t>
            </a:r>
            <a:r>
              <a:rPr lang="en-GB" b="1" u="sng" dirty="0" smtClean="0">
                <a:solidFill>
                  <a:schemeClr val="bg1"/>
                </a:solidFill>
              </a:rPr>
              <a:t>flat-heeled</a:t>
            </a:r>
            <a:r>
              <a:rPr lang="en-GB" u="sng" dirty="0" smtClean="0">
                <a:solidFill>
                  <a:schemeClr val="bg1"/>
                </a:solidFill>
              </a:rPr>
              <a:t> </a:t>
            </a:r>
            <a:r>
              <a:rPr lang="en-GB" dirty="0" smtClean="0">
                <a:solidFill>
                  <a:schemeClr val="bg1"/>
                </a:solidFill>
              </a:rPr>
              <a:t>to save the spine and not for dancing. The </a:t>
            </a:r>
            <a:r>
              <a:rPr lang="en-GB" b="1" u="sng" dirty="0" smtClean="0">
                <a:solidFill>
                  <a:schemeClr val="bg1"/>
                </a:solidFill>
              </a:rPr>
              <a:t>red gloves </a:t>
            </a:r>
            <a:r>
              <a:rPr lang="en-GB" dirty="0" smtClean="0">
                <a:solidFill>
                  <a:schemeClr val="bg1"/>
                </a:solidFill>
              </a:rPr>
              <a:t>are lying on the bed. I pick them up, pull them onto my hands, finger by finger. Everything </a:t>
            </a:r>
            <a:r>
              <a:rPr lang="en-GB" dirty="0">
                <a:solidFill>
                  <a:schemeClr val="bg1"/>
                </a:solidFill>
              </a:rPr>
              <a:t>except </a:t>
            </a:r>
            <a:r>
              <a:rPr lang="en-GB" b="1" dirty="0">
                <a:solidFill>
                  <a:schemeClr val="bg1"/>
                </a:solidFill>
              </a:rPr>
              <a:t>the wings </a:t>
            </a:r>
            <a:r>
              <a:rPr lang="en-GB" dirty="0">
                <a:solidFill>
                  <a:schemeClr val="bg1"/>
                </a:solidFill>
              </a:rPr>
              <a:t>around my face is </a:t>
            </a:r>
            <a:r>
              <a:rPr lang="en-GB" b="1" dirty="0">
                <a:solidFill>
                  <a:schemeClr val="bg1"/>
                </a:solidFill>
              </a:rPr>
              <a:t>red</a:t>
            </a:r>
            <a:r>
              <a:rPr lang="en-GB" dirty="0">
                <a:solidFill>
                  <a:schemeClr val="bg1"/>
                </a:solidFill>
              </a:rPr>
              <a:t>: the </a:t>
            </a:r>
            <a:r>
              <a:rPr lang="en-GB" b="1" u="sng" dirty="0">
                <a:solidFill>
                  <a:schemeClr val="bg1"/>
                </a:solidFill>
              </a:rPr>
              <a:t>colour of blood</a:t>
            </a:r>
            <a:r>
              <a:rPr lang="en-GB" dirty="0">
                <a:solidFill>
                  <a:schemeClr val="bg1"/>
                </a:solidFill>
              </a:rPr>
              <a:t>, which </a:t>
            </a:r>
            <a:r>
              <a:rPr lang="en-GB" b="1" u="sng" dirty="0">
                <a:solidFill>
                  <a:schemeClr val="bg1"/>
                </a:solidFill>
              </a:rPr>
              <a:t>defines </a:t>
            </a:r>
            <a:r>
              <a:rPr lang="en-GB" b="1" u="sng" dirty="0" smtClean="0">
                <a:solidFill>
                  <a:schemeClr val="bg1"/>
                </a:solidFill>
              </a:rPr>
              <a:t>us</a:t>
            </a:r>
            <a:r>
              <a:rPr lang="en-GB" dirty="0" smtClean="0">
                <a:solidFill>
                  <a:schemeClr val="bg1"/>
                </a:solidFill>
              </a:rPr>
              <a:t>. The skirt is </a:t>
            </a:r>
            <a:r>
              <a:rPr lang="en-GB" b="1" u="sng" dirty="0" smtClean="0">
                <a:solidFill>
                  <a:schemeClr val="bg1"/>
                </a:solidFill>
              </a:rPr>
              <a:t>ankle-length</a:t>
            </a:r>
            <a:r>
              <a:rPr lang="en-GB" dirty="0" smtClean="0">
                <a:solidFill>
                  <a:schemeClr val="bg1"/>
                </a:solidFill>
              </a:rPr>
              <a:t>, </a:t>
            </a:r>
            <a:r>
              <a:rPr lang="en-GB" b="1" u="sng" dirty="0" smtClean="0">
                <a:solidFill>
                  <a:schemeClr val="bg1"/>
                </a:solidFill>
              </a:rPr>
              <a:t>full</a:t>
            </a:r>
            <a:r>
              <a:rPr lang="en-GB" u="sng" dirty="0" smtClean="0">
                <a:solidFill>
                  <a:schemeClr val="bg1"/>
                </a:solidFill>
              </a:rPr>
              <a:t>, </a:t>
            </a:r>
            <a:r>
              <a:rPr lang="en-GB" dirty="0" smtClean="0">
                <a:solidFill>
                  <a:schemeClr val="bg1"/>
                </a:solidFill>
              </a:rPr>
              <a:t>gathered to a flat</a:t>
            </a:r>
            <a:r>
              <a:rPr lang="en-GB" b="1" dirty="0" smtClean="0">
                <a:solidFill>
                  <a:schemeClr val="bg1"/>
                </a:solidFill>
              </a:rPr>
              <a:t> yoke </a:t>
            </a:r>
            <a:r>
              <a:rPr lang="en-GB" dirty="0" smtClean="0">
                <a:solidFill>
                  <a:schemeClr val="bg1"/>
                </a:solidFill>
              </a:rPr>
              <a:t>that extends over the breasts, the </a:t>
            </a:r>
            <a:r>
              <a:rPr lang="en-GB" b="1" u="sng" dirty="0" smtClean="0">
                <a:solidFill>
                  <a:schemeClr val="bg1"/>
                </a:solidFill>
              </a:rPr>
              <a:t>sleeves are full</a:t>
            </a:r>
            <a:r>
              <a:rPr lang="en-GB" dirty="0" smtClean="0">
                <a:solidFill>
                  <a:schemeClr val="bg1"/>
                </a:solidFill>
              </a:rPr>
              <a:t>. The </a:t>
            </a:r>
            <a:r>
              <a:rPr lang="en-GB" b="1" u="sng" dirty="0">
                <a:solidFill>
                  <a:schemeClr val="bg1"/>
                </a:solidFill>
              </a:rPr>
              <a:t>white wings </a:t>
            </a:r>
            <a:r>
              <a:rPr lang="en-GB" dirty="0">
                <a:solidFill>
                  <a:schemeClr val="bg1"/>
                </a:solidFill>
              </a:rPr>
              <a:t>too are prescribed issue, they are to </a:t>
            </a:r>
            <a:r>
              <a:rPr lang="en-GB" b="1" u="sng" dirty="0">
                <a:solidFill>
                  <a:schemeClr val="bg1"/>
                </a:solidFill>
              </a:rPr>
              <a:t>keep us from seeing</a:t>
            </a:r>
            <a:r>
              <a:rPr lang="en-GB" dirty="0">
                <a:solidFill>
                  <a:schemeClr val="bg1"/>
                </a:solidFill>
              </a:rPr>
              <a:t>, but also </a:t>
            </a:r>
            <a:r>
              <a:rPr lang="en-GB" b="1" u="sng" dirty="0">
                <a:solidFill>
                  <a:schemeClr val="bg1"/>
                </a:solidFill>
              </a:rPr>
              <a:t>from being seen</a:t>
            </a:r>
            <a:r>
              <a:rPr lang="en-GB" dirty="0" smtClean="0">
                <a:solidFill>
                  <a:schemeClr val="bg1"/>
                </a:solidFill>
              </a:rPr>
              <a:t>. I never looked good in red.” </a:t>
            </a:r>
            <a:r>
              <a:rPr lang="en-GB" dirty="0" err="1">
                <a:solidFill>
                  <a:schemeClr val="bg1"/>
                </a:solidFill>
              </a:rPr>
              <a:t>pg</a:t>
            </a:r>
            <a:r>
              <a:rPr lang="en-GB" dirty="0">
                <a:solidFill>
                  <a:schemeClr val="bg1"/>
                </a:solidFill>
              </a:rPr>
              <a:t> 18(C2)</a:t>
            </a:r>
          </a:p>
          <a:p>
            <a:endParaRPr lang="en-GB" dirty="0">
              <a:solidFill>
                <a:schemeClr val="bg1"/>
              </a:solidFill>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771"/>
            <a:ext cx="2562225" cy="1438275"/>
          </a:xfrm>
          <a:prstGeom prst="rect">
            <a:avLst/>
          </a:prstGeom>
        </p:spPr>
      </p:pic>
      <p:cxnSp>
        <p:nvCxnSpPr>
          <p:cNvPr id="6" name="Straight Connector 5"/>
          <p:cNvCxnSpPr/>
          <p:nvPr/>
        </p:nvCxnSpPr>
        <p:spPr>
          <a:xfrm flipV="1">
            <a:off x="5334000" y="1040946"/>
            <a:ext cx="533400" cy="8382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010400" y="1600200"/>
            <a:ext cx="990600" cy="5334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762000" y="2438400"/>
            <a:ext cx="2514600" cy="398689"/>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9343" y="3657600"/>
            <a:ext cx="718457" cy="4572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 idx="3"/>
          </p:cNvCxnSpPr>
          <p:nvPr/>
        </p:nvCxnSpPr>
        <p:spPr>
          <a:xfrm flipH="1">
            <a:off x="4985657" y="4076700"/>
            <a:ext cx="2634343" cy="381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5543" y="5029200"/>
            <a:ext cx="794657" cy="2286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24400" y="5257800"/>
            <a:ext cx="3352800" cy="2286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651171" y="5791200"/>
            <a:ext cx="922564" cy="3048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276600" y="6096000"/>
            <a:ext cx="1328057" cy="2286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10200" y="692603"/>
            <a:ext cx="3352800" cy="646331"/>
          </a:xfrm>
          <a:prstGeom prst="rect">
            <a:avLst/>
          </a:prstGeom>
          <a:solidFill>
            <a:schemeClr val="bg1"/>
          </a:solidFill>
        </p:spPr>
        <p:txBody>
          <a:bodyPr wrap="square" rtlCol="0">
            <a:spAutoFit/>
          </a:bodyPr>
          <a:lstStyle/>
          <a:p>
            <a:r>
              <a:rPr lang="en-GB" dirty="0" smtClean="0"/>
              <a:t>Red as a warning of their important role</a:t>
            </a:r>
            <a:endParaRPr lang="en-GB" dirty="0"/>
          </a:p>
        </p:txBody>
      </p:sp>
      <p:sp>
        <p:nvSpPr>
          <p:cNvPr id="29" name="TextBox 28"/>
          <p:cNvSpPr txBox="1"/>
          <p:nvPr/>
        </p:nvSpPr>
        <p:spPr>
          <a:xfrm>
            <a:off x="7353299" y="1394936"/>
            <a:ext cx="1562101" cy="1754326"/>
          </a:xfrm>
          <a:prstGeom prst="rect">
            <a:avLst/>
          </a:prstGeom>
          <a:solidFill>
            <a:schemeClr val="bg1"/>
          </a:solidFill>
        </p:spPr>
        <p:txBody>
          <a:bodyPr wrap="square" rtlCol="0">
            <a:spAutoFit/>
          </a:bodyPr>
          <a:lstStyle/>
          <a:p>
            <a:r>
              <a:rPr lang="en-GB" dirty="0" smtClean="0"/>
              <a:t>High heels used to signify attractiveness, sexuality; height as power</a:t>
            </a:r>
            <a:endParaRPr lang="en-GB" dirty="0"/>
          </a:p>
        </p:txBody>
      </p:sp>
      <p:sp>
        <p:nvSpPr>
          <p:cNvPr id="30" name="TextBox 29"/>
          <p:cNvSpPr txBox="1"/>
          <p:nvPr/>
        </p:nvSpPr>
        <p:spPr>
          <a:xfrm>
            <a:off x="256815" y="1652113"/>
            <a:ext cx="1143000" cy="1477328"/>
          </a:xfrm>
          <a:prstGeom prst="rect">
            <a:avLst/>
          </a:prstGeom>
          <a:solidFill>
            <a:schemeClr val="bg1"/>
          </a:solidFill>
        </p:spPr>
        <p:txBody>
          <a:bodyPr wrap="square" rtlCol="0">
            <a:spAutoFit/>
          </a:bodyPr>
          <a:lstStyle/>
          <a:p>
            <a:r>
              <a:rPr lang="en-GB" dirty="0" smtClean="0"/>
              <a:t>Every part is covered, no skin showing</a:t>
            </a:r>
            <a:endParaRPr lang="en-GB" dirty="0"/>
          </a:p>
        </p:txBody>
      </p:sp>
      <p:sp>
        <p:nvSpPr>
          <p:cNvPr id="31" name="TextBox 30"/>
          <p:cNvSpPr txBox="1"/>
          <p:nvPr/>
        </p:nvSpPr>
        <p:spPr>
          <a:xfrm>
            <a:off x="7429498" y="3892034"/>
            <a:ext cx="1485902" cy="1200329"/>
          </a:xfrm>
          <a:prstGeom prst="rect">
            <a:avLst/>
          </a:prstGeom>
          <a:solidFill>
            <a:schemeClr val="bg1"/>
          </a:solidFill>
        </p:spPr>
        <p:txBody>
          <a:bodyPr wrap="square" rtlCol="0">
            <a:spAutoFit/>
          </a:bodyPr>
          <a:lstStyle/>
          <a:p>
            <a:r>
              <a:rPr lang="en-GB" dirty="0" smtClean="0"/>
              <a:t>No </a:t>
            </a:r>
            <a:r>
              <a:rPr lang="en-GB" dirty="0" err="1" smtClean="0"/>
              <a:t>individualilty</a:t>
            </a:r>
            <a:r>
              <a:rPr lang="en-GB" dirty="0" smtClean="0"/>
              <a:t>-defined by job/body</a:t>
            </a:r>
            <a:endParaRPr lang="en-GB" dirty="0"/>
          </a:p>
        </p:txBody>
      </p:sp>
      <p:cxnSp>
        <p:nvCxnSpPr>
          <p:cNvPr id="32" name="Straight Connector 31"/>
          <p:cNvCxnSpPr/>
          <p:nvPr/>
        </p:nvCxnSpPr>
        <p:spPr>
          <a:xfrm>
            <a:off x="1444490" y="4404272"/>
            <a:ext cx="509366" cy="87925"/>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2216" y="3173620"/>
            <a:ext cx="1143000" cy="923330"/>
          </a:xfrm>
          <a:prstGeom prst="rect">
            <a:avLst/>
          </a:prstGeom>
          <a:solidFill>
            <a:schemeClr val="bg1"/>
          </a:solidFill>
        </p:spPr>
        <p:txBody>
          <a:bodyPr wrap="square" rtlCol="0">
            <a:spAutoFit/>
          </a:bodyPr>
          <a:lstStyle/>
          <a:p>
            <a:r>
              <a:rPr lang="en-GB" dirty="0" smtClean="0"/>
              <a:t>Symbol of fertility (period)</a:t>
            </a:r>
            <a:endParaRPr lang="en-GB" dirty="0"/>
          </a:p>
        </p:txBody>
      </p:sp>
      <p:sp>
        <p:nvSpPr>
          <p:cNvPr id="36" name="TextBox 35"/>
          <p:cNvSpPr txBox="1"/>
          <p:nvPr/>
        </p:nvSpPr>
        <p:spPr>
          <a:xfrm>
            <a:off x="353131" y="4170011"/>
            <a:ext cx="1143000" cy="923330"/>
          </a:xfrm>
          <a:prstGeom prst="rect">
            <a:avLst/>
          </a:prstGeom>
          <a:solidFill>
            <a:schemeClr val="bg1"/>
          </a:solidFill>
        </p:spPr>
        <p:txBody>
          <a:bodyPr wrap="square" rtlCol="0">
            <a:spAutoFit/>
          </a:bodyPr>
          <a:lstStyle/>
          <a:p>
            <a:r>
              <a:rPr lang="en-GB" dirty="0" smtClean="0"/>
              <a:t>Victorian ideas of modesty</a:t>
            </a:r>
            <a:endParaRPr lang="en-GB" dirty="0"/>
          </a:p>
        </p:txBody>
      </p:sp>
      <p:sp>
        <p:nvSpPr>
          <p:cNvPr id="38" name="TextBox 37"/>
          <p:cNvSpPr txBox="1"/>
          <p:nvPr/>
        </p:nvSpPr>
        <p:spPr>
          <a:xfrm>
            <a:off x="347513" y="5213866"/>
            <a:ext cx="1143000" cy="646331"/>
          </a:xfrm>
          <a:prstGeom prst="rect">
            <a:avLst/>
          </a:prstGeom>
          <a:solidFill>
            <a:schemeClr val="bg1"/>
          </a:solidFill>
        </p:spPr>
        <p:txBody>
          <a:bodyPr wrap="square" rtlCol="0">
            <a:spAutoFit/>
          </a:bodyPr>
          <a:lstStyle/>
          <a:p>
            <a:r>
              <a:rPr lang="en-GB" dirty="0" smtClean="0"/>
              <a:t>Covered up</a:t>
            </a:r>
            <a:endParaRPr lang="en-GB" dirty="0"/>
          </a:p>
        </p:txBody>
      </p:sp>
      <p:sp>
        <p:nvSpPr>
          <p:cNvPr id="39" name="TextBox 38"/>
          <p:cNvSpPr txBox="1"/>
          <p:nvPr/>
        </p:nvSpPr>
        <p:spPr>
          <a:xfrm>
            <a:off x="7870373" y="5328557"/>
            <a:ext cx="1143000" cy="646331"/>
          </a:xfrm>
          <a:prstGeom prst="rect">
            <a:avLst/>
          </a:prstGeom>
          <a:solidFill>
            <a:schemeClr val="bg1"/>
          </a:solidFill>
        </p:spPr>
        <p:txBody>
          <a:bodyPr wrap="square" rtlCol="0">
            <a:spAutoFit/>
          </a:bodyPr>
          <a:lstStyle/>
          <a:p>
            <a:r>
              <a:rPr lang="en-GB" dirty="0" smtClean="0"/>
              <a:t>Angelic nature</a:t>
            </a:r>
            <a:endParaRPr lang="en-GB" dirty="0"/>
          </a:p>
        </p:txBody>
      </p:sp>
      <p:sp>
        <p:nvSpPr>
          <p:cNvPr id="40" name="TextBox 39"/>
          <p:cNvSpPr txBox="1"/>
          <p:nvPr/>
        </p:nvSpPr>
        <p:spPr>
          <a:xfrm>
            <a:off x="7527471" y="6019800"/>
            <a:ext cx="1485902" cy="923330"/>
          </a:xfrm>
          <a:prstGeom prst="rect">
            <a:avLst/>
          </a:prstGeom>
          <a:solidFill>
            <a:schemeClr val="bg1"/>
          </a:solidFill>
        </p:spPr>
        <p:txBody>
          <a:bodyPr wrap="square" rtlCol="0">
            <a:spAutoFit/>
          </a:bodyPr>
          <a:lstStyle/>
          <a:p>
            <a:r>
              <a:rPr lang="en-GB" dirty="0" smtClean="0"/>
              <a:t>Kept ignorant, no voice</a:t>
            </a:r>
            <a:endParaRPr lang="en-GB" dirty="0"/>
          </a:p>
        </p:txBody>
      </p:sp>
      <p:sp>
        <p:nvSpPr>
          <p:cNvPr id="41" name="TextBox 40"/>
          <p:cNvSpPr txBox="1"/>
          <p:nvPr/>
        </p:nvSpPr>
        <p:spPr>
          <a:xfrm>
            <a:off x="3973895" y="6158299"/>
            <a:ext cx="2677276" cy="646331"/>
          </a:xfrm>
          <a:prstGeom prst="rect">
            <a:avLst/>
          </a:prstGeom>
          <a:solidFill>
            <a:schemeClr val="bg1"/>
          </a:solidFill>
        </p:spPr>
        <p:txBody>
          <a:bodyPr wrap="square" rtlCol="0">
            <a:spAutoFit/>
          </a:bodyPr>
          <a:lstStyle/>
          <a:p>
            <a:r>
              <a:rPr lang="en-GB" dirty="0" smtClean="0"/>
              <a:t>Not sexualised/attractive/ tempting</a:t>
            </a:r>
            <a:endParaRPr lang="en-GB" dirty="0"/>
          </a:p>
        </p:txBody>
      </p:sp>
    </p:spTree>
    <p:extLst>
      <p:ext uri="{BB962C8B-B14F-4D97-AF65-F5344CB8AC3E}">
        <p14:creationId xmlns:p14="http://schemas.microsoft.com/office/powerpoint/2010/main" val="3467323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543800" cy="1143000"/>
          </a:xfrm>
        </p:spPr>
        <p:txBody>
          <a:bodyPr/>
          <a:lstStyle/>
          <a:p>
            <a:r>
              <a:rPr lang="en-GB" dirty="0" smtClean="0">
                <a:solidFill>
                  <a:schemeClr val="bg1"/>
                </a:solidFill>
              </a:rPr>
              <a:t>Image of a Handmaid</a:t>
            </a:r>
            <a:endParaRPr lang="en-GB" dirty="0">
              <a:solidFill>
                <a:schemeClr val="bg1"/>
              </a:solidFill>
            </a:endParaRPr>
          </a:p>
        </p:txBody>
      </p:sp>
      <p:sp>
        <p:nvSpPr>
          <p:cNvPr id="3" name="Content Placeholder 2"/>
          <p:cNvSpPr>
            <a:spLocks noGrp="1"/>
          </p:cNvSpPr>
          <p:nvPr>
            <p:ph idx="1"/>
          </p:nvPr>
        </p:nvSpPr>
        <p:spPr>
          <a:xfrm>
            <a:off x="1281112" y="1371600"/>
            <a:ext cx="6338888" cy="5410200"/>
          </a:xfrm>
        </p:spPr>
        <p:txBody>
          <a:bodyPr>
            <a:normAutofit fontScale="85000" lnSpcReduction="10000"/>
          </a:bodyPr>
          <a:lstStyle/>
          <a:p>
            <a:pPr marL="0" indent="0">
              <a:buNone/>
            </a:pPr>
            <a:r>
              <a:rPr lang="en-GB" dirty="0" smtClean="0">
                <a:solidFill>
                  <a:schemeClr val="bg1"/>
                </a:solidFill>
              </a:rPr>
              <a:t>“I get up out of the chair, advance my feet into the sunlight, in their </a:t>
            </a:r>
            <a:r>
              <a:rPr lang="en-GB" b="1" u="sng" dirty="0" smtClean="0">
                <a:solidFill>
                  <a:schemeClr val="bg1"/>
                </a:solidFill>
              </a:rPr>
              <a:t>red shoes</a:t>
            </a:r>
            <a:r>
              <a:rPr lang="en-GB" dirty="0" smtClean="0">
                <a:solidFill>
                  <a:schemeClr val="bg1"/>
                </a:solidFill>
              </a:rPr>
              <a:t>,</a:t>
            </a:r>
            <a:r>
              <a:rPr lang="en-GB" u="sng" dirty="0" smtClean="0">
                <a:solidFill>
                  <a:schemeClr val="bg1"/>
                </a:solidFill>
              </a:rPr>
              <a:t> </a:t>
            </a:r>
            <a:r>
              <a:rPr lang="en-GB" b="1" u="sng" dirty="0" smtClean="0">
                <a:solidFill>
                  <a:schemeClr val="bg1"/>
                </a:solidFill>
              </a:rPr>
              <a:t>flat-heeled</a:t>
            </a:r>
            <a:r>
              <a:rPr lang="en-GB" u="sng" dirty="0" smtClean="0">
                <a:solidFill>
                  <a:schemeClr val="bg1"/>
                </a:solidFill>
              </a:rPr>
              <a:t> </a:t>
            </a:r>
            <a:r>
              <a:rPr lang="en-GB" dirty="0" smtClean="0">
                <a:solidFill>
                  <a:schemeClr val="bg1"/>
                </a:solidFill>
              </a:rPr>
              <a:t>to save the spine and not for dancing. The </a:t>
            </a:r>
            <a:r>
              <a:rPr lang="en-GB" b="1" u="sng" dirty="0" smtClean="0">
                <a:solidFill>
                  <a:schemeClr val="bg1"/>
                </a:solidFill>
              </a:rPr>
              <a:t>red gloves </a:t>
            </a:r>
            <a:r>
              <a:rPr lang="en-GB" dirty="0" smtClean="0">
                <a:solidFill>
                  <a:schemeClr val="bg1"/>
                </a:solidFill>
              </a:rPr>
              <a:t>are lying on the bed. I pick them up, pull them onto my hands, finger by finger. Everything </a:t>
            </a:r>
            <a:r>
              <a:rPr lang="en-GB" dirty="0">
                <a:solidFill>
                  <a:schemeClr val="bg1"/>
                </a:solidFill>
              </a:rPr>
              <a:t>except </a:t>
            </a:r>
            <a:r>
              <a:rPr lang="en-GB" b="1" dirty="0">
                <a:solidFill>
                  <a:schemeClr val="bg1"/>
                </a:solidFill>
              </a:rPr>
              <a:t>the wings </a:t>
            </a:r>
            <a:r>
              <a:rPr lang="en-GB" dirty="0">
                <a:solidFill>
                  <a:schemeClr val="bg1"/>
                </a:solidFill>
              </a:rPr>
              <a:t>around my face is </a:t>
            </a:r>
            <a:r>
              <a:rPr lang="en-GB" b="1" dirty="0">
                <a:solidFill>
                  <a:schemeClr val="bg1"/>
                </a:solidFill>
              </a:rPr>
              <a:t>red</a:t>
            </a:r>
            <a:r>
              <a:rPr lang="en-GB" dirty="0">
                <a:solidFill>
                  <a:schemeClr val="bg1"/>
                </a:solidFill>
              </a:rPr>
              <a:t>: the </a:t>
            </a:r>
            <a:r>
              <a:rPr lang="en-GB" b="1" u="sng" dirty="0">
                <a:solidFill>
                  <a:schemeClr val="bg1"/>
                </a:solidFill>
              </a:rPr>
              <a:t>colour of blood</a:t>
            </a:r>
            <a:r>
              <a:rPr lang="en-GB" dirty="0">
                <a:solidFill>
                  <a:schemeClr val="bg1"/>
                </a:solidFill>
              </a:rPr>
              <a:t>, which </a:t>
            </a:r>
            <a:r>
              <a:rPr lang="en-GB" b="1" u="sng" dirty="0">
                <a:solidFill>
                  <a:schemeClr val="bg1"/>
                </a:solidFill>
              </a:rPr>
              <a:t>defines </a:t>
            </a:r>
            <a:r>
              <a:rPr lang="en-GB" b="1" u="sng" dirty="0" smtClean="0">
                <a:solidFill>
                  <a:schemeClr val="bg1"/>
                </a:solidFill>
              </a:rPr>
              <a:t>us</a:t>
            </a:r>
            <a:r>
              <a:rPr lang="en-GB" dirty="0" smtClean="0">
                <a:solidFill>
                  <a:schemeClr val="bg1"/>
                </a:solidFill>
              </a:rPr>
              <a:t>. The skirt is </a:t>
            </a:r>
            <a:r>
              <a:rPr lang="en-GB" b="1" u="sng" dirty="0" smtClean="0">
                <a:solidFill>
                  <a:schemeClr val="bg1"/>
                </a:solidFill>
              </a:rPr>
              <a:t>ankle-length</a:t>
            </a:r>
            <a:r>
              <a:rPr lang="en-GB" dirty="0" smtClean="0">
                <a:solidFill>
                  <a:schemeClr val="bg1"/>
                </a:solidFill>
              </a:rPr>
              <a:t>, </a:t>
            </a:r>
            <a:r>
              <a:rPr lang="en-GB" b="1" u="sng" dirty="0" smtClean="0">
                <a:solidFill>
                  <a:schemeClr val="bg1"/>
                </a:solidFill>
              </a:rPr>
              <a:t>full</a:t>
            </a:r>
            <a:r>
              <a:rPr lang="en-GB" u="sng" dirty="0" smtClean="0">
                <a:solidFill>
                  <a:schemeClr val="bg1"/>
                </a:solidFill>
              </a:rPr>
              <a:t>, </a:t>
            </a:r>
            <a:r>
              <a:rPr lang="en-GB" dirty="0" smtClean="0">
                <a:solidFill>
                  <a:schemeClr val="bg1"/>
                </a:solidFill>
              </a:rPr>
              <a:t>gathered to a flat</a:t>
            </a:r>
            <a:r>
              <a:rPr lang="en-GB" b="1" dirty="0" smtClean="0">
                <a:solidFill>
                  <a:schemeClr val="bg1"/>
                </a:solidFill>
              </a:rPr>
              <a:t> yoke </a:t>
            </a:r>
            <a:r>
              <a:rPr lang="en-GB" dirty="0" smtClean="0">
                <a:solidFill>
                  <a:schemeClr val="bg1"/>
                </a:solidFill>
              </a:rPr>
              <a:t>that extends over the breasts, the </a:t>
            </a:r>
            <a:r>
              <a:rPr lang="en-GB" b="1" u="sng" dirty="0" smtClean="0">
                <a:solidFill>
                  <a:schemeClr val="bg1"/>
                </a:solidFill>
              </a:rPr>
              <a:t>sleeves are full</a:t>
            </a:r>
            <a:r>
              <a:rPr lang="en-GB" dirty="0" smtClean="0">
                <a:solidFill>
                  <a:schemeClr val="bg1"/>
                </a:solidFill>
              </a:rPr>
              <a:t>. The </a:t>
            </a:r>
            <a:r>
              <a:rPr lang="en-GB" b="1" u="sng" dirty="0">
                <a:solidFill>
                  <a:schemeClr val="bg1"/>
                </a:solidFill>
              </a:rPr>
              <a:t>white wings </a:t>
            </a:r>
            <a:r>
              <a:rPr lang="en-GB" dirty="0">
                <a:solidFill>
                  <a:schemeClr val="bg1"/>
                </a:solidFill>
              </a:rPr>
              <a:t>too are prescribed issue, they are to </a:t>
            </a:r>
            <a:r>
              <a:rPr lang="en-GB" b="1" u="sng" dirty="0">
                <a:solidFill>
                  <a:schemeClr val="bg1"/>
                </a:solidFill>
              </a:rPr>
              <a:t>keep us from seeing</a:t>
            </a:r>
            <a:r>
              <a:rPr lang="en-GB" dirty="0">
                <a:solidFill>
                  <a:schemeClr val="bg1"/>
                </a:solidFill>
              </a:rPr>
              <a:t>, but also </a:t>
            </a:r>
            <a:r>
              <a:rPr lang="en-GB" b="1" u="sng" dirty="0">
                <a:solidFill>
                  <a:schemeClr val="bg1"/>
                </a:solidFill>
              </a:rPr>
              <a:t>from being seen</a:t>
            </a:r>
            <a:r>
              <a:rPr lang="en-GB" dirty="0" smtClean="0">
                <a:solidFill>
                  <a:schemeClr val="bg1"/>
                </a:solidFill>
              </a:rPr>
              <a:t>. I never looked good in red.” </a:t>
            </a:r>
            <a:r>
              <a:rPr lang="en-GB" dirty="0" err="1">
                <a:solidFill>
                  <a:schemeClr val="bg1"/>
                </a:solidFill>
              </a:rPr>
              <a:t>pg</a:t>
            </a:r>
            <a:r>
              <a:rPr lang="en-GB" dirty="0">
                <a:solidFill>
                  <a:schemeClr val="bg1"/>
                </a:solidFill>
              </a:rPr>
              <a:t> 18(C2)</a:t>
            </a:r>
          </a:p>
          <a:p>
            <a:endParaRPr lang="en-GB" dirty="0">
              <a:solidFill>
                <a:schemeClr val="bg1"/>
              </a:solidFill>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771"/>
            <a:ext cx="2562225" cy="1438275"/>
          </a:xfrm>
          <a:prstGeom prst="rect">
            <a:avLst/>
          </a:prstGeom>
        </p:spPr>
      </p:pic>
      <p:cxnSp>
        <p:nvCxnSpPr>
          <p:cNvPr id="6" name="Straight Connector 5"/>
          <p:cNvCxnSpPr/>
          <p:nvPr/>
        </p:nvCxnSpPr>
        <p:spPr>
          <a:xfrm flipV="1">
            <a:off x="5334000" y="1040946"/>
            <a:ext cx="533400" cy="8382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7010400" y="1600200"/>
            <a:ext cx="990600" cy="468868"/>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762000" y="2438400"/>
            <a:ext cx="2514600" cy="398689"/>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9343" y="3657600"/>
            <a:ext cx="718457" cy="4572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 idx="3"/>
          </p:cNvCxnSpPr>
          <p:nvPr/>
        </p:nvCxnSpPr>
        <p:spPr>
          <a:xfrm flipH="1">
            <a:off x="4985657" y="4076700"/>
            <a:ext cx="2634343" cy="381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088571" y="5257800"/>
            <a:ext cx="511629" cy="316468"/>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24400" y="5257800"/>
            <a:ext cx="3352800" cy="2286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651171" y="5791200"/>
            <a:ext cx="922564" cy="429399"/>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62000" y="6019800"/>
            <a:ext cx="1328057" cy="30480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10199" y="692603"/>
            <a:ext cx="3543301" cy="646331"/>
          </a:xfrm>
          <a:prstGeom prst="rect">
            <a:avLst/>
          </a:prstGeom>
          <a:solidFill>
            <a:schemeClr val="bg1"/>
          </a:solidFill>
        </p:spPr>
        <p:txBody>
          <a:bodyPr wrap="square" rtlCol="0">
            <a:spAutoFit/>
          </a:bodyPr>
          <a:lstStyle/>
          <a:p>
            <a:r>
              <a:rPr lang="en-GB" dirty="0" smtClean="0"/>
              <a:t>Red symbolism-passion, desire, anger, violence, blood</a:t>
            </a:r>
            <a:endParaRPr lang="en-GB" dirty="0"/>
          </a:p>
        </p:txBody>
      </p:sp>
      <p:sp>
        <p:nvSpPr>
          <p:cNvPr id="29" name="TextBox 28"/>
          <p:cNvSpPr txBox="1"/>
          <p:nvPr/>
        </p:nvSpPr>
        <p:spPr>
          <a:xfrm>
            <a:off x="7391400" y="1556657"/>
            <a:ext cx="1834241" cy="1200329"/>
          </a:xfrm>
          <a:prstGeom prst="rect">
            <a:avLst/>
          </a:prstGeom>
          <a:solidFill>
            <a:schemeClr val="bg1"/>
          </a:solidFill>
        </p:spPr>
        <p:txBody>
          <a:bodyPr wrap="square" rtlCol="0">
            <a:spAutoFit/>
          </a:bodyPr>
          <a:lstStyle/>
          <a:p>
            <a:r>
              <a:rPr lang="en-GB" dirty="0" smtClean="0"/>
              <a:t>High heels as symbol of promiscuity, risk, sexiness</a:t>
            </a:r>
            <a:endParaRPr lang="en-GB" dirty="0"/>
          </a:p>
        </p:txBody>
      </p:sp>
      <p:sp>
        <p:nvSpPr>
          <p:cNvPr id="30" name="TextBox 29"/>
          <p:cNvSpPr txBox="1"/>
          <p:nvPr/>
        </p:nvSpPr>
        <p:spPr>
          <a:xfrm>
            <a:off x="59870" y="2069068"/>
            <a:ext cx="1221241" cy="1200329"/>
          </a:xfrm>
          <a:prstGeom prst="rect">
            <a:avLst/>
          </a:prstGeom>
          <a:solidFill>
            <a:schemeClr val="bg1"/>
          </a:solidFill>
        </p:spPr>
        <p:txBody>
          <a:bodyPr wrap="square" rtlCol="0">
            <a:spAutoFit/>
          </a:bodyPr>
          <a:lstStyle/>
          <a:p>
            <a:r>
              <a:rPr lang="en-GB" dirty="0" smtClean="0"/>
              <a:t>Hands covered-protection, purity</a:t>
            </a:r>
            <a:endParaRPr lang="en-GB" dirty="0"/>
          </a:p>
        </p:txBody>
      </p:sp>
      <p:sp>
        <p:nvSpPr>
          <p:cNvPr id="31" name="TextBox 30"/>
          <p:cNvSpPr txBox="1"/>
          <p:nvPr/>
        </p:nvSpPr>
        <p:spPr>
          <a:xfrm>
            <a:off x="7538357" y="3385457"/>
            <a:ext cx="1485902" cy="923330"/>
          </a:xfrm>
          <a:prstGeom prst="rect">
            <a:avLst/>
          </a:prstGeom>
          <a:solidFill>
            <a:schemeClr val="bg1"/>
          </a:solidFill>
        </p:spPr>
        <p:txBody>
          <a:bodyPr wrap="square" rtlCol="0">
            <a:spAutoFit/>
          </a:bodyPr>
          <a:lstStyle/>
          <a:p>
            <a:r>
              <a:rPr lang="en-GB" dirty="0" smtClean="0"/>
              <a:t>Period, fertility-only use in society</a:t>
            </a:r>
            <a:endParaRPr lang="en-GB" dirty="0"/>
          </a:p>
        </p:txBody>
      </p:sp>
      <p:cxnSp>
        <p:nvCxnSpPr>
          <p:cNvPr id="32" name="Straight Connector 31"/>
          <p:cNvCxnSpPr/>
          <p:nvPr/>
        </p:nvCxnSpPr>
        <p:spPr>
          <a:xfrm>
            <a:off x="843642" y="4539343"/>
            <a:ext cx="718457" cy="119743"/>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328" y="3352800"/>
            <a:ext cx="1143000" cy="646331"/>
          </a:xfrm>
          <a:prstGeom prst="rect">
            <a:avLst/>
          </a:prstGeom>
          <a:solidFill>
            <a:schemeClr val="bg1"/>
          </a:solidFill>
        </p:spPr>
        <p:txBody>
          <a:bodyPr wrap="square" rtlCol="0">
            <a:spAutoFit/>
          </a:bodyPr>
          <a:lstStyle/>
          <a:p>
            <a:r>
              <a:rPr lang="en-GB" dirty="0" smtClean="0"/>
              <a:t>Violence, danger</a:t>
            </a:r>
            <a:endParaRPr lang="en-GB" dirty="0"/>
          </a:p>
        </p:txBody>
      </p:sp>
      <p:sp>
        <p:nvSpPr>
          <p:cNvPr id="36" name="TextBox 35"/>
          <p:cNvSpPr txBox="1"/>
          <p:nvPr/>
        </p:nvSpPr>
        <p:spPr>
          <a:xfrm>
            <a:off x="32656" y="4031706"/>
            <a:ext cx="1143000" cy="1200329"/>
          </a:xfrm>
          <a:prstGeom prst="rect">
            <a:avLst/>
          </a:prstGeom>
          <a:solidFill>
            <a:schemeClr val="bg1"/>
          </a:solidFill>
        </p:spPr>
        <p:txBody>
          <a:bodyPr wrap="square" rtlCol="0">
            <a:spAutoFit/>
          </a:bodyPr>
          <a:lstStyle/>
          <a:p>
            <a:r>
              <a:rPr lang="en-GB" dirty="0" smtClean="0"/>
              <a:t>Modest, Victorian ideals of dress</a:t>
            </a:r>
            <a:endParaRPr lang="en-GB" dirty="0"/>
          </a:p>
        </p:txBody>
      </p:sp>
      <p:sp>
        <p:nvSpPr>
          <p:cNvPr id="38" name="TextBox 37"/>
          <p:cNvSpPr txBox="1"/>
          <p:nvPr/>
        </p:nvSpPr>
        <p:spPr>
          <a:xfrm>
            <a:off x="32656" y="5384159"/>
            <a:ext cx="1143000" cy="646331"/>
          </a:xfrm>
          <a:prstGeom prst="rect">
            <a:avLst/>
          </a:prstGeom>
          <a:solidFill>
            <a:schemeClr val="bg1"/>
          </a:solidFill>
        </p:spPr>
        <p:txBody>
          <a:bodyPr wrap="square" rtlCol="0">
            <a:spAutoFit/>
          </a:bodyPr>
          <a:lstStyle/>
          <a:p>
            <a:r>
              <a:rPr lang="en-GB" dirty="0" smtClean="0"/>
              <a:t>No skin shown</a:t>
            </a:r>
            <a:endParaRPr lang="en-GB" dirty="0"/>
          </a:p>
        </p:txBody>
      </p:sp>
      <p:sp>
        <p:nvSpPr>
          <p:cNvPr id="39" name="TextBox 38"/>
          <p:cNvSpPr txBox="1"/>
          <p:nvPr/>
        </p:nvSpPr>
        <p:spPr>
          <a:xfrm>
            <a:off x="7560128" y="4332432"/>
            <a:ext cx="1570265" cy="1754326"/>
          </a:xfrm>
          <a:prstGeom prst="rect">
            <a:avLst/>
          </a:prstGeom>
          <a:solidFill>
            <a:schemeClr val="bg1"/>
          </a:solidFill>
        </p:spPr>
        <p:txBody>
          <a:bodyPr wrap="square" rtlCol="0">
            <a:spAutoFit/>
          </a:bodyPr>
          <a:lstStyle/>
          <a:p>
            <a:r>
              <a:rPr lang="en-GB" dirty="0" smtClean="0"/>
              <a:t>Wings symbolise freedom; white like dove, peace-opposite here</a:t>
            </a:r>
            <a:endParaRPr lang="en-GB" dirty="0"/>
          </a:p>
        </p:txBody>
      </p:sp>
      <p:sp>
        <p:nvSpPr>
          <p:cNvPr id="40" name="TextBox 39"/>
          <p:cNvSpPr txBox="1"/>
          <p:nvPr/>
        </p:nvSpPr>
        <p:spPr>
          <a:xfrm>
            <a:off x="7581899" y="6220599"/>
            <a:ext cx="1442360" cy="646331"/>
          </a:xfrm>
          <a:prstGeom prst="rect">
            <a:avLst/>
          </a:prstGeom>
          <a:solidFill>
            <a:schemeClr val="bg1"/>
          </a:solidFill>
        </p:spPr>
        <p:txBody>
          <a:bodyPr wrap="square" rtlCol="0">
            <a:spAutoFit/>
          </a:bodyPr>
          <a:lstStyle/>
          <a:p>
            <a:r>
              <a:rPr lang="en-GB" dirty="0" smtClean="0"/>
              <a:t>Trapped, no control</a:t>
            </a:r>
            <a:endParaRPr lang="en-GB" dirty="0"/>
          </a:p>
        </p:txBody>
      </p:sp>
      <p:sp>
        <p:nvSpPr>
          <p:cNvPr id="41" name="TextBox 40"/>
          <p:cNvSpPr txBox="1"/>
          <p:nvPr/>
        </p:nvSpPr>
        <p:spPr>
          <a:xfrm>
            <a:off x="-1" y="6150429"/>
            <a:ext cx="1281111" cy="646331"/>
          </a:xfrm>
          <a:prstGeom prst="rect">
            <a:avLst/>
          </a:prstGeom>
          <a:solidFill>
            <a:schemeClr val="bg1"/>
          </a:solidFill>
        </p:spPr>
        <p:txBody>
          <a:bodyPr wrap="square" rtlCol="0">
            <a:spAutoFit/>
          </a:bodyPr>
          <a:lstStyle/>
          <a:p>
            <a:r>
              <a:rPr lang="en-GB" dirty="0" smtClean="0"/>
              <a:t>Protected, shameful</a:t>
            </a:r>
            <a:endParaRPr lang="en-GB" dirty="0"/>
          </a:p>
        </p:txBody>
      </p:sp>
    </p:spTree>
    <p:extLst>
      <p:ext uri="{BB962C8B-B14F-4D97-AF65-F5344CB8AC3E}">
        <p14:creationId xmlns:p14="http://schemas.microsoft.com/office/powerpoint/2010/main" val="1136083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10600" cy="4025805"/>
          </a:xfrm>
        </p:spPr>
        <p:txBody>
          <a:bodyPr/>
          <a:lstStyle/>
          <a:p>
            <a:pPr marL="0" indent="0">
              <a:buNone/>
            </a:pPr>
            <a:r>
              <a:rPr lang="en-GB" dirty="0">
                <a:solidFill>
                  <a:schemeClr val="bg1"/>
                </a:solidFill>
              </a:rPr>
              <a:t>“We are fascinated but also repelled. They seem undressed. It has taken so little time to change our minds, about things like this. Then I think: I used to dress like that. That was freedom. Westernised, they used to call it.” </a:t>
            </a:r>
            <a:r>
              <a:rPr lang="en-GB" dirty="0" err="1">
                <a:solidFill>
                  <a:schemeClr val="bg1"/>
                </a:solidFill>
              </a:rPr>
              <a:t>pg</a:t>
            </a:r>
            <a:r>
              <a:rPr lang="en-GB" dirty="0">
                <a:solidFill>
                  <a:schemeClr val="bg1"/>
                </a:solidFill>
              </a:rPr>
              <a:t> 38 (C5)</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21" y="4248150"/>
            <a:ext cx="3254607" cy="21717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3674660"/>
            <a:ext cx="1651358" cy="3048000"/>
          </a:xfrm>
          <a:prstGeom prst="rect">
            <a:avLst/>
          </a:prstGeom>
        </p:spPr>
      </p:pic>
    </p:spTree>
    <p:extLst>
      <p:ext uri="{BB962C8B-B14F-4D97-AF65-F5344CB8AC3E}">
        <p14:creationId xmlns:p14="http://schemas.microsoft.com/office/powerpoint/2010/main" val="1241185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solidFill>
                  <a:schemeClr val="bg1"/>
                </a:solidFill>
              </a:rPr>
              <a:t>Share the three key quotations that you identified when reading chapters 1-6</a:t>
            </a:r>
          </a:p>
          <a:p>
            <a:endParaRPr lang="en-GB" dirty="0">
              <a:solidFill>
                <a:schemeClr val="bg1"/>
              </a:solidFill>
            </a:endParaRPr>
          </a:p>
          <a:p>
            <a:r>
              <a:rPr lang="en-GB" dirty="0" smtClean="0">
                <a:solidFill>
                  <a:schemeClr val="bg1"/>
                </a:solidFill>
              </a:rPr>
              <a:t>Note down the most interesting/commonly quoted example on your post-it</a:t>
            </a:r>
          </a:p>
          <a:p>
            <a:endParaRPr lang="en-GB" dirty="0" smtClean="0">
              <a:solidFill>
                <a:schemeClr val="bg1"/>
              </a:solidFill>
            </a:endParaRPr>
          </a:p>
          <a:p>
            <a:r>
              <a:rPr lang="en-GB" dirty="0" smtClean="0">
                <a:solidFill>
                  <a:schemeClr val="bg1"/>
                </a:solidFill>
              </a:rPr>
              <a:t>Place it on the board</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571471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bg1"/>
                </a:solidFill>
              </a:rPr>
              <a:t>Thoughts?</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9994" y="28433"/>
            <a:ext cx="3200400" cy="497128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59" y="1844722"/>
            <a:ext cx="5916535" cy="17526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744" y="5174775"/>
            <a:ext cx="8787122" cy="1683225"/>
          </a:xfrm>
          <a:prstGeom prst="rect">
            <a:avLst/>
          </a:prstGeom>
        </p:spPr>
      </p:pic>
    </p:spTree>
    <p:extLst>
      <p:ext uri="{BB962C8B-B14F-4D97-AF65-F5344CB8AC3E}">
        <p14:creationId xmlns:p14="http://schemas.microsoft.com/office/powerpoint/2010/main" val="3281090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Creating Gilead</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pic>
        <p:nvPicPr>
          <p:cNvPr id="1027" name="Picture 3" descr="C:\Users\mi3069a\AppData\Local\Microsoft\Windows\Temporary Internet Files\Content.IE5\0CJ8F14F\blockpage[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3424237"/>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mi3069a\AppData\Local\Microsoft\Windows\Temporary Internet Files\Content.IE5\0CJ8F14F\Flag-map_of_the_United_States.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0234" y="2286000"/>
            <a:ext cx="4579609" cy="28667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429000" y="3200400"/>
            <a:ext cx="2362200" cy="1077218"/>
          </a:xfrm>
          <a:prstGeom prst="rect">
            <a:avLst/>
          </a:prstGeom>
          <a:solidFill>
            <a:schemeClr val="bg1"/>
          </a:solidFill>
        </p:spPr>
        <p:txBody>
          <a:bodyPr wrap="square" rtlCol="0">
            <a:spAutoFit/>
          </a:bodyPr>
          <a:lstStyle/>
          <a:p>
            <a:pPr algn="ctr"/>
            <a:r>
              <a:rPr lang="en-GB" sz="3200" dirty="0" smtClean="0"/>
              <a:t>Republic of Gilead</a:t>
            </a:r>
            <a:endParaRPr lang="en-GB" sz="3200" dirty="0"/>
          </a:p>
        </p:txBody>
      </p:sp>
      <p:cxnSp>
        <p:nvCxnSpPr>
          <p:cNvPr id="8" name="Straight Connector 7"/>
          <p:cNvCxnSpPr/>
          <p:nvPr/>
        </p:nvCxnSpPr>
        <p:spPr>
          <a:xfrm flipH="1" flipV="1">
            <a:off x="1663517" y="2428220"/>
            <a:ext cx="698683" cy="5435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562225" y="4344719"/>
            <a:ext cx="605585" cy="608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876800" y="2057400"/>
            <a:ext cx="457200" cy="609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48400" y="3510409"/>
            <a:ext cx="838200"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 y="1905000"/>
            <a:ext cx="2107834" cy="523220"/>
          </a:xfrm>
          <a:prstGeom prst="rect">
            <a:avLst/>
          </a:prstGeom>
          <a:solidFill>
            <a:schemeClr val="bg1"/>
          </a:solidFill>
        </p:spPr>
        <p:txBody>
          <a:bodyPr wrap="square" rtlCol="0">
            <a:spAutoFit/>
          </a:bodyPr>
          <a:lstStyle/>
          <a:p>
            <a:r>
              <a:rPr lang="en-GB" sz="2800" dirty="0" smtClean="0"/>
              <a:t>Dystopia</a:t>
            </a:r>
            <a:endParaRPr lang="en-GB" sz="2800" dirty="0"/>
          </a:p>
        </p:txBody>
      </p:sp>
      <p:sp>
        <p:nvSpPr>
          <p:cNvPr id="20" name="TextBox 19"/>
          <p:cNvSpPr txBox="1"/>
          <p:nvPr/>
        </p:nvSpPr>
        <p:spPr>
          <a:xfrm>
            <a:off x="5334000" y="1534180"/>
            <a:ext cx="2107834" cy="523220"/>
          </a:xfrm>
          <a:prstGeom prst="rect">
            <a:avLst/>
          </a:prstGeom>
          <a:solidFill>
            <a:schemeClr val="bg1"/>
          </a:solidFill>
        </p:spPr>
        <p:txBody>
          <a:bodyPr wrap="square" rtlCol="0">
            <a:spAutoFit/>
          </a:bodyPr>
          <a:lstStyle/>
          <a:p>
            <a:r>
              <a:rPr lang="en-GB" sz="2800" dirty="0" smtClean="0"/>
              <a:t>Theocracy</a:t>
            </a:r>
            <a:endParaRPr lang="en-GB" sz="2800" dirty="0"/>
          </a:p>
        </p:txBody>
      </p:sp>
      <p:sp>
        <p:nvSpPr>
          <p:cNvPr id="21" name="TextBox 20"/>
          <p:cNvSpPr txBox="1"/>
          <p:nvPr/>
        </p:nvSpPr>
        <p:spPr>
          <a:xfrm>
            <a:off x="6839843" y="3693262"/>
            <a:ext cx="2107834" cy="954107"/>
          </a:xfrm>
          <a:prstGeom prst="rect">
            <a:avLst/>
          </a:prstGeom>
          <a:solidFill>
            <a:schemeClr val="bg1"/>
          </a:solidFill>
        </p:spPr>
        <p:txBody>
          <a:bodyPr wrap="square" rtlCol="0">
            <a:spAutoFit/>
          </a:bodyPr>
          <a:lstStyle/>
          <a:p>
            <a:r>
              <a:rPr lang="en-GB" sz="2800" dirty="0" smtClean="0"/>
              <a:t>Totalitarian regime</a:t>
            </a:r>
            <a:endParaRPr lang="en-GB" sz="2800" dirty="0"/>
          </a:p>
        </p:txBody>
      </p:sp>
      <p:sp>
        <p:nvSpPr>
          <p:cNvPr id="22" name="TextBox 21"/>
          <p:cNvSpPr txBox="1"/>
          <p:nvPr/>
        </p:nvSpPr>
        <p:spPr>
          <a:xfrm>
            <a:off x="609600" y="4891118"/>
            <a:ext cx="2107834" cy="523220"/>
          </a:xfrm>
          <a:prstGeom prst="rect">
            <a:avLst/>
          </a:prstGeom>
          <a:solidFill>
            <a:schemeClr val="bg1"/>
          </a:solidFill>
        </p:spPr>
        <p:txBody>
          <a:bodyPr wrap="square" rtlCol="0">
            <a:spAutoFit/>
          </a:bodyPr>
          <a:lstStyle/>
          <a:p>
            <a:r>
              <a:rPr lang="en-GB" sz="2800" dirty="0" smtClean="0"/>
              <a:t>Patriarchy</a:t>
            </a:r>
            <a:endParaRPr lang="en-GB" sz="2800" dirty="0"/>
          </a:p>
        </p:txBody>
      </p:sp>
      <p:sp>
        <p:nvSpPr>
          <p:cNvPr id="13" name="TextBox 12"/>
          <p:cNvSpPr txBox="1"/>
          <p:nvPr/>
        </p:nvSpPr>
        <p:spPr>
          <a:xfrm>
            <a:off x="4234923" y="5451458"/>
            <a:ext cx="4909077" cy="1323439"/>
          </a:xfrm>
          <a:prstGeom prst="rect">
            <a:avLst/>
          </a:prstGeom>
          <a:solidFill>
            <a:schemeClr val="accent6">
              <a:lumMod val="40000"/>
              <a:lumOff val="60000"/>
            </a:schemeClr>
          </a:solidFill>
        </p:spPr>
        <p:txBody>
          <a:bodyPr wrap="square" rtlCol="0">
            <a:spAutoFit/>
          </a:bodyPr>
          <a:lstStyle/>
          <a:p>
            <a:r>
              <a:rPr lang="en-GB" sz="2000" b="1" dirty="0" smtClean="0"/>
              <a:t>Discuss and look up the meanings </a:t>
            </a:r>
            <a:r>
              <a:rPr lang="en-GB" sz="2000" dirty="0" smtClean="0"/>
              <a:t>of these terms. </a:t>
            </a:r>
            <a:r>
              <a:rPr lang="en-GB" sz="2000" b="1" dirty="0" smtClean="0"/>
              <a:t>Write a SIMPLIFIED definition for each</a:t>
            </a:r>
            <a:r>
              <a:rPr lang="en-GB" sz="2000" dirty="0" smtClean="0"/>
              <a:t>, and </a:t>
            </a:r>
            <a:r>
              <a:rPr lang="en-GB" sz="2000" b="1" dirty="0" smtClean="0"/>
              <a:t>how they relate to the ideas in ‘The Handmaid’s Tale’ </a:t>
            </a:r>
            <a:r>
              <a:rPr lang="en-GB" sz="2000" dirty="0" smtClean="0"/>
              <a:t>thus far.</a:t>
            </a:r>
            <a:endParaRPr lang="en-GB" sz="2000" dirty="0"/>
          </a:p>
        </p:txBody>
      </p:sp>
    </p:spTree>
    <p:extLst>
      <p:ext uri="{BB962C8B-B14F-4D97-AF65-F5344CB8AC3E}">
        <p14:creationId xmlns:p14="http://schemas.microsoft.com/office/powerpoint/2010/main" val="1517603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Creating Gilead</a:t>
            </a:r>
            <a:endParaRPr lang="en-GB" dirty="0">
              <a:solidFill>
                <a:schemeClr val="bg1"/>
              </a:solidFill>
            </a:endParaRPr>
          </a:p>
        </p:txBody>
      </p:sp>
      <p:sp>
        <p:nvSpPr>
          <p:cNvPr id="3" name="Content Placeholder 2"/>
          <p:cNvSpPr>
            <a:spLocks noGrp="1"/>
          </p:cNvSpPr>
          <p:nvPr>
            <p:ph idx="1"/>
          </p:nvPr>
        </p:nvSpPr>
        <p:spPr>
          <a:xfrm>
            <a:off x="457200" y="1676400"/>
            <a:ext cx="8229600" cy="4953000"/>
          </a:xfrm>
        </p:spPr>
        <p:txBody>
          <a:bodyPr>
            <a:normAutofit fontScale="70000" lnSpcReduction="20000"/>
          </a:bodyPr>
          <a:lstStyle/>
          <a:p>
            <a:pPr marL="0" indent="0">
              <a:buNone/>
            </a:pPr>
            <a:r>
              <a:rPr lang="en-GB" dirty="0" smtClean="0">
                <a:solidFill>
                  <a:schemeClr val="bg1"/>
                </a:solidFill>
              </a:rPr>
              <a:t>Add the quotes about Gilead to the relevant sections of your Gilead mind map-what aspect of Gilead do they show?</a:t>
            </a:r>
          </a:p>
          <a:p>
            <a:pPr marL="0" indent="0">
              <a:buNone/>
            </a:pPr>
            <a:endParaRPr lang="en-GB" dirty="0" smtClean="0">
              <a:solidFill>
                <a:schemeClr val="bg1"/>
              </a:solidFill>
            </a:endParaRPr>
          </a:p>
          <a:p>
            <a:r>
              <a:rPr lang="en-GB" dirty="0">
                <a:solidFill>
                  <a:schemeClr val="bg1"/>
                </a:solidFill>
              </a:rPr>
              <a:t>“I am alive, I live, I breathe, I put my hand out, unfolded into the sunlight. Where I am is not a prison but a privilege, as Aunt Lydia said, who was in love with either/or.” </a:t>
            </a:r>
            <a:r>
              <a:rPr lang="en-GB" dirty="0" err="1">
                <a:solidFill>
                  <a:schemeClr val="bg1"/>
                </a:solidFill>
              </a:rPr>
              <a:t>pg</a:t>
            </a:r>
            <a:r>
              <a:rPr lang="en-GB" dirty="0">
                <a:solidFill>
                  <a:schemeClr val="bg1"/>
                </a:solidFill>
              </a:rPr>
              <a:t> 18(C2</a:t>
            </a:r>
            <a:r>
              <a:rPr lang="en-GB" dirty="0" smtClean="0">
                <a:solidFill>
                  <a:schemeClr val="bg1"/>
                </a:solidFill>
              </a:rPr>
              <a:t>)</a:t>
            </a:r>
          </a:p>
          <a:p>
            <a:endParaRPr lang="en-GB" dirty="0">
              <a:solidFill>
                <a:schemeClr val="bg1"/>
              </a:solidFill>
            </a:endParaRPr>
          </a:p>
          <a:p>
            <a:r>
              <a:rPr lang="en-GB" dirty="0">
                <a:solidFill>
                  <a:schemeClr val="bg1"/>
                </a:solidFill>
              </a:rPr>
              <a:t>This is the heart of Gilead, where the war cannot intrude except on television…The Republic of Gilead, said Aunt Lydia, knows no bounds. Gilead is within you.” </a:t>
            </a:r>
            <a:r>
              <a:rPr lang="en-GB" dirty="0" err="1">
                <a:solidFill>
                  <a:schemeClr val="bg1"/>
                </a:solidFill>
              </a:rPr>
              <a:t>pg</a:t>
            </a:r>
            <a:r>
              <a:rPr lang="en-GB" dirty="0">
                <a:solidFill>
                  <a:schemeClr val="bg1"/>
                </a:solidFill>
              </a:rPr>
              <a:t> 33 (C5</a:t>
            </a:r>
            <a:r>
              <a:rPr lang="en-GB" dirty="0" smtClean="0">
                <a:solidFill>
                  <a:schemeClr val="bg1"/>
                </a:solidFill>
              </a:rPr>
              <a:t>)</a:t>
            </a:r>
          </a:p>
          <a:p>
            <a:endParaRPr lang="en-GB" dirty="0">
              <a:solidFill>
                <a:schemeClr val="bg1"/>
              </a:solidFill>
            </a:endParaRPr>
          </a:p>
          <a:p>
            <a:r>
              <a:rPr lang="en-GB" dirty="0">
                <a:solidFill>
                  <a:schemeClr val="bg1"/>
                </a:solidFill>
              </a:rPr>
              <a:t>“There is more than one kind of freedom, said Aunt Lydia. Freedom to and freedom from. In the days of anarchy, it was freedom to. Now you are being given freedom from. Don’t underrate it.” </a:t>
            </a:r>
            <a:r>
              <a:rPr lang="en-GB" dirty="0" err="1">
                <a:solidFill>
                  <a:schemeClr val="bg1"/>
                </a:solidFill>
              </a:rPr>
              <a:t>pg</a:t>
            </a:r>
            <a:r>
              <a:rPr lang="en-GB" dirty="0">
                <a:solidFill>
                  <a:schemeClr val="bg1"/>
                </a:solidFill>
              </a:rPr>
              <a:t> 34 (C5)</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9383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86" y="274638"/>
            <a:ext cx="6776113" cy="1143000"/>
          </a:xfrm>
        </p:spPr>
        <p:txBody>
          <a:bodyPr/>
          <a:lstStyle/>
          <a:p>
            <a:r>
              <a:rPr lang="en-GB" dirty="0" smtClean="0">
                <a:solidFill>
                  <a:schemeClr val="bg1"/>
                </a:solidFill>
              </a:rPr>
              <a:t>Writing About Setting</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u="sng" dirty="0" smtClean="0">
                <a:solidFill>
                  <a:schemeClr val="bg1"/>
                </a:solidFill>
              </a:rPr>
              <a:t>Essay Question</a:t>
            </a:r>
          </a:p>
          <a:p>
            <a:pPr marL="0" indent="0">
              <a:buNone/>
            </a:pPr>
            <a:r>
              <a:rPr lang="en-GB" i="1" dirty="0" smtClean="0">
                <a:solidFill>
                  <a:schemeClr val="bg1"/>
                </a:solidFill>
              </a:rPr>
              <a:t>Choose </a:t>
            </a:r>
            <a:r>
              <a:rPr lang="en-GB" i="1" dirty="0">
                <a:solidFill>
                  <a:schemeClr val="bg1"/>
                </a:solidFill>
              </a:rPr>
              <a:t>a novel or short story in which the choice of </a:t>
            </a:r>
            <a:r>
              <a:rPr lang="en-GB" i="1" u="sng" dirty="0">
                <a:solidFill>
                  <a:schemeClr val="bg1"/>
                </a:solidFill>
              </a:rPr>
              <a:t>setting </a:t>
            </a:r>
            <a:r>
              <a:rPr lang="en-GB" i="1" dirty="0">
                <a:solidFill>
                  <a:schemeClr val="bg1"/>
                </a:solidFill>
              </a:rPr>
              <a:t>is </a:t>
            </a:r>
            <a:r>
              <a:rPr lang="en-GB" i="1" u="sng" dirty="0">
                <a:solidFill>
                  <a:schemeClr val="bg1"/>
                </a:solidFill>
              </a:rPr>
              <a:t>central to your </a:t>
            </a:r>
            <a:r>
              <a:rPr lang="en-GB" i="1" u="sng" dirty="0" smtClean="0">
                <a:solidFill>
                  <a:schemeClr val="bg1"/>
                </a:solidFill>
              </a:rPr>
              <a:t>appreciation of </a:t>
            </a:r>
            <a:r>
              <a:rPr lang="en-GB" i="1" u="sng" dirty="0">
                <a:solidFill>
                  <a:schemeClr val="bg1"/>
                </a:solidFill>
              </a:rPr>
              <a:t>the text. </a:t>
            </a:r>
            <a:endParaRPr lang="en-GB" i="1" u="sng" dirty="0" smtClean="0">
              <a:solidFill>
                <a:schemeClr val="bg1"/>
              </a:solidFill>
            </a:endParaRPr>
          </a:p>
          <a:p>
            <a:pPr marL="0" indent="0">
              <a:buNone/>
            </a:pPr>
            <a:r>
              <a:rPr lang="en-GB" i="1" dirty="0" smtClean="0">
                <a:solidFill>
                  <a:schemeClr val="bg1"/>
                </a:solidFill>
              </a:rPr>
              <a:t>Briefly </a:t>
            </a:r>
            <a:r>
              <a:rPr lang="en-GB" i="1" dirty="0">
                <a:solidFill>
                  <a:schemeClr val="bg1"/>
                </a:solidFill>
              </a:rPr>
              <a:t>explain how the writer effectively creates setting and, with reference to appropriate techniques, discuss how the </a:t>
            </a:r>
            <a:r>
              <a:rPr lang="en-GB" i="1" u="sng" dirty="0">
                <a:solidFill>
                  <a:schemeClr val="bg1"/>
                </a:solidFill>
              </a:rPr>
              <a:t>writer’s presentation of the setting is central to your appreciation of the text as a whole</a:t>
            </a:r>
            <a:r>
              <a:rPr lang="en-GB" i="1" u="sng" dirty="0" smtClean="0">
                <a:solidFill>
                  <a:schemeClr val="bg1"/>
                </a:solidFill>
              </a:rPr>
              <a:t>.</a:t>
            </a:r>
          </a:p>
          <a:p>
            <a:pPr marL="0" indent="0">
              <a:buNone/>
            </a:pPr>
            <a:endParaRPr lang="en-GB" i="1" dirty="0">
              <a:solidFill>
                <a:schemeClr val="bg1"/>
              </a:solidFill>
            </a:endParaRPr>
          </a:p>
          <a:p>
            <a:pPr marL="0" indent="0">
              <a:buNone/>
            </a:pPr>
            <a:r>
              <a:rPr lang="en-GB" dirty="0" smtClean="0">
                <a:solidFill>
                  <a:schemeClr val="bg1"/>
                </a:solidFill>
              </a:rPr>
              <a:t>In your groups, pick </a:t>
            </a:r>
            <a:r>
              <a:rPr lang="en-GB" b="1" dirty="0" smtClean="0">
                <a:solidFill>
                  <a:schemeClr val="bg1"/>
                </a:solidFill>
              </a:rPr>
              <a:t>one</a:t>
            </a:r>
            <a:r>
              <a:rPr lang="en-GB" dirty="0" smtClean="0">
                <a:solidFill>
                  <a:schemeClr val="bg1"/>
                </a:solidFill>
              </a:rPr>
              <a:t> of the quotations discussed today about Gilead, and write a critical paragraph in reference to this question.</a:t>
            </a:r>
          </a:p>
          <a:p>
            <a:pPr marL="0" indent="0">
              <a:buNone/>
            </a:pPr>
            <a:r>
              <a:rPr lang="en-GB" dirty="0" smtClean="0">
                <a:solidFill>
                  <a:schemeClr val="bg1"/>
                </a:solidFill>
              </a:rPr>
              <a:t>Use PCQEL format</a:t>
            </a:r>
            <a:endParaRPr lang="en-GB" dirty="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2778985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5275"/>
            <a:ext cx="8229600" cy="1143000"/>
          </a:xfrm>
        </p:spPr>
        <p:txBody>
          <a:bodyPr/>
          <a:lstStyle/>
          <a:p>
            <a:r>
              <a:rPr lang="en-GB" dirty="0" smtClean="0">
                <a:solidFill>
                  <a:schemeClr val="bg1"/>
                </a:solidFill>
              </a:rPr>
              <a:t>PCQEL</a:t>
            </a:r>
            <a:endParaRPr lang="en-GB" dirty="0">
              <a:solidFill>
                <a:schemeClr val="bg1"/>
              </a:solidFill>
            </a:endParaRPr>
          </a:p>
        </p:txBody>
      </p:sp>
      <p:sp>
        <p:nvSpPr>
          <p:cNvPr id="3" name="Content Placeholder 2"/>
          <p:cNvSpPr>
            <a:spLocks noGrp="1"/>
          </p:cNvSpPr>
          <p:nvPr>
            <p:ph idx="1"/>
          </p:nvPr>
        </p:nvSpPr>
        <p:spPr>
          <a:xfrm>
            <a:off x="0" y="1600200"/>
            <a:ext cx="6362700" cy="5638800"/>
          </a:xfrm>
        </p:spPr>
        <p:txBody>
          <a:bodyPr>
            <a:normAutofit fontScale="70000" lnSpcReduction="20000"/>
          </a:bodyPr>
          <a:lstStyle/>
          <a:p>
            <a:r>
              <a:rPr lang="en-GB" sz="4400" dirty="0">
                <a:solidFill>
                  <a:schemeClr val="bg1"/>
                </a:solidFill>
              </a:rPr>
              <a:t>P</a:t>
            </a:r>
            <a:r>
              <a:rPr lang="en-GB" dirty="0">
                <a:solidFill>
                  <a:schemeClr val="bg1"/>
                </a:solidFill>
              </a:rPr>
              <a:t>oint- (topic sentence-ref to Q, technique and point being made</a:t>
            </a:r>
            <a:r>
              <a:rPr lang="en-GB" dirty="0" smtClean="0">
                <a:solidFill>
                  <a:schemeClr val="bg1"/>
                </a:solidFill>
              </a:rPr>
              <a:t>)</a:t>
            </a:r>
          </a:p>
          <a:p>
            <a:pPr marL="0" indent="0">
              <a:buNone/>
            </a:pPr>
            <a:r>
              <a:rPr lang="en-GB" dirty="0" smtClean="0">
                <a:solidFill>
                  <a:srgbClr val="FFFF00"/>
                </a:solidFill>
              </a:rPr>
              <a:t>Initially, Atwood uses _________ to…</a:t>
            </a:r>
          </a:p>
          <a:p>
            <a:r>
              <a:rPr lang="en-GB" sz="4800" dirty="0">
                <a:solidFill>
                  <a:schemeClr val="bg1"/>
                </a:solidFill>
              </a:rPr>
              <a:t>C</a:t>
            </a:r>
            <a:r>
              <a:rPr lang="en-GB" dirty="0">
                <a:solidFill>
                  <a:schemeClr val="bg1"/>
                </a:solidFill>
              </a:rPr>
              <a:t>ontext-(where in novel? What is happening at this point</a:t>
            </a:r>
            <a:r>
              <a:rPr lang="en-GB" dirty="0" smtClean="0">
                <a:solidFill>
                  <a:schemeClr val="bg1"/>
                </a:solidFill>
              </a:rPr>
              <a:t>?)</a:t>
            </a:r>
          </a:p>
          <a:p>
            <a:pPr marL="0" indent="0">
              <a:buNone/>
            </a:pPr>
            <a:r>
              <a:rPr lang="en-GB" dirty="0" smtClean="0">
                <a:solidFill>
                  <a:srgbClr val="FFFF00"/>
                </a:solidFill>
              </a:rPr>
              <a:t>At the beginning of the novel, Atwood…</a:t>
            </a:r>
          </a:p>
          <a:p>
            <a:r>
              <a:rPr lang="en-GB" sz="4300" dirty="0" smtClean="0">
                <a:solidFill>
                  <a:schemeClr val="bg1"/>
                </a:solidFill>
              </a:rPr>
              <a:t>Q</a:t>
            </a:r>
            <a:r>
              <a:rPr lang="en-GB" dirty="0" smtClean="0">
                <a:solidFill>
                  <a:schemeClr val="bg1"/>
                </a:solidFill>
              </a:rPr>
              <a:t>uotation</a:t>
            </a:r>
          </a:p>
          <a:p>
            <a:pPr marL="0" indent="0">
              <a:buNone/>
            </a:pPr>
            <a:r>
              <a:rPr lang="en-GB" dirty="0" smtClean="0">
                <a:solidFill>
                  <a:srgbClr val="FFFF00"/>
                </a:solidFill>
              </a:rPr>
              <a:t>“____________________”</a:t>
            </a:r>
          </a:p>
          <a:p>
            <a:r>
              <a:rPr lang="en-GB" sz="4300" dirty="0">
                <a:solidFill>
                  <a:schemeClr val="bg1"/>
                </a:solidFill>
              </a:rPr>
              <a:t>E</a:t>
            </a:r>
            <a:r>
              <a:rPr lang="en-GB" dirty="0">
                <a:solidFill>
                  <a:schemeClr val="bg1"/>
                </a:solidFill>
              </a:rPr>
              <a:t>xplanation (thorough analysis of quotation, technique used</a:t>
            </a:r>
            <a:r>
              <a:rPr lang="en-GB" dirty="0" smtClean="0">
                <a:solidFill>
                  <a:schemeClr val="bg1"/>
                </a:solidFill>
              </a:rPr>
              <a:t>)</a:t>
            </a:r>
          </a:p>
          <a:p>
            <a:pPr marL="0" indent="0">
              <a:buNone/>
            </a:pPr>
            <a:r>
              <a:rPr lang="en-GB" dirty="0" smtClean="0">
                <a:solidFill>
                  <a:srgbClr val="FFFF00"/>
                </a:solidFill>
              </a:rPr>
              <a:t>Here, Atwood uses ________ to…</a:t>
            </a:r>
          </a:p>
          <a:p>
            <a:r>
              <a:rPr lang="en-GB" sz="4300" dirty="0">
                <a:solidFill>
                  <a:schemeClr val="bg1"/>
                </a:solidFill>
              </a:rPr>
              <a:t>L</a:t>
            </a:r>
            <a:r>
              <a:rPr lang="en-GB" dirty="0">
                <a:solidFill>
                  <a:schemeClr val="bg1"/>
                </a:solidFill>
              </a:rPr>
              <a:t>ink (how does quotation link back to Q? What does it tell us about essay topic</a:t>
            </a:r>
            <a:r>
              <a:rPr lang="en-GB" dirty="0" smtClean="0">
                <a:solidFill>
                  <a:schemeClr val="bg1"/>
                </a:solidFill>
              </a:rPr>
              <a:t>?)</a:t>
            </a:r>
          </a:p>
          <a:p>
            <a:pPr marL="0" indent="0">
              <a:buNone/>
            </a:pPr>
            <a:r>
              <a:rPr lang="en-GB" dirty="0" smtClean="0">
                <a:solidFill>
                  <a:srgbClr val="FFFF00"/>
                </a:solidFill>
              </a:rPr>
              <a:t>Atwood’s description of setting here helps exemplify…</a:t>
            </a:r>
            <a:endParaRPr lang="en-GB" dirty="0">
              <a:solidFill>
                <a:srgbClr val="FFFF00"/>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6362700" y="1066800"/>
            <a:ext cx="2781300" cy="4524315"/>
          </a:xfrm>
          <a:prstGeom prst="rect">
            <a:avLst/>
          </a:prstGeom>
          <a:solidFill>
            <a:schemeClr val="accent6">
              <a:lumMod val="40000"/>
              <a:lumOff val="60000"/>
            </a:schemeClr>
          </a:solidFill>
        </p:spPr>
        <p:txBody>
          <a:bodyPr wrap="square" rtlCol="0">
            <a:spAutoFit/>
          </a:bodyPr>
          <a:lstStyle/>
          <a:p>
            <a:r>
              <a:rPr lang="en-GB" b="1" u="sng" dirty="0" smtClean="0"/>
              <a:t>Essay Q</a:t>
            </a:r>
          </a:p>
          <a:p>
            <a:r>
              <a:rPr lang="en-GB" dirty="0"/>
              <a:t>Choose a novel or short story in which </a:t>
            </a:r>
            <a:r>
              <a:rPr lang="en-GB" b="1" dirty="0"/>
              <a:t>the choice of setting is central to your appreciation of the text</a:t>
            </a:r>
            <a:r>
              <a:rPr lang="en-GB" dirty="0"/>
              <a:t>. </a:t>
            </a:r>
          </a:p>
          <a:p>
            <a:r>
              <a:rPr lang="en-GB" dirty="0"/>
              <a:t>Briefly explain how the writer </a:t>
            </a:r>
            <a:r>
              <a:rPr lang="en-GB" b="1" dirty="0"/>
              <a:t>effectively creates setting </a:t>
            </a:r>
            <a:r>
              <a:rPr lang="en-GB" dirty="0"/>
              <a:t>and, with reference to appropriate techniques, discuss how the </a:t>
            </a:r>
            <a:r>
              <a:rPr lang="en-GB" b="1" dirty="0"/>
              <a:t>writer’s presentation of the setting is central to your appreciation of the text</a:t>
            </a:r>
            <a:r>
              <a:rPr lang="en-GB" dirty="0"/>
              <a:t> as a whole.</a:t>
            </a:r>
          </a:p>
          <a:p>
            <a:endParaRPr lang="en-GB" dirty="0" smtClean="0"/>
          </a:p>
          <a:p>
            <a:endParaRPr lang="en-GB" dirty="0"/>
          </a:p>
        </p:txBody>
      </p:sp>
    </p:spTree>
    <p:extLst>
      <p:ext uri="{BB962C8B-B14F-4D97-AF65-F5344CB8AC3E}">
        <p14:creationId xmlns:p14="http://schemas.microsoft.com/office/powerpoint/2010/main" val="1181959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Homework</a:t>
            </a:r>
            <a:endParaRPr lang="en-GB"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GB" dirty="0" smtClean="0">
                <a:solidFill>
                  <a:schemeClr val="bg1"/>
                </a:solidFill>
              </a:rPr>
              <a:t>For </a:t>
            </a:r>
            <a:r>
              <a:rPr lang="en-GB" b="1" dirty="0" smtClean="0">
                <a:solidFill>
                  <a:schemeClr val="bg1"/>
                </a:solidFill>
              </a:rPr>
              <a:t>Weds 4</a:t>
            </a:r>
            <a:r>
              <a:rPr lang="en-GB" b="1" baseline="30000" dirty="0" smtClean="0">
                <a:solidFill>
                  <a:schemeClr val="bg1"/>
                </a:solidFill>
              </a:rPr>
              <a:t>th</a:t>
            </a:r>
            <a:r>
              <a:rPr lang="en-GB" b="1" dirty="0" smtClean="0">
                <a:solidFill>
                  <a:schemeClr val="bg1"/>
                </a:solidFill>
              </a:rPr>
              <a:t> Sept</a:t>
            </a:r>
          </a:p>
          <a:p>
            <a:r>
              <a:rPr lang="en-GB" dirty="0" smtClean="0">
                <a:solidFill>
                  <a:schemeClr val="bg1"/>
                </a:solidFill>
              </a:rPr>
              <a:t>Finish your setting paragraph (handwritten or emailed) and read </a:t>
            </a:r>
            <a:r>
              <a:rPr lang="en-GB" dirty="0" smtClean="0">
                <a:solidFill>
                  <a:schemeClr val="bg1"/>
                </a:solidFill>
              </a:rPr>
              <a:t>Chapters 7-12 (29 pages)</a:t>
            </a:r>
          </a:p>
          <a:p>
            <a:r>
              <a:rPr lang="en-GB" dirty="0" smtClean="0">
                <a:solidFill>
                  <a:schemeClr val="bg1"/>
                </a:solidFill>
              </a:rPr>
              <a:t>As you read, highlight and/or note down </a:t>
            </a:r>
            <a:r>
              <a:rPr lang="en-GB" b="1" dirty="0" smtClean="0">
                <a:solidFill>
                  <a:schemeClr val="bg1"/>
                </a:solidFill>
              </a:rPr>
              <a:t>THREE interesting quotations</a:t>
            </a:r>
          </a:p>
          <a:p>
            <a:r>
              <a:rPr lang="en-GB" dirty="0">
                <a:solidFill>
                  <a:schemeClr val="bg1"/>
                </a:solidFill>
              </a:rPr>
              <a:t>These could be about:</a:t>
            </a:r>
          </a:p>
          <a:p>
            <a:pPr lvl="1"/>
            <a:r>
              <a:rPr lang="en-GB" dirty="0">
                <a:solidFill>
                  <a:schemeClr val="bg1"/>
                </a:solidFill>
              </a:rPr>
              <a:t>Characters</a:t>
            </a:r>
          </a:p>
          <a:p>
            <a:pPr lvl="1"/>
            <a:r>
              <a:rPr lang="en-GB" dirty="0">
                <a:solidFill>
                  <a:schemeClr val="bg1"/>
                </a:solidFill>
              </a:rPr>
              <a:t>Key themes</a:t>
            </a:r>
          </a:p>
          <a:p>
            <a:pPr lvl="1"/>
            <a:r>
              <a:rPr lang="en-GB" dirty="0">
                <a:solidFill>
                  <a:schemeClr val="bg1"/>
                </a:solidFill>
              </a:rPr>
              <a:t>Descriptions of setting</a:t>
            </a:r>
          </a:p>
          <a:p>
            <a:pPr lvl="1"/>
            <a:r>
              <a:rPr lang="en-GB" dirty="0" smtClean="0">
                <a:solidFill>
                  <a:schemeClr val="bg1"/>
                </a:solidFill>
              </a:rPr>
              <a:t>Dialogue</a:t>
            </a:r>
          </a:p>
          <a:p>
            <a:r>
              <a:rPr lang="en-GB" dirty="0" smtClean="0">
                <a:solidFill>
                  <a:schemeClr val="bg1"/>
                </a:solidFill>
              </a:rPr>
              <a:t>Be prepared to share these next week</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425501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Quotes</a:t>
            </a:r>
            <a:endParaRPr lang="en-GB" dirty="0">
              <a:solidFill>
                <a:schemeClr val="bg1"/>
              </a:solidFill>
            </a:endParaRPr>
          </a:p>
        </p:txBody>
      </p:sp>
      <p:sp>
        <p:nvSpPr>
          <p:cNvPr id="3" name="Content Placeholder 2"/>
          <p:cNvSpPr>
            <a:spLocks noGrp="1"/>
          </p:cNvSpPr>
          <p:nvPr>
            <p:ph idx="1"/>
          </p:nvPr>
        </p:nvSpPr>
        <p:spPr>
          <a:xfrm>
            <a:off x="152400" y="1600200"/>
            <a:ext cx="8915400" cy="5562600"/>
          </a:xfrm>
        </p:spPr>
        <p:txBody>
          <a:bodyPr>
            <a:normAutofit fontScale="47500" lnSpcReduction="20000"/>
          </a:bodyPr>
          <a:lstStyle/>
          <a:p>
            <a:r>
              <a:rPr lang="en-GB" b="1" dirty="0" smtClean="0">
                <a:solidFill>
                  <a:schemeClr val="bg1"/>
                </a:solidFill>
              </a:rPr>
              <a:t>“I am alive, I live, I breathe, I put my hand out, unfolded into the sunlight. Where I am is not a prison but a privilege, as Aunt Lydia said, who was in love with either/or.” </a:t>
            </a:r>
            <a:r>
              <a:rPr lang="en-GB" b="1" dirty="0" err="1" smtClean="0">
                <a:solidFill>
                  <a:schemeClr val="bg1"/>
                </a:solidFill>
              </a:rPr>
              <a:t>pg</a:t>
            </a:r>
            <a:r>
              <a:rPr lang="en-GB" b="1" dirty="0" smtClean="0">
                <a:solidFill>
                  <a:schemeClr val="bg1"/>
                </a:solidFill>
              </a:rPr>
              <a:t> 18(C2)</a:t>
            </a:r>
          </a:p>
          <a:p>
            <a:r>
              <a:rPr lang="en-GB" dirty="0" smtClean="0">
                <a:solidFill>
                  <a:schemeClr val="bg1"/>
                </a:solidFill>
              </a:rPr>
              <a:t>“Everything except the wings around my face is red: the colour of blood, which defines us….The white wings too are prescribed issue, they are to keep us from seeing, but also from being seen.” </a:t>
            </a:r>
            <a:r>
              <a:rPr lang="en-GB" dirty="0" err="1" smtClean="0">
                <a:solidFill>
                  <a:schemeClr val="bg1"/>
                </a:solidFill>
              </a:rPr>
              <a:t>pg</a:t>
            </a:r>
            <a:r>
              <a:rPr lang="en-GB" dirty="0" smtClean="0">
                <a:solidFill>
                  <a:schemeClr val="bg1"/>
                </a:solidFill>
              </a:rPr>
              <a:t> 18(C2)</a:t>
            </a:r>
          </a:p>
          <a:p>
            <a:r>
              <a:rPr lang="en-GB" dirty="0" smtClean="0">
                <a:solidFill>
                  <a:schemeClr val="bg1"/>
                </a:solidFill>
              </a:rPr>
              <a:t>“A parody of something, some </a:t>
            </a:r>
            <a:r>
              <a:rPr lang="en-GB" dirty="0" err="1" smtClean="0">
                <a:solidFill>
                  <a:schemeClr val="bg1"/>
                </a:solidFill>
              </a:rPr>
              <a:t>fairytale</a:t>
            </a:r>
            <a:r>
              <a:rPr lang="en-GB" dirty="0" smtClean="0">
                <a:solidFill>
                  <a:schemeClr val="bg1"/>
                </a:solidFill>
              </a:rPr>
              <a:t> figure in a red cloak…A Sister, dipped in blood.” </a:t>
            </a:r>
            <a:r>
              <a:rPr lang="en-GB" dirty="0" err="1" smtClean="0">
                <a:solidFill>
                  <a:schemeClr val="bg1"/>
                </a:solidFill>
              </a:rPr>
              <a:t>pg</a:t>
            </a:r>
            <a:r>
              <a:rPr lang="en-GB" dirty="0" smtClean="0">
                <a:solidFill>
                  <a:schemeClr val="bg1"/>
                </a:solidFill>
              </a:rPr>
              <a:t> 19(C2)</a:t>
            </a:r>
          </a:p>
          <a:p>
            <a:r>
              <a:rPr lang="en-GB" dirty="0" smtClean="0">
                <a:solidFill>
                  <a:schemeClr val="bg1"/>
                </a:solidFill>
              </a:rPr>
              <a:t>“Yes Ma’am, I said again, forgetting. They used to have dolls, for little girls, that would talk if you pulled a string at the back; I thought I was sounding like that, voice of a monotone, voice of a doll.” </a:t>
            </a:r>
            <a:r>
              <a:rPr lang="en-GB" dirty="0" err="1" smtClean="0">
                <a:solidFill>
                  <a:schemeClr val="bg1"/>
                </a:solidFill>
              </a:rPr>
              <a:t>pg</a:t>
            </a:r>
            <a:r>
              <a:rPr lang="en-GB" dirty="0" smtClean="0">
                <a:solidFill>
                  <a:schemeClr val="bg1"/>
                </a:solidFill>
              </a:rPr>
              <a:t> 26 (C3)</a:t>
            </a:r>
          </a:p>
          <a:p>
            <a:r>
              <a:rPr lang="en-GB" dirty="0" smtClean="0">
                <a:solidFill>
                  <a:schemeClr val="bg1"/>
                </a:solidFill>
              </a:rPr>
              <a:t>“Blessed be the fruit,”…”May the Lord open,” I answer, the accepted response.”</a:t>
            </a:r>
            <a:r>
              <a:rPr lang="en-GB" dirty="0" err="1" smtClean="0">
                <a:solidFill>
                  <a:schemeClr val="bg1"/>
                </a:solidFill>
              </a:rPr>
              <a:t>pg</a:t>
            </a:r>
            <a:r>
              <a:rPr lang="en-GB" dirty="0" smtClean="0">
                <a:solidFill>
                  <a:schemeClr val="bg1"/>
                </a:solidFill>
              </a:rPr>
              <a:t> 29 (C4)</a:t>
            </a:r>
          </a:p>
          <a:p>
            <a:r>
              <a:rPr lang="en-GB" dirty="0">
                <a:solidFill>
                  <a:schemeClr val="bg1"/>
                </a:solidFill>
              </a:rPr>
              <a:t> </a:t>
            </a:r>
            <a:r>
              <a:rPr lang="en-GB" dirty="0" smtClean="0">
                <a:solidFill>
                  <a:schemeClr val="bg1"/>
                </a:solidFill>
              </a:rPr>
              <a:t>“They touch with their eyes instead and I move my hips a little…It’s like…teasing a dog with a bone held out of reach, and I’m ashamed of myself for doing it, because none of this is the fault of these men, they’re too young.” </a:t>
            </a:r>
            <a:r>
              <a:rPr lang="en-GB" dirty="0" err="1" smtClean="0">
                <a:solidFill>
                  <a:schemeClr val="bg1"/>
                </a:solidFill>
              </a:rPr>
              <a:t>pg</a:t>
            </a:r>
            <a:r>
              <a:rPr lang="en-GB" dirty="0" smtClean="0">
                <a:solidFill>
                  <a:schemeClr val="bg1"/>
                </a:solidFill>
              </a:rPr>
              <a:t> 32 (C4)</a:t>
            </a:r>
          </a:p>
          <a:p>
            <a:r>
              <a:rPr lang="en-GB" b="1" dirty="0" smtClean="0">
                <a:solidFill>
                  <a:schemeClr val="bg1"/>
                </a:solidFill>
              </a:rPr>
              <a:t>“This is the heart of Gilead, where the war cannot intrude except on television…The Republic of Gilead, said Aunt Lydia, knows no bounds. Gilead is within you.” </a:t>
            </a:r>
            <a:r>
              <a:rPr lang="en-GB" b="1" dirty="0" err="1" smtClean="0">
                <a:solidFill>
                  <a:schemeClr val="bg1"/>
                </a:solidFill>
              </a:rPr>
              <a:t>pg</a:t>
            </a:r>
            <a:r>
              <a:rPr lang="en-GB" b="1" dirty="0" smtClean="0">
                <a:solidFill>
                  <a:schemeClr val="bg1"/>
                </a:solidFill>
              </a:rPr>
              <a:t> 33 (C5)</a:t>
            </a:r>
          </a:p>
          <a:p>
            <a:r>
              <a:rPr lang="en-GB" b="1" dirty="0" smtClean="0">
                <a:solidFill>
                  <a:schemeClr val="bg1"/>
                </a:solidFill>
              </a:rPr>
              <a:t>“There is more than one kind of freedom, said Aunt Lydia. Freedom to and freedom from. In the days of anarchy, it was freedom to. Now you are being given freedom from. Don’t underrate it.” </a:t>
            </a:r>
            <a:r>
              <a:rPr lang="en-GB" b="1" dirty="0" err="1" smtClean="0">
                <a:solidFill>
                  <a:schemeClr val="bg1"/>
                </a:solidFill>
              </a:rPr>
              <a:t>pg</a:t>
            </a:r>
            <a:r>
              <a:rPr lang="en-GB" b="1" dirty="0" smtClean="0">
                <a:solidFill>
                  <a:schemeClr val="bg1"/>
                </a:solidFill>
              </a:rPr>
              <a:t> 34 (C5</a:t>
            </a:r>
            <a:r>
              <a:rPr lang="en-GB" dirty="0" smtClean="0">
                <a:solidFill>
                  <a:schemeClr val="bg1"/>
                </a:solidFill>
              </a:rPr>
              <a:t>)</a:t>
            </a:r>
          </a:p>
          <a:p>
            <a:r>
              <a:rPr lang="en-GB" dirty="0" smtClean="0">
                <a:solidFill>
                  <a:schemeClr val="bg1"/>
                </a:solidFill>
              </a:rPr>
              <a:t>“We are fascinated but also repelled. They seem undressed. It has taken so little time to change our minds, about things like this. Then I think: I used to dress like that. That was freedom. </a:t>
            </a:r>
            <a:r>
              <a:rPr lang="en-GB" i="1" dirty="0" smtClean="0">
                <a:solidFill>
                  <a:schemeClr val="bg1"/>
                </a:solidFill>
              </a:rPr>
              <a:t>Westernised</a:t>
            </a:r>
            <a:r>
              <a:rPr lang="en-GB" dirty="0" smtClean="0">
                <a:solidFill>
                  <a:schemeClr val="bg1"/>
                </a:solidFill>
              </a:rPr>
              <a:t>, they used to call it.” </a:t>
            </a:r>
            <a:r>
              <a:rPr lang="en-GB" dirty="0" err="1" smtClean="0">
                <a:solidFill>
                  <a:schemeClr val="bg1"/>
                </a:solidFill>
              </a:rPr>
              <a:t>pg</a:t>
            </a:r>
            <a:r>
              <a:rPr lang="en-GB" dirty="0" smtClean="0">
                <a:solidFill>
                  <a:schemeClr val="bg1"/>
                </a:solidFill>
              </a:rPr>
              <a:t> 38 (C5)</a:t>
            </a:r>
          </a:p>
          <a:p>
            <a:r>
              <a:rPr lang="en-GB" dirty="0" smtClean="0">
                <a:solidFill>
                  <a:schemeClr val="bg1"/>
                </a:solidFill>
              </a:rPr>
              <a:t>“What we are supposed to feel towards these bodies is hatred and scorn…What I feel towards them is blankness. What I feel is that I must not feel.” </a:t>
            </a:r>
            <a:r>
              <a:rPr lang="en-GB" dirty="0" err="1" smtClean="0">
                <a:solidFill>
                  <a:schemeClr val="bg1"/>
                </a:solidFill>
              </a:rPr>
              <a:t>pg</a:t>
            </a:r>
            <a:r>
              <a:rPr lang="en-GB" dirty="0" smtClean="0">
                <a:solidFill>
                  <a:schemeClr val="bg1"/>
                </a:solidFill>
              </a:rPr>
              <a:t> 43 (C6)</a:t>
            </a:r>
          </a:p>
          <a:p>
            <a:endParaRPr lang="en-GB" dirty="0" smtClean="0">
              <a:solidFill>
                <a:schemeClr val="bg1"/>
              </a:solidFill>
            </a:endParaRP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651894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Key Points</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In this section, we are:</a:t>
            </a:r>
          </a:p>
          <a:p>
            <a:r>
              <a:rPr lang="en-GB" dirty="0" smtClean="0">
                <a:solidFill>
                  <a:schemeClr val="bg1"/>
                </a:solidFill>
              </a:rPr>
              <a:t>Introduced to our narrator, </a:t>
            </a:r>
            <a:r>
              <a:rPr lang="en-GB" dirty="0" err="1" smtClean="0">
                <a:solidFill>
                  <a:schemeClr val="bg1"/>
                </a:solidFill>
              </a:rPr>
              <a:t>Offred</a:t>
            </a:r>
            <a:endParaRPr lang="en-GB" dirty="0" smtClean="0">
              <a:solidFill>
                <a:schemeClr val="bg1"/>
              </a:solidFill>
            </a:endParaRPr>
          </a:p>
          <a:p>
            <a:r>
              <a:rPr lang="en-GB" dirty="0" smtClean="0">
                <a:solidFill>
                  <a:schemeClr val="bg1"/>
                </a:solidFill>
              </a:rPr>
              <a:t>Given a clear description of the image of a Handmaid</a:t>
            </a:r>
          </a:p>
          <a:p>
            <a:r>
              <a:rPr lang="en-GB" dirty="0" smtClean="0">
                <a:solidFill>
                  <a:schemeClr val="bg1"/>
                </a:solidFill>
              </a:rPr>
              <a:t>Given a glimpse at the day to day life of a Handmaid</a:t>
            </a:r>
          </a:p>
          <a:p>
            <a:r>
              <a:rPr lang="en-GB" dirty="0" smtClean="0">
                <a:solidFill>
                  <a:schemeClr val="bg1"/>
                </a:solidFill>
              </a:rPr>
              <a:t>Given an insight into what Gilead is like-the rules and it’s culture</a:t>
            </a:r>
          </a:p>
          <a:p>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912083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Epigraph</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chemeClr val="bg1"/>
                </a:solidFill>
              </a:rPr>
              <a:t>An </a:t>
            </a:r>
            <a:r>
              <a:rPr lang="en-GB" dirty="0">
                <a:solidFill>
                  <a:schemeClr val="bg1"/>
                </a:solidFill>
              </a:rPr>
              <a:t>epigraph is a </a:t>
            </a:r>
            <a:r>
              <a:rPr lang="en-GB" dirty="0" smtClean="0">
                <a:solidFill>
                  <a:schemeClr val="bg1"/>
                </a:solidFill>
              </a:rPr>
              <a:t>short </a:t>
            </a:r>
            <a:r>
              <a:rPr lang="en-GB" dirty="0">
                <a:solidFill>
                  <a:schemeClr val="bg1"/>
                </a:solidFill>
              </a:rPr>
              <a:t>quotation or saying at the beginning of a book or chapter, intended to suggest its </a:t>
            </a:r>
            <a:r>
              <a:rPr lang="en-GB" dirty="0" smtClean="0">
                <a:solidFill>
                  <a:schemeClr val="bg1"/>
                </a:solidFill>
              </a:rPr>
              <a:t>theme</a:t>
            </a:r>
          </a:p>
          <a:p>
            <a:endParaRPr lang="en-GB" dirty="0">
              <a:solidFill>
                <a:schemeClr val="bg1"/>
              </a:solidFill>
            </a:endParaRPr>
          </a:p>
          <a:p>
            <a:r>
              <a:rPr lang="en-GB" dirty="0" smtClean="0">
                <a:solidFill>
                  <a:schemeClr val="bg1"/>
                </a:solidFill>
              </a:rPr>
              <a:t>This novel has THREE quotes as epigraphs</a:t>
            </a:r>
          </a:p>
          <a:p>
            <a:endParaRPr lang="en-GB" dirty="0">
              <a:solidFill>
                <a:schemeClr val="bg1"/>
              </a:solidFill>
            </a:endParaRPr>
          </a:p>
          <a:p>
            <a:r>
              <a:rPr lang="en-GB" dirty="0" smtClean="0">
                <a:solidFill>
                  <a:schemeClr val="bg1"/>
                </a:solidFill>
              </a:rPr>
              <a:t>Each group will be given one. From your reading so far, note down:</a:t>
            </a:r>
          </a:p>
          <a:p>
            <a:pPr lvl="1"/>
            <a:r>
              <a:rPr lang="en-GB" dirty="0" smtClean="0">
                <a:solidFill>
                  <a:schemeClr val="bg1"/>
                </a:solidFill>
              </a:rPr>
              <a:t>What you think this quotation means-you can look online for more info</a:t>
            </a:r>
          </a:p>
          <a:p>
            <a:pPr lvl="1"/>
            <a:r>
              <a:rPr lang="en-GB" dirty="0" smtClean="0">
                <a:solidFill>
                  <a:schemeClr val="bg1"/>
                </a:solidFill>
              </a:rPr>
              <a:t>How it relates to the text</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3188837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1064"/>
            <a:ext cx="8229600" cy="1143000"/>
          </a:xfrm>
        </p:spPr>
        <p:txBody>
          <a:bodyPr/>
          <a:lstStyle/>
          <a:p>
            <a:r>
              <a:rPr lang="en-GB" dirty="0" smtClean="0">
                <a:solidFill>
                  <a:schemeClr val="bg1"/>
                </a:solidFill>
              </a:rPr>
              <a:t>From Genesis 30:1-3</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bg1"/>
                </a:solidFill>
              </a:rPr>
              <a:t>“And when Rachel saw that she bare Jacob no children, Rachel envied her sister; and said unto Jacob, Give me children, or else I die.</a:t>
            </a:r>
          </a:p>
          <a:p>
            <a:pPr marL="0" indent="0">
              <a:buNone/>
            </a:pPr>
            <a:r>
              <a:rPr lang="en-GB" dirty="0" smtClean="0">
                <a:solidFill>
                  <a:schemeClr val="bg1"/>
                </a:solidFill>
              </a:rPr>
              <a:t>And Jacob’s anger was kindled against Rachel; and he said, Am I in God’s stead, who hath withheld from thee the fruit of the womb?</a:t>
            </a:r>
          </a:p>
          <a:p>
            <a:pPr marL="0" indent="0">
              <a:buNone/>
            </a:pPr>
            <a:r>
              <a:rPr lang="en-GB" dirty="0" smtClean="0">
                <a:solidFill>
                  <a:schemeClr val="bg1"/>
                </a:solidFill>
              </a:rPr>
              <a:t>And she said, Behold my maid Bilhah, go in unto her; and she shall bear upon my knees, that I may also have children by her.”</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Tree>
    <p:extLst>
      <p:ext uri="{BB962C8B-B14F-4D97-AF65-F5344CB8AC3E}">
        <p14:creationId xmlns:p14="http://schemas.microsoft.com/office/powerpoint/2010/main" val="113634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1064"/>
            <a:ext cx="8229600" cy="1143000"/>
          </a:xfrm>
        </p:spPr>
        <p:txBody>
          <a:bodyPr/>
          <a:lstStyle/>
          <a:p>
            <a:r>
              <a:rPr lang="en-GB" dirty="0" smtClean="0">
                <a:solidFill>
                  <a:schemeClr val="bg1"/>
                </a:solidFill>
              </a:rPr>
              <a:t>From Genesis 30:1-3</a:t>
            </a:r>
            <a:endParaRPr lang="en-GB" dirty="0">
              <a:solidFill>
                <a:schemeClr val="bg1"/>
              </a:solidFill>
            </a:endParaRPr>
          </a:p>
        </p:txBody>
      </p:sp>
      <p:sp>
        <p:nvSpPr>
          <p:cNvPr id="3" name="Content Placeholder 2"/>
          <p:cNvSpPr>
            <a:spLocks noGrp="1"/>
          </p:cNvSpPr>
          <p:nvPr>
            <p:ph idx="1"/>
          </p:nvPr>
        </p:nvSpPr>
        <p:spPr>
          <a:xfrm>
            <a:off x="457200" y="1600201"/>
            <a:ext cx="8229600" cy="2209800"/>
          </a:xfrm>
        </p:spPr>
        <p:txBody>
          <a:bodyPr>
            <a:normAutofit fontScale="70000" lnSpcReduction="20000"/>
          </a:bodyPr>
          <a:lstStyle/>
          <a:p>
            <a:pPr marL="0" indent="0">
              <a:buNone/>
            </a:pPr>
            <a:r>
              <a:rPr lang="en-GB" dirty="0" smtClean="0">
                <a:solidFill>
                  <a:schemeClr val="bg1"/>
                </a:solidFill>
              </a:rPr>
              <a:t>“And when Rachel saw that she bare Jacob no children, Rachel envied her sister; and said unto Jacob, Give me children, or else I die.</a:t>
            </a:r>
          </a:p>
          <a:p>
            <a:pPr marL="0" indent="0">
              <a:buNone/>
            </a:pPr>
            <a:r>
              <a:rPr lang="en-GB" dirty="0" smtClean="0">
                <a:solidFill>
                  <a:schemeClr val="bg1"/>
                </a:solidFill>
              </a:rPr>
              <a:t>And Jacob’s anger was kindled against Rachel; and he said, Am I in God’s stead, who hath withheld from thee the fruit of the womb?</a:t>
            </a:r>
          </a:p>
          <a:p>
            <a:pPr marL="0" indent="0">
              <a:buNone/>
            </a:pPr>
            <a:r>
              <a:rPr lang="en-GB" dirty="0" smtClean="0">
                <a:solidFill>
                  <a:schemeClr val="bg1"/>
                </a:solidFill>
              </a:rPr>
              <a:t>And she said, Behold my maid Bilhah, go in unto her; and she shall bear upon my knees, that I may also have children by her.”</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562225" cy="1438275"/>
          </a:xfrm>
          <a:prstGeom prst="rect">
            <a:avLst/>
          </a:prstGeom>
        </p:spPr>
      </p:pic>
      <p:sp>
        <p:nvSpPr>
          <p:cNvPr id="5" name="TextBox 4"/>
          <p:cNvSpPr txBox="1"/>
          <p:nvPr/>
        </p:nvSpPr>
        <p:spPr>
          <a:xfrm>
            <a:off x="304800" y="3505200"/>
            <a:ext cx="7848600" cy="2308324"/>
          </a:xfrm>
          <a:prstGeom prst="rect">
            <a:avLst/>
          </a:prstGeom>
          <a:solidFill>
            <a:schemeClr val="bg1"/>
          </a:solidFill>
        </p:spPr>
        <p:txBody>
          <a:bodyPr wrap="square" rtlCol="0">
            <a:spAutoFit/>
          </a:bodyPr>
          <a:lstStyle/>
          <a:p>
            <a:r>
              <a:rPr lang="en-GB" u="sng" dirty="0" smtClean="0"/>
              <a:t>MEANING</a:t>
            </a:r>
          </a:p>
          <a:p>
            <a:r>
              <a:rPr lang="en-GB" dirty="0" smtClean="0"/>
              <a:t>Describes Rachel’s infertility and feelings of despair over this-she proposes her husband “uses” her handmaid in order to bear a child. </a:t>
            </a:r>
          </a:p>
          <a:p>
            <a:endParaRPr lang="en-GB" dirty="0"/>
          </a:p>
          <a:p>
            <a:r>
              <a:rPr lang="en-GB" u="sng" dirty="0" smtClean="0"/>
              <a:t>LINK TO HANDMAID’S TALE</a:t>
            </a:r>
          </a:p>
          <a:p>
            <a:r>
              <a:rPr lang="en-GB" dirty="0" smtClean="0"/>
              <a:t>Gilead is a Christian society founded on very fundamentalist Christian beliefs-using biblical tale and creating specific roles in society. </a:t>
            </a:r>
          </a:p>
          <a:p>
            <a:endParaRPr lang="en-GB" dirty="0"/>
          </a:p>
        </p:txBody>
      </p:sp>
    </p:spTree>
    <p:extLst>
      <p:ext uri="{BB962C8B-B14F-4D97-AF65-F5344CB8AC3E}">
        <p14:creationId xmlns:p14="http://schemas.microsoft.com/office/powerpoint/2010/main" val="2750790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Notes on Genesis Quote</a:t>
            </a:r>
            <a:endParaRPr lang="en-GB"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GB" dirty="0" smtClean="0">
                <a:solidFill>
                  <a:schemeClr val="bg1"/>
                </a:solidFill>
              </a:rPr>
              <a:t>Rachel was married to Jacob, the father of the Israelites. </a:t>
            </a:r>
          </a:p>
          <a:p>
            <a:r>
              <a:rPr lang="en-GB" dirty="0" smtClean="0">
                <a:solidFill>
                  <a:schemeClr val="bg1"/>
                </a:solidFill>
              </a:rPr>
              <a:t>She was unable to conceive children, and offered up her maidservant Bilhah to be a surrogate for her</a:t>
            </a:r>
          </a:p>
          <a:p>
            <a:endParaRPr lang="en-GB" dirty="0">
              <a:solidFill>
                <a:schemeClr val="bg1"/>
              </a:solidFill>
            </a:endParaRPr>
          </a:p>
          <a:p>
            <a:r>
              <a:rPr lang="en-GB" dirty="0" smtClean="0">
                <a:solidFill>
                  <a:schemeClr val="bg1"/>
                </a:solidFill>
              </a:rPr>
              <a:t>Bilhah gave birth to two sons, and Rachel later gave birth to a son, Joseph, Jacob’s favourite child.</a:t>
            </a:r>
          </a:p>
          <a:p>
            <a:endParaRPr lang="en-GB" dirty="0">
              <a:solidFill>
                <a:schemeClr val="bg1"/>
              </a:solidFill>
            </a:endParaRPr>
          </a:p>
          <a:p>
            <a:r>
              <a:rPr lang="en-GB" dirty="0" smtClean="0">
                <a:solidFill>
                  <a:schemeClr val="bg1"/>
                </a:solidFill>
              </a:rPr>
              <a:t>She died during the childbirth of her second son, Benjamin </a:t>
            </a:r>
            <a:endParaRPr lang="en-GB" dirty="0">
              <a:solidFill>
                <a:schemeClr val="bg1"/>
              </a:solidFill>
            </a:endParaRPr>
          </a:p>
        </p:txBody>
      </p:sp>
    </p:spTree>
    <p:extLst>
      <p:ext uri="{BB962C8B-B14F-4D97-AF65-F5344CB8AC3E}">
        <p14:creationId xmlns:p14="http://schemas.microsoft.com/office/powerpoint/2010/main" val="100054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normAutofit fontScale="90000"/>
          </a:bodyPr>
          <a:lstStyle/>
          <a:p>
            <a:r>
              <a:rPr lang="en-GB" dirty="0" smtClean="0">
                <a:solidFill>
                  <a:schemeClr val="bg1"/>
                </a:solidFill>
              </a:rPr>
              <a:t>From ‘A Modest Proposal’-Jonathan Swift</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“But as to myself, having been wearied out for many years with offering vain, idle, visionary thoughts, and at length utterly despairing of success, I fortunately feel upon this proposal…”</a:t>
            </a:r>
            <a:endParaRPr lang="en-GB" dirty="0">
              <a:solidFill>
                <a:schemeClr val="bg1"/>
              </a:solidFill>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886"/>
            <a:ext cx="2562225" cy="1438275"/>
          </a:xfrm>
          <a:prstGeom prst="rect">
            <a:avLst/>
          </a:prstGeom>
        </p:spPr>
      </p:pic>
    </p:spTree>
    <p:extLst>
      <p:ext uri="{BB962C8B-B14F-4D97-AF65-F5344CB8AC3E}">
        <p14:creationId xmlns:p14="http://schemas.microsoft.com/office/powerpoint/2010/main" val="2733741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2334</Words>
  <Application>Microsoft Office PowerPoint</Application>
  <PresentationFormat>On-screen Show (4:3)</PresentationFormat>
  <Paragraphs>164</Paragraphs>
  <Slides>25</Slides>
  <Notes>3</Notes>
  <HiddenSlides>5</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Handmaid’s Tale’ Margaret Atwood</vt:lpstr>
      <vt:lpstr>Key Quotes</vt:lpstr>
      <vt:lpstr>Key Quotes</vt:lpstr>
      <vt:lpstr>Key Points</vt:lpstr>
      <vt:lpstr>Epigraph</vt:lpstr>
      <vt:lpstr>From Genesis 30:1-3</vt:lpstr>
      <vt:lpstr>From Genesis 30:1-3</vt:lpstr>
      <vt:lpstr>Notes on Genesis Quote</vt:lpstr>
      <vt:lpstr>From ‘A Modest Proposal’-Jonathan Swift</vt:lpstr>
      <vt:lpstr>From ‘A Modest Proposal’-Jonathan Swift</vt:lpstr>
      <vt:lpstr>Notes on Swift Quote</vt:lpstr>
      <vt:lpstr>From a Sufi proverb</vt:lpstr>
      <vt:lpstr>From a Sufi proverb</vt:lpstr>
      <vt:lpstr>Notes on Sufi Quote</vt:lpstr>
      <vt:lpstr>Image of a Handmaid</vt:lpstr>
      <vt:lpstr>Image of a Handmaid</vt:lpstr>
      <vt:lpstr>Image of a Handmaid</vt:lpstr>
      <vt:lpstr>Image of a Handmaid</vt:lpstr>
      <vt:lpstr>PowerPoint Presentation</vt:lpstr>
      <vt:lpstr>Thoughts?</vt:lpstr>
      <vt:lpstr>Creating Gilead</vt:lpstr>
      <vt:lpstr>Creating Gilead</vt:lpstr>
      <vt:lpstr>Writing About Setting</vt:lpstr>
      <vt:lpstr>PCQEL</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Handmaid’s Tale’ Margaret Atwood</dc:title>
  <dc:creator>MInnes (St Thomas Aquinas)</dc:creator>
  <cp:lastModifiedBy>MInnes (St Thomas Aquinas)</cp:lastModifiedBy>
  <cp:revision>7</cp:revision>
  <cp:lastPrinted>2019-08-28T10:57:15Z</cp:lastPrinted>
  <dcterms:created xsi:type="dcterms:W3CDTF">2006-08-16T00:00:00Z</dcterms:created>
  <dcterms:modified xsi:type="dcterms:W3CDTF">2019-08-28T11:17:19Z</dcterms:modified>
</cp:coreProperties>
</file>