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4" r:id="rId8"/>
    <p:sldId id="265" r:id="rId9"/>
    <p:sldId id="266" r:id="rId10"/>
    <p:sldId id="268" r:id="rId11"/>
    <p:sldId id="267" r:id="rId12"/>
    <p:sldId id="278" r:id="rId13"/>
    <p:sldId id="269" r:id="rId14"/>
    <p:sldId id="280" r:id="rId15"/>
    <p:sldId id="270" r:id="rId16"/>
    <p:sldId id="273" r:id="rId17"/>
    <p:sldId id="274" r:id="rId18"/>
    <p:sldId id="272" r:id="rId19"/>
    <p:sldId id="271" r:id="rId20"/>
    <p:sldId id="262" r:id="rId21"/>
    <p:sldId id="275" r:id="rId22"/>
    <p:sldId id="279" r:id="rId23"/>
    <p:sldId id="281" r:id="rId24"/>
    <p:sldId id="282" r:id="rId25"/>
    <p:sldId id="283" r:id="rId26"/>
    <p:sldId id="284" r:id="rId27"/>
    <p:sldId id="287" r:id="rId28"/>
    <p:sldId id="288" r:id="rId29"/>
    <p:sldId id="297" r:id="rId30"/>
    <p:sldId id="296" r:id="rId31"/>
    <p:sldId id="300" r:id="rId32"/>
    <p:sldId id="301" r:id="rId33"/>
    <p:sldId id="294" r:id="rId34"/>
    <p:sldId id="298" r:id="rId35"/>
    <p:sldId id="299"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bc.co.uk/iplayer/episode/p070vfww/addicted-to-series-1-1-likes" TargetMode="External"/><Relationship Id="rId2" Type="http://schemas.openxmlformats.org/officeDocument/2006/relationships/hyperlink" Target="https://www.bbc.co.uk/iplayer/episode/b0b9dzb6/panorama-smartphones-the-dark-side" TargetMode="External"/><Relationship Id="rId1" Type="http://schemas.openxmlformats.org/officeDocument/2006/relationships/slideLayout" Target="../slideLayouts/slideLayout2.xml"/><Relationship Id="rId4" Type="http://schemas.openxmlformats.org/officeDocument/2006/relationships/hyperlink" Target="https://www.youtube.com/watch?v=oJZg86ggSZU"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missminnes@gmail.com" TargetMode="External"/><Relationship Id="rId2" Type="http://schemas.openxmlformats.org/officeDocument/2006/relationships/hyperlink" Target="mailto:gw15innesmairi@glow.sch.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issminnes@gmail.com" TargetMode="External"/><Relationship Id="rId2" Type="http://schemas.openxmlformats.org/officeDocument/2006/relationships/hyperlink" Target="mailto:gw15innesmairi@glow.sch.u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missminnes@gmail.com" TargetMode="External"/><Relationship Id="rId2" Type="http://schemas.openxmlformats.org/officeDocument/2006/relationships/hyperlink" Target="mailto:gw15innesmairi@glow.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Persuasive Folio</a:t>
            </a:r>
            <a:endParaRPr lang="en-GB" dirty="0"/>
          </a:p>
        </p:txBody>
      </p:sp>
      <p:sp>
        <p:nvSpPr>
          <p:cNvPr id="3" name="Subtitle 2"/>
          <p:cNvSpPr>
            <a:spLocks noGrp="1"/>
          </p:cNvSpPr>
          <p:nvPr>
            <p:ph type="subTitle" idx="1"/>
          </p:nvPr>
        </p:nvSpPr>
        <p:spPr/>
        <p:txBody>
          <a:bodyPr/>
          <a:lstStyle/>
          <a:p>
            <a:endParaRPr lang="en-GB" dirty="0"/>
          </a:p>
        </p:txBody>
      </p:sp>
      <p:pic>
        <p:nvPicPr>
          <p:cNvPr id="1026" name="Picture 2" descr="C:\Users\mi3069a\AppData\Local\Microsoft\Windows\Temporary Internet Files\Content.IE5\1IUHBHXQ\detective-searching-investigates-searches-footprints-crime-scene-4087895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068842" cy="2172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730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Arguments</a:t>
            </a:r>
            <a:endParaRPr lang="en-GB" dirty="0"/>
          </a:p>
        </p:txBody>
      </p:sp>
      <p:sp>
        <p:nvSpPr>
          <p:cNvPr id="3" name="Content Placeholder 2"/>
          <p:cNvSpPr>
            <a:spLocks noGrp="1"/>
          </p:cNvSpPr>
          <p:nvPr>
            <p:ph idx="1"/>
          </p:nvPr>
        </p:nvSpPr>
        <p:spPr>
          <a:xfrm>
            <a:off x="304800" y="1600200"/>
            <a:ext cx="8229600" cy="4525963"/>
          </a:xfrm>
        </p:spPr>
        <p:txBody>
          <a:bodyPr>
            <a:normAutofit fontScale="92500" lnSpcReduction="20000"/>
          </a:bodyPr>
          <a:lstStyle/>
          <a:p>
            <a:pPr marL="0" indent="0">
              <a:buNone/>
            </a:pPr>
            <a:r>
              <a:rPr lang="en-GB" b="1" dirty="0" smtClean="0"/>
              <a:t>TOPIC:</a:t>
            </a:r>
            <a:r>
              <a:rPr lang="en-GB" dirty="0" smtClean="0"/>
              <a:t> Is Disney Becoming More Feminist?</a:t>
            </a:r>
          </a:p>
          <a:p>
            <a:pPr marL="0" indent="0">
              <a:buNone/>
            </a:pPr>
            <a:endParaRPr lang="en-GB" dirty="0"/>
          </a:p>
          <a:p>
            <a:pPr marL="0" indent="0">
              <a:buNone/>
            </a:pPr>
            <a:r>
              <a:rPr lang="en-GB" b="1" dirty="0" smtClean="0"/>
              <a:t>MP1</a:t>
            </a:r>
            <a:r>
              <a:rPr lang="en-GB" dirty="0" smtClean="0"/>
              <a:t>-’Frozen’ and the power of female relationships</a:t>
            </a:r>
          </a:p>
          <a:p>
            <a:pPr marL="0" indent="0">
              <a:buNone/>
            </a:pPr>
            <a:endParaRPr lang="en-GB" dirty="0"/>
          </a:p>
          <a:p>
            <a:pPr marL="0" indent="0">
              <a:buNone/>
            </a:pPr>
            <a:r>
              <a:rPr lang="en-GB" b="1" dirty="0" smtClean="0"/>
              <a:t>MP2</a:t>
            </a:r>
            <a:r>
              <a:rPr lang="en-GB" dirty="0" smtClean="0"/>
              <a:t>-’Moana’ and female leadership and adventure</a:t>
            </a:r>
          </a:p>
          <a:p>
            <a:pPr marL="0" indent="0">
              <a:buNone/>
            </a:pPr>
            <a:endParaRPr lang="en-GB" dirty="0"/>
          </a:p>
          <a:p>
            <a:pPr marL="0" indent="0">
              <a:buNone/>
            </a:pPr>
            <a:r>
              <a:rPr lang="en-GB" b="1" dirty="0" smtClean="0"/>
              <a:t>MP3-’</a:t>
            </a:r>
            <a:r>
              <a:rPr lang="en-GB" dirty="0" smtClean="0"/>
              <a:t>Brave’ and rejecting gender norms</a:t>
            </a:r>
          </a:p>
          <a:p>
            <a:pPr marL="0" indent="0">
              <a:buNone/>
            </a:pPr>
            <a:endParaRPr lang="en-GB" dirty="0"/>
          </a:p>
          <a:p>
            <a:pPr marL="0" indent="0">
              <a:buNone/>
            </a:pPr>
            <a:r>
              <a:rPr lang="en-GB" b="1" dirty="0" smtClean="0"/>
              <a:t>CA</a:t>
            </a:r>
            <a:r>
              <a:rPr lang="en-GB" dirty="0" smtClean="0"/>
              <a:t>-Princess stereotype-’Brave’, ‘Tangled’, ‘Frozen’</a:t>
            </a:r>
          </a:p>
        </p:txBody>
      </p:sp>
    </p:spTree>
    <p:extLst>
      <p:ext uri="{BB962C8B-B14F-4D97-AF65-F5344CB8AC3E}">
        <p14:creationId xmlns:p14="http://schemas.microsoft.com/office/powerpoint/2010/main" val="4220427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1143000"/>
          </a:xfrm>
        </p:spPr>
        <p:txBody>
          <a:bodyPr/>
          <a:lstStyle/>
          <a:p>
            <a:r>
              <a:rPr lang="en-GB" dirty="0" smtClean="0"/>
              <a:t>Beginning Your Research</a:t>
            </a:r>
            <a:endParaRPr lang="en-GB" dirty="0"/>
          </a:p>
        </p:txBody>
      </p:sp>
      <p:sp>
        <p:nvSpPr>
          <p:cNvPr id="3" name="Content Placeholder 2"/>
          <p:cNvSpPr>
            <a:spLocks noGrp="1"/>
          </p:cNvSpPr>
          <p:nvPr>
            <p:ph idx="1"/>
          </p:nvPr>
        </p:nvSpPr>
        <p:spPr>
          <a:xfrm>
            <a:off x="21771" y="1219200"/>
            <a:ext cx="8229600" cy="5638800"/>
          </a:xfrm>
        </p:spPr>
        <p:txBody>
          <a:bodyPr>
            <a:normAutofit fontScale="70000" lnSpcReduction="20000"/>
          </a:bodyPr>
          <a:lstStyle/>
          <a:p>
            <a:r>
              <a:rPr lang="en-GB" dirty="0" smtClean="0"/>
              <a:t>We will have time in the </a:t>
            </a:r>
            <a:r>
              <a:rPr lang="en-GB" b="1" dirty="0" smtClean="0"/>
              <a:t>Mitre ICT Suite </a:t>
            </a:r>
            <a:r>
              <a:rPr lang="en-GB" dirty="0" smtClean="0"/>
              <a:t>this week to begin researching your topic more</a:t>
            </a:r>
          </a:p>
          <a:p>
            <a:pPr marL="0" indent="0">
              <a:buNone/>
            </a:pPr>
            <a:endParaRPr lang="en-GB" dirty="0"/>
          </a:p>
          <a:p>
            <a:r>
              <a:rPr lang="en-GB" dirty="0" smtClean="0"/>
              <a:t>Today you can begin </a:t>
            </a:r>
            <a:r>
              <a:rPr lang="en-GB" b="1" dirty="0" smtClean="0"/>
              <a:t>looking for information on your phone </a:t>
            </a:r>
            <a:r>
              <a:rPr lang="en-GB" dirty="0" smtClean="0"/>
              <a:t>about your topic</a:t>
            </a:r>
          </a:p>
          <a:p>
            <a:endParaRPr lang="en-GB" dirty="0"/>
          </a:p>
          <a:p>
            <a:r>
              <a:rPr lang="en-GB" dirty="0" smtClean="0"/>
              <a:t>Try to </a:t>
            </a:r>
            <a:r>
              <a:rPr lang="en-GB" b="1" dirty="0" smtClean="0"/>
              <a:t>take some notes</a:t>
            </a:r>
            <a:r>
              <a:rPr lang="en-GB" dirty="0" smtClean="0"/>
              <a:t>-either </a:t>
            </a:r>
            <a:r>
              <a:rPr lang="en-GB" b="1" dirty="0" smtClean="0"/>
              <a:t>in your phone </a:t>
            </a:r>
            <a:r>
              <a:rPr lang="en-GB" dirty="0" smtClean="0"/>
              <a:t>or </a:t>
            </a:r>
            <a:r>
              <a:rPr lang="en-GB" b="1" dirty="0" smtClean="0"/>
              <a:t>on paper</a:t>
            </a:r>
            <a:r>
              <a:rPr lang="en-GB" dirty="0" smtClean="0"/>
              <a:t>-of </a:t>
            </a:r>
            <a:r>
              <a:rPr lang="en-GB" b="1" dirty="0" smtClean="0"/>
              <a:t>relevant websites</a:t>
            </a:r>
            <a:r>
              <a:rPr lang="en-GB" dirty="0" smtClean="0"/>
              <a:t>, </a:t>
            </a:r>
            <a:r>
              <a:rPr lang="en-GB" b="1" dirty="0" smtClean="0"/>
              <a:t>interesting statistics </a:t>
            </a:r>
            <a:r>
              <a:rPr lang="en-GB" dirty="0" smtClean="0"/>
              <a:t>or </a:t>
            </a:r>
            <a:r>
              <a:rPr lang="en-GB" b="1" dirty="0" smtClean="0"/>
              <a:t>quotations</a:t>
            </a:r>
            <a:r>
              <a:rPr lang="en-GB" dirty="0" smtClean="0"/>
              <a:t>, that will support your arguments</a:t>
            </a:r>
          </a:p>
          <a:p>
            <a:endParaRPr lang="en-GB" dirty="0"/>
          </a:p>
          <a:p>
            <a:r>
              <a:rPr lang="en-GB" dirty="0" smtClean="0"/>
              <a:t>Make sure you keep a </a:t>
            </a:r>
            <a:r>
              <a:rPr lang="en-GB" b="1" dirty="0" smtClean="0"/>
              <a:t>record</a:t>
            </a:r>
            <a:r>
              <a:rPr lang="en-GB" dirty="0" smtClean="0"/>
              <a:t> of what information is coming from what website</a:t>
            </a:r>
          </a:p>
          <a:p>
            <a:endParaRPr lang="en-GB" dirty="0"/>
          </a:p>
          <a:p>
            <a:r>
              <a:rPr lang="en-GB" dirty="0" smtClean="0"/>
              <a:t>Organise these under </a:t>
            </a:r>
            <a:r>
              <a:rPr lang="en-GB" b="1" dirty="0" smtClean="0"/>
              <a:t>specific headings</a:t>
            </a:r>
            <a:r>
              <a:rPr lang="en-GB" dirty="0" smtClean="0"/>
              <a:t>, as in my example</a:t>
            </a:r>
          </a:p>
          <a:p>
            <a:endParaRPr lang="en-GB" dirty="0"/>
          </a:p>
          <a:p>
            <a:r>
              <a:rPr lang="en-GB" dirty="0" smtClean="0"/>
              <a:t>When we are in the library, you can use a </a:t>
            </a:r>
            <a:r>
              <a:rPr lang="en-GB" b="1" dirty="0" smtClean="0"/>
              <a:t>word document </a:t>
            </a:r>
            <a:r>
              <a:rPr lang="en-GB" dirty="0" smtClean="0"/>
              <a:t>to organise your notes</a:t>
            </a:r>
            <a:endParaRPr lang="en-GB" dirty="0"/>
          </a:p>
        </p:txBody>
      </p:sp>
      <p:pic>
        <p:nvPicPr>
          <p:cNvPr id="1026" name="Picture 2" descr="C:\Users\mi3069a\AppData\Local\Microsoft\Windows\Temporary Internet Files\Content.IE5\ZI0TLZBB\investigacion[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9321" y="-51581"/>
            <a:ext cx="2076450" cy="1322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328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www.bbc.co.uk/iplayer/episode/b0b9dzb6/panorama-smartphones-the-dark-side</a:t>
            </a:r>
            <a:endParaRPr lang="en-GB" dirty="0" smtClean="0"/>
          </a:p>
          <a:p>
            <a:endParaRPr lang="en-GB" dirty="0"/>
          </a:p>
          <a:p>
            <a:r>
              <a:rPr lang="en-GB" dirty="0">
                <a:hlinkClick r:id="rId3"/>
              </a:rPr>
              <a:t>https://</a:t>
            </a:r>
            <a:r>
              <a:rPr lang="en-GB" dirty="0" smtClean="0">
                <a:hlinkClick r:id="rId3"/>
              </a:rPr>
              <a:t>www.bbc.co.uk/iplayer/episode/p070vfww/addicted-to-series-1-1-likes</a:t>
            </a:r>
            <a:endParaRPr lang="en-GB" dirty="0" smtClean="0"/>
          </a:p>
          <a:p>
            <a:endParaRPr lang="en-GB" dirty="0" smtClean="0"/>
          </a:p>
          <a:p>
            <a:r>
              <a:rPr lang="en-GB" dirty="0" smtClean="0">
                <a:hlinkClick r:id="rId4"/>
              </a:rPr>
              <a:t>https</a:t>
            </a:r>
            <a:r>
              <a:rPr lang="en-GB">
                <a:hlinkClick r:id="rId4"/>
              </a:rPr>
              <a:t>://</a:t>
            </a:r>
            <a:r>
              <a:rPr lang="en-GB" smtClean="0">
                <a:hlinkClick r:id="rId4"/>
              </a:rPr>
              <a:t>www.youtube.com/watch?v=oJZg86ggSZU</a:t>
            </a:r>
            <a:endParaRPr lang="en-GB" smtClean="0"/>
          </a:p>
          <a:p>
            <a:endParaRPr lang="en-GB" dirty="0"/>
          </a:p>
        </p:txBody>
      </p:sp>
    </p:spTree>
    <p:extLst>
      <p:ext uri="{BB962C8B-B14F-4D97-AF65-F5344CB8AC3E}">
        <p14:creationId xmlns:p14="http://schemas.microsoft.com/office/powerpoint/2010/main" val="781886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Persuasive Folio</a:t>
            </a:r>
            <a:endParaRPr lang="en-GB" dirty="0"/>
          </a:p>
        </p:txBody>
      </p:sp>
      <p:pic>
        <p:nvPicPr>
          <p:cNvPr id="1026" name="Picture 2" descr="C:\Users\mi3069a\AppData\Local\Microsoft\Windows\Temporary Internet Files\Content.IE5\1IUHBHXQ\detective-searching-investigates-searches-footprints-crime-scene-4087895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068842" cy="2172294"/>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3"/>
          <p:cNvSpPr>
            <a:spLocks noGrp="1"/>
          </p:cNvSpPr>
          <p:nvPr>
            <p:ph type="subTitle" idx="1"/>
          </p:nvPr>
        </p:nvSpPr>
        <p:spPr/>
        <p:txBody>
          <a:bodyPr/>
          <a:lstStyle/>
          <a:p>
            <a:r>
              <a:rPr lang="en-GB" dirty="0" smtClean="0">
                <a:solidFill>
                  <a:srgbClr val="7030A0"/>
                </a:solidFill>
              </a:rPr>
              <a:t>Writing Your Opening</a:t>
            </a:r>
            <a:endParaRPr lang="en-GB" dirty="0">
              <a:solidFill>
                <a:srgbClr val="7030A0"/>
              </a:solidFill>
            </a:endParaRPr>
          </a:p>
        </p:txBody>
      </p:sp>
    </p:spTree>
    <p:extLst>
      <p:ext uri="{BB962C8B-B14F-4D97-AF65-F5344CB8AC3E}">
        <p14:creationId xmlns:p14="http://schemas.microsoft.com/office/powerpoint/2010/main" val="3997812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GB" dirty="0" smtClean="0"/>
              <a:t>Beginning Your Research</a:t>
            </a:r>
            <a:endParaRPr lang="en-GB" dirty="0"/>
          </a:p>
        </p:txBody>
      </p:sp>
      <p:sp>
        <p:nvSpPr>
          <p:cNvPr id="3" name="Content Placeholder 2"/>
          <p:cNvSpPr>
            <a:spLocks noGrp="1"/>
          </p:cNvSpPr>
          <p:nvPr>
            <p:ph idx="1"/>
          </p:nvPr>
        </p:nvSpPr>
        <p:spPr>
          <a:xfrm>
            <a:off x="228600" y="609600"/>
            <a:ext cx="8686800" cy="6172200"/>
          </a:xfrm>
        </p:spPr>
        <p:txBody>
          <a:bodyPr>
            <a:normAutofit fontScale="62500" lnSpcReduction="20000"/>
          </a:bodyPr>
          <a:lstStyle/>
          <a:p>
            <a:pPr marL="0" indent="0">
              <a:buNone/>
            </a:pPr>
            <a:r>
              <a:rPr lang="en-GB" dirty="0" smtClean="0"/>
              <a:t>Unfortunately I could not get us booked in to a computing room/library, so a lot of your research for this piece will be done at home</a:t>
            </a:r>
          </a:p>
          <a:p>
            <a:endParaRPr lang="en-GB" dirty="0"/>
          </a:p>
          <a:p>
            <a:pPr marL="0" indent="0">
              <a:buNone/>
            </a:pPr>
            <a:r>
              <a:rPr lang="en-GB" b="1" dirty="0" smtClean="0"/>
              <a:t>For next Friday (30/08/19), </a:t>
            </a:r>
            <a:r>
              <a:rPr lang="en-GB" dirty="0" smtClean="0"/>
              <a:t>begin researching your topic in detail and making research notes</a:t>
            </a:r>
          </a:p>
          <a:p>
            <a:endParaRPr lang="en-GB" dirty="0"/>
          </a:p>
          <a:p>
            <a:pPr marL="0" indent="0">
              <a:buNone/>
            </a:pPr>
            <a:r>
              <a:rPr lang="en-GB" dirty="0" smtClean="0"/>
              <a:t>Look at the example given as an indicator of what your research should look like in terms of detail- this is on GLOW as an example </a:t>
            </a:r>
          </a:p>
          <a:p>
            <a:endParaRPr lang="en-GB" dirty="0"/>
          </a:p>
          <a:p>
            <a:pPr marL="0" indent="0">
              <a:buNone/>
            </a:pPr>
            <a:r>
              <a:rPr lang="en-GB" dirty="0" smtClean="0"/>
              <a:t>You are looking for:</a:t>
            </a:r>
          </a:p>
          <a:p>
            <a:r>
              <a:rPr lang="en-GB" dirty="0" smtClean="0"/>
              <a:t>Statistics</a:t>
            </a:r>
          </a:p>
          <a:p>
            <a:r>
              <a:rPr lang="en-GB" dirty="0" smtClean="0"/>
              <a:t>Key quotes from reputable spokespeople</a:t>
            </a:r>
          </a:p>
          <a:p>
            <a:r>
              <a:rPr lang="en-GB" dirty="0" smtClean="0"/>
              <a:t>Relevant and up to date information</a:t>
            </a:r>
          </a:p>
          <a:p>
            <a:endParaRPr lang="en-GB" dirty="0"/>
          </a:p>
          <a:p>
            <a:pPr marL="0" indent="0">
              <a:buNone/>
            </a:pPr>
            <a:r>
              <a:rPr lang="en-GB" dirty="0" smtClean="0"/>
              <a:t>You may handwrite your notes or type (probably easiest, but don’t just copy and paste huge chunks of info!)</a:t>
            </a:r>
          </a:p>
          <a:p>
            <a:pPr marL="0" indent="0">
              <a:buNone/>
            </a:pPr>
            <a:endParaRPr lang="en-GB" dirty="0"/>
          </a:p>
          <a:p>
            <a:pPr marL="0" indent="0">
              <a:buNone/>
            </a:pPr>
            <a:r>
              <a:rPr lang="en-GB" dirty="0" smtClean="0"/>
              <a:t>Email notes to: </a:t>
            </a:r>
          </a:p>
          <a:p>
            <a:r>
              <a:rPr lang="en-GB" dirty="0" smtClean="0">
                <a:hlinkClick r:id="rId2"/>
              </a:rPr>
              <a:t>gw15innesmairi@glow.sch.uk</a:t>
            </a:r>
            <a:endParaRPr lang="en-GB" dirty="0" smtClean="0"/>
          </a:p>
          <a:p>
            <a:r>
              <a:rPr lang="en-GB" dirty="0" smtClean="0">
                <a:hlinkClick r:id="rId3"/>
              </a:rPr>
              <a:t>missminnes@gmail.com</a:t>
            </a:r>
            <a:r>
              <a:rPr lang="en-GB" dirty="0" smtClean="0"/>
              <a:t> </a:t>
            </a:r>
            <a:endParaRPr lang="en-GB" dirty="0"/>
          </a:p>
        </p:txBody>
      </p:sp>
    </p:spTree>
    <p:extLst>
      <p:ext uri="{BB962C8B-B14F-4D97-AF65-F5344CB8AC3E}">
        <p14:creationId xmlns:p14="http://schemas.microsoft.com/office/powerpoint/2010/main" val="254612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Persuasive Introduction</a:t>
            </a:r>
            <a:endParaRPr lang="en-GB" dirty="0"/>
          </a:p>
        </p:txBody>
      </p:sp>
      <p:sp>
        <p:nvSpPr>
          <p:cNvPr id="3" name="Content Placeholder 2"/>
          <p:cNvSpPr>
            <a:spLocks noGrp="1"/>
          </p:cNvSpPr>
          <p:nvPr>
            <p:ph idx="1"/>
          </p:nvPr>
        </p:nvSpPr>
        <p:spPr>
          <a:xfrm>
            <a:off x="76200" y="1371600"/>
            <a:ext cx="6096000" cy="4525963"/>
          </a:xfrm>
        </p:spPr>
        <p:txBody>
          <a:bodyPr>
            <a:normAutofit fontScale="92500" lnSpcReduction="10000"/>
          </a:bodyPr>
          <a:lstStyle/>
          <a:p>
            <a:pPr marL="0" indent="0">
              <a:buNone/>
            </a:pPr>
            <a:r>
              <a:rPr lang="en-GB" dirty="0" smtClean="0"/>
              <a:t>Your persuasive introduction needs to:</a:t>
            </a:r>
          </a:p>
          <a:p>
            <a:r>
              <a:rPr lang="en-GB" dirty="0" smtClean="0"/>
              <a:t>Introduce your topic</a:t>
            </a:r>
          </a:p>
          <a:p>
            <a:r>
              <a:rPr lang="en-GB" dirty="0" smtClean="0"/>
              <a:t>Set the tone for your piece-serious, critical, humorous, positive, etc.</a:t>
            </a:r>
          </a:p>
          <a:p>
            <a:r>
              <a:rPr lang="en-GB" dirty="0" smtClean="0"/>
              <a:t>Introduce the main points you will discuss in detail</a:t>
            </a:r>
          </a:p>
          <a:p>
            <a:r>
              <a:rPr lang="en-GB" dirty="0" smtClean="0"/>
              <a:t>Firmly state/make clear your opinion</a:t>
            </a:r>
            <a:endParaRPr lang="en-GB" dirty="0"/>
          </a:p>
        </p:txBody>
      </p:sp>
      <p:sp>
        <p:nvSpPr>
          <p:cNvPr id="4" name="TextBox 3"/>
          <p:cNvSpPr txBox="1"/>
          <p:nvPr/>
        </p:nvSpPr>
        <p:spPr>
          <a:xfrm>
            <a:off x="6629400" y="1447800"/>
            <a:ext cx="2209800" cy="3693319"/>
          </a:xfrm>
          <a:prstGeom prst="rect">
            <a:avLst/>
          </a:prstGeom>
          <a:solidFill>
            <a:schemeClr val="accent6">
              <a:lumMod val="40000"/>
              <a:lumOff val="60000"/>
            </a:schemeClr>
          </a:solidFill>
        </p:spPr>
        <p:txBody>
          <a:bodyPr wrap="square" rtlCol="0">
            <a:spAutoFit/>
          </a:bodyPr>
          <a:lstStyle/>
          <a:p>
            <a:r>
              <a:rPr lang="en-GB" b="1" dirty="0" smtClean="0"/>
              <a:t>How to begin</a:t>
            </a:r>
          </a:p>
          <a:p>
            <a:pPr marL="285750" indent="-285750">
              <a:buFont typeface="Arial" panose="020B0604020202020204" pitchFamily="34" charset="0"/>
              <a:buChar char="•"/>
            </a:pPr>
            <a:r>
              <a:rPr lang="en-GB" dirty="0" smtClean="0"/>
              <a:t>A </a:t>
            </a:r>
            <a:r>
              <a:rPr lang="en-GB" dirty="0"/>
              <a:t>pun/joke based on your topic</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 shocking fact or statistic</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Asking the reader’s opinion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 quote from an expert on the topic</a:t>
            </a:r>
          </a:p>
        </p:txBody>
      </p:sp>
    </p:spTree>
    <p:extLst>
      <p:ext uri="{BB962C8B-B14F-4D97-AF65-F5344CB8AC3E}">
        <p14:creationId xmlns:p14="http://schemas.microsoft.com/office/powerpoint/2010/main" val="769754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Introduction 1</a:t>
            </a:r>
            <a:endParaRPr lang="en-GB" dirty="0"/>
          </a:p>
        </p:txBody>
      </p:sp>
      <p:sp>
        <p:nvSpPr>
          <p:cNvPr id="3" name="Content Placeholder 2"/>
          <p:cNvSpPr>
            <a:spLocks noGrp="1"/>
          </p:cNvSpPr>
          <p:nvPr>
            <p:ph idx="1"/>
          </p:nvPr>
        </p:nvSpPr>
        <p:spPr>
          <a:xfrm>
            <a:off x="125186" y="1545771"/>
            <a:ext cx="8229600" cy="4525963"/>
          </a:xfrm>
        </p:spPr>
        <p:txBody>
          <a:bodyPr>
            <a:normAutofit fontScale="62500" lnSpcReduction="20000"/>
          </a:bodyPr>
          <a:lstStyle/>
          <a:p>
            <a:pPr marL="0" indent="0">
              <a:buNone/>
            </a:pPr>
            <a:r>
              <a:rPr lang="en-GB" dirty="0" smtClean="0"/>
              <a:t>Once </a:t>
            </a:r>
            <a:r>
              <a:rPr lang="en-GB" dirty="0"/>
              <a:t>upon a time, there was a young idealistic girl. This young girl dreamed of one day marrying a handsome prince, becoming a princess and living happily ever after. But does that girl still exist in 2019? In Disney’s first feature length film in 1939, Snow White lamented that “one day” her prince would come, but in their more modern offerings, the heroines don’t appear to have time to wait around for a man to save the day. These damsels are no longer in distress, but actively seeking out adventure and leadership roles outwith their so-called “destinies”. Despite having a long track record of female lead characters, Disney has often been critiqued for portraying their leading ladies as one-dimensional female stereotypes, obsessed with appearance and finding true love. However in recent years, films such as ‘Brave’, ‘Frozen’ and ‘</a:t>
            </a:r>
            <a:r>
              <a:rPr lang="en-GB" dirty="0" err="1"/>
              <a:t>Moana</a:t>
            </a:r>
            <a:r>
              <a:rPr lang="en-GB" dirty="0"/>
              <a:t>’ demonstrate that there is an appetite for a different type of female character; presenting young audiences with headstrong, opinionated and adventurous girls with no interest in romance. With fourth-wave feminism creating a strong online community for young feminists, this change has been praised by millions: “Disney’s attempt at rebranding is displayed in their embracing of a society where females can be in positions of power and make their own decisions.” (English 105) Is Disney finally rewriting the </a:t>
            </a:r>
            <a:r>
              <a:rPr lang="en-GB" dirty="0" err="1"/>
              <a:t>fairytale</a:t>
            </a:r>
            <a:r>
              <a:rPr lang="en-GB" dirty="0"/>
              <a:t>?</a:t>
            </a:r>
          </a:p>
          <a:p>
            <a:endParaRPr lang="en-GB" dirty="0"/>
          </a:p>
        </p:txBody>
      </p:sp>
      <p:pic>
        <p:nvPicPr>
          <p:cNvPr id="2050" name="Picture 2" descr="C:\Users\mi3069a\AppData\Local\Microsoft\Windows\Temporary Internet Files\Content.IE5\GAKOISBZ\disney_logo___classic_by_the_pearl_piper[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32657"/>
            <a:ext cx="1513114" cy="1513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179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Introduction 1</a:t>
            </a:r>
            <a:endParaRPr lang="en-GB" dirty="0"/>
          </a:p>
        </p:txBody>
      </p:sp>
      <p:sp>
        <p:nvSpPr>
          <p:cNvPr id="3" name="Content Placeholder 2"/>
          <p:cNvSpPr>
            <a:spLocks noGrp="1"/>
          </p:cNvSpPr>
          <p:nvPr>
            <p:ph idx="1"/>
          </p:nvPr>
        </p:nvSpPr>
        <p:spPr>
          <a:xfrm>
            <a:off x="1" y="1295400"/>
            <a:ext cx="7924800" cy="5562600"/>
          </a:xfrm>
        </p:spPr>
        <p:txBody>
          <a:bodyPr>
            <a:normAutofit fontScale="62500" lnSpcReduction="20000"/>
          </a:bodyPr>
          <a:lstStyle/>
          <a:p>
            <a:pPr marL="0" indent="0">
              <a:buNone/>
            </a:pPr>
            <a:r>
              <a:rPr lang="en-GB" b="1" dirty="0" smtClean="0"/>
              <a:t>Once </a:t>
            </a:r>
            <a:r>
              <a:rPr lang="en-GB" b="1" dirty="0"/>
              <a:t>upon a time, </a:t>
            </a:r>
            <a:r>
              <a:rPr lang="en-GB" dirty="0"/>
              <a:t>there was a young idealistic girl. This young girl dreamed of one day </a:t>
            </a:r>
            <a:r>
              <a:rPr lang="en-GB" b="1" dirty="0"/>
              <a:t>marrying a handsome prince</a:t>
            </a:r>
            <a:r>
              <a:rPr lang="en-GB" dirty="0"/>
              <a:t>, </a:t>
            </a:r>
            <a:r>
              <a:rPr lang="en-GB" b="1" dirty="0"/>
              <a:t>becoming a princess </a:t>
            </a:r>
            <a:r>
              <a:rPr lang="en-GB" dirty="0"/>
              <a:t>and living </a:t>
            </a:r>
            <a:r>
              <a:rPr lang="en-GB" b="1" dirty="0"/>
              <a:t>happily ever after</a:t>
            </a:r>
            <a:r>
              <a:rPr lang="en-GB" dirty="0"/>
              <a:t>. </a:t>
            </a:r>
            <a:r>
              <a:rPr lang="en-GB" b="1" dirty="0"/>
              <a:t>But does that girl still exist in 2019? </a:t>
            </a:r>
            <a:r>
              <a:rPr lang="en-GB" dirty="0"/>
              <a:t>In Disney’s first feature length film in 1939, Snow White lamented that </a:t>
            </a:r>
            <a:r>
              <a:rPr lang="en-GB" b="1" dirty="0"/>
              <a:t>“one day” her prince would come</a:t>
            </a:r>
            <a:r>
              <a:rPr lang="en-GB" dirty="0"/>
              <a:t>, but in their more modern offerings, the heroines don’t appear to have time to wait around for a man to save the day. These </a:t>
            </a:r>
            <a:r>
              <a:rPr lang="en-GB" b="1" dirty="0"/>
              <a:t>damsels are no longer in distress</a:t>
            </a:r>
            <a:r>
              <a:rPr lang="en-GB" dirty="0"/>
              <a:t>, but </a:t>
            </a:r>
            <a:r>
              <a:rPr lang="en-GB" b="1" dirty="0"/>
              <a:t>actively seeking out adventure and leadership roles</a:t>
            </a:r>
            <a:r>
              <a:rPr lang="en-GB" dirty="0"/>
              <a:t> outwith their so-called “destinies”. Despite having a long track record of female lead characters, Disney has often been critiqued for portraying their leading ladies as </a:t>
            </a:r>
            <a:r>
              <a:rPr lang="en-GB" b="1" dirty="0"/>
              <a:t>one-dimensional female stereotypes, obsessed with appearance and finding true love. </a:t>
            </a:r>
            <a:r>
              <a:rPr lang="en-GB" dirty="0"/>
              <a:t>However in recent years, films such as </a:t>
            </a:r>
            <a:r>
              <a:rPr lang="en-GB" b="1" dirty="0"/>
              <a:t>‘Brave’, ‘Frozen’ and ‘</a:t>
            </a:r>
            <a:r>
              <a:rPr lang="en-GB" b="1" dirty="0" err="1"/>
              <a:t>Moana</a:t>
            </a:r>
            <a:r>
              <a:rPr lang="en-GB" b="1" dirty="0"/>
              <a:t>’ demonstrate that there is an appetite for a different type of female character</a:t>
            </a:r>
            <a:r>
              <a:rPr lang="en-GB" dirty="0"/>
              <a:t>; presenting young audiences with </a:t>
            </a:r>
            <a:r>
              <a:rPr lang="en-GB" b="1" dirty="0"/>
              <a:t>headstrong, opinionated and adventurous girls </a:t>
            </a:r>
            <a:r>
              <a:rPr lang="en-GB" dirty="0"/>
              <a:t>with no interest in romance. </a:t>
            </a:r>
            <a:r>
              <a:rPr lang="en-GB" b="1" dirty="0"/>
              <a:t>With fourth-wave feminism </a:t>
            </a:r>
            <a:r>
              <a:rPr lang="en-GB" dirty="0"/>
              <a:t>creating a strong online community for young feminists, this change has </a:t>
            </a:r>
            <a:r>
              <a:rPr lang="en-GB" b="1" dirty="0"/>
              <a:t>been praised by millions</a:t>
            </a:r>
            <a:r>
              <a:rPr lang="en-GB" dirty="0"/>
              <a:t>: </a:t>
            </a:r>
            <a:r>
              <a:rPr lang="en-GB" b="1" dirty="0"/>
              <a:t>“Disney’s attempt at rebranding is displayed in their embracing of a society where females can be in positions of power and make their own decisions.” (English 105) Is Disney finally rewriting the </a:t>
            </a:r>
            <a:r>
              <a:rPr lang="en-GB" b="1" dirty="0" err="1"/>
              <a:t>fairytale</a:t>
            </a:r>
            <a:r>
              <a:rPr lang="en-GB" b="1" dirty="0"/>
              <a:t>?</a:t>
            </a:r>
          </a:p>
          <a:p>
            <a:endParaRPr lang="en-GB" dirty="0"/>
          </a:p>
        </p:txBody>
      </p:sp>
      <p:pic>
        <p:nvPicPr>
          <p:cNvPr id="2050" name="Picture 2" descr="C:\Users\mi3069a\AppData\Local\Microsoft\Windows\Temporary Internet Files\Content.IE5\GAKOISBZ\disney_logo___classic_by_the_pearl_piper[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9115" y="43543"/>
            <a:ext cx="1513114" cy="151311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24800" y="3505200"/>
            <a:ext cx="1594757" cy="646331"/>
          </a:xfrm>
          <a:prstGeom prst="rect">
            <a:avLst/>
          </a:prstGeom>
          <a:solidFill>
            <a:schemeClr val="accent6">
              <a:lumMod val="40000"/>
              <a:lumOff val="60000"/>
            </a:schemeClr>
          </a:solidFill>
        </p:spPr>
        <p:txBody>
          <a:bodyPr wrap="square" rtlCol="0">
            <a:spAutoFit/>
          </a:bodyPr>
          <a:lstStyle/>
          <a:p>
            <a:r>
              <a:rPr lang="en-GB" dirty="0" smtClean="0"/>
              <a:t>Tone-positive, praising</a:t>
            </a:r>
            <a:endParaRPr lang="en-GB" dirty="0"/>
          </a:p>
        </p:txBody>
      </p:sp>
      <p:sp>
        <p:nvSpPr>
          <p:cNvPr id="6" name="TextBox 5"/>
          <p:cNvSpPr txBox="1"/>
          <p:nvPr/>
        </p:nvSpPr>
        <p:spPr>
          <a:xfrm>
            <a:off x="76200" y="304800"/>
            <a:ext cx="1905000" cy="369332"/>
          </a:xfrm>
          <a:prstGeom prst="rect">
            <a:avLst/>
          </a:prstGeom>
          <a:solidFill>
            <a:schemeClr val="accent6">
              <a:lumMod val="40000"/>
              <a:lumOff val="60000"/>
            </a:schemeClr>
          </a:solidFill>
        </p:spPr>
        <p:txBody>
          <a:bodyPr wrap="square" rtlCol="0">
            <a:spAutoFit/>
          </a:bodyPr>
          <a:lstStyle/>
          <a:p>
            <a:r>
              <a:rPr lang="en-GB" dirty="0" smtClean="0"/>
              <a:t>Introducing topic</a:t>
            </a:r>
            <a:endParaRPr lang="en-GB" dirty="0"/>
          </a:p>
        </p:txBody>
      </p:sp>
      <p:sp>
        <p:nvSpPr>
          <p:cNvPr id="7" name="TextBox 6"/>
          <p:cNvSpPr txBox="1"/>
          <p:nvPr/>
        </p:nvSpPr>
        <p:spPr>
          <a:xfrm>
            <a:off x="7622722" y="1981200"/>
            <a:ext cx="1545772" cy="646331"/>
          </a:xfrm>
          <a:prstGeom prst="rect">
            <a:avLst/>
          </a:prstGeom>
          <a:solidFill>
            <a:schemeClr val="accent6">
              <a:lumMod val="40000"/>
              <a:lumOff val="60000"/>
            </a:schemeClr>
          </a:solidFill>
        </p:spPr>
        <p:txBody>
          <a:bodyPr wrap="square" rtlCol="0">
            <a:spAutoFit/>
          </a:bodyPr>
          <a:lstStyle/>
          <a:p>
            <a:r>
              <a:rPr lang="en-GB" dirty="0" smtClean="0"/>
              <a:t>Introducing main points</a:t>
            </a:r>
            <a:endParaRPr lang="en-GB" dirty="0"/>
          </a:p>
        </p:txBody>
      </p:sp>
      <p:sp>
        <p:nvSpPr>
          <p:cNvPr id="8" name="TextBox 7"/>
          <p:cNvSpPr txBox="1"/>
          <p:nvPr/>
        </p:nvSpPr>
        <p:spPr>
          <a:xfrm>
            <a:off x="7712529" y="5802868"/>
            <a:ext cx="1412422" cy="646331"/>
          </a:xfrm>
          <a:prstGeom prst="rect">
            <a:avLst/>
          </a:prstGeom>
          <a:solidFill>
            <a:schemeClr val="accent6">
              <a:lumMod val="40000"/>
              <a:lumOff val="60000"/>
            </a:schemeClr>
          </a:solidFill>
        </p:spPr>
        <p:txBody>
          <a:bodyPr wrap="square" rtlCol="0">
            <a:spAutoFit/>
          </a:bodyPr>
          <a:lstStyle/>
          <a:p>
            <a:r>
              <a:rPr lang="en-GB" dirty="0" smtClean="0"/>
              <a:t>Making opinion clear</a:t>
            </a:r>
            <a:endParaRPr lang="en-GB" dirty="0"/>
          </a:p>
        </p:txBody>
      </p:sp>
      <p:cxnSp>
        <p:nvCxnSpPr>
          <p:cNvPr id="9" name="Straight Connector 8"/>
          <p:cNvCxnSpPr/>
          <p:nvPr/>
        </p:nvCxnSpPr>
        <p:spPr>
          <a:xfrm>
            <a:off x="762000" y="674132"/>
            <a:ext cx="76200" cy="697468"/>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6" idx="2"/>
          </p:cNvCxnSpPr>
          <p:nvPr/>
        </p:nvCxnSpPr>
        <p:spPr>
          <a:xfrm>
            <a:off x="1028700" y="674132"/>
            <a:ext cx="1257300" cy="937736"/>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08957" y="674132"/>
            <a:ext cx="748393" cy="1230868"/>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81150" y="586264"/>
            <a:ext cx="2457450" cy="1318736"/>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04800" y="663246"/>
            <a:ext cx="457200" cy="1775154"/>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267200" y="2438400"/>
            <a:ext cx="3355522" cy="381000"/>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276600" y="2628900"/>
            <a:ext cx="4876800" cy="495301"/>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324600" y="2627531"/>
            <a:ext cx="2397578" cy="1030069"/>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5486400" y="4084490"/>
            <a:ext cx="2762250" cy="258910"/>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638800" y="4084490"/>
            <a:ext cx="2609850" cy="563710"/>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67200" y="4648200"/>
            <a:ext cx="3641271" cy="1154668"/>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7391400" y="4084490"/>
            <a:ext cx="1102179" cy="1141044"/>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364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Introduction 2</a:t>
            </a:r>
            <a:endParaRPr lang="en-GB"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marL="0" indent="0">
              <a:buNone/>
            </a:pPr>
            <a:r>
              <a:rPr lang="en-GB" dirty="0"/>
              <a:t>Not long ago, in a city fairly far away (although culturally, it may as well be galaxies…),</a:t>
            </a:r>
            <a:r>
              <a:rPr lang="en-GB" b="1" dirty="0"/>
              <a:t> </a:t>
            </a:r>
            <a:r>
              <a:rPr lang="en-GB" dirty="0"/>
              <a:t>an epic deal was struck in Los Angeles between two behemoths of the entertainment industry. A deal that would spark joy in the hearts of millions of man-children around the world, and an epic eye-roll from long-suffering partners. Yes, The Empire had struck back: </a:t>
            </a:r>
            <a:r>
              <a:rPr lang="en-GB" dirty="0" err="1"/>
              <a:t>Lucasfilms</a:t>
            </a:r>
            <a:r>
              <a:rPr lang="en-GB" dirty="0"/>
              <a:t> had signed an agreement giving Disney the rights to the Star Wars franchise. Fans waited with baited breath to see how Disney would use their new-found Force: after a series of prequels that were more </a:t>
            </a:r>
            <a:r>
              <a:rPr lang="en-GB" dirty="0" err="1"/>
              <a:t>Skyflopper</a:t>
            </a:r>
            <a:r>
              <a:rPr lang="en-GB" dirty="0"/>
              <a:t> than Skywalker, they were right to be apprehensive. However, what Disney has created has been a true testament to what is truly at the heart</a:t>
            </a:r>
            <a:r>
              <a:rPr lang="en-GB" b="1" dirty="0"/>
              <a:t> </a:t>
            </a:r>
            <a:r>
              <a:rPr lang="en-GB" dirty="0"/>
              <a:t>of Star Wars: not sci-fi, fantasy escapism, but a celebration of diversity, inclusion and progression.</a:t>
            </a:r>
          </a:p>
          <a:p>
            <a:endParaRPr lang="en-GB" dirty="0"/>
          </a:p>
        </p:txBody>
      </p:sp>
      <p:pic>
        <p:nvPicPr>
          <p:cNvPr id="1026" name="Picture 2" descr="C:\Users\mi3069a\AppData\Local\Microsoft\Windows\Temporary Internet Files\Content.IE5\GAKOISBZ\Star_Wars_Schriftzu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10886"/>
            <a:ext cx="1709928" cy="1282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353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Introduction 2</a:t>
            </a:r>
            <a:endParaRPr lang="en-GB"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marL="0" indent="0">
              <a:buNone/>
            </a:pPr>
            <a:r>
              <a:rPr lang="en-GB" b="1" dirty="0"/>
              <a:t>Not long ago, in a city fairly far away </a:t>
            </a:r>
            <a:r>
              <a:rPr lang="en-GB" dirty="0"/>
              <a:t>(</a:t>
            </a:r>
            <a:r>
              <a:rPr lang="en-GB" b="1" dirty="0"/>
              <a:t>although culturally, it may as well be galaxies…), </a:t>
            </a:r>
            <a:r>
              <a:rPr lang="en-GB" dirty="0"/>
              <a:t>an epic deal was struck in Los Angeles between two behemoths of the entertainment industry. A deal that would </a:t>
            </a:r>
            <a:r>
              <a:rPr lang="en-GB" b="1" dirty="0"/>
              <a:t>spark joy in the hearts of millions of man-children around the world, and an epic eye-roll from long-suffering partners</a:t>
            </a:r>
            <a:r>
              <a:rPr lang="en-GB" dirty="0"/>
              <a:t>. Yes, </a:t>
            </a:r>
            <a:r>
              <a:rPr lang="en-GB" b="1" dirty="0"/>
              <a:t>The Empire had struck back: </a:t>
            </a:r>
            <a:r>
              <a:rPr lang="en-GB" b="1" dirty="0" err="1"/>
              <a:t>Lucasfilms</a:t>
            </a:r>
            <a:r>
              <a:rPr lang="en-GB" b="1" dirty="0"/>
              <a:t> had signed an agreement giving Disney the rights to the Star Wars franchise.</a:t>
            </a:r>
            <a:r>
              <a:rPr lang="en-GB" dirty="0"/>
              <a:t> Fans waited with baited breath to see how Disney would use their new-found Force: after a series of prequels that were more </a:t>
            </a:r>
            <a:r>
              <a:rPr lang="en-GB" dirty="0" err="1"/>
              <a:t>Skyflopper</a:t>
            </a:r>
            <a:r>
              <a:rPr lang="en-GB" dirty="0"/>
              <a:t> than Skywalker, they were right to be apprehensive. However, what Disney has created has been a </a:t>
            </a:r>
            <a:r>
              <a:rPr lang="en-GB" b="1" dirty="0"/>
              <a:t>true testament </a:t>
            </a:r>
            <a:r>
              <a:rPr lang="en-GB" dirty="0"/>
              <a:t>to what is </a:t>
            </a:r>
            <a:r>
              <a:rPr lang="en-GB" b="1" dirty="0"/>
              <a:t>truly at the heart </a:t>
            </a:r>
            <a:r>
              <a:rPr lang="en-GB" dirty="0"/>
              <a:t>of Star Wars: not sci-fi, fantasy escapism, but a </a:t>
            </a:r>
            <a:r>
              <a:rPr lang="en-GB" b="1" dirty="0"/>
              <a:t>celebration of diversity, inclusion and progression</a:t>
            </a:r>
            <a:r>
              <a:rPr lang="en-GB" dirty="0"/>
              <a:t>.</a:t>
            </a:r>
          </a:p>
          <a:p>
            <a:endParaRPr lang="en-GB" dirty="0"/>
          </a:p>
        </p:txBody>
      </p:sp>
      <p:cxnSp>
        <p:nvCxnSpPr>
          <p:cNvPr id="5" name="Straight Connector 4"/>
          <p:cNvCxnSpPr/>
          <p:nvPr/>
        </p:nvCxnSpPr>
        <p:spPr>
          <a:xfrm flipV="1">
            <a:off x="3886200" y="1219200"/>
            <a:ext cx="3505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8229600" y="1219200"/>
            <a:ext cx="76200" cy="22098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1243693"/>
            <a:ext cx="1828800" cy="369332"/>
          </a:xfrm>
          <a:prstGeom prst="rect">
            <a:avLst/>
          </a:prstGeom>
          <a:solidFill>
            <a:schemeClr val="accent6">
              <a:lumMod val="40000"/>
              <a:lumOff val="60000"/>
            </a:schemeClr>
          </a:solidFill>
        </p:spPr>
        <p:txBody>
          <a:bodyPr wrap="square" rtlCol="0">
            <a:spAutoFit/>
          </a:bodyPr>
          <a:lstStyle/>
          <a:p>
            <a:r>
              <a:rPr lang="en-GB" b="1" dirty="0" smtClean="0"/>
              <a:t>Introducing topic</a:t>
            </a:r>
            <a:endParaRPr lang="en-GB" b="1" dirty="0"/>
          </a:p>
        </p:txBody>
      </p:sp>
      <p:cxnSp>
        <p:nvCxnSpPr>
          <p:cNvPr id="10" name="Straight Connector 9"/>
          <p:cNvCxnSpPr/>
          <p:nvPr/>
        </p:nvCxnSpPr>
        <p:spPr>
          <a:xfrm flipV="1">
            <a:off x="685800" y="838200"/>
            <a:ext cx="0" cy="838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0" y="762000"/>
            <a:ext cx="1371600" cy="646331"/>
          </a:xfrm>
          <a:prstGeom prst="rect">
            <a:avLst/>
          </a:prstGeom>
          <a:solidFill>
            <a:schemeClr val="accent6">
              <a:lumMod val="40000"/>
              <a:lumOff val="60000"/>
            </a:schemeClr>
          </a:solidFill>
        </p:spPr>
        <p:txBody>
          <a:bodyPr wrap="square" rtlCol="0">
            <a:spAutoFit/>
          </a:bodyPr>
          <a:lstStyle/>
          <a:p>
            <a:r>
              <a:rPr lang="en-GB" b="1" dirty="0" smtClean="0"/>
              <a:t>Tone-jokey, humorous</a:t>
            </a:r>
            <a:endParaRPr lang="en-GB" b="1" dirty="0"/>
          </a:p>
        </p:txBody>
      </p:sp>
      <p:cxnSp>
        <p:nvCxnSpPr>
          <p:cNvPr id="13" name="Straight Connector 12"/>
          <p:cNvCxnSpPr/>
          <p:nvPr/>
        </p:nvCxnSpPr>
        <p:spPr>
          <a:xfrm flipH="1">
            <a:off x="533400" y="1408331"/>
            <a:ext cx="609600" cy="16396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352800" y="5867400"/>
            <a:ext cx="1066800" cy="3048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343400" y="5867400"/>
            <a:ext cx="2362200" cy="369332"/>
          </a:xfrm>
          <a:prstGeom prst="rect">
            <a:avLst/>
          </a:prstGeom>
          <a:solidFill>
            <a:schemeClr val="accent6">
              <a:lumMod val="40000"/>
              <a:lumOff val="60000"/>
            </a:schemeClr>
          </a:solidFill>
        </p:spPr>
        <p:txBody>
          <a:bodyPr wrap="square" rtlCol="0">
            <a:spAutoFit/>
          </a:bodyPr>
          <a:lstStyle/>
          <a:p>
            <a:r>
              <a:rPr lang="en-GB" b="1" dirty="0" smtClean="0"/>
              <a:t>Introduce main points</a:t>
            </a:r>
            <a:endParaRPr lang="en-GB" b="1" dirty="0"/>
          </a:p>
        </p:txBody>
      </p:sp>
      <p:cxnSp>
        <p:nvCxnSpPr>
          <p:cNvPr id="19" name="Straight Connector 18"/>
          <p:cNvCxnSpPr/>
          <p:nvPr/>
        </p:nvCxnSpPr>
        <p:spPr>
          <a:xfrm flipH="1">
            <a:off x="2667000" y="5105400"/>
            <a:ext cx="1219200" cy="762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5562600"/>
            <a:ext cx="1066800" cy="4894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05000" y="5807333"/>
            <a:ext cx="381000" cy="24473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62000" y="6019800"/>
            <a:ext cx="2209800" cy="646331"/>
          </a:xfrm>
          <a:prstGeom prst="rect">
            <a:avLst/>
          </a:prstGeom>
          <a:solidFill>
            <a:schemeClr val="accent6">
              <a:lumMod val="40000"/>
              <a:lumOff val="60000"/>
            </a:schemeClr>
          </a:solidFill>
        </p:spPr>
        <p:txBody>
          <a:bodyPr wrap="square" rtlCol="0">
            <a:spAutoFit/>
          </a:bodyPr>
          <a:lstStyle/>
          <a:p>
            <a:r>
              <a:rPr lang="en-GB" b="1" dirty="0" smtClean="0"/>
              <a:t>Positive language showing opinion</a:t>
            </a:r>
            <a:endParaRPr lang="en-GB" b="1" dirty="0"/>
          </a:p>
        </p:txBody>
      </p:sp>
      <p:pic>
        <p:nvPicPr>
          <p:cNvPr id="18" name="Picture 2" descr="C:\Users\mi3069a\AppData\Local\Microsoft\Windows\Temporary Internet Files\Content.IE5\GAKOISBZ\Star_Wars_Schriftzu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2642" y="10886"/>
            <a:ext cx="1611085" cy="120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162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096"/>
            <a:ext cx="8229600" cy="1143000"/>
          </a:xfrm>
        </p:spPr>
        <p:txBody>
          <a:bodyPr/>
          <a:lstStyle/>
          <a:p>
            <a:r>
              <a:rPr lang="en-GB" dirty="0" smtClean="0"/>
              <a:t>Persuasive Writing</a:t>
            </a:r>
            <a:endParaRPr lang="en-GB" dirty="0"/>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en-GB" dirty="0" smtClean="0"/>
              <a:t>Most likely, you will have written a persuasive essay as part of your folio at N5</a:t>
            </a:r>
          </a:p>
          <a:p>
            <a:endParaRPr lang="en-GB" dirty="0"/>
          </a:p>
          <a:p>
            <a:r>
              <a:rPr lang="en-GB" dirty="0" smtClean="0"/>
              <a:t>This will have been on a topic of your (or your teacher’s…) choice, based on an interest you have</a:t>
            </a:r>
          </a:p>
          <a:p>
            <a:endParaRPr lang="en-GB" dirty="0"/>
          </a:p>
          <a:p>
            <a:r>
              <a:rPr lang="en-GB" dirty="0" smtClean="0"/>
              <a:t>Your Higher persuasive essay must be:</a:t>
            </a:r>
          </a:p>
          <a:p>
            <a:pPr lvl="1"/>
            <a:r>
              <a:rPr lang="en-GB" dirty="0" smtClean="0"/>
              <a:t> On an </a:t>
            </a:r>
            <a:r>
              <a:rPr lang="en-GB" b="1" dirty="0" smtClean="0"/>
              <a:t>entirely different topic</a:t>
            </a:r>
          </a:p>
          <a:p>
            <a:pPr lvl="1"/>
            <a:r>
              <a:rPr lang="en-GB" dirty="0" smtClean="0"/>
              <a:t>More </a:t>
            </a:r>
            <a:r>
              <a:rPr lang="en-GB" b="1" dirty="0" smtClean="0"/>
              <a:t>sophisticated use of language</a:t>
            </a:r>
            <a:r>
              <a:rPr lang="en-GB" dirty="0" smtClean="0"/>
              <a:t>/</a:t>
            </a:r>
            <a:r>
              <a:rPr lang="en-GB" b="1" dirty="0" smtClean="0"/>
              <a:t>persuasive techniques</a:t>
            </a:r>
          </a:p>
          <a:p>
            <a:pPr lvl="1"/>
            <a:r>
              <a:rPr lang="en-GB" dirty="0" smtClean="0"/>
              <a:t>More </a:t>
            </a:r>
            <a:r>
              <a:rPr lang="en-GB" b="1" dirty="0" smtClean="0"/>
              <a:t>in-depth analysis </a:t>
            </a:r>
            <a:r>
              <a:rPr lang="en-GB" dirty="0" smtClean="0"/>
              <a:t>and </a:t>
            </a:r>
            <a:r>
              <a:rPr lang="en-GB" b="1" dirty="0" smtClean="0"/>
              <a:t>research</a:t>
            </a:r>
          </a:p>
          <a:p>
            <a:pPr lvl="1"/>
            <a:r>
              <a:rPr lang="en-GB" dirty="0" smtClean="0"/>
              <a:t>Longer word count- </a:t>
            </a:r>
            <a:r>
              <a:rPr lang="en-GB" b="1" dirty="0" smtClean="0"/>
              <a:t>700-1300</a:t>
            </a:r>
          </a:p>
          <a:p>
            <a:pPr lvl="1"/>
            <a:endParaRPr lang="en-GB" dirty="0" smtClean="0"/>
          </a:p>
          <a:p>
            <a:pPr lvl="1"/>
            <a:endParaRPr lang="en-GB" dirty="0"/>
          </a:p>
        </p:txBody>
      </p:sp>
      <p:pic>
        <p:nvPicPr>
          <p:cNvPr id="1027" name="Picture 3" descr="C:\Users\mi3069a\AppData\Local\Microsoft\Windows\Temporary Internet Files\Content.IE5\BS55VWSN\768px-Writing_Circ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1524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483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Introduction 3</a:t>
            </a:r>
            <a:endParaRPr lang="en-GB"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marL="0" indent="0">
              <a:buNone/>
            </a:pPr>
            <a:r>
              <a:rPr lang="en-GB" dirty="0"/>
              <a:t>The plastic bubble was burst in Scotland of the 20th of October 2014 with the introduction of a mandatory plastic bag charge in a bid to tackle Scotland’s litter problem. A staggering amount of 1 trillion plastic bags are used world-wide each year. Plastic bags blowing in the wind are a dishearteningly familiar sight-and one with environmental repercussions, taking up to hundreds of years to decompose. They often end up in the water courses and are catastrophic when they reach the marine environment. Each year Scotland, alone, currently works its way through more than 800 million bags-that’s more bags per head than England, Wales or Northern Ireland. The United Kingdom as a whole gives out at least nine billion plastic bags per annum. This charge Is a starting point in raising awareness of the impact our presence is creating in our world. </a:t>
            </a:r>
          </a:p>
        </p:txBody>
      </p:sp>
      <p:pic>
        <p:nvPicPr>
          <p:cNvPr id="3074" name="Picture 2" descr="C:\Users\mi3069a\AppData\Local\Microsoft\Windows\Temporary Internet Files\Content.IE5\3M270456\plasticbag[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4429"/>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187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Introduction 3</a:t>
            </a:r>
            <a:endParaRPr lang="en-GB"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marL="0" indent="0">
              <a:buNone/>
            </a:pPr>
            <a:r>
              <a:rPr lang="en-GB" b="1" dirty="0"/>
              <a:t>The plastic bubble was burst </a:t>
            </a:r>
            <a:r>
              <a:rPr lang="en-GB" dirty="0"/>
              <a:t>in Scotland of the 20th of October 2014 with the </a:t>
            </a:r>
            <a:r>
              <a:rPr lang="en-GB" b="1" dirty="0"/>
              <a:t>introduction of a mandatory plastic bag charge</a:t>
            </a:r>
            <a:r>
              <a:rPr lang="en-GB" dirty="0"/>
              <a:t> in a bid to tackle Scotland’s litter problem. A </a:t>
            </a:r>
            <a:r>
              <a:rPr lang="en-GB" b="1" dirty="0"/>
              <a:t>staggering amount of 1 trillion plastic bags </a:t>
            </a:r>
            <a:r>
              <a:rPr lang="en-GB" dirty="0"/>
              <a:t>are used world-wide each year. Plastic bags blowing in the wind are a </a:t>
            </a:r>
            <a:r>
              <a:rPr lang="en-GB" b="1" dirty="0"/>
              <a:t>dishearteningly familiar sight</a:t>
            </a:r>
            <a:r>
              <a:rPr lang="en-GB" dirty="0"/>
              <a:t>-and one with </a:t>
            </a:r>
            <a:r>
              <a:rPr lang="en-GB" b="1" dirty="0"/>
              <a:t>environmental repercussions</a:t>
            </a:r>
            <a:r>
              <a:rPr lang="en-GB" dirty="0"/>
              <a:t>, taking up to hundreds of years to decompose. They often end up in the water courses and are </a:t>
            </a:r>
            <a:r>
              <a:rPr lang="en-GB" b="1" dirty="0"/>
              <a:t>catastrophic </a:t>
            </a:r>
            <a:r>
              <a:rPr lang="en-GB" dirty="0"/>
              <a:t>when they reach the marine environment. Each year Scotland, alone, currently works its way through </a:t>
            </a:r>
            <a:r>
              <a:rPr lang="en-GB" b="1" dirty="0"/>
              <a:t>more than 800 million bags</a:t>
            </a:r>
            <a:r>
              <a:rPr lang="en-GB" dirty="0"/>
              <a:t>-that’s more bags per head than England, Wales or Northern Ireland. The United Kingdom as a whole gives out at least </a:t>
            </a:r>
            <a:r>
              <a:rPr lang="en-GB" b="1" dirty="0"/>
              <a:t>nine billion plastic bags </a:t>
            </a:r>
            <a:r>
              <a:rPr lang="en-GB" dirty="0"/>
              <a:t>per annum. </a:t>
            </a:r>
            <a:r>
              <a:rPr lang="en-GB" b="1" dirty="0"/>
              <a:t>This charge </a:t>
            </a:r>
            <a:r>
              <a:rPr lang="en-GB" b="1" dirty="0" smtClean="0"/>
              <a:t>is </a:t>
            </a:r>
            <a:r>
              <a:rPr lang="en-GB" b="1" dirty="0"/>
              <a:t>a starting point</a:t>
            </a:r>
            <a:r>
              <a:rPr lang="en-GB" dirty="0"/>
              <a:t> in raising awareness of the impact our presence is creating in our world. </a:t>
            </a:r>
          </a:p>
        </p:txBody>
      </p:sp>
      <p:pic>
        <p:nvPicPr>
          <p:cNvPr id="3074" name="Picture 2" descr="C:\Users\mi3069a\AppData\Local\Microsoft\Windows\Temporary Internet Files\Content.IE5\3M270456\plasticbag[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4429"/>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339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GB" dirty="0" smtClean="0"/>
              <a:t>Example Introduction 4</a:t>
            </a:r>
            <a:endParaRPr lang="en-GB" dirty="0"/>
          </a:p>
        </p:txBody>
      </p:sp>
      <p:sp>
        <p:nvSpPr>
          <p:cNvPr id="3" name="Content Placeholder 2"/>
          <p:cNvSpPr>
            <a:spLocks noGrp="1"/>
          </p:cNvSpPr>
          <p:nvPr>
            <p:ph idx="1"/>
          </p:nvPr>
        </p:nvSpPr>
        <p:spPr>
          <a:xfrm>
            <a:off x="0" y="1295400"/>
            <a:ext cx="8229600" cy="5562600"/>
          </a:xfrm>
        </p:spPr>
        <p:txBody>
          <a:bodyPr>
            <a:normAutofit fontScale="62500" lnSpcReduction="20000"/>
          </a:bodyPr>
          <a:lstStyle/>
          <a:p>
            <a:pPr marL="0" indent="0">
              <a:buNone/>
            </a:pPr>
            <a:r>
              <a:rPr lang="en-GB" dirty="0"/>
              <a:t>Imagine you are sitting in a History class. The teacher painting a vivid picture in your impressionable mind of knights in shining armour; the giants of history: Julius Caesar, Robert the Bruce, Winston Churchill. Think of the childlike wonder you feel when you hear about these great people, of how they astounded the world with their achievements. Just take a moment to do that…</a:t>
            </a:r>
          </a:p>
          <a:p>
            <a:pPr marL="0" indent="0">
              <a:buNone/>
            </a:pPr>
            <a:r>
              <a:rPr lang="en-GB" dirty="0"/>
              <a:t>‘Those who cannot remember the past are condemned to repeat it.’-George Santayana</a:t>
            </a:r>
          </a:p>
          <a:p>
            <a:pPr marL="0" indent="0">
              <a:buNone/>
            </a:pPr>
            <a:r>
              <a:rPr lang="en-GB" dirty="0"/>
              <a:t>For hundreds of years, schools have existed in the United Kingdom and History has always been taught in them. Over the years, the subject has found itself being demoted from a core and essential subject to, in some cases, not worthy of the curriculum at all. Think of how many children do not know the basics of history nowadays, and how many children who could not give even a trickle of information about WWII. History has been put on the side-lines, shoved aside in place of subjects that “matter”. Yet what many seem to forget is that History is a vital subject. It teaches us about catastrophes (and how to stop them); about the way we used to deal with things and about how we used to act and behave. It seems to have been forgotten how much of a multi-tool History is-teaching us strong analytical and thinking skills that are transferrable in other subjects. Therefore, the question arises-should History be taught as a core subject in all schools?</a:t>
            </a:r>
          </a:p>
          <a:p>
            <a:pPr marL="0" indent="0">
              <a:buNone/>
            </a:pPr>
            <a:endParaRPr lang="en-GB" dirty="0"/>
          </a:p>
        </p:txBody>
      </p:sp>
      <p:pic>
        <p:nvPicPr>
          <p:cNvPr id="1026" name="Picture 2" descr="C:\Users\mi3069a\AppData\Local\Microsoft\Windows\Temporary Internet Files\Content.IE5\GYOERYTH\Syria_bosra_theater[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152400"/>
            <a:ext cx="190500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504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GB" dirty="0" smtClean="0"/>
              <a:t>Example Introduction 4</a:t>
            </a:r>
            <a:endParaRPr lang="en-GB" dirty="0"/>
          </a:p>
        </p:txBody>
      </p:sp>
      <p:sp>
        <p:nvSpPr>
          <p:cNvPr id="3" name="Content Placeholder 2"/>
          <p:cNvSpPr>
            <a:spLocks noGrp="1"/>
          </p:cNvSpPr>
          <p:nvPr>
            <p:ph idx="1"/>
          </p:nvPr>
        </p:nvSpPr>
        <p:spPr>
          <a:xfrm>
            <a:off x="0" y="1295400"/>
            <a:ext cx="8229600" cy="5562600"/>
          </a:xfrm>
        </p:spPr>
        <p:txBody>
          <a:bodyPr>
            <a:normAutofit fontScale="62500" lnSpcReduction="20000"/>
          </a:bodyPr>
          <a:lstStyle/>
          <a:p>
            <a:pPr marL="0" indent="0">
              <a:buNone/>
            </a:pPr>
            <a:r>
              <a:rPr lang="en-GB" dirty="0"/>
              <a:t>Imagine you are sitting in a History class. The teacher painting a vivid picture in your impressionable mind of knights in shining armour; the giants of history: Julius Caesar, Robert the Bruce, Winston Churchill. Think of the childlike wonder you feel when you hear about these great people, of how they astounded the world with their achievements. Just take a moment to do that…</a:t>
            </a:r>
          </a:p>
          <a:p>
            <a:pPr marL="0" indent="0">
              <a:buNone/>
            </a:pPr>
            <a:r>
              <a:rPr lang="en-GB" dirty="0"/>
              <a:t>‘Those who cannot remember the past are condemned to repeat it.’-George Santayana</a:t>
            </a:r>
          </a:p>
          <a:p>
            <a:pPr marL="0" indent="0">
              <a:buNone/>
            </a:pPr>
            <a:r>
              <a:rPr lang="en-GB" dirty="0"/>
              <a:t>For hundreds of years, schools have existed in the United Kingdom and History has always been taught in them. Over the years, the subject has found itself being demoted from a core and essential subject to, in some cases, not worthy of the curriculum at all. Think of how many children do not know the basics of history nowadays, and how many children who could not give even a trickle of information about WWII. History has been put on the side-lines, shoved aside in place of subjects that “matter”. Yet what many seem to forget is that History is a vital subject. It teaches us about catastrophes (and how to stop them); about the way we used to deal with things and about how we used to act and behave. It seems to have been forgotten how much of a multi-tool History is-teaching us strong analytical and thinking skills that are transferrable in other subjects. Therefore, the question arises-should History be taught as a core subject in all schools?</a:t>
            </a:r>
          </a:p>
          <a:p>
            <a:pPr marL="0" indent="0">
              <a:buNone/>
            </a:pPr>
            <a:endParaRPr lang="en-GB" dirty="0"/>
          </a:p>
        </p:txBody>
      </p:sp>
      <p:pic>
        <p:nvPicPr>
          <p:cNvPr id="1026" name="Picture 2" descr="C:\Users\mi3069a\AppData\Local\Microsoft\Windows\Temporary Internet Files\Content.IE5\GYOERYTH\Syria_bosra_theater[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152400"/>
            <a:ext cx="190500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518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Homework-Due Fri 30</a:t>
            </a:r>
            <a:r>
              <a:rPr lang="en-GB" baseline="30000" dirty="0" smtClean="0"/>
              <a:t>th</a:t>
            </a:r>
            <a:r>
              <a:rPr lang="en-GB" dirty="0" smtClean="0"/>
              <a:t> Aug</a:t>
            </a:r>
            <a:endParaRPr lang="en-GB" dirty="0"/>
          </a:p>
        </p:txBody>
      </p:sp>
      <p:sp>
        <p:nvSpPr>
          <p:cNvPr id="3" name="Content Placeholder 2"/>
          <p:cNvSpPr>
            <a:spLocks noGrp="1"/>
          </p:cNvSpPr>
          <p:nvPr>
            <p:ph idx="1"/>
          </p:nvPr>
        </p:nvSpPr>
        <p:spPr/>
        <p:txBody>
          <a:bodyPr/>
          <a:lstStyle/>
          <a:p>
            <a:r>
              <a:rPr lang="en-GB" dirty="0" smtClean="0"/>
              <a:t>Persuasive research, using example on GLOW as guideline for level of depth and organisation of notes</a:t>
            </a:r>
          </a:p>
          <a:p>
            <a:endParaRPr lang="en-GB" dirty="0"/>
          </a:p>
          <a:p>
            <a:r>
              <a:rPr lang="en-GB" dirty="0" smtClean="0"/>
              <a:t>Can be handwritten or typed-emailed typed versions to:</a:t>
            </a:r>
          </a:p>
          <a:p>
            <a:r>
              <a:rPr lang="en-GB" dirty="0" smtClean="0">
                <a:hlinkClick r:id="rId2"/>
              </a:rPr>
              <a:t>gw15innesmairi@glow.sch.uk</a:t>
            </a:r>
            <a:endParaRPr lang="en-GB" dirty="0" smtClean="0"/>
          </a:p>
          <a:p>
            <a:r>
              <a:rPr lang="en-GB" smtClean="0">
                <a:hlinkClick r:id="rId3"/>
              </a:rPr>
              <a:t>missminnes@gmail.com</a:t>
            </a:r>
            <a:r>
              <a:rPr lang="en-GB" smtClean="0"/>
              <a:t> </a:t>
            </a:r>
            <a:endParaRPr lang="en-GB" dirty="0"/>
          </a:p>
        </p:txBody>
      </p:sp>
    </p:spTree>
    <p:extLst>
      <p:ext uri="{BB962C8B-B14F-4D97-AF65-F5344CB8AC3E}">
        <p14:creationId xmlns:p14="http://schemas.microsoft.com/office/powerpoint/2010/main" val="1516469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Persuasive Folio</a:t>
            </a:r>
            <a:endParaRPr lang="en-GB" dirty="0"/>
          </a:p>
        </p:txBody>
      </p:sp>
      <p:pic>
        <p:nvPicPr>
          <p:cNvPr id="1026" name="Picture 2" descr="C:\Users\mi3069a\AppData\Local\Microsoft\Windows\Temporary Internet Files\Content.IE5\1IUHBHXQ\detective-searching-investigates-searches-footprints-crime-scene-4087895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068842" cy="2172294"/>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3"/>
          <p:cNvSpPr>
            <a:spLocks noGrp="1"/>
          </p:cNvSpPr>
          <p:nvPr>
            <p:ph type="subTitle" idx="1"/>
          </p:nvPr>
        </p:nvSpPr>
        <p:spPr/>
        <p:txBody>
          <a:bodyPr/>
          <a:lstStyle/>
          <a:p>
            <a:r>
              <a:rPr lang="en-GB" dirty="0" smtClean="0">
                <a:solidFill>
                  <a:srgbClr val="7030A0"/>
                </a:solidFill>
              </a:rPr>
              <a:t>Writing Your Opening</a:t>
            </a:r>
            <a:endParaRPr lang="en-GB" dirty="0">
              <a:solidFill>
                <a:srgbClr val="7030A0"/>
              </a:solidFill>
            </a:endParaRPr>
          </a:p>
        </p:txBody>
      </p:sp>
    </p:spTree>
    <p:extLst>
      <p:ext uri="{BB962C8B-B14F-4D97-AF65-F5344CB8AC3E}">
        <p14:creationId xmlns:p14="http://schemas.microsoft.com/office/powerpoint/2010/main" val="3657523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Persuasive Introduction</a:t>
            </a:r>
            <a:endParaRPr lang="en-GB" dirty="0"/>
          </a:p>
        </p:txBody>
      </p:sp>
      <p:sp>
        <p:nvSpPr>
          <p:cNvPr id="3" name="Content Placeholder 2"/>
          <p:cNvSpPr>
            <a:spLocks noGrp="1"/>
          </p:cNvSpPr>
          <p:nvPr>
            <p:ph idx="1"/>
          </p:nvPr>
        </p:nvSpPr>
        <p:spPr>
          <a:xfrm>
            <a:off x="76200" y="1371600"/>
            <a:ext cx="6096000" cy="4525963"/>
          </a:xfrm>
        </p:spPr>
        <p:txBody>
          <a:bodyPr>
            <a:normAutofit fontScale="92500" lnSpcReduction="10000"/>
          </a:bodyPr>
          <a:lstStyle/>
          <a:p>
            <a:pPr marL="0" indent="0">
              <a:buNone/>
            </a:pPr>
            <a:r>
              <a:rPr lang="en-GB" dirty="0" smtClean="0"/>
              <a:t>Your persuasive introduction needs to:</a:t>
            </a:r>
          </a:p>
          <a:p>
            <a:r>
              <a:rPr lang="en-GB" dirty="0" smtClean="0"/>
              <a:t>Introduce your topic</a:t>
            </a:r>
          </a:p>
          <a:p>
            <a:r>
              <a:rPr lang="en-GB" dirty="0" smtClean="0"/>
              <a:t>Set the tone for your piece-serious, critical, humorous, positive, etc.</a:t>
            </a:r>
          </a:p>
          <a:p>
            <a:r>
              <a:rPr lang="en-GB" dirty="0" smtClean="0"/>
              <a:t>Introduce the main points you will discuss in detail</a:t>
            </a:r>
          </a:p>
          <a:p>
            <a:r>
              <a:rPr lang="en-GB" dirty="0" smtClean="0"/>
              <a:t>Firmly state/make clear your opinion</a:t>
            </a:r>
            <a:endParaRPr lang="en-GB" dirty="0"/>
          </a:p>
        </p:txBody>
      </p:sp>
      <p:sp>
        <p:nvSpPr>
          <p:cNvPr id="4" name="TextBox 3"/>
          <p:cNvSpPr txBox="1"/>
          <p:nvPr/>
        </p:nvSpPr>
        <p:spPr>
          <a:xfrm>
            <a:off x="6629400" y="1447800"/>
            <a:ext cx="2209800" cy="3693319"/>
          </a:xfrm>
          <a:prstGeom prst="rect">
            <a:avLst/>
          </a:prstGeom>
          <a:solidFill>
            <a:schemeClr val="accent6">
              <a:lumMod val="40000"/>
              <a:lumOff val="60000"/>
            </a:schemeClr>
          </a:solidFill>
        </p:spPr>
        <p:txBody>
          <a:bodyPr wrap="square" rtlCol="0">
            <a:spAutoFit/>
          </a:bodyPr>
          <a:lstStyle/>
          <a:p>
            <a:r>
              <a:rPr lang="en-GB" b="1" dirty="0" smtClean="0"/>
              <a:t>How to begin</a:t>
            </a:r>
          </a:p>
          <a:p>
            <a:pPr marL="285750" indent="-285750">
              <a:buFont typeface="Arial" panose="020B0604020202020204" pitchFamily="34" charset="0"/>
              <a:buChar char="•"/>
            </a:pPr>
            <a:r>
              <a:rPr lang="en-GB" dirty="0" smtClean="0"/>
              <a:t>A </a:t>
            </a:r>
            <a:r>
              <a:rPr lang="en-GB" dirty="0"/>
              <a:t>pun/joke based on your topic</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 shocking fact or statistic</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Asking the reader’s opinion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 quote from an expert on the topic</a:t>
            </a:r>
          </a:p>
        </p:txBody>
      </p:sp>
    </p:spTree>
    <p:extLst>
      <p:ext uri="{BB962C8B-B14F-4D97-AF65-F5344CB8AC3E}">
        <p14:creationId xmlns:p14="http://schemas.microsoft.com/office/powerpoint/2010/main" val="111868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Introduction 2</a:t>
            </a:r>
            <a:endParaRPr lang="en-GB"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marL="0" indent="0">
              <a:buNone/>
            </a:pPr>
            <a:r>
              <a:rPr lang="en-GB" dirty="0"/>
              <a:t>Not long ago, in a city fairly far away (although culturally, it may as well be galaxies…),</a:t>
            </a:r>
            <a:r>
              <a:rPr lang="en-GB" b="1" dirty="0"/>
              <a:t> </a:t>
            </a:r>
            <a:r>
              <a:rPr lang="en-GB" dirty="0"/>
              <a:t>an epic deal was struck in Los Angeles between two behemoths of the entertainment industry. A deal that would spark joy in the hearts of millions of man-children around the world, and an epic eye-roll from long-suffering partners. Yes, The Empire had struck back: </a:t>
            </a:r>
            <a:r>
              <a:rPr lang="en-GB" dirty="0" err="1"/>
              <a:t>Lucasfilms</a:t>
            </a:r>
            <a:r>
              <a:rPr lang="en-GB" dirty="0"/>
              <a:t> had signed an agreement giving Disney the rights to the Star Wars franchise. Fans waited with baited breath to see how Disney would use their new-found Force: after a series of prequels that were more </a:t>
            </a:r>
            <a:r>
              <a:rPr lang="en-GB" dirty="0" err="1"/>
              <a:t>Skyflopper</a:t>
            </a:r>
            <a:r>
              <a:rPr lang="en-GB" dirty="0"/>
              <a:t> than Skywalker, they were right to be apprehensive. However, what Disney has created has been a true testament to what is truly at the heart</a:t>
            </a:r>
            <a:r>
              <a:rPr lang="en-GB" b="1" dirty="0"/>
              <a:t> </a:t>
            </a:r>
            <a:r>
              <a:rPr lang="en-GB" dirty="0"/>
              <a:t>of Star Wars: not sci-fi, fantasy escapism, but a celebration of diversity, inclusion and progression.</a:t>
            </a:r>
          </a:p>
          <a:p>
            <a:endParaRPr lang="en-GB" dirty="0"/>
          </a:p>
        </p:txBody>
      </p:sp>
      <p:pic>
        <p:nvPicPr>
          <p:cNvPr id="1026" name="Picture 2" descr="C:\Users\mi3069a\AppData\Local\Microsoft\Windows\Temporary Internet Files\Content.IE5\GAKOISBZ\Star_Wars_Schriftzu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10886"/>
            <a:ext cx="1709928" cy="1282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5564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Introduction 2</a:t>
            </a:r>
            <a:endParaRPr lang="en-GB"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marL="0" indent="0">
              <a:buNone/>
            </a:pPr>
            <a:r>
              <a:rPr lang="en-GB" b="1" dirty="0"/>
              <a:t>Not long ago, in a city fairly far away </a:t>
            </a:r>
            <a:r>
              <a:rPr lang="en-GB" dirty="0"/>
              <a:t>(</a:t>
            </a:r>
            <a:r>
              <a:rPr lang="en-GB" b="1" dirty="0"/>
              <a:t>although culturally, it may as well be galaxies…), </a:t>
            </a:r>
            <a:r>
              <a:rPr lang="en-GB" dirty="0"/>
              <a:t>an epic deal was struck in Los Angeles between two behemoths of the entertainment industry. A deal that would </a:t>
            </a:r>
            <a:r>
              <a:rPr lang="en-GB" b="1" dirty="0"/>
              <a:t>spark joy in the hearts of millions of man-children around the world, and an epic eye-roll from long-suffering partners</a:t>
            </a:r>
            <a:r>
              <a:rPr lang="en-GB" dirty="0"/>
              <a:t>. Yes, </a:t>
            </a:r>
            <a:r>
              <a:rPr lang="en-GB" b="1" dirty="0"/>
              <a:t>The Empire had struck back: </a:t>
            </a:r>
            <a:r>
              <a:rPr lang="en-GB" b="1" dirty="0" err="1"/>
              <a:t>Lucasfilms</a:t>
            </a:r>
            <a:r>
              <a:rPr lang="en-GB" b="1" dirty="0"/>
              <a:t> had signed an agreement giving Disney the rights to the Star Wars franchise.</a:t>
            </a:r>
            <a:r>
              <a:rPr lang="en-GB" dirty="0"/>
              <a:t> Fans waited with baited breath to see how Disney would use their new-found Force: after a series of prequels that were more </a:t>
            </a:r>
            <a:r>
              <a:rPr lang="en-GB" dirty="0" err="1"/>
              <a:t>Skyflopper</a:t>
            </a:r>
            <a:r>
              <a:rPr lang="en-GB" dirty="0"/>
              <a:t> than Skywalker, they were right to be apprehensive. However, what Disney has created has been a </a:t>
            </a:r>
            <a:r>
              <a:rPr lang="en-GB" b="1" dirty="0"/>
              <a:t>true testament </a:t>
            </a:r>
            <a:r>
              <a:rPr lang="en-GB" dirty="0"/>
              <a:t>to what is </a:t>
            </a:r>
            <a:r>
              <a:rPr lang="en-GB" b="1" dirty="0"/>
              <a:t>truly at the heart </a:t>
            </a:r>
            <a:r>
              <a:rPr lang="en-GB" dirty="0"/>
              <a:t>of Star Wars: not sci-fi, fantasy escapism, but a </a:t>
            </a:r>
            <a:r>
              <a:rPr lang="en-GB" b="1" dirty="0"/>
              <a:t>celebration of diversity, inclusion and progression</a:t>
            </a:r>
            <a:r>
              <a:rPr lang="en-GB" dirty="0"/>
              <a:t>.</a:t>
            </a:r>
          </a:p>
          <a:p>
            <a:endParaRPr lang="en-GB" dirty="0"/>
          </a:p>
        </p:txBody>
      </p:sp>
      <p:cxnSp>
        <p:nvCxnSpPr>
          <p:cNvPr id="5" name="Straight Connector 4"/>
          <p:cNvCxnSpPr/>
          <p:nvPr/>
        </p:nvCxnSpPr>
        <p:spPr>
          <a:xfrm flipV="1">
            <a:off x="3886200" y="1219200"/>
            <a:ext cx="3505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8229600" y="1219200"/>
            <a:ext cx="76200" cy="22098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1243693"/>
            <a:ext cx="1828800" cy="369332"/>
          </a:xfrm>
          <a:prstGeom prst="rect">
            <a:avLst/>
          </a:prstGeom>
          <a:solidFill>
            <a:schemeClr val="accent6">
              <a:lumMod val="40000"/>
              <a:lumOff val="60000"/>
            </a:schemeClr>
          </a:solidFill>
        </p:spPr>
        <p:txBody>
          <a:bodyPr wrap="square" rtlCol="0">
            <a:spAutoFit/>
          </a:bodyPr>
          <a:lstStyle/>
          <a:p>
            <a:r>
              <a:rPr lang="en-GB" b="1" dirty="0" smtClean="0"/>
              <a:t>Introducing topic</a:t>
            </a:r>
            <a:endParaRPr lang="en-GB" b="1" dirty="0"/>
          </a:p>
        </p:txBody>
      </p:sp>
      <p:cxnSp>
        <p:nvCxnSpPr>
          <p:cNvPr id="10" name="Straight Connector 9"/>
          <p:cNvCxnSpPr/>
          <p:nvPr/>
        </p:nvCxnSpPr>
        <p:spPr>
          <a:xfrm flipV="1">
            <a:off x="685800" y="838200"/>
            <a:ext cx="0" cy="838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0" y="762000"/>
            <a:ext cx="1371600" cy="646331"/>
          </a:xfrm>
          <a:prstGeom prst="rect">
            <a:avLst/>
          </a:prstGeom>
          <a:solidFill>
            <a:schemeClr val="accent6">
              <a:lumMod val="40000"/>
              <a:lumOff val="60000"/>
            </a:schemeClr>
          </a:solidFill>
        </p:spPr>
        <p:txBody>
          <a:bodyPr wrap="square" rtlCol="0">
            <a:spAutoFit/>
          </a:bodyPr>
          <a:lstStyle/>
          <a:p>
            <a:r>
              <a:rPr lang="en-GB" b="1" dirty="0" smtClean="0"/>
              <a:t>Tone-jokey, humorous</a:t>
            </a:r>
            <a:endParaRPr lang="en-GB" b="1" dirty="0"/>
          </a:p>
        </p:txBody>
      </p:sp>
      <p:cxnSp>
        <p:nvCxnSpPr>
          <p:cNvPr id="13" name="Straight Connector 12"/>
          <p:cNvCxnSpPr/>
          <p:nvPr/>
        </p:nvCxnSpPr>
        <p:spPr>
          <a:xfrm flipH="1">
            <a:off x="533400" y="1408331"/>
            <a:ext cx="609600" cy="16396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352800" y="5867400"/>
            <a:ext cx="1066800" cy="3048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343400" y="5867400"/>
            <a:ext cx="2362200" cy="369332"/>
          </a:xfrm>
          <a:prstGeom prst="rect">
            <a:avLst/>
          </a:prstGeom>
          <a:solidFill>
            <a:schemeClr val="accent6">
              <a:lumMod val="40000"/>
              <a:lumOff val="60000"/>
            </a:schemeClr>
          </a:solidFill>
        </p:spPr>
        <p:txBody>
          <a:bodyPr wrap="square" rtlCol="0">
            <a:spAutoFit/>
          </a:bodyPr>
          <a:lstStyle/>
          <a:p>
            <a:r>
              <a:rPr lang="en-GB" b="1" dirty="0" smtClean="0"/>
              <a:t>Introduce main points</a:t>
            </a:r>
            <a:endParaRPr lang="en-GB" b="1" dirty="0"/>
          </a:p>
        </p:txBody>
      </p:sp>
      <p:cxnSp>
        <p:nvCxnSpPr>
          <p:cNvPr id="19" name="Straight Connector 18"/>
          <p:cNvCxnSpPr/>
          <p:nvPr/>
        </p:nvCxnSpPr>
        <p:spPr>
          <a:xfrm flipH="1">
            <a:off x="2667000" y="5105400"/>
            <a:ext cx="1219200" cy="762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5562600"/>
            <a:ext cx="1066800" cy="4894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05000" y="5807333"/>
            <a:ext cx="381000" cy="24473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62000" y="6019800"/>
            <a:ext cx="2209800" cy="646331"/>
          </a:xfrm>
          <a:prstGeom prst="rect">
            <a:avLst/>
          </a:prstGeom>
          <a:solidFill>
            <a:schemeClr val="accent6">
              <a:lumMod val="40000"/>
              <a:lumOff val="60000"/>
            </a:schemeClr>
          </a:solidFill>
        </p:spPr>
        <p:txBody>
          <a:bodyPr wrap="square" rtlCol="0">
            <a:spAutoFit/>
          </a:bodyPr>
          <a:lstStyle/>
          <a:p>
            <a:r>
              <a:rPr lang="en-GB" b="1" dirty="0" smtClean="0"/>
              <a:t>Positive language showing opinion</a:t>
            </a:r>
            <a:endParaRPr lang="en-GB" b="1" dirty="0"/>
          </a:p>
        </p:txBody>
      </p:sp>
      <p:pic>
        <p:nvPicPr>
          <p:cNvPr id="18" name="Picture 2" descr="C:\Users\mi3069a\AppData\Local\Microsoft\Windows\Temporary Internet Files\Content.IE5\GAKOISBZ\Star_Wars_Schriftzu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2642" y="10886"/>
            <a:ext cx="1611085" cy="120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925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dirty="0" smtClean="0"/>
              <a:t>Creating Main Arguments</a:t>
            </a:r>
            <a:endParaRPr lang="en-GB" dirty="0"/>
          </a:p>
        </p:txBody>
      </p:sp>
      <p:sp>
        <p:nvSpPr>
          <p:cNvPr id="3" name="Content Placeholder 2"/>
          <p:cNvSpPr>
            <a:spLocks noGrp="1"/>
          </p:cNvSpPr>
          <p:nvPr>
            <p:ph idx="1"/>
          </p:nvPr>
        </p:nvSpPr>
        <p:spPr/>
        <p:txBody>
          <a:bodyPr>
            <a:normAutofit/>
          </a:bodyPr>
          <a:lstStyle/>
          <a:p>
            <a:pPr marL="0" indent="0">
              <a:buNone/>
            </a:pPr>
            <a:r>
              <a:rPr lang="en-GB" dirty="0"/>
              <a:t>Your main paragraphs need to be a balance of:</a:t>
            </a:r>
          </a:p>
          <a:p>
            <a:pPr marL="0" indent="0">
              <a:buNone/>
            </a:pPr>
            <a:endParaRPr lang="en-GB" dirty="0"/>
          </a:p>
          <a:p>
            <a:r>
              <a:rPr lang="en-GB" dirty="0"/>
              <a:t>Creating an </a:t>
            </a:r>
            <a:r>
              <a:rPr lang="en-GB" b="1" dirty="0"/>
              <a:t>appropriate/consistent </a:t>
            </a:r>
            <a:r>
              <a:rPr lang="en-GB" b="1" dirty="0" smtClean="0"/>
              <a:t>tone</a:t>
            </a:r>
            <a:endParaRPr lang="en-GB" b="1" dirty="0"/>
          </a:p>
          <a:p>
            <a:r>
              <a:rPr lang="en-GB" dirty="0"/>
              <a:t>Giving the reader </a:t>
            </a:r>
            <a:r>
              <a:rPr lang="en-GB" b="1" dirty="0"/>
              <a:t>information on the </a:t>
            </a:r>
            <a:r>
              <a:rPr lang="en-GB" b="1" dirty="0" smtClean="0"/>
              <a:t>topic</a:t>
            </a:r>
            <a:endParaRPr lang="en-GB" b="1" dirty="0"/>
          </a:p>
          <a:p>
            <a:r>
              <a:rPr lang="en-GB" b="1" dirty="0"/>
              <a:t>Expressing your opinion clearly </a:t>
            </a:r>
            <a:r>
              <a:rPr lang="en-GB" dirty="0"/>
              <a:t>and </a:t>
            </a:r>
            <a:r>
              <a:rPr lang="en-GB" b="1" dirty="0"/>
              <a:t>persuasively</a:t>
            </a:r>
            <a:r>
              <a:rPr lang="en-GB" dirty="0"/>
              <a:t>, using </a:t>
            </a:r>
            <a:r>
              <a:rPr lang="en-GB" b="1" dirty="0"/>
              <a:t>persuasive techniques</a:t>
            </a:r>
          </a:p>
          <a:p>
            <a:endParaRPr lang="en-GB" b="1" dirty="0"/>
          </a:p>
        </p:txBody>
      </p:sp>
    </p:spTree>
    <p:extLst>
      <p:ext uri="{BB962C8B-B14F-4D97-AF65-F5344CB8AC3E}">
        <p14:creationId xmlns:p14="http://schemas.microsoft.com/office/powerpoint/2010/main" val="370860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Persuasive Topic Brainstorming</a:t>
            </a:r>
            <a:endParaRPr lang="en-GB" dirty="0"/>
          </a:p>
        </p:txBody>
      </p:sp>
      <p:sp>
        <p:nvSpPr>
          <p:cNvPr id="3" name="Content Placeholder 2"/>
          <p:cNvSpPr>
            <a:spLocks noGrp="1"/>
          </p:cNvSpPr>
          <p:nvPr>
            <p:ph idx="1"/>
          </p:nvPr>
        </p:nvSpPr>
        <p:spPr>
          <a:xfrm>
            <a:off x="0" y="1204640"/>
            <a:ext cx="6172200" cy="5424760"/>
          </a:xfrm>
        </p:spPr>
        <p:txBody>
          <a:bodyPr>
            <a:normAutofit fontScale="85000" lnSpcReduction="10000"/>
          </a:bodyPr>
          <a:lstStyle/>
          <a:p>
            <a:r>
              <a:rPr lang="en-GB" dirty="0" smtClean="0"/>
              <a:t>Come up with </a:t>
            </a:r>
            <a:r>
              <a:rPr lang="en-GB" b="1" dirty="0" smtClean="0"/>
              <a:t>a list of THREE current issues that you have a strong opinion about or interest in</a:t>
            </a:r>
            <a:r>
              <a:rPr lang="en-GB" dirty="0" smtClean="0"/>
              <a:t>-look at the list provided as examples of potential topics (although you are not restricted to this!) and look on news websites to get an idea of what is a current issue</a:t>
            </a:r>
          </a:p>
          <a:p>
            <a:endParaRPr lang="en-GB" dirty="0"/>
          </a:p>
          <a:p>
            <a:r>
              <a:rPr lang="en-GB" dirty="0" smtClean="0"/>
              <a:t>Note down what your </a:t>
            </a:r>
            <a:r>
              <a:rPr lang="en-GB" b="1" dirty="0" smtClean="0"/>
              <a:t>point of view </a:t>
            </a:r>
            <a:r>
              <a:rPr lang="en-GB" dirty="0" smtClean="0"/>
              <a:t>is on each topic-what is your opinion?</a:t>
            </a:r>
          </a:p>
          <a:p>
            <a:endParaRPr lang="en-GB" dirty="0"/>
          </a:p>
          <a:p>
            <a:r>
              <a:rPr lang="en-GB" dirty="0" smtClean="0"/>
              <a:t>Note down what you want to </a:t>
            </a:r>
            <a:r>
              <a:rPr lang="en-GB" b="1" dirty="0" smtClean="0"/>
              <a:t>find out more </a:t>
            </a:r>
            <a:r>
              <a:rPr lang="en-GB" dirty="0" smtClean="0"/>
              <a:t>about in terms of this issue</a:t>
            </a:r>
          </a:p>
          <a:p>
            <a:endParaRPr lang="en-GB" dirty="0" smtClean="0"/>
          </a:p>
          <a:p>
            <a:endParaRPr lang="en-GB" dirty="0"/>
          </a:p>
          <a:p>
            <a:endParaRPr lang="en-GB" dirty="0"/>
          </a:p>
        </p:txBody>
      </p:sp>
      <p:pic>
        <p:nvPicPr>
          <p:cNvPr id="2050" name="Picture 2" descr="C:\Users\mi3069a\AppData\Local\Microsoft\Windows\Temporary Internet Files\Content.IE5\ZI0TLZBB\stimolazione_elettrica_cervell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5554" y="4495800"/>
            <a:ext cx="328844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516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dirty="0" smtClean="0"/>
              <a:t>Example Main Argument</a:t>
            </a:r>
            <a:endParaRPr lang="en-GB" dirty="0"/>
          </a:p>
        </p:txBody>
      </p:sp>
      <p:sp>
        <p:nvSpPr>
          <p:cNvPr id="3" name="Content Placeholder 2"/>
          <p:cNvSpPr>
            <a:spLocks noGrp="1"/>
          </p:cNvSpPr>
          <p:nvPr>
            <p:ph idx="1"/>
          </p:nvPr>
        </p:nvSpPr>
        <p:spPr>
          <a:xfrm>
            <a:off x="457200" y="685800"/>
            <a:ext cx="8229600" cy="6172200"/>
          </a:xfrm>
        </p:spPr>
        <p:txBody>
          <a:bodyPr>
            <a:normAutofit fontScale="62500" lnSpcReduction="20000"/>
          </a:bodyPr>
          <a:lstStyle/>
          <a:p>
            <a:pPr marL="0" indent="0">
              <a:buNone/>
            </a:pPr>
            <a:r>
              <a:rPr lang="en-GB" dirty="0"/>
              <a:t>In a film franchise predominantly about aliens from galaxies far, far away, it perhaps seems bizarre to talk about Star Wars and diversity. However, it is a belief at the core of the franchise that has paved the way for actors of different genders, races and abilities to find a voice and place in the acting community. A mixed cast has contributed to the success of Star Wars, allowing those around the world a character to sympathise with: everyone can see themselves reflected in the Star Wars-verse. Gender representation has been a clear focus for directors of the franchise, consistently subverting gender stereotypes of what Princesses and young women are capable of. The addition of Daisy Ridley as the lead character in ‘The Force Awakens’ confirms that Disney will continue to inspire female fans to reach for the stars, following in the </a:t>
            </a:r>
            <a:r>
              <a:rPr lang="en-GB" dirty="0" err="1"/>
              <a:t>lightsaber</a:t>
            </a:r>
            <a:r>
              <a:rPr lang="en-GB" dirty="0"/>
              <a:t> </a:t>
            </a:r>
            <a:r>
              <a:rPr lang="en-GB" dirty="0" err="1"/>
              <a:t>swooshes</a:t>
            </a:r>
            <a:r>
              <a:rPr lang="en-GB" dirty="0"/>
              <a:t> of Princess Leia, another badass female character. Kathleen Kennedy, president of </a:t>
            </a:r>
            <a:r>
              <a:rPr lang="en-GB" dirty="0" err="1"/>
              <a:t>Lucasfilms</a:t>
            </a:r>
            <a:r>
              <a:rPr lang="en-GB" dirty="0"/>
              <a:t>, said of Rey:  “[she] embodies that sense of self-reliance and independence”; qualities that are often only afforded to men in sci-fi. Rebecca Keegan of The LA Times, notes that Rey “appears on-screen in a weather-beaten tunic, slouchy pants and a pair of rugged boots … She wears no high-heeled shoes, no copper-plated bikini, no princess robes. Rey is costumed as a woman might dress herself, for herself.” Where Leia may have at times been seen as a sexualised figure, or token female character, Rey is placed firmly in the Millennium Falcon’s pilot’s seat both physically and metaphorically-she is a hero in every aspect, and her gender is irrelevant. For a genre that is so often male led and where women often take the sidekick role, Rey is a strong feminist icon for a new generation of fans, and is making sci-fi a more inclusive place for women.</a:t>
            </a:r>
          </a:p>
        </p:txBody>
      </p:sp>
    </p:spTree>
    <p:extLst>
      <p:ext uri="{BB962C8B-B14F-4D97-AF65-F5344CB8AC3E}">
        <p14:creationId xmlns:p14="http://schemas.microsoft.com/office/powerpoint/2010/main" val="2500100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Your Opposing Argument</a:t>
            </a:r>
            <a:endParaRPr lang="en-GB" dirty="0"/>
          </a:p>
        </p:txBody>
      </p:sp>
      <p:sp>
        <p:nvSpPr>
          <p:cNvPr id="3" name="Content Placeholder 2"/>
          <p:cNvSpPr>
            <a:spLocks noGrp="1"/>
          </p:cNvSpPr>
          <p:nvPr>
            <p:ph idx="1"/>
          </p:nvPr>
        </p:nvSpPr>
        <p:spPr/>
        <p:txBody>
          <a:bodyPr/>
          <a:lstStyle/>
          <a:p>
            <a:pPr marL="0" indent="0">
              <a:buNone/>
            </a:pPr>
            <a:r>
              <a:rPr lang="en-GB" dirty="0" smtClean="0"/>
              <a:t>Your opposing argument should</a:t>
            </a:r>
            <a:r>
              <a:rPr lang="en-GB" dirty="0" smtClean="0"/>
              <a:t>:</a:t>
            </a:r>
          </a:p>
          <a:p>
            <a:pPr marL="0" indent="0">
              <a:buNone/>
            </a:pPr>
            <a:endParaRPr lang="en-GB" dirty="0" smtClean="0"/>
          </a:p>
          <a:p>
            <a:r>
              <a:rPr lang="en-GB" b="1" dirty="0" smtClean="0"/>
              <a:t>Acknowledge the alternative opinion </a:t>
            </a:r>
            <a:r>
              <a:rPr lang="en-GB" dirty="0" smtClean="0"/>
              <a:t>on the topic, and any holes in your argument</a:t>
            </a:r>
          </a:p>
          <a:p>
            <a:r>
              <a:rPr lang="en-GB" b="1" dirty="0" smtClean="0"/>
              <a:t>Argue back against </a:t>
            </a:r>
            <a:r>
              <a:rPr lang="en-GB" dirty="0" smtClean="0"/>
              <a:t>and </a:t>
            </a:r>
            <a:r>
              <a:rPr lang="en-GB" b="1" dirty="0" smtClean="0"/>
              <a:t>disprove</a:t>
            </a:r>
            <a:r>
              <a:rPr lang="en-GB" dirty="0" smtClean="0"/>
              <a:t> the alternative argument</a:t>
            </a:r>
          </a:p>
          <a:p>
            <a:r>
              <a:rPr lang="en-GB" b="1" dirty="0" smtClean="0"/>
              <a:t>Clearly state your opinion strongly</a:t>
            </a:r>
            <a:endParaRPr lang="en-GB" b="1" dirty="0"/>
          </a:p>
        </p:txBody>
      </p:sp>
    </p:spTree>
    <p:extLst>
      <p:ext uri="{BB962C8B-B14F-4D97-AF65-F5344CB8AC3E}">
        <p14:creationId xmlns:p14="http://schemas.microsoft.com/office/powerpoint/2010/main" val="8285721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Linking Words</a:t>
            </a:r>
            <a:endParaRPr lang="en-GB" dirty="0"/>
          </a:p>
        </p:txBody>
      </p:sp>
      <p:sp>
        <p:nvSpPr>
          <p:cNvPr id="4" name="Text Box 4"/>
          <p:cNvSpPr txBox="1">
            <a:spLocks noChangeArrowheads="1"/>
          </p:cNvSpPr>
          <p:nvPr/>
        </p:nvSpPr>
        <p:spPr bwMode="auto">
          <a:xfrm>
            <a:off x="1436914" y="1534885"/>
            <a:ext cx="6019800" cy="45393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07000"/>
              </a:lnSpc>
              <a:spcAft>
                <a:spcPts val="800"/>
              </a:spcAft>
            </a:pPr>
            <a:r>
              <a:rPr lang="en-GB" sz="2400" b="1" dirty="0">
                <a:effectLst/>
                <a:latin typeface="Calibri"/>
                <a:ea typeface="Calibri"/>
                <a:cs typeface="Arial"/>
              </a:rPr>
              <a:t>Contrasting an idea/argument</a:t>
            </a:r>
            <a:endParaRPr lang="en-GB" sz="2400" dirty="0">
              <a:effectLst/>
              <a:latin typeface="Calibri"/>
              <a:ea typeface="Calibri"/>
              <a:cs typeface="Arial"/>
            </a:endParaRPr>
          </a:p>
          <a:p>
            <a:pPr>
              <a:lnSpc>
                <a:spcPct val="107000"/>
              </a:lnSpc>
              <a:spcAft>
                <a:spcPts val="800"/>
              </a:spcAft>
            </a:pPr>
            <a:r>
              <a:rPr lang="en-GB" sz="2400" dirty="0">
                <a:effectLst/>
                <a:latin typeface="Calibri"/>
                <a:ea typeface="Calibri"/>
                <a:cs typeface="Arial"/>
              </a:rPr>
              <a:t>-in contrast		-on the other </a:t>
            </a:r>
            <a:r>
              <a:rPr lang="en-GB" sz="2400" dirty="0" smtClean="0">
                <a:effectLst/>
                <a:latin typeface="Calibri"/>
                <a:ea typeface="Calibri"/>
                <a:cs typeface="Arial"/>
              </a:rPr>
              <a:t>hand</a:t>
            </a:r>
          </a:p>
          <a:p>
            <a:pPr>
              <a:lnSpc>
                <a:spcPct val="107000"/>
              </a:lnSpc>
              <a:spcAft>
                <a:spcPts val="800"/>
              </a:spcAft>
            </a:pPr>
            <a:r>
              <a:rPr lang="en-GB" sz="2400" dirty="0">
                <a:effectLst/>
                <a:latin typeface="Calibri"/>
                <a:ea typeface="Calibri"/>
                <a:cs typeface="Arial"/>
              </a:rPr>
              <a:t>	</a:t>
            </a:r>
          </a:p>
          <a:p>
            <a:pPr>
              <a:lnSpc>
                <a:spcPct val="107000"/>
              </a:lnSpc>
              <a:spcAft>
                <a:spcPts val="800"/>
              </a:spcAft>
            </a:pPr>
            <a:r>
              <a:rPr lang="en-GB" sz="2400" dirty="0">
                <a:effectLst/>
                <a:latin typeface="Calibri"/>
                <a:ea typeface="Calibri"/>
                <a:cs typeface="Arial"/>
              </a:rPr>
              <a:t>-in comparison	-</a:t>
            </a:r>
            <a:r>
              <a:rPr lang="en-GB" sz="2400" dirty="0" smtClean="0">
                <a:effectLst/>
                <a:latin typeface="Calibri"/>
                <a:ea typeface="Calibri"/>
                <a:cs typeface="Arial"/>
              </a:rPr>
              <a:t>instead</a:t>
            </a:r>
          </a:p>
          <a:p>
            <a:pPr>
              <a:lnSpc>
                <a:spcPct val="107000"/>
              </a:lnSpc>
              <a:spcAft>
                <a:spcPts val="800"/>
              </a:spcAft>
            </a:pPr>
            <a:endParaRPr lang="en-GB" sz="2400" dirty="0" smtClean="0">
              <a:effectLst/>
              <a:latin typeface="Calibri"/>
              <a:ea typeface="Calibri"/>
              <a:cs typeface="Arial"/>
            </a:endParaRPr>
          </a:p>
          <a:p>
            <a:pPr>
              <a:lnSpc>
                <a:spcPct val="107000"/>
              </a:lnSpc>
              <a:spcAft>
                <a:spcPts val="800"/>
              </a:spcAft>
            </a:pPr>
            <a:r>
              <a:rPr lang="en-GB" sz="2400" dirty="0" smtClean="0">
                <a:latin typeface="Calibri"/>
                <a:ea typeface="Calibri"/>
                <a:cs typeface="Arial"/>
              </a:rPr>
              <a:t>-despite this		-alternatively</a:t>
            </a:r>
          </a:p>
          <a:p>
            <a:pPr>
              <a:lnSpc>
                <a:spcPct val="107000"/>
              </a:lnSpc>
              <a:spcAft>
                <a:spcPts val="800"/>
              </a:spcAft>
            </a:pPr>
            <a:endParaRPr lang="en-GB" sz="1100" dirty="0" smtClean="0">
              <a:effectLst/>
              <a:latin typeface="Calibri"/>
              <a:ea typeface="Calibri"/>
              <a:cs typeface="Arial"/>
            </a:endParaRPr>
          </a:p>
          <a:p>
            <a:pPr>
              <a:lnSpc>
                <a:spcPct val="107000"/>
              </a:lnSpc>
              <a:spcAft>
                <a:spcPts val="800"/>
              </a:spcAft>
            </a:pPr>
            <a:r>
              <a:rPr lang="en-GB" sz="2400" dirty="0" smtClean="0">
                <a:effectLst/>
                <a:latin typeface="Calibri"/>
                <a:ea typeface="Calibri"/>
                <a:cs typeface="Arial"/>
              </a:rPr>
              <a:t>-in opposition to this	-although</a:t>
            </a:r>
            <a:endParaRPr lang="en-GB" sz="2400" dirty="0">
              <a:effectLst/>
              <a:latin typeface="Calibri"/>
              <a:ea typeface="Calibri"/>
              <a:cs typeface="Arial"/>
            </a:endParaRPr>
          </a:p>
        </p:txBody>
      </p:sp>
    </p:spTree>
    <p:extLst>
      <p:ext uri="{BB962C8B-B14F-4D97-AF65-F5344CB8AC3E}">
        <p14:creationId xmlns:p14="http://schemas.microsoft.com/office/powerpoint/2010/main" val="2923594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Counter Argument</a:t>
            </a:r>
            <a:endParaRPr lang="en-GB" dirty="0"/>
          </a:p>
        </p:txBody>
      </p:sp>
      <p:sp>
        <p:nvSpPr>
          <p:cNvPr id="3" name="Content Placeholder 2"/>
          <p:cNvSpPr>
            <a:spLocks noGrp="1"/>
          </p:cNvSpPr>
          <p:nvPr>
            <p:ph idx="1"/>
          </p:nvPr>
        </p:nvSpPr>
        <p:spPr>
          <a:xfrm>
            <a:off x="457200" y="1143000"/>
            <a:ext cx="8229600" cy="5638800"/>
          </a:xfrm>
        </p:spPr>
        <p:txBody>
          <a:bodyPr>
            <a:normAutofit fontScale="62500" lnSpcReduction="20000"/>
          </a:bodyPr>
          <a:lstStyle/>
          <a:p>
            <a:pPr marL="0" indent="0">
              <a:buNone/>
            </a:pPr>
            <a:r>
              <a:rPr lang="en-GB" dirty="0"/>
              <a:t>Despite these positive steps towards an inclusive universe, many still see Star Wars as perpetuating negative stereotypes. Within the much-criticised prequels of the early 2000s, there were some who criticised the opinion-dividing character of Jar </a:t>
            </a:r>
            <a:r>
              <a:rPr lang="en-GB" dirty="0" err="1"/>
              <a:t>Jar</a:t>
            </a:r>
            <a:r>
              <a:rPr lang="en-GB" dirty="0"/>
              <a:t> Binks, suggesting that the accent and sentence construction used for this character was a parody of the patois used in Caribbean communities: “At first the audience assumes that English is not his first language, and that a kind of lingua franca has developed between the English-speaking human inhabitants of </a:t>
            </a:r>
            <a:r>
              <a:rPr lang="en-GB" dirty="0" err="1"/>
              <a:t>Naboo</a:t>
            </a:r>
            <a:r>
              <a:rPr lang="en-GB" dirty="0"/>
              <a:t> and the </a:t>
            </a:r>
            <a:r>
              <a:rPr lang="en-GB" dirty="0" err="1"/>
              <a:t>Gungans</a:t>
            </a:r>
            <a:r>
              <a:rPr lang="en-GB" dirty="0"/>
              <a:t> to allow them to communicate. However, when we see Jar Jar’s home, we discover that he communicates to the King in this language and that it’s all they’ve got.” In this way, the </a:t>
            </a:r>
            <a:r>
              <a:rPr lang="en-GB" dirty="0" err="1"/>
              <a:t>Gungans</a:t>
            </a:r>
            <a:r>
              <a:rPr lang="en-GB" dirty="0"/>
              <a:t> and Jar </a:t>
            </a:r>
            <a:r>
              <a:rPr lang="en-GB" dirty="0" err="1"/>
              <a:t>Jar</a:t>
            </a:r>
            <a:r>
              <a:rPr lang="en-GB" dirty="0"/>
              <a:t> are seen as less than the other, more fluent, speakers within the series. However, George Lucas has vehemently denied this link with Caribbean culture, stating that he found the comparison “…completely absurd. Believe me, Jar </a:t>
            </a:r>
            <a:r>
              <a:rPr lang="en-GB" dirty="0" err="1"/>
              <a:t>Jar</a:t>
            </a:r>
            <a:r>
              <a:rPr lang="en-GB" dirty="0"/>
              <a:t> was not drawn from a Jamaican, from any stretch of the imagination." In retaliation to such claims, new director JJ </a:t>
            </a:r>
            <a:r>
              <a:rPr lang="en-GB" dirty="0" err="1"/>
              <a:t>Abrams</a:t>
            </a:r>
            <a:r>
              <a:rPr lang="en-GB" dirty="0"/>
              <a:t> has made it his priority to destroy the controversial or potentially offensive ideas of the past films, telling Vanity Fair that he “wanted to "kill off" Jar </a:t>
            </a:r>
            <a:r>
              <a:rPr lang="en-GB" dirty="0" err="1"/>
              <a:t>Jar</a:t>
            </a:r>
            <a:r>
              <a:rPr lang="en-GB" dirty="0"/>
              <a:t> by showing his bones in the background of a desert scene.” Abrams’ acknowledgement of the past missteps of the Star Wars franchise and drive to actively promote diversity in the new cast demonstrates that Star Wars are leaving the racist errors in the past, at </a:t>
            </a:r>
            <a:r>
              <a:rPr lang="en-GB" dirty="0" err="1"/>
              <a:t>hyperspeed</a:t>
            </a:r>
            <a:r>
              <a:rPr lang="en-GB" dirty="0"/>
              <a:t>.</a:t>
            </a:r>
          </a:p>
        </p:txBody>
      </p:sp>
    </p:spTree>
    <p:extLst>
      <p:ext uri="{BB962C8B-B14F-4D97-AF65-F5344CB8AC3E}">
        <p14:creationId xmlns:p14="http://schemas.microsoft.com/office/powerpoint/2010/main" val="2853378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Your Conclusion</a:t>
            </a:r>
            <a:endParaRPr lang="en-GB" dirty="0"/>
          </a:p>
        </p:txBody>
      </p:sp>
      <p:sp>
        <p:nvSpPr>
          <p:cNvPr id="3" name="Content Placeholder 2"/>
          <p:cNvSpPr>
            <a:spLocks noGrp="1"/>
          </p:cNvSpPr>
          <p:nvPr>
            <p:ph idx="1"/>
          </p:nvPr>
        </p:nvSpPr>
        <p:spPr/>
        <p:txBody>
          <a:bodyPr>
            <a:normAutofit/>
          </a:bodyPr>
          <a:lstStyle/>
          <a:p>
            <a:pPr marL="0" indent="0">
              <a:buNone/>
            </a:pPr>
            <a:r>
              <a:rPr lang="en-GB" dirty="0"/>
              <a:t>In your conclusion, you should</a:t>
            </a:r>
            <a:r>
              <a:rPr lang="en-GB" dirty="0" smtClean="0"/>
              <a:t>:</a:t>
            </a:r>
          </a:p>
          <a:p>
            <a:pPr marL="0" indent="0">
              <a:buNone/>
            </a:pPr>
            <a:endParaRPr lang="en-GB" dirty="0"/>
          </a:p>
          <a:p>
            <a:r>
              <a:rPr lang="en-GB" dirty="0"/>
              <a:t>Leave the reader with </a:t>
            </a:r>
            <a:r>
              <a:rPr lang="en-GB" b="1" dirty="0"/>
              <a:t>a lasting impression of your </a:t>
            </a:r>
            <a:r>
              <a:rPr lang="en-GB" b="1" dirty="0" smtClean="0"/>
              <a:t>opinion</a:t>
            </a:r>
            <a:endParaRPr lang="en-GB" b="1" dirty="0"/>
          </a:p>
          <a:p>
            <a:r>
              <a:rPr lang="en-GB" dirty="0"/>
              <a:t>Make a </a:t>
            </a:r>
            <a:r>
              <a:rPr lang="en-GB" b="1" dirty="0"/>
              <a:t>final effort to persuade the </a:t>
            </a:r>
            <a:r>
              <a:rPr lang="en-GB" b="1" dirty="0" smtClean="0"/>
              <a:t>reader</a:t>
            </a:r>
            <a:endParaRPr lang="en-GB" b="1" dirty="0"/>
          </a:p>
          <a:p>
            <a:r>
              <a:rPr lang="en-GB" b="1" dirty="0"/>
              <a:t>Sum up the points </a:t>
            </a:r>
            <a:r>
              <a:rPr lang="en-GB" dirty="0"/>
              <a:t>you have </a:t>
            </a:r>
            <a:r>
              <a:rPr lang="en-GB" dirty="0" smtClean="0"/>
              <a:t>made</a:t>
            </a:r>
            <a:endParaRPr lang="en-GB" dirty="0"/>
          </a:p>
          <a:p>
            <a:r>
              <a:rPr lang="en-GB" dirty="0"/>
              <a:t>Try </a:t>
            </a:r>
            <a:r>
              <a:rPr lang="en-GB" b="1" dirty="0"/>
              <a:t>end on something memorable</a:t>
            </a:r>
          </a:p>
          <a:p>
            <a:endParaRPr lang="en-GB" dirty="0"/>
          </a:p>
        </p:txBody>
      </p:sp>
    </p:spTree>
    <p:extLst>
      <p:ext uri="{BB962C8B-B14F-4D97-AF65-F5344CB8AC3E}">
        <p14:creationId xmlns:p14="http://schemas.microsoft.com/office/powerpoint/2010/main" val="8910092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Conclusion</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Ultimately, Star Wars has used The Force for good: highlighting the dark side of sci-fi and exposing the genre as one that tends to under-represent females and people of colour. In their gender and colour blind casting process, the franchise ensures that the best actors are rewarded with challenging and intriguing roles, and ensuring that generations of varying ages have visible heroes within the sci-fi sphere. One small step for man, one giant step for nerds around the globe.</a:t>
            </a:r>
          </a:p>
        </p:txBody>
      </p:sp>
    </p:spTree>
    <p:extLst>
      <p:ext uri="{BB962C8B-B14F-4D97-AF65-F5344CB8AC3E}">
        <p14:creationId xmlns:p14="http://schemas.microsoft.com/office/powerpoint/2010/main" val="1851327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Homework-Due Fri 13</a:t>
            </a:r>
            <a:r>
              <a:rPr lang="en-GB" baseline="30000" dirty="0" smtClean="0"/>
              <a:t>th</a:t>
            </a:r>
            <a:r>
              <a:rPr lang="en-GB" dirty="0" smtClean="0"/>
              <a:t> Sept </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Write the first draft of your persuasive essay. Remember to include:</a:t>
            </a:r>
          </a:p>
          <a:p>
            <a:pPr lvl="0"/>
            <a:r>
              <a:rPr lang="en-GB" dirty="0"/>
              <a:t>Introduction</a:t>
            </a:r>
          </a:p>
          <a:p>
            <a:pPr lvl="0"/>
            <a:r>
              <a:rPr lang="en-GB" dirty="0"/>
              <a:t>3 main arguments</a:t>
            </a:r>
          </a:p>
          <a:p>
            <a:pPr lvl="0"/>
            <a:r>
              <a:rPr lang="en-GB" dirty="0"/>
              <a:t>Counter argument</a:t>
            </a:r>
          </a:p>
          <a:p>
            <a:pPr lvl="0"/>
            <a:r>
              <a:rPr lang="en-GB" dirty="0"/>
              <a:t>Conclusion </a:t>
            </a:r>
            <a:endParaRPr lang="en-GB" dirty="0" smtClean="0"/>
          </a:p>
          <a:p>
            <a:pPr lvl="0"/>
            <a:endParaRPr lang="en-GB" dirty="0"/>
          </a:p>
          <a:p>
            <a:pPr marL="0" indent="0">
              <a:buNone/>
            </a:pPr>
            <a:r>
              <a:rPr lang="en-GB" dirty="0"/>
              <a:t>Notes/examples of persuasive essays are on GLOW. </a:t>
            </a:r>
          </a:p>
          <a:p>
            <a:pPr marL="0" indent="0">
              <a:buNone/>
            </a:pPr>
            <a:r>
              <a:rPr lang="en-GB" dirty="0"/>
              <a:t>Your first draft should be typed to make for easier editing in the future.</a:t>
            </a:r>
          </a:p>
          <a:p>
            <a:pPr marL="0" indent="0">
              <a:buNone/>
            </a:pPr>
            <a:r>
              <a:rPr lang="en-GB" dirty="0"/>
              <a:t>Remember to email your piece to both email addresses, or hand in on USB</a:t>
            </a:r>
            <a:r>
              <a:rPr lang="en-GB" dirty="0" smtClean="0"/>
              <a:t>.</a:t>
            </a:r>
          </a:p>
          <a:p>
            <a:pPr marL="0" indent="0">
              <a:buNone/>
            </a:pPr>
            <a:endParaRPr lang="en-GB" dirty="0"/>
          </a:p>
          <a:p>
            <a:r>
              <a:rPr lang="en-GB" u="sng" dirty="0">
                <a:hlinkClick r:id="rId2"/>
              </a:rPr>
              <a:t>gw15innesmairi@glow.sch.uk</a:t>
            </a:r>
            <a:endParaRPr lang="en-GB" dirty="0"/>
          </a:p>
          <a:p>
            <a:r>
              <a:rPr lang="en-GB" u="sng" dirty="0">
                <a:hlinkClick r:id="rId3"/>
              </a:rPr>
              <a:t>missminnes@gmail.com</a:t>
            </a:r>
            <a:endParaRPr lang="en-GB" dirty="0"/>
          </a:p>
          <a:p>
            <a:endParaRPr lang="en-GB" dirty="0"/>
          </a:p>
        </p:txBody>
      </p:sp>
    </p:spTree>
    <p:extLst>
      <p:ext uri="{BB962C8B-B14F-4D97-AF65-F5344CB8AC3E}">
        <p14:creationId xmlns:p14="http://schemas.microsoft.com/office/powerpoint/2010/main" val="280084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dirty="0" smtClean="0"/>
              <a:t>Current Interesting Issues</a:t>
            </a:r>
            <a:endParaRPr lang="en-GB" dirty="0"/>
          </a:p>
        </p:txBody>
      </p:sp>
      <p:sp>
        <p:nvSpPr>
          <p:cNvPr id="3" name="Content Placeholder 2"/>
          <p:cNvSpPr>
            <a:spLocks noGrp="1"/>
          </p:cNvSpPr>
          <p:nvPr>
            <p:ph sz="half" idx="1"/>
          </p:nvPr>
        </p:nvSpPr>
        <p:spPr>
          <a:xfrm>
            <a:off x="304800" y="533400"/>
            <a:ext cx="4038600" cy="6096000"/>
          </a:xfrm>
        </p:spPr>
        <p:txBody>
          <a:bodyPr>
            <a:noAutofit/>
          </a:bodyPr>
          <a:lstStyle/>
          <a:p>
            <a:r>
              <a:rPr lang="en-GB" sz="1600" dirty="0" smtClean="0"/>
              <a:t>The dangers of anti-</a:t>
            </a:r>
            <a:r>
              <a:rPr lang="en-GB" sz="1600" dirty="0" err="1" smtClean="0"/>
              <a:t>vaxxers</a:t>
            </a:r>
            <a:endParaRPr lang="en-GB" sz="1600" dirty="0" smtClean="0"/>
          </a:p>
          <a:p>
            <a:r>
              <a:rPr lang="en-GB" sz="1600" dirty="0" smtClean="0"/>
              <a:t>Influencers and advertising</a:t>
            </a:r>
          </a:p>
          <a:p>
            <a:r>
              <a:rPr lang="en-GB" sz="1600" dirty="0" smtClean="0"/>
              <a:t>Reality TV’s impact on mental health (Love Island, Jeremy Kyle)</a:t>
            </a:r>
          </a:p>
          <a:p>
            <a:r>
              <a:rPr lang="en-GB" sz="1600" dirty="0" smtClean="0"/>
              <a:t>The normalisation of ‘</a:t>
            </a:r>
            <a:r>
              <a:rPr lang="en-GB" sz="1600" dirty="0" err="1" smtClean="0"/>
              <a:t>microtreatments</a:t>
            </a:r>
            <a:r>
              <a:rPr lang="en-GB" sz="1600" dirty="0" smtClean="0"/>
              <a:t>’ (</a:t>
            </a:r>
            <a:r>
              <a:rPr lang="en-GB" sz="1600" dirty="0" err="1" smtClean="0"/>
              <a:t>botox</a:t>
            </a:r>
            <a:r>
              <a:rPr lang="en-GB" sz="1600" dirty="0" smtClean="0"/>
              <a:t>, filler, lip injections)</a:t>
            </a:r>
          </a:p>
          <a:p>
            <a:r>
              <a:rPr lang="en-GB" sz="1600" dirty="0" smtClean="0"/>
              <a:t>Everest expeditions</a:t>
            </a:r>
          </a:p>
          <a:p>
            <a:r>
              <a:rPr lang="en-GB" sz="1600" dirty="0" smtClean="0"/>
              <a:t>Born evil?</a:t>
            </a:r>
          </a:p>
          <a:p>
            <a:r>
              <a:rPr lang="en-GB" sz="1600" dirty="0" smtClean="0"/>
              <a:t>Rise of the alt right online</a:t>
            </a:r>
          </a:p>
          <a:p>
            <a:r>
              <a:rPr lang="en-GB" sz="1600" dirty="0" smtClean="0"/>
              <a:t>Mental health awareness and NHS provision</a:t>
            </a:r>
          </a:p>
          <a:p>
            <a:r>
              <a:rPr lang="en-GB" sz="1600" dirty="0" smtClean="0"/>
              <a:t>Body positivity movement</a:t>
            </a:r>
          </a:p>
          <a:p>
            <a:r>
              <a:rPr lang="en-GB" sz="1600" dirty="0" smtClean="0"/>
              <a:t>Plastic straw debate</a:t>
            </a:r>
          </a:p>
          <a:p>
            <a:r>
              <a:rPr lang="en-GB" sz="1600" dirty="0" smtClean="0"/>
              <a:t>Veganism</a:t>
            </a:r>
          </a:p>
          <a:p>
            <a:r>
              <a:rPr lang="en-GB" sz="1600" dirty="0" smtClean="0"/>
              <a:t>BBC bias</a:t>
            </a:r>
          </a:p>
          <a:p>
            <a:r>
              <a:rPr lang="en-GB" sz="1600" dirty="0" smtClean="0"/>
              <a:t>BBC presenters gender pay gap</a:t>
            </a:r>
          </a:p>
          <a:p>
            <a:r>
              <a:rPr lang="en-GB" sz="1600" dirty="0" smtClean="0"/>
              <a:t>GCC </a:t>
            </a:r>
            <a:r>
              <a:rPr lang="en-GB" sz="1600" dirty="0" err="1" smtClean="0"/>
              <a:t>Ipad</a:t>
            </a:r>
            <a:r>
              <a:rPr lang="en-GB" sz="1600" dirty="0" smtClean="0"/>
              <a:t> roll out</a:t>
            </a:r>
          </a:p>
          <a:p>
            <a:r>
              <a:rPr lang="en-GB" sz="1600" dirty="0" smtClean="0"/>
              <a:t>Public shaming online</a:t>
            </a:r>
          </a:p>
          <a:p>
            <a:r>
              <a:rPr lang="en-GB" sz="1600" dirty="0" smtClean="0"/>
              <a:t>Privatisation of the NHS</a:t>
            </a:r>
          </a:p>
          <a:p>
            <a:r>
              <a:rPr lang="en-GB" sz="1600" dirty="0" smtClean="0"/>
              <a:t>Drone delivery</a:t>
            </a:r>
          </a:p>
          <a:p>
            <a:r>
              <a:rPr lang="en-GB" sz="1600" dirty="0" smtClean="0"/>
              <a:t>Drone laws</a:t>
            </a:r>
          </a:p>
          <a:p>
            <a:r>
              <a:rPr lang="en-GB" sz="1600" dirty="0" smtClean="0"/>
              <a:t>Private CCTV laws</a:t>
            </a:r>
            <a:endParaRPr lang="en-GB" sz="1600" dirty="0"/>
          </a:p>
        </p:txBody>
      </p:sp>
      <p:sp>
        <p:nvSpPr>
          <p:cNvPr id="4" name="Content Placeholder 3"/>
          <p:cNvSpPr>
            <a:spLocks noGrp="1"/>
          </p:cNvSpPr>
          <p:nvPr>
            <p:ph sz="half" idx="2"/>
          </p:nvPr>
        </p:nvSpPr>
        <p:spPr>
          <a:xfrm>
            <a:off x="4572000" y="685800"/>
            <a:ext cx="4038600" cy="5943600"/>
          </a:xfrm>
        </p:spPr>
        <p:txBody>
          <a:bodyPr>
            <a:noAutofit/>
          </a:bodyPr>
          <a:lstStyle/>
          <a:p>
            <a:r>
              <a:rPr lang="en-GB" sz="1600" dirty="0" smtClean="0"/>
              <a:t>The rise of true crime</a:t>
            </a:r>
          </a:p>
          <a:p>
            <a:r>
              <a:rPr lang="en-GB" sz="1600" dirty="0" smtClean="0"/>
              <a:t>Rise of male suicide</a:t>
            </a:r>
          </a:p>
          <a:p>
            <a:r>
              <a:rPr lang="en-GB" sz="1600" dirty="0" smtClean="0"/>
              <a:t>Designer dog breeding (pugs, bulldogs)</a:t>
            </a:r>
          </a:p>
          <a:p>
            <a:r>
              <a:rPr lang="en-GB" sz="1600" dirty="0" smtClean="0"/>
              <a:t>Junior doctors’ hours</a:t>
            </a:r>
          </a:p>
          <a:p>
            <a:r>
              <a:rPr lang="en-GB" sz="1600" dirty="0" err="1" smtClean="0"/>
              <a:t>Uber</a:t>
            </a:r>
            <a:r>
              <a:rPr lang="en-GB" sz="1600" dirty="0" smtClean="0"/>
              <a:t>/</a:t>
            </a:r>
            <a:r>
              <a:rPr lang="en-GB" sz="1600" dirty="0" err="1" smtClean="0"/>
              <a:t>Deliveroo</a:t>
            </a:r>
            <a:r>
              <a:rPr lang="en-GB" sz="1600" dirty="0" smtClean="0"/>
              <a:t> workers rights</a:t>
            </a:r>
          </a:p>
          <a:p>
            <a:r>
              <a:rPr lang="en-GB" sz="1600" dirty="0" smtClean="0"/>
              <a:t>Why woman’s football should be getting more attention</a:t>
            </a:r>
          </a:p>
          <a:p>
            <a:r>
              <a:rPr lang="en-GB" sz="1600" dirty="0" smtClean="0"/>
              <a:t>Caster </a:t>
            </a:r>
            <a:r>
              <a:rPr lang="en-GB" sz="1600" dirty="0" err="1" smtClean="0"/>
              <a:t>Semenya</a:t>
            </a:r>
            <a:r>
              <a:rPr lang="en-GB" sz="1600" dirty="0" smtClean="0"/>
              <a:t> hormone debate</a:t>
            </a:r>
          </a:p>
          <a:p>
            <a:r>
              <a:rPr lang="en-GB" sz="1600" dirty="0" smtClean="0"/>
              <a:t>Rise of </a:t>
            </a:r>
            <a:r>
              <a:rPr lang="en-GB" sz="1600" dirty="0" err="1" smtClean="0"/>
              <a:t>esports</a:t>
            </a:r>
            <a:endParaRPr lang="en-GB" sz="1600" dirty="0" smtClean="0"/>
          </a:p>
          <a:p>
            <a:r>
              <a:rPr lang="en-GB" sz="1600" dirty="0" smtClean="0"/>
              <a:t>Rise of </a:t>
            </a:r>
            <a:r>
              <a:rPr lang="en-GB" sz="1600" dirty="0" err="1" smtClean="0"/>
              <a:t>kpop</a:t>
            </a:r>
            <a:endParaRPr lang="en-GB" sz="1600" dirty="0" smtClean="0"/>
          </a:p>
          <a:p>
            <a:r>
              <a:rPr lang="en-GB" sz="1600" dirty="0" smtClean="0"/>
              <a:t>Silent riding in </a:t>
            </a:r>
            <a:r>
              <a:rPr lang="en-GB" sz="1600" dirty="0" err="1" smtClean="0"/>
              <a:t>Uber</a:t>
            </a:r>
            <a:endParaRPr lang="en-GB" sz="1600" dirty="0" smtClean="0"/>
          </a:p>
          <a:p>
            <a:r>
              <a:rPr lang="en-GB" sz="1600" dirty="0" smtClean="0"/>
              <a:t>Fast fashion</a:t>
            </a:r>
          </a:p>
          <a:p>
            <a:r>
              <a:rPr lang="en-GB" sz="1600" dirty="0" smtClean="0"/>
              <a:t>Death of the high street</a:t>
            </a:r>
          </a:p>
          <a:p>
            <a:r>
              <a:rPr lang="en-GB" sz="1600" dirty="0" smtClean="0"/>
              <a:t>Huawei 5G</a:t>
            </a:r>
          </a:p>
          <a:p>
            <a:r>
              <a:rPr lang="en-GB" sz="1600" dirty="0" err="1" smtClean="0"/>
              <a:t>Screentime</a:t>
            </a:r>
            <a:r>
              <a:rPr lang="en-GB" sz="1600" dirty="0" smtClean="0"/>
              <a:t> and children-good or bad?</a:t>
            </a:r>
          </a:p>
          <a:p>
            <a:r>
              <a:rPr lang="en-GB" sz="1600" dirty="0" smtClean="0"/>
              <a:t>Is Disney becoming more feminist?</a:t>
            </a:r>
          </a:p>
          <a:p>
            <a:r>
              <a:rPr lang="en-GB" sz="1600" dirty="0" smtClean="0"/>
              <a:t>School starting age</a:t>
            </a:r>
          </a:p>
          <a:p>
            <a:r>
              <a:rPr lang="en-GB" sz="1600" dirty="0" smtClean="0"/>
              <a:t>Driverless cars</a:t>
            </a:r>
          </a:p>
          <a:p>
            <a:r>
              <a:rPr lang="en-GB" sz="1600" dirty="0" smtClean="0"/>
              <a:t>Electric cars</a:t>
            </a:r>
          </a:p>
          <a:p>
            <a:r>
              <a:rPr lang="en-GB" sz="1600" dirty="0" smtClean="0"/>
              <a:t>Recycling as compulsory/fining over recycling</a:t>
            </a:r>
            <a:endParaRPr lang="en-GB" sz="1600" dirty="0"/>
          </a:p>
        </p:txBody>
      </p:sp>
    </p:spTree>
    <p:extLst>
      <p:ext uri="{BB962C8B-B14F-4D97-AF65-F5344CB8AC3E}">
        <p14:creationId xmlns:p14="http://schemas.microsoft.com/office/powerpoint/2010/main" val="93437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rPr>
              <a:t>Banned Topics</a:t>
            </a:r>
            <a:endParaRPr lang="en-GB" dirty="0">
              <a:latin typeface="Calibri" panose="020F0502020204030204" pitchFamily="34" charset="0"/>
            </a:endParaRPr>
          </a:p>
        </p:txBody>
      </p:sp>
      <p:sp>
        <p:nvSpPr>
          <p:cNvPr id="3" name="Content Placeholder 2"/>
          <p:cNvSpPr>
            <a:spLocks noGrp="1"/>
          </p:cNvSpPr>
          <p:nvPr>
            <p:ph idx="1"/>
          </p:nvPr>
        </p:nvSpPr>
        <p:spPr/>
        <p:txBody>
          <a:bodyPr>
            <a:normAutofit fontScale="85000" lnSpcReduction="20000"/>
          </a:bodyPr>
          <a:lstStyle/>
          <a:p>
            <a:r>
              <a:rPr lang="en-GB" dirty="0" smtClean="0">
                <a:latin typeface="Calibri" panose="020F0502020204030204" pitchFamily="34" charset="0"/>
              </a:rPr>
              <a:t>Euthanasia</a:t>
            </a:r>
          </a:p>
          <a:p>
            <a:r>
              <a:rPr lang="en-GB" dirty="0" smtClean="0">
                <a:latin typeface="Calibri" panose="020F0502020204030204" pitchFamily="34" charset="0"/>
              </a:rPr>
              <a:t>Abortion</a:t>
            </a:r>
          </a:p>
          <a:p>
            <a:r>
              <a:rPr lang="en-GB" dirty="0" smtClean="0">
                <a:latin typeface="Calibri" panose="020F0502020204030204" pitchFamily="34" charset="0"/>
              </a:rPr>
              <a:t>Footballer’s wages</a:t>
            </a:r>
          </a:p>
          <a:p>
            <a:r>
              <a:rPr lang="en-GB" dirty="0" smtClean="0">
                <a:latin typeface="Calibri" panose="020F0502020204030204" pitchFamily="34" charset="0"/>
              </a:rPr>
              <a:t>Death penalty </a:t>
            </a:r>
          </a:p>
          <a:p>
            <a:r>
              <a:rPr lang="en-GB" dirty="0" smtClean="0">
                <a:latin typeface="Calibri" panose="020F0502020204030204" pitchFamily="34" charset="0"/>
              </a:rPr>
              <a:t>Trump</a:t>
            </a:r>
          </a:p>
          <a:p>
            <a:r>
              <a:rPr lang="en-GB" dirty="0" err="1" smtClean="0">
                <a:latin typeface="Calibri" panose="020F0502020204030204" pitchFamily="34" charset="0"/>
              </a:rPr>
              <a:t>Brexit</a:t>
            </a:r>
            <a:endParaRPr lang="en-GB" dirty="0" smtClean="0">
              <a:latin typeface="Calibri" panose="020F0502020204030204" pitchFamily="34" charset="0"/>
            </a:endParaRPr>
          </a:p>
          <a:p>
            <a:r>
              <a:rPr lang="en-GB" dirty="0" smtClean="0">
                <a:latin typeface="Calibri" panose="020F0502020204030204" pitchFamily="34" charset="0"/>
              </a:rPr>
              <a:t>Scottish Independence</a:t>
            </a:r>
          </a:p>
          <a:p>
            <a:r>
              <a:rPr lang="en-GB" dirty="0"/>
              <a:t>The negative effects of </a:t>
            </a:r>
            <a:r>
              <a:rPr lang="en-GB" dirty="0" smtClean="0"/>
              <a:t>gaming</a:t>
            </a:r>
          </a:p>
          <a:p>
            <a:r>
              <a:rPr lang="en-GB" dirty="0"/>
              <a:t>Legalisation of cannabis</a:t>
            </a:r>
          </a:p>
          <a:p>
            <a:r>
              <a:rPr lang="en-GB" dirty="0"/>
              <a:t>Negative effects of social </a:t>
            </a:r>
            <a:r>
              <a:rPr lang="en-GB" dirty="0" smtClean="0"/>
              <a:t>media (unless done in interesting way!)</a:t>
            </a:r>
            <a:endParaRPr lang="en-GB" dirty="0"/>
          </a:p>
          <a:p>
            <a:endParaRPr lang="en-GB" dirty="0"/>
          </a:p>
          <a:p>
            <a:endParaRPr lang="en-GB" dirty="0">
              <a:latin typeface="Calibri" panose="020F0502020204030204" pitchFamily="34" charset="0"/>
            </a:endParaRPr>
          </a:p>
        </p:txBody>
      </p:sp>
      <p:pic>
        <p:nvPicPr>
          <p:cNvPr id="1026" name="Picture 2" descr="C:\Users\InnesM2\AppData\Local\Microsoft\Windows\Temporary Internet Files\Content.IE5\OPFZPSNL\600px-No-Symbol[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447800"/>
            <a:ext cx="32004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25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Persuasive Folio</a:t>
            </a:r>
            <a:endParaRPr lang="en-GB" dirty="0"/>
          </a:p>
        </p:txBody>
      </p:sp>
      <p:pic>
        <p:nvPicPr>
          <p:cNvPr id="1026" name="Picture 2" descr="C:\Users\mi3069a\AppData\Local\Microsoft\Windows\Temporary Internet Files\Content.IE5\1IUHBHXQ\detective-searching-investigates-searches-footprints-crime-scene-4087895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068842" cy="2172294"/>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83981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Persuasive Structure</a:t>
            </a:r>
            <a:endParaRPr lang="en-GB" dirty="0"/>
          </a:p>
        </p:txBody>
      </p:sp>
      <p:sp>
        <p:nvSpPr>
          <p:cNvPr id="4" name="Rectangle 3"/>
          <p:cNvSpPr/>
          <p:nvPr/>
        </p:nvSpPr>
        <p:spPr>
          <a:xfrm>
            <a:off x="609600" y="1524000"/>
            <a:ext cx="2438400" cy="1295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429000" y="1524000"/>
            <a:ext cx="2438400" cy="1295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6324600" y="1524000"/>
            <a:ext cx="2438400" cy="1295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324600" y="3581400"/>
            <a:ext cx="2438400" cy="1295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407229" y="3603171"/>
            <a:ext cx="2438400" cy="1295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09600" y="3614057"/>
            <a:ext cx="2438400" cy="1295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Arrow Connector 10"/>
          <p:cNvCxnSpPr>
            <a:stCxn id="4" idx="3"/>
            <a:endCxn id="5" idx="1"/>
          </p:cNvCxnSpPr>
          <p:nvPr/>
        </p:nvCxnSpPr>
        <p:spPr>
          <a:xfrm>
            <a:off x="3048000" y="2171700"/>
            <a:ext cx="381000" cy="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p:cNvCxnSpPr>
          <p:nvPr/>
        </p:nvCxnSpPr>
        <p:spPr>
          <a:xfrm>
            <a:off x="5867400" y="2171700"/>
            <a:ext cx="457200" cy="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467600" y="2819400"/>
            <a:ext cx="0" cy="794657"/>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1"/>
            <a:endCxn id="8" idx="3"/>
          </p:cNvCxnSpPr>
          <p:nvPr/>
        </p:nvCxnSpPr>
        <p:spPr>
          <a:xfrm flipH="1">
            <a:off x="5845629" y="4229100"/>
            <a:ext cx="478971" cy="21771"/>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928258" y="4250871"/>
            <a:ext cx="478971" cy="21771"/>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07571" y="1828800"/>
            <a:ext cx="2242458" cy="523220"/>
          </a:xfrm>
          <a:prstGeom prst="rect">
            <a:avLst/>
          </a:prstGeom>
          <a:noFill/>
        </p:spPr>
        <p:txBody>
          <a:bodyPr wrap="square" rtlCol="0">
            <a:spAutoFit/>
          </a:bodyPr>
          <a:lstStyle/>
          <a:p>
            <a:pPr algn="ctr"/>
            <a:r>
              <a:rPr lang="en-GB" sz="2800" dirty="0" smtClean="0">
                <a:solidFill>
                  <a:schemeClr val="bg1"/>
                </a:solidFill>
              </a:rPr>
              <a:t>Introduction</a:t>
            </a:r>
            <a:endParaRPr lang="en-GB" sz="2800" dirty="0">
              <a:solidFill>
                <a:schemeClr val="bg1"/>
              </a:solidFill>
            </a:endParaRPr>
          </a:p>
        </p:txBody>
      </p:sp>
      <p:sp>
        <p:nvSpPr>
          <p:cNvPr id="21" name="TextBox 20"/>
          <p:cNvSpPr txBox="1"/>
          <p:nvPr/>
        </p:nvSpPr>
        <p:spPr>
          <a:xfrm>
            <a:off x="3526971" y="1828800"/>
            <a:ext cx="2242458" cy="954107"/>
          </a:xfrm>
          <a:prstGeom prst="rect">
            <a:avLst/>
          </a:prstGeom>
          <a:noFill/>
        </p:spPr>
        <p:txBody>
          <a:bodyPr wrap="square" rtlCol="0">
            <a:spAutoFit/>
          </a:bodyPr>
          <a:lstStyle/>
          <a:p>
            <a:pPr algn="ctr"/>
            <a:r>
              <a:rPr lang="en-GB" sz="2800" dirty="0" smtClean="0">
                <a:solidFill>
                  <a:schemeClr val="bg1"/>
                </a:solidFill>
              </a:rPr>
              <a:t>Main Argument 1</a:t>
            </a:r>
            <a:endParaRPr lang="en-GB" sz="2800" dirty="0">
              <a:solidFill>
                <a:schemeClr val="bg1"/>
              </a:solidFill>
            </a:endParaRPr>
          </a:p>
        </p:txBody>
      </p:sp>
      <p:sp>
        <p:nvSpPr>
          <p:cNvPr id="22" name="TextBox 21"/>
          <p:cNvSpPr txBox="1"/>
          <p:nvPr/>
        </p:nvSpPr>
        <p:spPr>
          <a:xfrm>
            <a:off x="6324600" y="1613356"/>
            <a:ext cx="2242458" cy="954107"/>
          </a:xfrm>
          <a:prstGeom prst="rect">
            <a:avLst/>
          </a:prstGeom>
          <a:noFill/>
        </p:spPr>
        <p:txBody>
          <a:bodyPr wrap="square" rtlCol="0">
            <a:spAutoFit/>
          </a:bodyPr>
          <a:lstStyle/>
          <a:p>
            <a:pPr algn="ctr"/>
            <a:r>
              <a:rPr lang="en-GB" sz="2800" dirty="0" smtClean="0">
                <a:solidFill>
                  <a:schemeClr val="bg1"/>
                </a:solidFill>
              </a:rPr>
              <a:t>Main Argument 2</a:t>
            </a:r>
            <a:endParaRPr lang="en-GB" sz="2800" dirty="0">
              <a:solidFill>
                <a:schemeClr val="bg1"/>
              </a:solidFill>
            </a:endParaRPr>
          </a:p>
        </p:txBody>
      </p:sp>
      <p:sp>
        <p:nvSpPr>
          <p:cNvPr id="23" name="TextBox 22"/>
          <p:cNvSpPr txBox="1"/>
          <p:nvPr/>
        </p:nvSpPr>
        <p:spPr>
          <a:xfrm>
            <a:off x="6422571" y="3784703"/>
            <a:ext cx="2242458" cy="954107"/>
          </a:xfrm>
          <a:prstGeom prst="rect">
            <a:avLst/>
          </a:prstGeom>
          <a:noFill/>
        </p:spPr>
        <p:txBody>
          <a:bodyPr wrap="square" rtlCol="0">
            <a:spAutoFit/>
          </a:bodyPr>
          <a:lstStyle/>
          <a:p>
            <a:pPr algn="ctr"/>
            <a:r>
              <a:rPr lang="en-GB" sz="2800" dirty="0" smtClean="0">
                <a:solidFill>
                  <a:schemeClr val="bg1"/>
                </a:solidFill>
              </a:rPr>
              <a:t>Main Argument 3</a:t>
            </a:r>
            <a:endParaRPr lang="en-GB" sz="2800" dirty="0">
              <a:solidFill>
                <a:schemeClr val="bg1"/>
              </a:solidFill>
            </a:endParaRPr>
          </a:p>
        </p:txBody>
      </p:sp>
      <p:sp>
        <p:nvSpPr>
          <p:cNvPr id="24" name="TextBox 23"/>
          <p:cNvSpPr txBox="1"/>
          <p:nvPr/>
        </p:nvSpPr>
        <p:spPr>
          <a:xfrm>
            <a:off x="3492852" y="3610922"/>
            <a:ext cx="2242458" cy="1323439"/>
          </a:xfrm>
          <a:prstGeom prst="rect">
            <a:avLst/>
          </a:prstGeom>
          <a:noFill/>
        </p:spPr>
        <p:txBody>
          <a:bodyPr wrap="square" rtlCol="0">
            <a:spAutoFit/>
          </a:bodyPr>
          <a:lstStyle/>
          <a:p>
            <a:pPr algn="ctr"/>
            <a:r>
              <a:rPr lang="en-GB" sz="2000" dirty="0" smtClean="0">
                <a:solidFill>
                  <a:schemeClr val="bg1"/>
                </a:solidFill>
              </a:rPr>
              <a:t>Counter-argument (Acknowledgement of other ideas and response)</a:t>
            </a:r>
            <a:endParaRPr lang="en-GB" sz="2000" dirty="0">
              <a:solidFill>
                <a:schemeClr val="bg1"/>
              </a:solidFill>
            </a:endParaRPr>
          </a:p>
        </p:txBody>
      </p:sp>
      <p:sp>
        <p:nvSpPr>
          <p:cNvPr id="25" name="TextBox 24"/>
          <p:cNvSpPr txBox="1"/>
          <p:nvPr/>
        </p:nvSpPr>
        <p:spPr>
          <a:xfrm>
            <a:off x="653144" y="3752046"/>
            <a:ext cx="2242458" cy="523220"/>
          </a:xfrm>
          <a:prstGeom prst="rect">
            <a:avLst/>
          </a:prstGeom>
          <a:noFill/>
        </p:spPr>
        <p:txBody>
          <a:bodyPr wrap="square" rtlCol="0">
            <a:spAutoFit/>
          </a:bodyPr>
          <a:lstStyle/>
          <a:p>
            <a:pPr algn="ctr"/>
            <a:r>
              <a:rPr lang="en-GB" sz="2800" dirty="0" smtClean="0">
                <a:solidFill>
                  <a:schemeClr val="bg1"/>
                </a:solidFill>
              </a:rPr>
              <a:t>Conclusion</a:t>
            </a:r>
            <a:endParaRPr lang="en-GB" sz="2800" dirty="0">
              <a:solidFill>
                <a:schemeClr val="bg1"/>
              </a:solidFill>
            </a:endParaRPr>
          </a:p>
        </p:txBody>
      </p:sp>
    </p:spTree>
    <p:extLst>
      <p:ext uri="{BB962C8B-B14F-4D97-AF65-F5344CB8AC3E}">
        <p14:creationId xmlns:p14="http://schemas.microsoft.com/office/powerpoint/2010/main" val="1614546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GB" dirty="0" smtClean="0">
                <a:latin typeface="Calibri" panose="020F0502020204030204" pitchFamily="34" charset="0"/>
              </a:rPr>
              <a:t>Creating Main Arguments</a:t>
            </a:r>
            <a:endParaRPr lang="en-GB" dirty="0">
              <a:latin typeface="Calibri" panose="020F0502020204030204" pitchFamily="34" charset="0"/>
            </a:endParaRPr>
          </a:p>
        </p:txBody>
      </p:sp>
      <p:sp>
        <p:nvSpPr>
          <p:cNvPr id="3" name="Content Placeholder 2"/>
          <p:cNvSpPr>
            <a:spLocks noGrp="1"/>
          </p:cNvSpPr>
          <p:nvPr>
            <p:ph idx="1"/>
          </p:nvPr>
        </p:nvSpPr>
        <p:spPr>
          <a:xfrm>
            <a:off x="152400" y="685800"/>
            <a:ext cx="6477000" cy="6324600"/>
          </a:xfrm>
        </p:spPr>
        <p:txBody>
          <a:bodyPr>
            <a:normAutofit fontScale="70000" lnSpcReduction="20000"/>
          </a:bodyPr>
          <a:lstStyle/>
          <a:p>
            <a:r>
              <a:rPr lang="en-GB" dirty="0" smtClean="0">
                <a:latin typeface="Calibri" panose="020F0502020204030204" pitchFamily="34" charset="0"/>
              </a:rPr>
              <a:t>Now we have completed our topic proposals, we must look at our main arguments for our essays</a:t>
            </a:r>
          </a:p>
          <a:p>
            <a:endParaRPr lang="en-GB" dirty="0" smtClean="0">
              <a:latin typeface="Calibri" panose="020F0502020204030204" pitchFamily="34" charset="0"/>
            </a:endParaRPr>
          </a:p>
          <a:p>
            <a:r>
              <a:rPr lang="en-GB" dirty="0" smtClean="0">
                <a:latin typeface="Calibri" panose="020F0502020204030204" pitchFamily="34" charset="0"/>
              </a:rPr>
              <a:t>We will need </a:t>
            </a:r>
            <a:r>
              <a:rPr lang="en-GB" b="1" dirty="0" smtClean="0">
                <a:latin typeface="Calibri" panose="020F0502020204030204" pitchFamily="34" charset="0"/>
              </a:rPr>
              <a:t>three main arguments </a:t>
            </a:r>
            <a:r>
              <a:rPr lang="en-GB" dirty="0" smtClean="0">
                <a:latin typeface="Calibri" panose="020F0502020204030204" pitchFamily="34" charset="0"/>
              </a:rPr>
              <a:t>in </a:t>
            </a:r>
            <a:r>
              <a:rPr lang="en-GB" b="1" dirty="0" smtClean="0">
                <a:latin typeface="Calibri" panose="020F0502020204030204" pitchFamily="34" charset="0"/>
              </a:rPr>
              <a:t>support/against</a:t>
            </a:r>
            <a:r>
              <a:rPr lang="en-GB" dirty="0" smtClean="0">
                <a:latin typeface="Calibri" panose="020F0502020204030204" pitchFamily="34" charset="0"/>
              </a:rPr>
              <a:t> your issue (depending on your point of view)</a:t>
            </a:r>
          </a:p>
          <a:p>
            <a:endParaRPr lang="en-GB" dirty="0">
              <a:latin typeface="Calibri" panose="020F0502020204030204" pitchFamily="34" charset="0"/>
            </a:endParaRPr>
          </a:p>
          <a:p>
            <a:r>
              <a:rPr lang="en-GB" dirty="0">
                <a:latin typeface="Calibri" panose="020F0502020204030204" pitchFamily="34" charset="0"/>
              </a:rPr>
              <a:t>These arguments need to be:</a:t>
            </a:r>
          </a:p>
          <a:p>
            <a:pPr lvl="1"/>
            <a:r>
              <a:rPr lang="en-GB" b="1" dirty="0">
                <a:latin typeface="Calibri" panose="020F0502020204030204" pitchFamily="34" charset="0"/>
              </a:rPr>
              <a:t>Strong</a:t>
            </a:r>
            <a:r>
              <a:rPr lang="en-GB" dirty="0">
                <a:latin typeface="Calibri" panose="020F0502020204030204" pitchFamily="34" charset="0"/>
              </a:rPr>
              <a:t>, expressing your </a:t>
            </a:r>
            <a:r>
              <a:rPr lang="en-GB" b="1" dirty="0">
                <a:latin typeface="Calibri" panose="020F0502020204030204" pitchFamily="34" charset="0"/>
              </a:rPr>
              <a:t>opinion</a:t>
            </a:r>
          </a:p>
          <a:p>
            <a:pPr lvl="1"/>
            <a:r>
              <a:rPr lang="en-GB" dirty="0">
                <a:latin typeface="Calibri" panose="020F0502020204030204" pitchFamily="34" charset="0"/>
              </a:rPr>
              <a:t>Backed up with </a:t>
            </a:r>
            <a:r>
              <a:rPr lang="en-GB" b="1" dirty="0">
                <a:latin typeface="Calibri" panose="020F0502020204030204" pitchFamily="34" charset="0"/>
              </a:rPr>
              <a:t>evidence</a:t>
            </a:r>
          </a:p>
          <a:p>
            <a:pPr lvl="1"/>
            <a:r>
              <a:rPr lang="en-GB" b="1" dirty="0">
                <a:latin typeface="Calibri" panose="020F0502020204030204" pitchFamily="34" charset="0"/>
              </a:rPr>
              <a:t>Detailed</a:t>
            </a:r>
          </a:p>
          <a:p>
            <a:endParaRPr lang="en-GB" dirty="0" smtClean="0">
              <a:latin typeface="Calibri" panose="020F0502020204030204" pitchFamily="34" charset="0"/>
            </a:endParaRPr>
          </a:p>
          <a:p>
            <a:r>
              <a:rPr lang="en-GB" dirty="0">
                <a:latin typeface="Calibri" panose="020F0502020204030204" pitchFamily="34" charset="0"/>
              </a:rPr>
              <a:t>As we are at our basic planning stage, all we need are </a:t>
            </a:r>
            <a:r>
              <a:rPr lang="en-GB" b="1" dirty="0">
                <a:latin typeface="Calibri" panose="020F0502020204030204" pitchFamily="34" charset="0"/>
              </a:rPr>
              <a:t>simple statements </a:t>
            </a:r>
            <a:r>
              <a:rPr lang="en-GB" dirty="0">
                <a:latin typeface="Calibri" panose="020F0502020204030204" pitchFamily="34" charset="0"/>
              </a:rPr>
              <a:t>to </a:t>
            </a:r>
            <a:r>
              <a:rPr lang="en-GB" b="1" dirty="0">
                <a:latin typeface="Calibri" panose="020F0502020204030204" pitchFamily="34" charset="0"/>
              </a:rPr>
              <a:t>investigate further</a:t>
            </a:r>
            <a:r>
              <a:rPr lang="en-GB" dirty="0">
                <a:latin typeface="Calibri" panose="020F0502020204030204" pitchFamily="34" charset="0"/>
              </a:rPr>
              <a:t>, during our </a:t>
            </a:r>
            <a:r>
              <a:rPr lang="en-GB" b="1" dirty="0">
                <a:latin typeface="Calibri" panose="020F0502020204030204" pitchFamily="34" charset="0"/>
              </a:rPr>
              <a:t>research </a:t>
            </a:r>
            <a:r>
              <a:rPr lang="en-GB" b="1" dirty="0" smtClean="0">
                <a:latin typeface="Calibri" panose="020F0502020204030204" pitchFamily="34" charset="0"/>
              </a:rPr>
              <a:t>sessions</a:t>
            </a:r>
          </a:p>
          <a:p>
            <a:endParaRPr lang="en-GB" dirty="0">
              <a:latin typeface="Calibri" panose="020F0502020204030204" pitchFamily="34" charset="0"/>
            </a:endParaRPr>
          </a:p>
          <a:p>
            <a:r>
              <a:rPr lang="en-GB" dirty="0" smtClean="0">
                <a:latin typeface="Calibri" panose="020F0502020204030204" pitchFamily="34" charset="0"/>
              </a:rPr>
              <a:t>You will also need to include a </a:t>
            </a:r>
            <a:r>
              <a:rPr lang="en-GB" b="1" dirty="0" smtClean="0">
                <a:latin typeface="Calibri" panose="020F0502020204030204" pitchFamily="34" charset="0"/>
              </a:rPr>
              <a:t>counter-argument.</a:t>
            </a:r>
            <a:r>
              <a:rPr lang="en-GB" dirty="0" smtClean="0">
                <a:latin typeface="Calibri" panose="020F0502020204030204" pitchFamily="34" charset="0"/>
              </a:rPr>
              <a:t> This is a point AGAINST your viewpoint, that you will </a:t>
            </a:r>
            <a:r>
              <a:rPr lang="en-GB" b="1" dirty="0" smtClean="0">
                <a:latin typeface="Calibri" panose="020F0502020204030204" pitchFamily="34" charset="0"/>
              </a:rPr>
              <a:t>disprove</a:t>
            </a:r>
            <a:r>
              <a:rPr lang="en-GB" dirty="0" smtClean="0">
                <a:latin typeface="Calibri" panose="020F0502020204030204" pitchFamily="34" charset="0"/>
              </a:rPr>
              <a:t> in your essay</a:t>
            </a:r>
            <a:endParaRPr lang="en-GB" dirty="0">
              <a:latin typeface="Calibri" panose="020F0502020204030204" pitchFamily="34" charset="0"/>
            </a:endParaRPr>
          </a:p>
          <a:p>
            <a:pPr lvl="1">
              <a:buNone/>
            </a:pPr>
            <a:endParaRPr lang="en-GB" dirty="0">
              <a:latin typeface="Comic Sans MS" pitchFamily="66" charset="0"/>
            </a:endParaRPr>
          </a:p>
        </p:txBody>
      </p:sp>
      <p:pic>
        <p:nvPicPr>
          <p:cNvPr id="4098" name="Picture 2" descr="C:\Users\InnesM2\AppData\Local\Microsoft\Windows\Temporary Internet Files\Content.IE5\SM5P79F3\6936189336_5f92380e6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2400" y="4216400"/>
            <a:ext cx="2641600" cy="264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625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Arguments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TOPIC:</a:t>
            </a:r>
          </a:p>
          <a:p>
            <a:pPr marL="0" indent="0">
              <a:buNone/>
            </a:pPr>
            <a:endParaRPr lang="en-GB" dirty="0"/>
          </a:p>
          <a:p>
            <a:pPr marL="0" indent="0">
              <a:buNone/>
            </a:pPr>
            <a:r>
              <a:rPr lang="en-GB" dirty="0" smtClean="0"/>
              <a:t>MP1-</a:t>
            </a:r>
          </a:p>
          <a:p>
            <a:pPr marL="0" indent="0">
              <a:buNone/>
            </a:pPr>
            <a:endParaRPr lang="en-GB" dirty="0"/>
          </a:p>
          <a:p>
            <a:pPr marL="0" indent="0">
              <a:buNone/>
            </a:pPr>
            <a:r>
              <a:rPr lang="en-GB" dirty="0" smtClean="0"/>
              <a:t>MP2-</a:t>
            </a:r>
          </a:p>
          <a:p>
            <a:pPr marL="0" indent="0">
              <a:buNone/>
            </a:pPr>
            <a:endParaRPr lang="en-GB" dirty="0"/>
          </a:p>
          <a:p>
            <a:pPr marL="0" indent="0">
              <a:buNone/>
            </a:pPr>
            <a:r>
              <a:rPr lang="en-GB" dirty="0" smtClean="0"/>
              <a:t>MP3-</a:t>
            </a:r>
          </a:p>
          <a:p>
            <a:pPr marL="0" indent="0">
              <a:buNone/>
            </a:pPr>
            <a:endParaRPr lang="en-GB" dirty="0"/>
          </a:p>
          <a:p>
            <a:pPr marL="0" indent="0">
              <a:buNone/>
            </a:pPr>
            <a:r>
              <a:rPr lang="en-GB" dirty="0" smtClean="0"/>
              <a:t>CA-</a:t>
            </a:r>
          </a:p>
        </p:txBody>
      </p:sp>
    </p:spTree>
    <p:extLst>
      <p:ext uri="{BB962C8B-B14F-4D97-AF65-F5344CB8AC3E}">
        <p14:creationId xmlns:p14="http://schemas.microsoft.com/office/powerpoint/2010/main" val="1759545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TotalTime>
  <Words>3887</Words>
  <Application>Microsoft Office PowerPoint</Application>
  <PresentationFormat>On-screen Show (4:3)</PresentationFormat>
  <Paragraphs>264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Higher Persuasive Folio</vt:lpstr>
      <vt:lpstr>Persuasive Writing</vt:lpstr>
      <vt:lpstr>Persuasive Topic Brainstorming</vt:lpstr>
      <vt:lpstr>Current Interesting Issues</vt:lpstr>
      <vt:lpstr>Banned Topics</vt:lpstr>
      <vt:lpstr>Higher Persuasive Folio</vt:lpstr>
      <vt:lpstr>Persuasive Structure</vt:lpstr>
      <vt:lpstr>Creating Main Arguments</vt:lpstr>
      <vt:lpstr>Main Arguments</vt:lpstr>
      <vt:lpstr>Main Arguments</vt:lpstr>
      <vt:lpstr>Beginning Your Research</vt:lpstr>
      <vt:lpstr>PowerPoint Presentation</vt:lpstr>
      <vt:lpstr>Higher Persuasive Folio</vt:lpstr>
      <vt:lpstr>Beginning Your Research</vt:lpstr>
      <vt:lpstr>Persuasive Introduction</vt:lpstr>
      <vt:lpstr>Example Introduction 1</vt:lpstr>
      <vt:lpstr>Example Introduction 1</vt:lpstr>
      <vt:lpstr>Example Introduction 2</vt:lpstr>
      <vt:lpstr>Example Introduction 2</vt:lpstr>
      <vt:lpstr>Example Introduction 3</vt:lpstr>
      <vt:lpstr>Example Introduction 3</vt:lpstr>
      <vt:lpstr>Example Introduction 4</vt:lpstr>
      <vt:lpstr>Example Introduction 4</vt:lpstr>
      <vt:lpstr>Homework-Due Fri 30th Aug</vt:lpstr>
      <vt:lpstr>Higher Persuasive Folio</vt:lpstr>
      <vt:lpstr>Persuasive Introduction</vt:lpstr>
      <vt:lpstr>Example Introduction 2</vt:lpstr>
      <vt:lpstr>Example Introduction 2</vt:lpstr>
      <vt:lpstr>Creating Main Arguments</vt:lpstr>
      <vt:lpstr>Example Main Argument</vt:lpstr>
      <vt:lpstr>Writing Your Opposing Argument</vt:lpstr>
      <vt:lpstr>Linking Words</vt:lpstr>
      <vt:lpstr>Example Counter Argument</vt:lpstr>
      <vt:lpstr>Creating Your Conclusion</vt:lpstr>
      <vt:lpstr>Example Conclusion</vt:lpstr>
      <vt:lpstr>Homework-Due Fri 13th Sept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Persuasive Folio</dc:title>
  <dc:creator>MInnes (St Thomas Aquinas)</dc:creator>
  <cp:lastModifiedBy>MInnes (St Thomas Aquinas)</cp:lastModifiedBy>
  <cp:revision>28</cp:revision>
  <dcterms:created xsi:type="dcterms:W3CDTF">2006-08-16T00:00:00Z</dcterms:created>
  <dcterms:modified xsi:type="dcterms:W3CDTF">2019-08-26T11:00:30Z</dcterms:modified>
</cp:coreProperties>
</file>