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source=images&amp;cd=&amp;cad=rja&amp;uact=8&amp;ved=0CAcQjRxqFQoTCNbswrHIiskCFcfXFAodieIAbA&amp;url=http://ted.coe.wayne.edu/sse/wq/Grant/Conclusion.html&amp;bvm=bv.107406026,d.d24&amp;psig=AFQjCNHvuqshZ6I-0OYSDR3o3VZIf0JdeQ&amp;ust=144740672407905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r>
              <a:rPr lang="en-GB" dirty="0" smtClean="0"/>
              <a:t>Critical Essay Conclusion Revision Lesson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0"/>
            <a:ext cx="377686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6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Concluding-SERVE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172200" cy="44958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GB" dirty="0" smtClean="0"/>
              <a:t>In your conclusion you should:</a:t>
            </a:r>
          </a:p>
          <a:p>
            <a:pPr lvl="0">
              <a:buNone/>
            </a:pPr>
            <a:r>
              <a:rPr lang="en-GB" sz="5400" dirty="0" smtClean="0"/>
              <a:t>S</a:t>
            </a:r>
            <a:r>
              <a:rPr lang="en-GB" dirty="0" smtClean="0"/>
              <a:t>ummarise the points you have made</a:t>
            </a:r>
          </a:p>
          <a:p>
            <a:pPr lvl="0">
              <a:buNone/>
            </a:pPr>
            <a:r>
              <a:rPr lang="en-GB" sz="5400" dirty="0" smtClean="0"/>
              <a:t>E</a:t>
            </a:r>
            <a:r>
              <a:rPr lang="en-GB" dirty="0" smtClean="0"/>
              <a:t>valuate writer’s message (link to themes)</a:t>
            </a:r>
          </a:p>
          <a:p>
            <a:pPr lvl="0">
              <a:buNone/>
            </a:pPr>
            <a:r>
              <a:rPr lang="en-GB" sz="5400" dirty="0" smtClean="0"/>
              <a:t>R</a:t>
            </a:r>
            <a:r>
              <a:rPr lang="en-GB" dirty="0" smtClean="0"/>
              <a:t>efer back to the question</a:t>
            </a:r>
          </a:p>
          <a:p>
            <a:pPr lvl="0">
              <a:buNone/>
            </a:pPr>
            <a:r>
              <a:rPr lang="en-GB" sz="5400" dirty="0" smtClean="0"/>
              <a:t>V</a:t>
            </a:r>
            <a:r>
              <a:rPr lang="en-GB" dirty="0" smtClean="0"/>
              <a:t>ary your expression (don’t repeat yourself)</a:t>
            </a:r>
          </a:p>
          <a:p>
            <a:pPr>
              <a:buNone/>
            </a:pPr>
            <a:r>
              <a:rPr lang="en-GB" sz="5800" dirty="0" smtClean="0"/>
              <a:t>E</a:t>
            </a:r>
            <a:r>
              <a:rPr lang="en-GB" dirty="0" smtClean="0"/>
              <a:t>xpress an opinion (appreciation of text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lvl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irc_mi" descr="http://ted.coe.wayne.edu/sse/wq/Grant/Images/taf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00600"/>
            <a:ext cx="2362200" cy="204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6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0198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ESSAY QUESTION</a:t>
            </a:r>
          </a:p>
          <a:p>
            <a:pPr marL="0" lvl="0" indent="0">
              <a:buNone/>
            </a:pPr>
            <a:r>
              <a:rPr lang="en-GB" dirty="0"/>
              <a:t>Choose a novel or short story in which the writer creates a realistic or convincing character.</a:t>
            </a:r>
          </a:p>
          <a:p>
            <a:pPr marL="0" indent="0">
              <a:buNone/>
            </a:pPr>
            <a:r>
              <a:rPr lang="en-GB" dirty="0"/>
              <a:t>By referring to appropriate techniques, show how the writer creates this character, and say why you find him or her to be realistic or convincing.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EXAMPLE CONCLUSION</a:t>
            </a:r>
          </a:p>
          <a:p>
            <a:pPr marL="0" indent="0">
              <a:buNone/>
            </a:pPr>
            <a:r>
              <a:rPr lang="en-GB" dirty="0" smtClean="0"/>
              <a:t>In conclusion, </a:t>
            </a:r>
            <a:r>
              <a:rPr lang="en-GB" dirty="0" smtClean="0">
                <a:solidFill>
                  <a:srgbClr val="FF0000"/>
                </a:solidFill>
              </a:rPr>
              <a:t>Atticus is an interesting character </a:t>
            </a:r>
            <a:r>
              <a:rPr lang="en-GB" dirty="0" smtClean="0">
                <a:solidFill>
                  <a:schemeClr val="accent6"/>
                </a:solidFill>
              </a:rPr>
              <a:t>due to his strong moral compass and insistence on fighting for what he believes to be morally right, despite the opposition he faces from his small-minded community. </a:t>
            </a:r>
            <a:r>
              <a:rPr lang="en-GB" dirty="0" smtClean="0">
                <a:solidFill>
                  <a:srgbClr val="7030A0"/>
                </a:solidFill>
              </a:rPr>
              <a:t>Lee uses Atticus’ defeat to demonstrate her theme of racial prejudice, and the overwhelming battle faced by the black community in the Deep South in the 1930s.</a:t>
            </a:r>
            <a:r>
              <a:rPr lang="en-GB" dirty="0" smtClean="0"/>
              <a:t> Lee’s </a:t>
            </a:r>
            <a:r>
              <a:rPr lang="en-GB" dirty="0" smtClean="0">
                <a:solidFill>
                  <a:srgbClr val="00B050"/>
                </a:solidFill>
              </a:rPr>
              <a:t>compelling use</a:t>
            </a:r>
            <a:r>
              <a:rPr lang="en-GB" dirty="0" smtClean="0"/>
              <a:t> of characterisation, key incident and symbolism effectively create a </a:t>
            </a:r>
            <a:r>
              <a:rPr lang="en-GB" dirty="0" smtClean="0">
                <a:solidFill>
                  <a:srgbClr val="00B050"/>
                </a:solidFill>
              </a:rPr>
              <a:t>strong and sympathetic character</a:t>
            </a:r>
            <a:r>
              <a:rPr lang="en-GB" dirty="0" smtClean="0"/>
              <a:t>, who the </a:t>
            </a:r>
            <a:r>
              <a:rPr lang="en-GB" dirty="0" smtClean="0">
                <a:solidFill>
                  <a:srgbClr val="00B050"/>
                </a:solidFill>
              </a:rPr>
              <a:t>reader admires greatly.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600200"/>
            <a:ext cx="2514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GB" sz="3600" dirty="0">
                <a:solidFill>
                  <a:schemeClr val="accent6"/>
                </a:solidFill>
              </a:rPr>
              <a:t>S</a:t>
            </a:r>
            <a:r>
              <a:rPr lang="en-GB" dirty="0">
                <a:solidFill>
                  <a:schemeClr val="accent6"/>
                </a:solidFill>
              </a:rPr>
              <a:t>ummarise the points you have made</a:t>
            </a:r>
          </a:p>
          <a:p>
            <a:pPr lvl="0">
              <a:buNone/>
            </a:pPr>
            <a:r>
              <a:rPr lang="en-GB" sz="3600" dirty="0">
                <a:solidFill>
                  <a:srgbClr val="7030A0"/>
                </a:solidFill>
              </a:rPr>
              <a:t>E</a:t>
            </a:r>
            <a:r>
              <a:rPr lang="en-GB" dirty="0">
                <a:solidFill>
                  <a:srgbClr val="7030A0"/>
                </a:solidFill>
              </a:rPr>
              <a:t>valuate writer’s message (link to themes)</a:t>
            </a:r>
          </a:p>
          <a:p>
            <a:pPr lvl="0">
              <a:buNone/>
            </a:pPr>
            <a:r>
              <a:rPr lang="en-GB" sz="3600" dirty="0">
                <a:solidFill>
                  <a:srgbClr val="FF0000"/>
                </a:solidFill>
              </a:rPr>
              <a:t>R</a:t>
            </a:r>
            <a:r>
              <a:rPr lang="en-GB" dirty="0">
                <a:solidFill>
                  <a:srgbClr val="FF0000"/>
                </a:solidFill>
              </a:rPr>
              <a:t>efer back to the question</a:t>
            </a:r>
          </a:p>
          <a:p>
            <a:pPr lvl="0">
              <a:buNone/>
            </a:pPr>
            <a:r>
              <a:rPr lang="en-GB" sz="3600" dirty="0"/>
              <a:t>V</a:t>
            </a:r>
            <a:r>
              <a:rPr lang="en-GB" dirty="0"/>
              <a:t>ary your expression (don’t repeat yourself)</a:t>
            </a:r>
          </a:p>
          <a:p>
            <a:pPr>
              <a:buNone/>
            </a:pPr>
            <a:r>
              <a:rPr lang="en-GB" sz="4000" dirty="0">
                <a:solidFill>
                  <a:srgbClr val="00B050"/>
                </a:solidFill>
              </a:rPr>
              <a:t>E</a:t>
            </a:r>
            <a:r>
              <a:rPr lang="en-GB" dirty="0">
                <a:solidFill>
                  <a:srgbClr val="00B050"/>
                </a:solidFill>
              </a:rPr>
              <a:t>xpress an opinion (appreciation of text)</a:t>
            </a:r>
          </a:p>
        </p:txBody>
      </p:sp>
    </p:spTree>
    <p:extLst>
      <p:ext uri="{BB962C8B-B14F-4D97-AF65-F5344CB8AC3E}">
        <p14:creationId xmlns:p14="http://schemas.microsoft.com/office/powerpoint/2010/main" val="373862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Practising Writing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THEME ESSAY</a:t>
            </a:r>
          </a:p>
          <a:p>
            <a:r>
              <a:rPr lang="en-GB" dirty="0" smtClean="0"/>
              <a:t>Summarise Lee’s message/points made about 1930s Deep South and prejudice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KEY INCIDENT ESSAY</a:t>
            </a:r>
          </a:p>
          <a:p>
            <a:r>
              <a:rPr lang="en-GB" dirty="0" smtClean="0"/>
              <a:t>Summarise what key incident of court case tells us about prejudice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CONFLICT ESSAY</a:t>
            </a:r>
          </a:p>
          <a:p>
            <a:r>
              <a:rPr lang="en-GB" dirty="0" smtClean="0"/>
              <a:t>Summarise what Atticus’ conflict with community tells us about prejudice and morality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600200"/>
            <a:ext cx="2514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GB" sz="3600" dirty="0">
                <a:solidFill>
                  <a:schemeClr val="accent6"/>
                </a:solidFill>
              </a:rPr>
              <a:t>S</a:t>
            </a:r>
            <a:r>
              <a:rPr lang="en-GB" dirty="0">
                <a:solidFill>
                  <a:schemeClr val="accent6"/>
                </a:solidFill>
              </a:rPr>
              <a:t>ummarise the points you have made</a:t>
            </a:r>
          </a:p>
          <a:p>
            <a:pPr lvl="0">
              <a:buNone/>
            </a:pPr>
            <a:r>
              <a:rPr lang="en-GB" sz="3600" dirty="0">
                <a:solidFill>
                  <a:srgbClr val="7030A0"/>
                </a:solidFill>
              </a:rPr>
              <a:t>E</a:t>
            </a:r>
            <a:r>
              <a:rPr lang="en-GB" dirty="0">
                <a:solidFill>
                  <a:srgbClr val="7030A0"/>
                </a:solidFill>
              </a:rPr>
              <a:t>valuate writer’s message (link to themes)</a:t>
            </a:r>
          </a:p>
          <a:p>
            <a:pPr lvl="0">
              <a:buNone/>
            </a:pPr>
            <a:r>
              <a:rPr lang="en-GB" sz="3600" dirty="0">
                <a:solidFill>
                  <a:srgbClr val="FF0000"/>
                </a:solidFill>
              </a:rPr>
              <a:t>R</a:t>
            </a:r>
            <a:r>
              <a:rPr lang="en-GB" dirty="0">
                <a:solidFill>
                  <a:srgbClr val="FF0000"/>
                </a:solidFill>
              </a:rPr>
              <a:t>efer back to the question</a:t>
            </a:r>
          </a:p>
          <a:p>
            <a:pPr lvl="0">
              <a:buNone/>
            </a:pPr>
            <a:r>
              <a:rPr lang="en-GB" sz="3600" dirty="0"/>
              <a:t>V</a:t>
            </a:r>
            <a:r>
              <a:rPr lang="en-GB" dirty="0"/>
              <a:t>ary your expression (don’t repeat yourself)</a:t>
            </a:r>
          </a:p>
          <a:p>
            <a:pPr>
              <a:buNone/>
            </a:pPr>
            <a:r>
              <a:rPr lang="en-GB" sz="4000" dirty="0">
                <a:solidFill>
                  <a:srgbClr val="00B050"/>
                </a:solidFill>
              </a:rPr>
              <a:t>E</a:t>
            </a:r>
            <a:r>
              <a:rPr lang="en-GB" dirty="0">
                <a:solidFill>
                  <a:srgbClr val="00B050"/>
                </a:solidFill>
              </a:rPr>
              <a:t>xpress an opinion (appreciation of text)</a:t>
            </a:r>
          </a:p>
        </p:txBody>
      </p:sp>
    </p:spTree>
    <p:extLst>
      <p:ext uri="{BB962C8B-B14F-4D97-AF65-F5344CB8AC3E}">
        <p14:creationId xmlns:p14="http://schemas.microsoft.com/office/powerpoint/2010/main" val="362487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your partner’s conclusion</a:t>
            </a:r>
          </a:p>
          <a:p>
            <a:endParaRPr lang="en-GB" dirty="0"/>
          </a:p>
          <a:p>
            <a:r>
              <a:rPr lang="en-GB" dirty="0" smtClean="0"/>
              <a:t>Highlight where they have fulfilled the SERVE requirements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505200"/>
            <a:ext cx="4343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GB" sz="3600" dirty="0">
                <a:solidFill>
                  <a:schemeClr val="accent6"/>
                </a:solidFill>
              </a:rPr>
              <a:t>S</a:t>
            </a:r>
            <a:r>
              <a:rPr lang="en-GB" dirty="0">
                <a:solidFill>
                  <a:schemeClr val="accent6"/>
                </a:solidFill>
              </a:rPr>
              <a:t>ummarise the points you have made</a:t>
            </a:r>
          </a:p>
          <a:p>
            <a:pPr lvl="0">
              <a:buNone/>
            </a:pPr>
            <a:r>
              <a:rPr lang="en-GB" sz="3600" dirty="0">
                <a:solidFill>
                  <a:srgbClr val="7030A0"/>
                </a:solidFill>
              </a:rPr>
              <a:t>E</a:t>
            </a:r>
            <a:r>
              <a:rPr lang="en-GB" dirty="0">
                <a:solidFill>
                  <a:srgbClr val="7030A0"/>
                </a:solidFill>
              </a:rPr>
              <a:t>valuate writer’s message (link to themes)</a:t>
            </a:r>
          </a:p>
          <a:p>
            <a:pPr lvl="0">
              <a:buNone/>
            </a:pPr>
            <a:r>
              <a:rPr lang="en-GB" sz="3600" dirty="0">
                <a:solidFill>
                  <a:srgbClr val="FF0000"/>
                </a:solidFill>
              </a:rPr>
              <a:t>R</a:t>
            </a:r>
            <a:r>
              <a:rPr lang="en-GB" dirty="0">
                <a:solidFill>
                  <a:srgbClr val="FF0000"/>
                </a:solidFill>
              </a:rPr>
              <a:t>efer back to the question</a:t>
            </a:r>
          </a:p>
          <a:p>
            <a:pPr lvl="0">
              <a:buNone/>
            </a:pPr>
            <a:r>
              <a:rPr lang="en-GB" sz="3600" dirty="0"/>
              <a:t>V</a:t>
            </a:r>
            <a:r>
              <a:rPr lang="en-GB" dirty="0"/>
              <a:t>ary your expression (don’t repeat yourself)</a:t>
            </a:r>
          </a:p>
          <a:p>
            <a:pPr>
              <a:buNone/>
            </a:pPr>
            <a:r>
              <a:rPr lang="en-GB" sz="4000" dirty="0">
                <a:solidFill>
                  <a:srgbClr val="00B050"/>
                </a:solidFill>
              </a:rPr>
              <a:t>E</a:t>
            </a:r>
            <a:r>
              <a:rPr lang="en-GB" dirty="0">
                <a:solidFill>
                  <a:srgbClr val="00B050"/>
                </a:solidFill>
              </a:rPr>
              <a:t>xpress an opinion (appreciation of text)</a:t>
            </a:r>
          </a:p>
        </p:txBody>
      </p:sp>
    </p:spTree>
    <p:extLst>
      <p:ext uri="{BB962C8B-B14F-4D97-AF65-F5344CB8AC3E}">
        <p14:creationId xmlns:p14="http://schemas.microsoft.com/office/powerpoint/2010/main" val="415887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Critical Essay Conclusion Revision Lesson</vt:lpstr>
      <vt:lpstr>Concluding-SERVE</vt:lpstr>
      <vt:lpstr>Example Conclusion</vt:lpstr>
      <vt:lpstr>Practising Writing Conclusions</vt:lpstr>
      <vt:lpstr>Peer Assessing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Essay Conclusion Revision Lesson</dc:title>
  <dc:creator>MInnes (St Thomas Aquinas)</dc:creator>
  <cp:lastModifiedBy>MInnes (St Thomas Aquinas)</cp:lastModifiedBy>
  <cp:revision>2</cp:revision>
  <dcterms:created xsi:type="dcterms:W3CDTF">2006-08-16T00:00:00Z</dcterms:created>
  <dcterms:modified xsi:type="dcterms:W3CDTF">2019-04-18T10:19:09Z</dcterms:modified>
</cp:coreProperties>
</file>