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4000"/>
            <a:lum/>
          </a:blip>
          <a:srcRect/>
          <a:stretch>
            <a:fillRect l="-2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971800"/>
            <a:ext cx="7772400" cy="1470025"/>
          </a:xfrm>
        </p:spPr>
        <p:txBody>
          <a:bodyPr/>
          <a:lstStyle/>
          <a:p>
            <a:r>
              <a:rPr lang="en-GB" dirty="0" smtClean="0"/>
              <a:t>Planning A Key Incident Essay</a:t>
            </a:r>
            <a:endParaRPr lang="en-GB" dirty="0"/>
          </a:p>
        </p:txBody>
      </p:sp>
      <p:sp>
        <p:nvSpPr>
          <p:cNvPr id="3" name="Subtitle 2"/>
          <p:cNvSpPr>
            <a:spLocks noGrp="1"/>
          </p:cNvSpPr>
          <p:nvPr>
            <p:ph type="subTitle" idx="1"/>
          </p:nvPr>
        </p:nvSpPr>
        <p:spPr>
          <a:xfrm>
            <a:off x="2286000" y="4800600"/>
            <a:ext cx="6400800" cy="1752600"/>
          </a:xfrm>
        </p:spPr>
        <p:txBody>
          <a:bodyPr/>
          <a:lstStyle/>
          <a:p>
            <a:r>
              <a:rPr lang="en-GB" dirty="0">
                <a:solidFill>
                  <a:srgbClr val="FF0000"/>
                </a:solidFill>
              </a:rPr>
              <a:t>To Kill A Mockingbird</a:t>
            </a:r>
            <a:br>
              <a:rPr lang="en-GB" dirty="0">
                <a:solidFill>
                  <a:srgbClr val="FF0000"/>
                </a:solidFill>
              </a:rPr>
            </a:br>
            <a:r>
              <a:rPr lang="en-GB" dirty="0">
                <a:solidFill>
                  <a:srgbClr val="FF0000"/>
                </a:solidFill>
              </a:rPr>
              <a:t>Harper Lee</a:t>
            </a:r>
            <a:endParaRPr lang="en-GB" dirty="0" smtClean="0">
              <a:solidFill>
                <a:srgbClr val="FF0000"/>
              </a:solidFill>
            </a:endParaRPr>
          </a:p>
          <a:p>
            <a:r>
              <a:rPr lang="en-GB" dirty="0" smtClean="0">
                <a:solidFill>
                  <a:srgbClr val="FF0000"/>
                </a:solidFill>
              </a:rPr>
              <a:t>N5 Critical Essay</a:t>
            </a:r>
            <a:endParaRPr lang="en-GB" dirty="0">
              <a:solidFill>
                <a:srgbClr val="FF0000"/>
              </a:solidFill>
            </a:endParaRPr>
          </a:p>
        </p:txBody>
      </p:sp>
      <p:sp>
        <p:nvSpPr>
          <p:cNvPr id="4" name="TextBox 3"/>
          <p:cNvSpPr txBox="1"/>
          <p:nvPr/>
        </p:nvSpPr>
        <p:spPr>
          <a:xfrm>
            <a:off x="5568287" y="7961"/>
            <a:ext cx="3581400" cy="2246769"/>
          </a:xfrm>
          <a:prstGeom prst="rect">
            <a:avLst/>
          </a:prstGeom>
          <a:solidFill>
            <a:srgbClr val="FF0000"/>
          </a:solidFill>
        </p:spPr>
        <p:txBody>
          <a:bodyPr wrap="square" rtlCol="0">
            <a:spAutoFit/>
          </a:bodyPr>
          <a:lstStyle/>
          <a:p>
            <a:r>
              <a:rPr lang="en-GB" sz="2800" dirty="0" smtClean="0">
                <a:solidFill>
                  <a:schemeClr val="bg1"/>
                </a:solidFill>
              </a:rPr>
              <a:t>You will need:</a:t>
            </a:r>
          </a:p>
          <a:p>
            <a:pPr marL="285750" indent="-285750">
              <a:buFont typeface="Arial" panose="020B0604020202020204" pitchFamily="34" charset="0"/>
              <a:buChar char="•"/>
            </a:pPr>
            <a:r>
              <a:rPr lang="en-GB" sz="2800" dirty="0" smtClean="0">
                <a:solidFill>
                  <a:schemeClr val="bg1"/>
                </a:solidFill>
              </a:rPr>
              <a:t>Essay Writing 101 booklet</a:t>
            </a:r>
          </a:p>
          <a:p>
            <a:pPr marL="285750" indent="-285750">
              <a:buFont typeface="Arial" panose="020B0604020202020204" pitchFamily="34" charset="0"/>
              <a:buChar char="•"/>
            </a:pPr>
            <a:r>
              <a:rPr lang="en-GB" sz="2800" dirty="0" smtClean="0">
                <a:solidFill>
                  <a:schemeClr val="bg1"/>
                </a:solidFill>
              </a:rPr>
              <a:t>Quotation booklet 1&amp;2</a:t>
            </a:r>
            <a:endParaRPr lang="en-GB" sz="2800" dirty="0">
              <a:solidFill>
                <a:schemeClr val="bg1"/>
              </a:solidFill>
            </a:endParaRPr>
          </a:p>
        </p:txBody>
      </p:sp>
    </p:spTree>
    <p:extLst>
      <p:ext uri="{BB962C8B-B14F-4D97-AF65-F5344CB8AC3E}">
        <p14:creationId xmlns:p14="http://schemas.microsoft.com/office/powerpoint/2010/main" val="3520209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Our Essay</a:t>
            </a:r>
            <a:endParaRPr lang="en-GB" dirty="0"/>
          </a:p>
        </p:txBody>
      </p:sp>
      <p:sp>
        <p:nvSpPr>
          <p:cNvPr id="3" name="Content Placeholder 2"/>
          <p:cNvSpPr>
            <a:spLocks noGrp="1"/>
          </p:cNvSpPr>
          <p:nvPr>
            <p:ph idx="1"/>
          </p:nvPr>
        </p:nvSpPr>
        <p:spPr>
          <a:xfrm>
            <a:off x="3276600" y="1219200"/>
            <a:ext cx="5410200" cy="5334000"/>
          </a:xfrm>
          <a:solidFill>
            <a:schemeClr val="tx1"/>
          </a:solidFill>
        </p:spPr>
        <p:txBody>
          <a:bodyPr>
            <a:normAutofit fontScale="92500"/>
          </a:bodyPr>
          <a:lstStyle/>
          <a:p>
            <a:pPr marL="0" indent="0">
              <a:buNone/>
            </a:pPr>
            <a:r>
              <a:rPr lang="en-GB" dirty="0" smtClean="0">
                <a:solidFill>
                  <a:schemeClr val="bg1"/>
                </a:solidFill>
              </a:rPr>
              <a:t>In a key incident essay, you need to demonstrate:</a:t>
            </a:r>
          </a:p>
          <a:p>
            <a:r>
              <a:rPr lang="en-GB" dirty="0" smtClean="0">
                <a:solidFill>
                  <a:schemeClr val="bg1"/>
                </a:solidFill>
              </a:rPr>
              <a:t>The build up to the key incident</a:t>
            </a:r>
          </a:p>
          <a:p>
            <a:r>
              <a:rPr lang="en-GB" dirty="0" smtClean="0">
                <a:solidFill>
                  <a:schemeClr val="bg1"/>
                </a:solidFill>
              </a:rPr>
              <a:t>The key incident fully</a:t>
            </a:r>
          </a:p>
          <a:p>
            <a:r>
              <a:rPr lang="en-GB" dirty="0" smtClean="0">
                <a:solidFill>
                  <a:schemeClr val="bg1"/>
                </a:solidFill>
              </a:rPr>
              <a:t>The consequences of the key incident</a:t>
            </a:r>
          </a:p>
          <a:p>
            <a:endParaRPr lang="en-GB" dirty="0">
              <a:solidFill>
                <a:schemeClr val="bg1"/>
              </a:solidFill>
            </a:endParaRPr>
          </a:p>
          <a:p>
            <a:pPr marL="0" indent="0">
              <a:buNone/>
            </a:pPr>
            <a:r>
              <a:rPr lang="en-GB" dirty="0" smtClean="0">
                <a:solidFill>
                  <a:schemeClr val="bg1"/>
                </a:solidFill>
              </a:rPr>
              <a:t>What parts of TKAM do we need to focus on? What quotations should we use?</a:t>
            </a:r>
            <a:endParaRPr lang="en-GB" dirty="0">
              <a:solidFill>
                <a:schemeClr val="bg1"/>
              </a:solidFill>
            </a:endParaRPr>
          </a:p>
        </p:txBody>
      </p:sp>
    </p:spTree>
    <p:extLst>
      <p:ext uri="{BB962C8B-B14F-4D97-AF65-F5344CB8AC3E}">
        <p14:creationId xmlns:p14="http://schemas.microsoft.com/office/powerpoint/2010/main" val="4041429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06" y="-152400"/>
            <a:ext cx="8229600" cy="1143000"/>
          </a:xfrm>
        </p:spPr>
        <p:txBody>
          <a:bodyPr/>
          <a:lstStyle/>
          <a:p>
            <a:r>
              <a:rPr lang="en-GB" dirty="0" smtClean="0"/>
              <a:t>Quotes</a:t>
            </a:r>
            <a:endParaRPr lang="en-GB" dirty="0"/>
          </a:p>
        </p:txBody>
      </p:sp>
      <p:sp>
        <p:nvSpPr>
          <p:cNvPr id="3" name="Content Placeholder 2"/>
          <p:cNvSpPr>
            <a:spLocks noGrp="1"/>
          </p:cNvSpPr>
          <p:nvPr>
            <p:ph idx="1"/>
          </p:nvPr>
        </p:nvSpPr>
        <p:spPr>
          <a:xfrm>
            <a:off x="184245" y="1066800"/>
            <a:ext cx="4114800" cy="2819400"/>
          </a:xfrm>
          <a:solidFill>
            <a:schemeClr val="tx1"/>
          </a:solidFill>
        </p:spPr>
        <p:txBody>
          <a:bodyPr vert="horz" lIns="91440" tIns="45720" rIns="91440" bIns="45720" rtlCol="0">
            <a:normAutofit/>
          </a:bodyPr>
          <a:lstStyle/>
          <a:p>
            <a:pPr marL="0" indent="0">
              <a:buNone/>
            </a:pPr>
            <a:r>
              <a:rPr lang="en-GB" dirty="0" smtClean="0">
                <a:solidFill>
                  <a:schemeClr val="bg1"/>
                </a:solidFill>
              </a:rPr>
              <a:t>MP1</a:t>
            </a:r>
          </a:p>
          <a:p>
            <a:pPr marL="0" indent="0">
              <a:buNone/>
            </a:pPr>
            <a:endParaRPr lang="en-GB" dirty="0">
              <a:solidFill>
                <a:schemeClr val="bg1"/>
              </a:solidFill>
            </a:endParaRPr>
          </a:p>
        </p:txBody>
      </p:sp>
      <p:sp>
        <p:nvSpPr>
          <p:cNvPr id="4" name="Content Placeholder 2"/>
          <p:cNvSpPr txBox="1">
            <a:spLocks/>
          </p:cNvSpPr>
          <p:nvPr/>
        </p:nvSpPr>
        <p:spPr>
          <a:xfrm>
            <a:off x="4619766" y="1066800"/>
            <a:ext cx="4371833" cy="2819400"/>
          </a:xfrm>
          <a:prstGeom prst="rect">
            <a:avLst/>
          </a:prstGeom>
          <a:solidFill>
            <a:schemeClr val="tx1"/>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dirty="0" smtClean="0">
                <a:solidFill>
                  <a:schemeClr val="bg1"/>
                </a:solidFill>
              </a:rPr>
              <a:t>MP2</a:t>
            </a:r>
          </a:p>
          <a:p>
            <a:pPr marL="0" indent="0">
              <a:buFont typeface="Arial" pitchFamily="34" charset="0"/>
              <a:buNone/>
            </a:pPr>
            <a:endParaRPr lang="en-GB" dirty="0">
              <a:solidFill>
                <a:schemeClr val="bg1"/>
              </a:solidFill>
            </a:endParaRPr>
          </a:p>
        </p:txBody>
      </p:sp>
      <p:sp>
        <p:nvSpPr>
          <p:cNvPr id="5" name="Content Placeholder 2"/>
          <p:cNvSpPr txBox="1">
            <a:spLocks/>
          </p:cNvSpPr>
          <p:nvPr/>
        </p:nvSpPr>
        <p:spPr>
          <a:xfrm>
            <a:off x="152400" y="3953303"/>
            <a:ext cx="4114800" cy="2819400"/>
          </a:xfrm>
          <a:prstGeom prst="rect">
            <a:avLst/>
          </a:prstGeom>
          <a:solidFill>
            <a:schemeClr val="tx1"/>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dirty="0" smtClean="0">
                <a:solidFill>
                  <a:schemeClr val="bg1"/>
                </a:solidFill>
              </a:rPr>
              <a:t>MP3</a:t>
            </a:r>
          </a:p>
          <a:p>
            <a:pPr marL="0" indent="0">
              <a:buFont typeface="Arial" pitchFamily="34" charset="0"/>
              <a:buNone/>
            </a:pPr>
            <a:endParaRPr lang="en-GB" dirty="0">
              <a:solidFill>
                <a:schemeClr val="bg1"/>
              </a:solidFill>
            </a:endParaRPr>
          </a:p>
        </p:txBody>
      </p:sp>
      <p:sp>
        <p:nvSpPr>
          <p:cNvPr id="6" name="Content Placeholder 2"/>
          <p:cNvSpPr txBox="1">
            <a:spLocks/>
          </p:cNvSpPr>
          <p:nvPr/>
        </p:nvSpPr>
        <p:spPr>
          <a:xfrm>
            <a:off x="4619767" y="3994246"/>
            <a:ext cx="4371832" cy="2819400"/>
          </a:xfrm>
          <a:prstGeom prst="rect">
            <a:avLst/>
          </a:prstGeom>
          <a:solidFill>
            <a:schemeClr val="tx1"/>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dirty="0" smtClean="0">
                <a:solidFill>
                  <a:schemeClr val="bg1"/>
                </a:solidFill>
              </a:rPr>
              <a:t>MP4</a:t>
            </a:r>
            <a:endParaRPr lang="en-GB" dirty="0">
              <a:solidFill>
                <a:schemeClr val="bg1"/>
              </a:solidFill>
            </a:endParaRPr>
          </a:p>
        </p:txBody>
      </p:sp>
    </p:spTree>
    <p:extLst>
      <p:ext uri="{BB962C8B-B14F-4D97-AF65-F5344CB8AC3E}">
        <p14:creationId xmlns:p14="http://schemas.microsoft.com/office/powerpoint/2010/main" val="2873866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971800"/>
            <a:ext cx="7772400" cy="1470025"/>
          </a:xfrm>
        </p:spPr>
        <p:txBody>
          <a:bodyPr/>
          <a:lstStyle/>
          <a:p>
            <a:r>
              <a:rPr lang="en-GB" dirty="0" smtClean="0"/>
              <a:t>Planning A Key Incident Essay</a:t>
            </a:r>
            <a:endParaRPr lang="en-GB" dirty="0"/>
          </a:p>
        </p:txBody>
      </p:sp>
      <p:sp>
        <p:nvSpPr>
          <p:cNvPr id="3" name="Subtitle 2"/>
          <p:cNvSpPr>
            <a:spLocks noGrp="1"/>
          </p:cNvSpPr>
          <p:nvPr>
            <p:ph type="subTitle" idx="1"/>
          </p:nvPr>
        </p:nvSpPr>
        <p:spPr>
          <a:xfrm>
            <a:off x="2286000" y="4800600"/>
            <a:ext cx="6400800" cy="1752600"/>
          </a:xfrm>
        </p:spPr>
        <p:txBody>
          <a:bodyPr/>
          <a:lstStyle/>
          <a:p>
            <a:r>
              <a:rPr lang="en-GB" dirty="0">
                <a:solidFill>
                  <a:srgbClr val="FF0000"/>
                </a:solidFill>
              </a:rPr>
              <a:t>To Kill A Mockingbird</a:t>
            </a:r>
            <a:br>
              <a:rPr lang="en-GB" dirty="0">
                <a:solidFill>
                  <a:srgbClr val="FF0000"/>
                </a:solidFill>
              </a:rPr>
            </a:br>
            <a:r>
              <a:rPr lang="en-GB" dirty="0">
                <a:solidFill>
                  <a:srgbClr val="FF0000"/>
                </a:solidFill>
              </a:rPr>
              <a:t>Harper Lee</a:t>
            </a:r>
            <a:endParaRPr lang="en-GB" dirty="0" smtClean="0">
              <a:solidFill>
                <a:srgbClr val="FF0000"/>
              </a:solidFill>
            </a:endParaRPr>
          </a:p>
          <a:p>
            <a:r>
              <a:rPr lang="en-GB" dirty="0" smtClean="0">
                <a:solidFill>
                  <a:srgbClr val="FF0000"/>
                </a:solidFill>
              </a:rPr>
              <a:t>N5 Critical Essay</a:t>
            </a:r>
            <a:endParaRPr lang="en-GB" dirty="0">
              <a:solidFill>
                <a:srgbClr val="FF0000"/>
              </a:solidFill>
            </a:endParaRPr>
          </a:p>
        </p:txBody>
      </p:sp>
    </p:spTree>
    <p:extLst>
      <p:ext uri="{BB962C8B-B14F-4D97-AF65-F5344CB8AC3E}">
        <p14:creationId xmlns:p14="http://schemas.microsoft.com/office/powerpoint/2010/main" val="24468257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Our Essay</a:t>
            </a:r>
            <a:endParaRPr lang="en-GB" dirty="0"/>
          </a:p>
        </p:txBody>
      </p:sp>
      <p:sp>
        <p:nvSpPr>
          <p:cNvPr id="3" name="Content Placeholder 2"/>
          <p:cNvSpPr>
            <a:spLocks noGrp="1"/>
          </p:cNvSpPr>
          <p:nvPr>
            <p:ph idx="1"/>
          </p:nvPr>
        </p:nvSpPr>
        <p:spPr>
          <a:xfrm>
            <a:off x="3276600" y="1219200"/>
            <a:ext cx="5410200" cy="5334000"/>
          </a:xfrm>
          <a:solidFill>
            <a:schemeClr val="tx1"/>
          </a:solidFill>
        </p:spPr>
        <p:txBody>
          <a:bodyPr>
            <a:normAutofit fontScale="92500" lnSpcReduction="10000"/>
          </a:bodyPr>
          <a:lstStyle/>
          <a:p>
            <a:pPr>
              <a:buNone/>
            </a:pPr>
            <a:r>
              <a:rPr lang="en-GB" dirty="0" smtClean="0">
                <a:solidFill>
                  <a:schemeClr val="bg1"/>
                </a:solidFill>
              </a:rPr>
              <a:t>In this essay, we need to:</a:t>
            </a:r>
          </a:p>
          <a:p>
            <a:r>
              <a:rPr lang="en-GB" dirty="0" smtClean="0">
                <a:solidFill>
                  <a:schemeClr val="bg1"/>
                </a:solidFill>
              </a:rPr>
              <a:t>Establish the racist mentality of </a:t>
            </a:r>
            <a:r>
              <a:rPr lang="en-GB" dirty="0" err="1" smtClean="0">
                <a:solidFill>
                  <a:schemeClr val="bg1"/>
                </a:solidFill>
              </a:rPr>
              <a:t>Maycomb</a:t>
            </a:r>
            <a:r>
              <a:rPr lang="en-GB" dirty="0" smtClean="0">
                <a:solidFill>
                  <a:schemeClr val="bg1"/>
                </a:solidFill>
              </a:rPr>
              <a:t> (1 quote)</a:t>
            </a:r>
          </a:p>
          <a:p>
            <a:r>
              <a:rPr lang="en-GB" dirty="0" smtClean="0">
                <a:solidFill>
                  <a:schemeClr val="bg1"/>
                </a:solidFill>
              </a:rPr>
              <a:t>Introduce Atticus’ worries over the trial (1 quote)</a:t>
            </a:r>
          </a:p>
          <a:p>
            <a:r>
              <a:rPr lang="en-GB" dirty="0" smtClean="0">
                <a:solidFill>
                  <a:schemeClr val="bg1"/>
                </a:solidFill>
              </a:rPr>
              <a:t>Demonstrate Tom’s innocence during the trial, and the shock verdict (2 quotes)</a:t>
            </a:r>
          </a:p>
          <a:p>
            <a:r>
              <a:rPr lang="en-GB" dirty="0" smtClean="0">
                <a:solidFill>
                  <a:schemeClr val="bg1"/>
                </a:solidFill>
              </a:rPr>
              <a:t>Show the consequences the trial has on the opinions of Atticus/Scout/</a:t>
            </a:r>
            <a:r>
              <a:rPr lang="en-GB" dirty="0" err="1" smtClean="0">
                <a:solidFill>
                  <a:schemeClr val="bg1"/>
                </a:solidFill>
              </a:rPr>
              <a:t>Jem</a:t>
            </a:r>
            <a:r>
              <a:rPr lang="en-GB" dirty="0" smtClean="0">
                <a:solidFill>
                  <a:schemeClr val="bg1"/>
                </a:solidFill>
              </a:rPr>
              <a:t> (1/2 quotes)</a:t>
            </a:r>
            <a:endParaRPr lang="en-GB" dirty="0">
              <a:solidFill>
                <a:schemeClr val="bg1"/>
              </a:solidFill>
            </a:endParaRPr>
          </a:p>
        </p:txBody>
      </p:sp>
      <p:sp>
        <p:nvSpPr>
          <p:cNvPr id="5" name="TextBox 4"/>
          <p:cNvSpPr txBox="1"/>
          <p:nvPr/>
        </p:nvSpPr>
        <p:spPr>
          <a:xfrm>
            <a:off x="152400" y="4343400"/>
            <a:ext cx="3048000" cy="1938992"/>
          </a:xfrm>
          <a:prstGeom prst="rect">
            <a:avLst/>
          </a:prstGeom>
          <a:solidFill>
            <a:schemeClr val="accent4">
              <a:lumMod val="75000"/>
            </a:schemeClr>
          </a:solidFill>
        </p:spPr>
        <p:txBody>
          <a:bodyPr wrap="square" rtlCol="0">
            <a:spAutoFit/>
          </a:bodyPr>
          <a:lstStyle/>
          <a:p>
            <a:r>
              <a:rPr lang="en-GB" sz="2400" dirty="0" smtClean="0">
                <a:solidFill>
                  <a:schemeClr val="bg1"/>
                </a:solidFill>
              </a:rPr>
              <a:t>In your groups, use your quotation booklets to plan out what quotations you will use for this essay</a:t>
            </a:r>
            <a:endParaRPr lang="en-GB" sz="2400" dirty="0">
              <a:solidFill>
                <a:schemeClr val="bg1"/>
              </a:solidFill>
            </a:endParaRPr>
          </a:p>
        </p:txBody>
      </p:sp>
    </p:spTree>
    <p:extLst>
      <p:ext uri="{BB962C8B-B14F-4D97-AF65-F5344CB8AC3E}">
        <p14:creationId xmlns:p14="http://schemas.microsoft.com/office/powerpoint/2010/main" val="1442976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Plan</a:t>
            </a:r>
            <a:endParaRPr lang="en-GB" dirty="0"/>
          </a:p>
        </p:txBody>
      </p:sp>
      <p:sp>
        <p:nvSpPr>
          <p:cNvPr id="3" name="Content Placeholder 2"/>
          <p:cNvSpPr>
            <a:spLocks noGrp="1"/>
          </p:cNvSpPr>
          <p:nvPr>
            <p:ph idx="1"/>
          </p:nvPr>
        </p:nvSpPr>
        <p:spPr>
          <a:xfrm>
            <a:off x="3276600" y="1600200"/>
            <a:ext cx="5410200" cy="4525963"/>
          </a:xfrm>
          <a:solidFill>
            <a:schemeClr val="tx1"/>
          </a:solidFill>
        </p:spPr>
        <p:txBody>
          <a:bodyPr/>
          <a:lstStyle/>
          <a:p>
            <a:pPr>
              <a:buNone/>
            </a:pPr>
            <a:r>
              <a:rPr lang="en-GB" dirty="0" smtClean="0">
                <a:solidFill>
                  <a:schemeClr val="bg1"/>
                </a:solidFill>
              </a:rPr>
              <a:t>Remember-you can plan for your introduction in the same way for each essay-up to a point! Your TITLE, AUTHOR and SUMMARY section can stay the same-your TASK and EXPLAIN TECHNIQUE section needs to change, however!</a:t>
            </a:r>
            <a:endParaRPr lang="en-GB" dirty="0">
              <a:solidFill>
                <a:schemeClr val="bg1"/>
              </a:solidFill>
            </a:endParaRPr>
          </a:p>
        </p:txBody>
      </p:sp>
    </p:spTree>
    <p:extLst>
      <p:ext uri="{BB962C8B-B14F-4D97-AF65-F5344CB8AC3E}">
        <p14:creationId xmlns:p14="http://schemas.microsoft.com/office/powerpoint/2010/main" val="2375250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Plan</a:t>
            </a:r>
            <a:endParaRPr lang="en-GB" dirty="0"/>
          </a:p>
        </p:txBody>
      </p:sp>
      <p:sp>
        <p:nvSpPr>
          <p:cNvPr id="3" name="Content Placeholder 2"/>
          <p:cNvSpPr>
            <a:spLocks noGrp="1"/>
          </p:cNvSpPr>
          <p:nvPr>
            <p:ph idx="1"/>
          </p:nvPr>
        </p:nvSpPr>
        <p:spPr>
          <a:xfrm>
            <a:off x="3276600" y="1219200"/>
            <a:ext cx="5410200" cy="5334000"/>
          </a:xfrm>
          <a:solidFill>
            <a:schemeClr val="tx1"/>
          </a:solidFill>
        </p:spPr>
        <p:txBody>
          <a:bodyPr>
            <a:normAutofit fontScale="77500" lnSpcReduction="20000"/>
          </a:bodyPr>
          <a:lstStyle/>
          <a:p>
            <a:pPr>
              <a:buNone/>
            </a:pPr>
            <a:r>
              <a:rPr lang="en-GB" dirty="0" smtClean="0">
                <a:solidFill>
                  <a:schemeClr val="bg1"/>
                </a:solidFill>
              </a:rPr>
              <a:t>T-title</a:t>
            </a:r>
          </a:p>
          <a:p>
            <a:pPr>
              <a:buNone/>
            </a:pPr>
            <a:endParaRPr lang="en-GB" dirty="0" smtClean="0">
              <a:solidFill>
                <a:schemeClr val="bg1"/>
              </a:solidFill>
            </a:endParaRPr>
          </a:p>
          <a:p>
            <a:pPr>
              <a:buNone/>
            </a:pPr>
            <a:r>
              <a:rPr lang="en-GB" dirty="0" smtClean="0">
                <a:solidFill>
                  <a:schemeClr val="bg1"/>
                </a:solidFill>
              </a:rPr>
              <a:t>A-author</a:t>
            </a:r>
          </a:p>
          <a:p>
            <a:pPr>
              <a:buNone/>
            </a:pPr>
            <a:endParaRPr lang="en-GB" dirty="0" smtClean="0">
              <a:solidFill>
                <a:schemeClr val="bg1"/>
              </a:solidFill>
            </a:endParaRPr>
          </a:p>
          <a:p>
            <a:pPr>
              <a:buNone/>
            </a:pPr>
            <a:r>
              <a:rPr lang="en-GB" dirty="0" smtClean="0">
                <a:solidFill>
                  <a:schemeClr val="bg1"/>
                </a:solidFill>
              </a:rPr>
              <a:t>S-summary (setting-time and place, brief plot overview, mention of key characters)</a:t>
            </a:r>
          </a:p>
          <a:p>
            <a:pPr>
              <a:buNone/>
            </a:pPr>
            <a:endParaRPr lang="en-GB" dirty="0" smtClean="0">
              <a:solidFill>
                <a:schemeClr val="bg1"/>
              </a:solidFill>
            </a:endParaRPr>
          </a:p>
          <a:p>
            <a:pPr>
              <a:buNone/>
            </a:pPr>
            <a:r>
              <a:rPr lang="en-GB" dirty="0" smtClean="0">
                <a:solidFill>
                  <a:schemeClr val="bg1"/>
                </a:solidFill>
              </a:rPr>
              <a:t>T-task (what is the key incident, briefly explain why it is important-turning point, theme exemplified, etc.)</a:t>
            </a:r>
          </a:p>
          <a:p>
            <a:pPr>
              <a:buNone/>
            </a:pPr>
            <a:endParaRPr lang="en-GB" dirty="0" smtClean="0">
              <a:solidFill>
                <a:schemeClr val="bg1"/>
              </a:solidFill>
            </a:endParaRPr>
          </a:p>
          <a:p>
            <a:pPr>
              <a:buNone/>
            </a:pPr>
            <a:r>
              <a:rPr lang="en-GB" dirty="0" smtClean="0">
                <a:solidFill>
                  <a:schemeClr val="bg1"/>
                </a:solidFill>
              </a:rPr>
              <a:t>E-explain techniques (this key incident is developed through Lee’s use of...-look at headings of MPs!)</a:t>
            </a:r>
            <a:endParaRPr lang="en-GB" dirty="0">
              <a:solidFill>
                <a:schemeClr val="bg1"/>
              </a:solidFill>
            </a:endParaRPr>
          </a:p>
        </p:txBody>
      </p:sp>
    </p:spTree>
    <p:extLst>
      <p:ext uri="{BB962C8B-B14F-4D97-AF65-F5344CB8AC3E}">
        <p14:creationId xmlns:p14="http://schemas.microsoft.com/office/powerpoint/2010/main" val="35603099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GB" dirty="0" smtClean="0"/>
              <a:t>MP1-Setting</a:t>
            </a:r>
            <a:endParaRPr lang="en-GB" dirty="0"/>
          </a:p>
        </p:txBody>
      </p:sp>
      <p:sp>
        <p:nvSpPr>
          <p:cNvPr id="3" name="Content Placeholder 2"/>
          <p:cNvSpPr>
            <a:spLocks noGrp="1"/>
          </p:cNvSpPr>
          <p:nvPr>
            <p:ph idx="1"/>
          </p:nvPr>
        </p:nvSpPr>
        <p:spPr>
          <a:xfrm>
            <a:off x="0" y="457200"/>
            <a:ext cx="9144000" cy="6248400"/>
          </a:xfrm>
          <a:solidFill>
            <a:schemeClr val="tx1"/>
          </a:solidFill>
        </p:spPr>
        <p:txBody>
          <a:bodyPr>
            <a:normAutofit fontScale="62500" lnSpcReduction="20000"/>
          </a:bodyPr>
          <a:lstStyle/>
          <a:p>
            <a:pPr>
              <a:buNone/>
            </a:pPr>
            <a:r>
              <a:rPr lang="en-GB" b="1" u="sng" dirty="0" smtClean="0">
                <a:solidFill>
                  <a:schemeClr val="bg1"/>
                </a:solidFill>
              </a:rPr>
              <a:t>Point</a:t>
            </a:r>
            <a:r>
              <a:rPr lang="en-GB" dirty="0" smtClean="0">
                <a:solidFill>
                  <a:schemeClr val="bg1"/>
                </a:solidFill>
              </a:rPr>
              <a:t>-</a:t>
            </a:r>
          </a:p>
          <a:p>
            <a:pPr>
              <a:buNone/>
            </a:pPr>
            <a:r>
              <a:rPr lang="en-GB" dirty="0" smtClean="0">
                <a:solidFill>
                  <a:schemeClr val="bg1"/>
                </a:solidFill>
              </a:rPr>
              <a:t>Firstly, Lee creates a tense atmosphere in the build up to the trial, in describing the setting of </a:t>
            </a:r>
            <a:r>
              <a:rPr lang="en-GB" dirty="0" err="1" smtClean="0">
                <a:solidFill>
                  <a:schemeClr val="bg1"/>
                </a:solidFill>
              </a:rPr>
              <a:t>Maycomb</a:t>
            </a:r>
            <a:r>
              <a:rPr lang="en-GB" dirty="0" smtClean="0">
                <a:solidFill>
                  <a:schemeClr val="bg1"/>
                </a:solidFill>
              </a:rPr>
              <a:t>. </a:t>
            </a:r>
          </a:p>
          <a:p>
            <a:pPr>
              <a:buNone/>
            </a:pPr>
            <a:r>
              <a:rPr lang="en-GB" b="1" u="sng" dirty="0" smtClean="0">
                <a:solidFill>
                  <a:schemeClr val="bg1"/>
                </a:solidFill>
              </a:rPr>
              <a:t>Context</a:t>
            </a:r>
            <a:r>
              <a:rPr lang="en-GB" b="1" dirty="0" smtClean="0">
                <a:solidFill>
                  <a:schemeClr val="bg1"/>
                </a:solidFill>
              </a:rPr>
              <a:t>- </a:t>
            </a:r>
          </a:p>
          <a:p>
            <a:pPr>
              <a:buNone/>
            </a:pPr>
            <a:r>
              <a:rPr lang="en-GB" dirty="0" smtClean="0">
                <a:solidFill>
                  <a:schemeClr val="bg1"/>
                </a:solidFill>
              </a:rPr>
              <a:t>Near the beginning of the novel, Atticus confides in his brother his worries about the impact his community will have on his children: </a:t>
            </a:r>
          </a:p>
          <a:p>
            <a:pPr>
              <a:buNone/>
            </a:pPr>
            <a:r>
              <a:rPr lang="en-GB" b="1" u="sng" dirty="0" smtClean="0">
                <a:solidFill>
                  <a:schemeClr val="bg1"/>
                </a:solidFill>
              </a:rPr>
              <a:t>Quotation</a:t>
            </a:r>
            <a:endParaRPr lang="en-GB" u="sng" dirty="0" smtClean="0">
              <a:solidFill>
                <a:schemeClr val="bg1"/>
              </a:solidFill>
            </a:endParaRPr>
          </a:p>
          <a:p>
            <a:pPr>
              <a:buNone/>
            </a:pPr>
            <a:r>
              <a:rPr lang="en-GB" dirty="0" smtClean="0">
                <a:solidFill>
                  <a:schemeClr val="bg1"/>
                </a:solidFill>
              </a:rPr>
              <a:t>“I hope and pray I can get </a:t>
            </a:r>
            <a:r>
              <a:rPr lang="en-GB" dirty="0" err="1" smtClean="0">
                <a:solidFill>
                  <a:schemeClr val="bg1"/>
                </a:solidFill>
              </a:rPr>
              <a:t>Jem</a:t>
            </a:r>
            <a:r>
              <a:rPr lang="en-GB" dirty="0" smtClean="0">
                <a:solidFill>
                  <a:schemeClr val="bg1"/>
                </a:solidFill>
              </a:rPr>
              <a:t> and Scout through it without the bitterness and most of all, without catching </a:t>
            </a:r>
            <a:r>
              <a:rPr lang="en-GB" dirty="0" err="1" smtClean="0">
                <a:solidFill>
                  <a:schemeClr val="bg1"/>
                </a:solidFill>
              </a:rPr>
              <a:t>Maycomb’s</a:t>
            </a:r>
            <a:r>
              <a:rPr lang="en-GB" dirty="0" smtClean="0">
                <a:solidFill>
                  <a:schemeClr val="bg1"/>
                </a:solidFill>
              </a:rPr>
              <a:t> usual disease.”</a:t>
            </a:r>
          </a:p>
          <a:p>
            <a:pPr>
              <a:buNone/>
            </a:pPr>
            <a:r>
              <a:rPr lang="en-GB" b="1" u="sng" dirty="0" smtClean="0">
                <a:solidFill>
                  <a:schemeClr val="bg1"/>
                </a:solidFill>
              </a:rPr>
              <a:t>Explanation</a:t>
            </a:r>
            <a:endParaRPr lang="en-GB" u="sng" dirty="0" smtClean="0">
              <a:solidFill>
                <a:schemeClr val="bg1"/>
              </a:solidFill>
            </a:endParaRPr>
          </a:p>
          <a:p>
            <a:r>
              <a:rPr lang="en-GB" dirty="0" smtClean="0">
                <a:solidFill>
                  <a:schemeClr val="bg1"/>
                </a:solidFill>
              </a:rPr>
              <a:t>Lee presents Atticus’ view of his community as one that is infected with racist ideologies that he completely disagrees with</a:t>
            </a:r>
          </a:p>
          <a:p>
            <a:r>
              <a:rPr lang="en-GB" dirty="0" smtClean="0">
                <a:solidFill>
                  <a:schemeClr val="bg1"/>
                </a:solidFill>
              </a:rPr>
              <a:t>Lee demonstrates Atticus’ discomfort at the prospect of having to go against his community’s values in the upcoming Tom Robinson trial, and shares his fears of the impact this may have on his children</a:t>
            </a:r>
          </a:p>
          <a:p>
            <a:r>
              <a:rPr lang="en-GB" dirty="0" smtClean="0">
                <a:solidFill>
                  <a:schemeClr val="bg1"/>
                </a:solidFill>
              </a:rPr>
              <a:t>Lee presents </a:t>
            </a:r>
            <a:r>
              <a:rPr lang="en-GB" dirty="0" err="1" smtClean="0">
                <a:solidFill>
                  <a:schemeClr val="bg1"/>
                </a:solidFill>
              </a:rPr>
              <a:t>Maycomb</a:t>
            </a:r>
            <a:r>
              <a:rPr lang="en-GB" dirty="0" smtClean="0">
                <a:solidFill>
                  <a:schemeClr val="bg1"/>
                </a:solidFill>
              </a:rPr>
              <a:t> as a place of close-mindedness, gossip and judgement. </a:t>
            </a:r>
          </a:p>
          <a:p>
            <a:pPr>
              <a:buNone/>
            </a:pPr>
            <a:r>
              <a:rPr lang="en-GB" b="1" u="sng" dirty="0" smtClean="0">
                <a:solidFill>
                  <a:schemeClr val="bg1"/>
                </a:solidFill>
              </a:rPr>
              <a:t>Link-</a:t>
            </a:r>
            <a:endParaRPr lang="en-GB" u="sng" dirty="0" smtClean="0">
              <a:solidFill>
                <a:schemeClr val="bg1"/>
              </a:solidFill>
            </a:endParaRPr>
          </a:p>
          <a:p>
            <a:pPr>
              <a:buNone/>
            </a:pPr>
            <a:r>
              <a:rPr lang="en-GB" dirty="0" smtClean="0">
                <a:solidFill>
                  <a:schemeClr val="bg1"/>
                </a:solidFill>
              </a:rPr>
              <a:t>By demonstrating Atticus’ disagreement with the strong beliefs of </a:t>
            </a:r>
            <a:r>
              <a:rPr lang="en-GB" dirty="0" err="1" smtClean="0">
                <a:solidFill>
                  <a:schemeClr val="bg1"/>
                </a:solidFill>
              </a:rPr>
              <a:t>Maycomb</a:t>
            </a:r>
            <a:r>
              <a:rPr lang="en-GB" dirty="0" smtClean="0">
                <a:solidFill>
                  <a:schemeClr val="bg1"/>
                </a:solidFill>
              </a:rPr>
              <a:t>, Lee foreshadows the uphill battle he will face in the court proceedings in the key incident of the novel.</a:t>
            </a:r>
          </a:p>
        </p:txBody>
      </p:sp>
    </p:spTree>
    <p:extLst>
      <p:ext uri="{BB962C8B-B14F-4D97-AF65-F5344CB8AC3E}">
        <p14:creationId xmlns:p14="http://schemas.microsoft.com/office/powerpoint/2010/main" val="819896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a:t>
            </a:r>
            <a:endParaRPr lang="en-GB" dirty="0"/>
          </a:p>
        </p:txBody>
      </p:sp>
      <p:sp>
        <p:nvSpPr>
          <p:cNvPr id="3" name="Content Placeholder 2"/>
          <p:cNvSpPr>
            <a:spLocks noGrp="1"/>
          </p:cNvSpPr>
          <p:nvPr>
            <p:ph idx="1"/>
          </p:nvPr>
        </p:nvSpPr>
        <p:spPr>
          <a:xfrm>
            <a:off x="3276600" y="1219200"/>
            <a:ext cx="5410200" cy="5334000"/>
          </a:xfrm>
          <a:solidFill>
            <a:schemeClr val="tx1"/>
          </a:solidFill>
        </p:spPr>
        <p:txBody>
          <a:bodyPr>
            <a:normAutofit/>
          </a:bodyPr>
          <a:lstStyle/>
          <a:p>
            <a:r>
              <a:rPr lang="en-GB" dirty="0" smtClean="0">
                <a:solidFill>
                  <a:schemeClr val="bg1"/>
                </a:solidFill>
              </a:rPr>
              <a:t>Continue planning for remaining paragraphs</a:t>
            </a:r>
          </a:p>
          <a:p>
            <a:endParaRPr lang="en-GB" dirty="0" smtClean="0">
              <a:solidFill>
                <a:schemeClr val="bg1"/>
              </a:solidFill>
            </a:endParaRPr>
          </a:p>
          <a:p>
            <a:endParaRPr lang="en-GB" dirty="0">
              <a:solidFill>
                <a:schemeClr val="bg1"/>
              </a:solidFill>
            </a:endParaRPr>
          </a:p>
          <a:p>
            <a:r>
              <a:rPr lang="en-GB" dirty="0" smtClean="0">
                <a:solidFill>
                  <a:schemeClr val="bg1"/>
                </a:solidFill>
              </a:rPr>
              <a:t>You will use this plan to write a full key incident essay, due next Fri (15</a:t>
            </a:r>
            <a:r>
              <a:rPr lang="en-GB" baseline="30000" dirty="0" smtClean="0">
                <a:solidFill>
                  <a:schemeClr val="bg1"/>
                </a:solidFill>
              </a:rPr>
              <a:t>th</a:t>
            </a:r>
            <a:r>
              <a:rPr lang="en-GB" dirty="0" smtClean="0">
                <a:solidFill>
                  <a:schemeClr val="bg1"/>
                </a:solidFill>
              </a:rPr>
              <a:t> Feb)</a:t>
            </a:r>
            <a:endParaRPr lang="en-GB" dirty="0">
              <a:solidFill>
                <a:schemeClr val="bg1"/>
              </a:solidFill>
            </a:endParaRPr>
          </a:p>
        </p:txBody>
      </p:sp>
    </p:spTree>
    <p:extLst>
      <p:ext uri="{BB962C8B-B14F-4D97-AF65-F5344CB8AC3E}">
        <p14:creationId xmlns:p14="http://schemas.microsoft.com/office/powerpoint/2010/main" val="11336395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Incident Essay Feedback</a:t>
            </a:r>
            <a:endParaRPr lang="en-GB" dirty="0"/>
          </a:p>
        </p:txBody>
      </p:sp>
      <p:sp>
        <p:nvSpPr>
          <p:cNvPr id="3" name="Content Placeholder 2"/>
          <p:cNvSpPr>
            <a:spLocks noGrp="1"/>
          </p:cNvSpPr>
          <p:nvPr>
            <p:ph idx="1"/>
          </p:nvPr>
        </p:nvSpPr>
        <p:spPr>
          <a:xfrm>
            <a:off x="3276600" y="1219200"/>
            <a:ext cx="5410200" cy="5334000"/>
          </a:xfrm>
          <a:solidFill>
            <a:schemeClr val="tx1"/>
          </a:solidFill>
        </p:spPr>
        <p:txBody>
          <a:bodyPr>
            <a:normAutofit fontScale="77500" lnSpcReduction="20000"/>
          </a:bodyPr>
          <a:lstStyle/>
          <a:p>
            <a:pPr marL="0" indent="0">
              <a:buNone/>
            </a:pPr>
            <a:r>
              <a:rPr lang="en-GB" dirty="0" smtClean="0">
                <a:solidFill>
                  <a:schemeClr val="bg1"/>
                </a:solidFill>
              </a:rPr>
              <a:t>MAIN ISSUES</a:t>
            </a:r>
          </a:p>
          <a:p>
            <a:r>
              <a:rPr lang="en-GB" dirty="0" smtClean="0">
                <a:solidFill>
                  <a:schemeClr val="bg1"/>
                </a:solidFill>
              </a:rPr>
              <a:t>Basic punctuation (capitals, apostrophes, sentence construction)</a:t>
            </a:r>
          </a:p>
          <a:p>
            <a:r>
              <a:rPr lang="en-GB" dirty="0" smtClean="0">
                <a:solidFill>
                  <a:schemeClr val="bg1"/>
                </a:solidFill>
              </a:rPr>
              <a:t>Conclusions-more practise required</a:t>
            </a:r>
          </a:p>
          <a:p>
            <a:r>
              <a:rPr lang="en-GB" dirty="0" smtClean="0">
                <a:solidFill>
                  <a:schemeClr val="bg1"/>
                </a:solidFill>
              </a:rPr>
              <a:t>Structure of essay-chronological!</a:t>
            </a:r>
          </a:p>
          <a:p>
            <a:r>
              <a:rPr lang="en-GB" dirty="0" smtClean="0">
                <a:solidFill>
                  <a:schemeClr val="bg1"/>
                </a:solidFill>
              </a:rPr>
              <a:t>Topic sentences</a:t>
            </a:r>
          </a:p>
          <a:p>
            <a:r>
              <a:rPr lang="en-GB" dirty="0" smtClean="0">
                <a:solidFill>
                  <a:schemeClr val="bg1"/>
                </a:solidFill>
              </a:rPr>
              <a:t>Analysis of key incident-linking to Q, giving detail, explaining why it is important in relation to theme</a:t>
            </a:r>
          </a:p>
          <a:p>
            <a:pPr marL="0" indent="0">
              <a:buNone/>
            </a:pPr>
            <a:endParaRPr lang="en-GB" dirty="0" smtClean="0">
              <a:solidFill>
                <a:schemeClr val="bg1"/>
              </a:solidFill>
            </a:endParaRPr>
          </a:p>
          <a:p>
            <a:pPr marL="0" indent="0">
              <a:buNone/>
            </a:pPr>
            <a:endParaRPr lang="en-GB" dirty="0">
              <a:solidFill>
                <a:schemeClr val="bg1"/>
              </a:solidFill>
            </a:endParaRPr>
          </a:p>
          <a:p>
            <a:pPr marL="0" indent="0">
              <a:buNone/>
            </a:pPr>
            <a:r>
              <a:rPr lang="en-GB" dirty="0" smtClean="0">
                <a:solidFill>
                  <a:schemeClr val="bg1"/>
                </a:solidFill>
              </a:rPr>
              <a:t>Look </a:t>
            </a:r>
            <a:r>
              <a:rPr lang="en-GB" dirty="0">
                <a:solidFill>
                  <a:schemeClr val="bg1"/>
                </a:solidFill>
              </a:rPr>
              <a:t>at your feedback. As a group, write on your post-it THREE things related to essay writing that you would like me to go over.</a:t>
            </a: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a:p>
            <a:endParaRPr lang="en-GB" dirty="0">
              <a:solidFill>
                <a:schemeClr val="bg1"/>
              </a:solidFill>
            </a:endParaRPr>
          </a:p>
        </p:txBody>
      </p:sp>
    </p:spTree>
    <p:extLst>
      <p:ext uri="{BB962C8B-B14F-4D97-AF65-F5344CB8AC3E}">
        <p14:creationId xmlns:p14="http://schemas.microsoft.com/office/powerpoint/2010/main" val="968321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Previous Critical Essay Qs</a:t>
            </a:r>
            <a:endParaRPr lang="en-GB" dirty="0"/>
          </a:p>
        </p:txBody>
      </p:sp>
      <p:sp>
        <p:nvSpPr>
          <p:cNvPr id="3" name="Content Placeholder 2"/>
          <p:cNvSpPr>
            <a:spLocks noGrp="1"/>
          </p:cNvSpPr>
          <p:nvPr>
            <p:ph idx="1"/>
          </p:nvPr>
        </p:nvSpPr>
        <p:spPr>
          <a:xfrm>
            <a:off x="3276600" y="1219200"/>
            <a:ext cx="5410200" cy="5334000"/>
          </a:xfrm>
          <a:solidFill>
            <a:schemeClr val="tx1"/>
          </a:solidFill>
        </p:spPr>
        <p:txBody>
          <a:bodyPr>
            <a:normAutofit lnSpcReduction="10000"/>
          </a:bodyPr>
          <a:lstStyle/>
          <a:p>
            <a:r>
              <a:rPr lang="en-GB" dirty="0" smtClean="0">
                <a:solidFill>
                  <a:schemeClr val="bg1"/>
                </a:solidFill>
              </a:rPr>
              <a:t>Look at the previous essay Qs on page 2-3 of your Essay Writing 101 booklet</a:t>
            </a:r>
          </a:p>
          <a:p>
            <a:endParaRPr lang="en-GB" dirty="0">
              <a:solidFill>
                <a:schemeClr val="bg1"/>
              </a:solidFill>
            </a:endParaRPr>
          </a:p>
          <a:p>
            <a:r>
              <a:rPr lang="en-GB" dirty="0" smtClean="0">
                <a:solidFill>
                  <a:schemeClr val="bg1"/>
                </a:solidFill>
              </a:rPr>
              <a:t>In pairs/groups, beside each Q, note down what kind of Q it is-e.g. character, theme, etc.</a:t>
            </a:r>
          </a:p>
          <a:p>
            <a:endParaRPr lang="en-GB" dirty="0">
              <a:solidFill>
                <a:schemeClr val="bg1"/>
              </a:solidFill>
            </a:endParaRPr>
          </a:p>
          <a:p>
            <a:r>
              <a:rPr lang="en-GB" dirty="0" smtClean="0">
                <a:solidFill>
                  <a:schemeClr val="bg1"/>
                </a:solidFill>
              </a:rPr>
              <a:t>What are the most common Q types?</a:t>
            </a:r>
            <a:endParaRPr lang="en-GB" dirty="0">
              <a:solidFill>
                <a:schemeClr val="bg1"/>
              </a:solidFill>
            </a:endParaRPr>
          </a:p>
        </p:txBody>
      </p:sp>
    </p:spTree>
    <p:extLst>
      <p:ext uri="{BB962C8B-B14F-4D97-AF65-F5344CB8AC3E}">
        <p14:creationId xmlns:p14="http://schemas.microsoft.com/office/powerpoint/2010/main" val="2325266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2018 Qs</a:t>
            </a:r>
            <a:endParaRPr lang="en-GB" dirty="0"/>
          </a:p>
        </p:txBody>
      </p:sp>
      <p:sp>
        <p:nvSpPr>
          <p:cNvPr id="3" name="Content Placeholder 2"/>
          <p:cNvSpPr>
            <a:spLocks noGrp="1"/>
          </p:cNvSpPr>
          <p:nvPr>
            <p:ph idx="1"/>
          </p:nvPr>
        </p:nvSpPr>
        <p:spPr>
          <a:xfrm>
            <a:off x="3124200" y="1295400"/>
            <a:ext cx="5410200" cy="5334000"/>
          </a:xfrm>
          <a:solidFill>
            <a:schemeClr val="tx1"/>
          </a:solidFill>
        </p:spPr>
        <p:txBody>
          <a:bodyPr>
            <a:normAutofit fontScale="77500" lnSpcReduction="20000"/>
          </a:bodyPr>
          <a:lstStyle/>
          <a:p>
            <a:pPr marL="514350" indent="-514350">
              <a:buAutoNum type="arabicPeriod"/>
            </a:pPr>
            <a:r>
              <a:rPr lang="en-GB" dirty="0" smtClean="0">
                <a:solidFill>
                  <a:schemeClr val="bg1"/>
                </a:solidFill>
              </a:rPr>
              <a:t>Choose a novel or short story or work of non-fiction which deals with a significant event or experience or issue. Give a brief account of the significant event or experience or issue. By referring to appropriate techniques, explain how it is important to the text as a whole.</a:t>
            </a:r>
          </a:p>
          <a:p>
            <a:pPr marL="514350" indent="-514350">
              <a:buAutoNum type="arabicPeriod"/>
            </a:pPr>
            <a:endParaRPr lang="en-GB" dirty="0" smtClean="0">
              <a:solidFill>
                <a:schemeClr val="bg1"/>
              </a:solidFill>
            </a:endParaRPr>
          </a:p>
          <a:p>
            <a:pPr marL="514350" indent="-514350">
              <a:buAutoNum type="arabicPeriod"/>
            </a:pPr>
            <a:r>
              <a:rPr lang="en-GB" dirty="0" smtClean="0">
                <a:solidFill>
                  <a:schemeClr val="bg1"/>
                </a:solidFill>
              </a:rPr>
              <a:t>Choose a novel or short story in which there is a character you feel strongly about. By referring to appropriate techniques, explain how the author creates this reaction in you.</a:t>
            </a:r>
            <a:endParaRPr lang="en-GB" dirty="0">
              <a:solidFill>
                <a:schemeClr val="bg1"/>
              </a:solidFill>
            </a:endParaRPr>
          </a:p>
        </p:txBody>
      </p:sp>
    </p:spTree>
    <p:extLst>
      <p:ext uri="{BB962C8B-B14F-4D97-AF65-F5344CB8AC3E}">
        <p14:creationId xmlns:p14="http://schemas.microsoft.com/office/powerpoint/2010/main" val="627669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Q</a:t>
            </a:r>
            <a:endParaRPr lang="en-GB" dirty="0"/>
          </a:p>
        </p:txBody>
      </p:sp>
      <p:sp>
        <p:nvSpPr>
          <p:cNvPr id="3" name="Content Placeholder 2"/>
          <p:cNvSpPr>
            <a:spLocks noGrp="1"/>
          </p:cNvSpPr>
          <p:nvPr>
            <p:ph idx="1"/>
          </p:nvPr>
        </p:nvSpPr>
        <p:spPr>
          <a:xfrm>
            <a:off x="3276600" y="1219200"/>
            <a:ext cx="5410200" cy="5334000"/>
          </a:xfrm>
          <a:solidFill>
            <a:schemeClr val="tx1"/>
          </a:solidFill>
        </p:spPr>
        <p:txBody>
          <a:bodyPr>
            <a:normAutofit fontScale="92500" lnSpcReduction="20000"/>
          </a:bodyPr>
          <a:lstStyle/>
          <a:p>
            <a:r>
              <a:rPr lang="en-GB" b="1" dirty="0" smtClean="0">
                <a:solidFill>
                  <a:schemeClr val="bg1"/>
                </a:solidFill>
              </a:rPr>
              <a:t>Character </a:t>
            </a:r>
          </a:p>
          <a:p>
            <a:endParaRPr lang="en-GB" dirty="0">
              <a:solidFill>
                <a:schemeClr val="bg1"/>
              </a:solidFill>
            </a:endParaRPr>
          </a:p>
          <a:p>
            <a:r>
              <a:rPr lang="en-GB" b="1" dirty="0" smtClean="0">
                <a:solidFill>
                  <a:schemeClr val="bg1"/>
                </a:solidFill>
              </a:rPr>
              <a:t>Theme </a:t>
            </a:r>
          </a:p>
          <a:p>
            <a:endParaRPr lang="en-GB" dirty="0">
              <a:solidFill>
                <a:schemeClr val="bg1"/>
              </a:solidFill>
            </a:endParaRPr>
          </a:p>
          <a:p>
            <a:r>
              <a:rPr lang="en-GB" b="1" dirty="0" smtClean="0">
                <a:solidFill>
                  <a:schemeClr val="bg1"/>
                </a:solidFill>
              </a:rPr>
              <a:t>Key incident</a:t>
            </a:r>
          </a:p>
          <a:p>
            <a:endParaRPr lang="en-GB" dirty="0">
              <a:solidFill>
                <a:schemeClr val="bg1"/>
              </a:solidFill>
            </a:endParaRPr>
          </a:p>
          <a:p>
            <a:r>
              <a:rPr lang="en-GB" b="1" dirty="0" smtClean="0">
                <a:solidFill>
                  <a:schemeClr val="bg1"/>
                </a:solidFill>
              </a:rPr>
              <a:t>Conflict</a:t>
            </a:r>
          </a:p>
          <a:p>
            <a:endParaRPr lang="en-GB" dirty="0">
              <a:solidFill>
                <a:schemeClr val="bg1"/>
              </a:solidFill>
            </a:endParaRPr>
          </a:p>
          <a:p>
            <a:r>
              <a:rPr lang="en-GB" dirty="0" smtClean="0">
                <a:solidFill>
                  <a:schemeClr val="bg1"/>
                </a:solidFill>
              </a:rPr>
              <a:t>Setting</a:t>
            </a:r>
          </a:p>
          <a:p>
            <a:endParaRPr lang="en-GB" dirty="0">
              <a:solidFill>
                <a:schemeClr val="bg1"/>
              </a:solidFill>
            </a:endParaRPr>
          </a:p>
          <a:p>
            <a:r>
              <a:rPr lang="en-GB" dirty="0" smtClean="0">
                <a:solidFill>
                  <a:schemeClr val="bg1"/>
                </a:solidFill>
              </a:rPr>
              <a:t>Mood/atmosphere</a:t>
            </a:r>
            <a:endParaRPr lang="en-GB" dirty="0">
              <a:solidFill>
                <a:schemeClr val="bg1"/>
              </a:solidFill>
            </a:endParaRPr>
          </a:p>
        </p:txBody>
      </p:sp>
      <p:pic>
        <p:nvPicPr>
          <p:cNvPr id="1026" name="Picture 2" descr="C:\Users\mi3069a\AppData\Local\Microsoft\Windows\Temporary Internet Files\Content.IE5\S994T7W6\blockpag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2475" y="3424237"/>
            <a:ext cx="19050" cy="9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i3069a\AppData\Local\Microsoft\Windows\Temporary Internet Files\Content.IE5\2CD0IRMA\blockpag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2475" y="3424237"/>
            <a:ext cx="19050" cy="95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mi3069a\AppData\Local\Microsoft\Windows\Temporary Internet Files\Content.IE5\NJX73MX8\480px-Approve_icon.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1066800"/>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C:\Users\mi3069a\AppData\Local\Microsoft\Windows\Temporary Internet Files\Content.IE5\NJX73MX8\480px-Approve_icon.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38215" y="1981200"/>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6499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Incident Qs</a:t>
            </a:r>
            <a:endParaRPr lang="en-GB" dirty="0"/>
          </a:p>
        </p:txBody>
      </p:sp>
      <p:sp>
        <p:nvSpPr>
          <p:cNvPr id="3" name="Content Placeholder 2"/>
          <p:cNvSpPr>
            <a:spLocks noGrp="1"/>
          </p:cNvSpPr>
          <p:nvPr>
            <p:ph idx="1"/>
          </p:nvPr>
        </p:nvSpPr>
        <p:spPr>
          <a:xfrm>
            <a:off x="381000" y="1219200"/>
            <a:ext cx="8534400" cy="5334000"/>
          </a:xfrm>
          <a:solidFill>
            <a:schemeClr val="tx1"/>
          </a:solidFill>
        </p:spPr>
        <p:txBody>
          <a:bodyPr>
            <a:normAutofit fontScale="77500" lnSpcReduction="20000"/>
          </a:bodyPr>
          <a:lstStyle/>
          <a:p>
            <a:r>
              <a:rPr lang="en-GB" dirty="0" smtClean="0">
                <a:solidFill>
                  <a:schemeClr val="bg1"/>
                </a:solidFill>
              </a:rPr>
              <a:t>Choose </a:t>
            </a:r>
            <a:r>
              <a:rPr lang="en-GB" dirty="0">
                <a:solidFill>
                  <a:schemeClr val="bg1"/>
                </a:solidFill>
              </a:rPr>
              <a:t>a novel or short story or work of non-fiction which has a key incident. </a:t>
            </a:r>
            <a:r>
              <a:rPr lang="en-GB" dirty="0" smtClean="0">
                <a:solidFill>
                  <a:schemeClr val="bg1"/>
                </a:solidFill>
              </a:rPr>
              <a:t>Give </a:t>
            </a:r>
            <a:r>
              <a:rPr lang="en-GB" dirty="0">
                <a:solidFill>
                  <a:schemeClr val="bg1"/>
                </a:solidFill>
              </a:rPr>
              <a:t>a brief account of the incident, and by referring to appropriate techniques, sow how this incident is important to the text as a whole</a:t>
            </a:r>
            <a:r>
              <a:rPr lang="en-GB" dirty="0" smtClean="0">
                <a:solidFill>
                  <a:schemeClr val="bg1"/>
                </a:solidFill>
              </a:rPr>
              <a:t>.</a:t>
            </a:r>
          </a:p>
          <a:p>
            <a:endParaRPr lang="en-GB" dirty="0">
              <a:solidFill>
                <a:schemeClr val="bg1"/>
              </a:solidFill>
            </a:endParaRPr>
          </a:p>
          <a:p>
            <a:r>
              <a:rPr lang="en-GB" dirty="0" smtClean="0">
                <a:solidFill>
                  <a:schemeClr val="bg1"/>
                </a:solidFill>
              </a:rPr>
              <a:t>Choose </a:t>
            </a:r>
            <a:r>
              <a:rPr lang="en-GB" dirty="0">
                <a:solidFill>
                  <a:schemeClr val="bg1"/>
                </a:solidFill>
              </a:rPr>
              <a:t>a novel or a short story or a work of non-fiction where you can identify a key moment, such as a turning point or climax. </a:t>
            </a:r>
            <a:r>
              <a:rPr lang="en-GB" dirty="0" smtClean="0">
                <a:solidFill>
                  <a:schemeClr val="bg1"/>
                </a:solidFill>
              </a:rPr>
              <a:t>By </a:t>
            </a:r>
            <a:r>
              <a:rPr lang="en-GB" dirty="0">
                <a:solidFill>
                  <a:schemeClr val="bg1"/>
                </a:solidFill>
              </a:rPr>
              <a:t>referring to appropriate techniques, describe the key moment and then go on to discuss its importance to the text as a whole</a:t>
            </a:r>
            <a:r>
              <a:rPr lang="en-GB" dirty="0" smtClean="0">
                <a:solidFill>
                  <a:schemeClr val="bg1"/>
                </a:solidFill>
              </a:rPr>
              <a:t>.</a:t>
            </a:r>
          </a:p>
          <a:p>
            <a:endParaRPr lang="en-GB" dirty="0" smtClean="0">
              <a:solidFill>
                <a:schemeClr val="bg1"/>
              </a:solidFill>
            </a:endParaRPr>
          </a:p>
          <a:p>
            <a:r>
              <a:rPr lang="en-GB" dirty="0">
                <a:solidFill>
                  <a:schemeClr val="bg1"/>
                </a:solidFill>
              </a:rPr>
              <a:t>Choose a novel or short story or work of non-fiction which deals with a significant event or experience or issue. Give a brief account of the significant event or experience or issue. By referring to appropriate techniques, explain how it is important to the text as a whole.</a:t>
            </a:r>
          </a:p>
          <a:p>
            <a:pPr>
              <a:buNone/>
            </a:pPr>
            <a:endParaRPr lang="en-GB" dirty="0" smtClean="0">
              <a:solidFill>
                <a:schemeClr val="bg1"/>
              </a:solidFill>
            </a:endParaRPr>
          </a:p>
          <a:p>
            <a:pPr>
              <a:buNone/>
            </a:pPr>
            <a:endParaRPr lang="en-GB" dirty="0">
              <a:solidFill>
                <a:schemeClr val="bg1"/>
              </a:solidFill>
            </a:endParaRPr>
          </a:p>
          <a:p>
            <a:pPr>
              <a:buNone/>
            </a:pPr>
            <a:endParaRPr lang="en-GB" dirty="0">
              <a:solidFill>
                <a:schemeClr val="bg1"/>
              </a:solidFill>
            </a:endParaRPr>
          </a:p>
        </p:txBody>
      </p:sp>
    </p:spTree>
    <p:extLst>
      <p:ext uri="{BB962C8B-B14F-4D97-AF65-F5344CB8AC3E}">
        <p14:creationId xmlns:p14="http://schemas.microsoft.com/office/powerpoint/2010/main" val="1236455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Q</a:t>
            </a:r>
            <a:endParaRPr lang="en-GB" dirty="0"/>
          </a:p>
        </p:txBody>
      </p:sp>
      <p:sp>
        <p:nvSpPr>
          <p:cNvPr id="3" name="Content Placeholder 2"/>
          <p:cNvSpPr>
            <a:spLocks noGrp="1"/>
          </p:cNvSpPr>
          <p:nvPr>
            <p:ph idx="1"/>
          </p:nvPr>
        </p:nvSpPr>
        <p:spPr>
          <a:xfrm>
            <a:off x="3276600" y="1219200"/>
            <a:ext cx="5410200" cy="5334000"/>
          </a:xfrm>
          <a:solidFill>
            <a:schemeClr val="tx1"/>
          </a:solidFill>
        </p:spPr>
        <p:txBody>
          <a:bodyPr>
            <a:normAutofit/>
          </a:bodyPr>
          <a:lstStyle/>
          <a:p>
            <a:pPr>
              <a:buNone/>
            </a:pPr>
            <a:r>
              <a:rPr lang="en-GB" dirty="0">
                <a:solidFill>
                  <a:schemeClr val="bg1"/>
                </a:solidFill>
              </a:rPr>
              <a:t>Choose a novel or short story or work of non-fiction which has a key incident. Give a brief account of the incident, and by referring to appropriate techniques, sow how this incident is important to the text as a whole.</a:t>
            </a:r>
          </a:p>
          <a:p>
            <a:pPr>
              <a:buNone/>
            </a:pPr>
            <a:endParaRPr lang="en-GB" dirty="0">
              <a:solidFill>
                <a:schemeClr val="bg1"/>
              </a:solidFill>
            </a:endParaRPr>
          </a:p>
        </p:txBody>
      </p:sp>
    </p:spTree>
    <p:extLst>
      <p:ext uri="{BB962C8B-B14F-4D97-AF65-F5344CB8AC3E}">
        <p14:creationId xmlns:p14="http://schemas.microsoft.com/office/powerpoint/2010/main" val="243639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Incident?</a:t>
            </a:r>
            <a:endParaRPr lang="en-GB" dirty="0"/>
          </a:p>
        </p:txBody>
      </p:sp>
      <p:sp>
        <p:nvSpPr>
          <p:cNvPr id="3" name="Content Placeholder 2"/>
          <p:cNvSpPr>
            <a:spLocks noGrp="1"/>
          </p:cNvSpPr>
          <p:nvPr>
            <p:ph idx="1"/>
          </p:nvPr>
        </p:nvSpPr>
        <p:spPr>
          <a:xfrm>
            <a:off x="3276600" y="1219200"/>
            <a:ext cx="5410200" cy="5334000"/>
          </a:xfrm>
          <a:solidFill>
            <a:schemeClr val="tx1"/>
          </a:solidFill>
        </p:spPr>
        <p:txBody>
          <a:bodyPr>
            <a:normAutofit/>
          </a:bodyPr>
          <a:lstStyle/>
          <a:p>
            <a:pPr>
              <a:buNone/>
            </a:pPr>
            <a:r>
              <a:rPr lang="en-GB" dirty="0" smtClean="0">
                <a:solidFill>
                  <a:schemeClr val="bg1"/>
                </a:solidFill>
              </a:rPr>
              <a:t>A key incident is when:</a:t>
            </a:r>
          </a:p>
          <a:p>
            <a:r>
              <a:rPr lang="en-GB" dirty="0" smtClean="0">
                <a:solidFill>
                  <a:schemeClr val="bg1"/>
                </a:solidFill>
              </a:rPr>
              <a:t>There is a moment of change (turning point)</a:t>
            </a:r>
          </a:p>
          <a:p>
            <a:r>
              <a:rPr lang="en-GB" dirty="0" smtClean="0">
                <a:solidFill>
                  <a:schemeClr val="bg1"/>
                </a:solidFill>
              </a:rPr>
              <a:t>A character is exposed in some way</a:t>
            </a:r>
          </a:p>
          <a:p>
            <a:r>
              <a:rPr lang="en-GB" dirty="0" smtClean="0">
                <a:solidFill>
                  <a:schemeClr val="bg1"/>
                </a:solidFill>
              </a:rPr>
              <a:t>A plot twist occurs</a:t>
            </a:r>
          </a:p>
          <a:p>
            <a:r>
              <a:rPr lang="en-GB" dirty="0" smtClean="0">
                <a:solidFill>
                  <a:schemeClr val="bg1"/>
                </a:solidFill>
              </a:rPr>
              <a:t>A key theme is exemplified</a:t>
            </a:r>
          </a:p>
        </p:txBody>
      </p:sp>
    </p:spTree>
    <p:extLst>
      <p:ext uri="{BB962C8B-B14F-4D97-AF65-F5344CB8AC3E}">
        <p14:creationId xmlns:p14="http://schemas.microsoft.com/office/powerpoint/2010/main" val="3058471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Incident</a:t>
            </a:r>
            <a:endParaRPr lang="en-GB" dirty="0"/>
          </a:p>
        </p:txBody>
      </p:sp>
      <p:sp>
        <p:nvSpPr>
          <p:cNvPr id="3" name="Content Placeholder 2"/>
          <p:cNvSpPr>
            <a:spLocks noGrp="1"/>
          </p:cNvSpPr>
          <p:nvPr>
            <p:ph idx="1"/>
          </p:nvPr>
        </p:nvSpPr>
        <p:spPr>
          <a:xfrm>
            <a:off x="3276600" y="1219200"/>
            <a:ext cx="5410200" cy="5334000"/>
          </a:xfrm>
          <a:solidFill>
            <a:schemeClr val="tx1"/>
          </a:solidFill>
        </p:spPr>
        <p:txBody>
          <a:bodyPr>
            <a:normAutofit/>
          </a:bodyPr>
          <a:lstStyle/>
          <a:p>
            <a:r>
              <a:rPr lang="en-GB" dirty="0" smtClean="0">
                <a:solidFill>
                  <a:schemeClr val="bg1"/>
                </a:solidFill>
              </a:rPr>
              <a:t>What would a key incident be in TKAM?</a:t>
            </a:r>
          </a:p>
          <a:p>
            <a:endParaRPr lang="en-GB" dirty="0">
              <a:solidFill>
                <a:schemeClr val="bg1"/>
              </a:solidFill>
            </a:endParaRPr>
          </a:p>
          <a:p>
            <a:endParaRPr lang="en-GB" dirty="0" smtClean="0">
              <a:solidFill>
                <a:schemeClr val="bg1"/>
              </a:solidFill>
            </a:endParaRPr>
          </a:p>
          <a:p>
            <a:endParaRPr lang="en-GB" dirty="0">
              <a:solidFill>
                <a:schemeClr val="bg1"/>
              </a:solidFill>
            </a:endParaRPr>
          </a:p>
          <a:p>
            <a:r>
              <a:rPr lang="en-GB" dirty="0" smtClean="0">
                <a:solidFill>
                  <a:schemeClr val="bg1"/>
                </a:solidFill>
              </a:rPr>
              <a:t>Which type of key incident is it?</a:t>
            </a:r>
          </a:p>
          <a:p>
            <a:endParaRPr lang="en-GB" dirty="0">
              <a:solidFill>
                <a:schemeClr val="bg1"/>
              </a:solidFill>
            </a:endParaRPr>
          </a:p>
          <a:p>
            <a:endParaRPr lang="en-GB" dirty="0">
              <a:solidFill>
                <a:schemeClr val="bg1"/>
              </a:solidFill>
            </a:endParaRPr>
          </a:p>
        </p:txBody>
      </p:sp>
      <p:sp>
        <p:nvSpPr>
          <p:cNvPr id="4" name="TextBox 3"/>
          <p:cNvSpPr txBox="1"/>
          <p:nvPr/>
        </p:nvSpPr>
        <p:spPr>
          <a:xfrm>
            <a:off x="152400" y="4419600"/>
            <a:ext cx="2895600" cy="2031325"/>
          </a:xfrm>
          <a:prstGeom prst="rect">
            <a:avLst/>
          </a:prstGeom>
          <a:solidFill>
            <a:schemeClr val="accent4">
              <a:lumMod val="75000"/>
            </a:schemeClr>
          </a:solidFill>
        </p:spPr>
        <p:txBody>
          <a:bodyPr wrap="square" rtlCol="0">
            <a:spAutoFit/>
          </a:bodyPr>
          <a:lstStyle/>
          <a:p>
            <a:pPr>
              <a:buNone/>
            </a:pPr>
            <a:r>
              <a:rPr lang="en-GB" dirty="0">
                <a:solidFill>
                  <a:schemeClr val="bg1"/>
                </a:solidFill>
              </a:rPr>
              <a:t>A </a:t>
            </a:r>
            <a:r>
              <a:rPr lang="en-GB" b="1" dirty="0">
                <a:solidFill>
                  <a:schemeClr val="bg1"/>
                </a:solidFill>
              </a:rPr>
              <a:t>key incident </a:t>
            </a:r>
            <a:r>
              <a:rPr lang="en-GB" dirty="0">
                <a:solidFill>
                  <a:schemeClr val="bg1"/>
                </a:solidFill>
              </a:rPr>
              <a:t>is when:</a:t>
            </a:r>
          </a:p>
          <a:p>
            <a:r>
              <a:rPr lang="en-GB" dirty="0">
                <a:solidFill>
                  <a:schemeClr val="bg1"/>
                </a:solidFill>
              </a:rPr>
              <a:t>There is a moment of change (turning point)</a:t>
            </a:r>
          </a:p>
          <a:p>
            <a:r>
              <a:rPr lang="en-GB" dirty="0">
                <a:solidFill>
                  <a:schemeClr val="bg1"/>
                </a:solidFill>
              </a:rPr>
              <a:t>A character is exposed in some way</a:t>
            </a:r>
          </a:p>
          <a:p>
            <a:r>
              <a:rPr lang="en-GB" dirty="0">
                <a:solidFill>
                  <a:schemeClr val="bg1"/>
                </a:solidFill>
              </a:rPr>
              <a:t>A plot twist occurs</a:t>
            </a:r>
          </a:p>
          <a:p>
            <a:r>
              <a:rPr lang="en-GB" dirty="0">
                <a:solidFill>
                  <a:schemeClr val="bg1"/>
                </a:solidFill>
              </a:rPr>
              <a:t>A key theme is exemplified</a:t>
            </a:r>
          </a:p>
        </p:txBody>
      </p:sp>
    </p:spTree>
    <p:extLst>
      <p:ext uri="{BB962C8B-B14F-4D97-AF65-F5344CB8AC3E}">
        <p14:creationId xmlns:p14="http://schemas.microsoft.com/office/powerpoint/2010/main" val="2912081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Incident</a:t>
            </a:r>
            <a:endParaRPr lang="en-GB" dirty="0"/>
          </a:p>
        </p:txBody>
      </p:sp>
      <p:sp>
        <p:nvSpPr>
          <p:cNvPr id="3" name="Content Placeholder 2"/>
          <p:cNvSpPr>
            <a:spLocks noGrp="1"/>
          </p:cNvSpPr>
          <p:nvPr>
            <p:ph idx="1"/>
          </p:nvPr>
        </p:nvSpPr>
        <p:spPr>
          <a:xfrm>
            <a:off x="3276600" y="1219200"/>
            <a:ext cx="5410200" cy="5334000"/>
          </a:xfrm>
          <a:solidFill>
            <a:schemeClr val="tx1"/>
          </a:solidFill>
        </p:spPr>
        <p:txBody>
          <a:bodyPr>
            <a:normAutofit fontScale="77500" lnSpcReduction="20000"/>
          </a:bodyPr>
          <a:lstStyle/>
          <a:p>
            <a:pPr>
              <a:buNone/>
            </a:pPr>
            <a:r>
              <a:rPr lang="en-GB" dirty="0" smtClean="0">
                <a:solidFill>
                  <a:schemeClr val="bg1"/>
                </a:solidFill>
              </a:rPr>
              <a:t>The key incident we will use in our TKAM essays will be the verdict of Tom Robinson’s trial.</a:t>
            </a:r>
          </a:p>
          <a:p>
            <a:pPr>
              <a:buNone/>
            </a:pPr>
            <a:endParaRPr lang="en-GB" dirty="0">
              <a:solidFill>
                <a:schemeClr val="bg1"/>
              </a:solidFill>
            </a:endParaRPr>
          </a:p>
          <a:p>
            <a:pPr>
              <a:buNone/>
            </a:pPr>
            <a:r>
              <a:rPr lang="en-GB" dirty="0" smtClean="0">
                <a:solidFill>
                  <a:schemeClr val="bg1"/>
                </a:solidFill>
              </a:rPr>
              <a:t>This is a key incident as:</a:t>
            </a:r>
          </a:p>
          <a:p>
            <a:r>
              <a:rPr lang="en-GB" dirty="0">
                <a:solidFill>
                  <a:schemeClr val="bg1"/>
                </a:solidFill>
              </a:rPr>
              <a:t>There is a moment of change (turning point</a:t>
            </a:r>
            <a:r>
              <a:rPr lang="en-GB" dirty="0" smtClean="0">
                <a:solidFill>
                  <a:schemeClr val="bg1"/>
                </a:solidFill>
              </a:rPr>
              <a:t>)-</a:t>
            </a:r>
            <a:r>
              <a:rPr lang="en-GB" dirty="0" smtClean="0">
                <a:solidFill>
                  <a:srgbClr val="FF0000"/>
                </a:solidFill>
              </a:rPr>
              <a:t>court case is finalised</a:t>
            </a:r>
            <a:endParaRPr lang="en-GB" dirty="0">
              <a:solidFill>
                <a:srgbClr val="FF0000"/>
              </a:solidFill>
            </a:endParaRPr>
          </a:p>
          <a:p>
            <a:r>
              <a:rPr lang="en-GB" dirty="0">
                <a:solidFill>
                  <a:schemeClr val="bg1"/>
                </a:solidFill>
              </a:rPr>
              <a:t>A character is exposed in some </a:t>
            </a:r>
            <a:r>
              <a:rPr lang="en-GB" dirty="0" smtClean="0">
                <a:solidFill>
                  <a:schemeClr val="bg1"/>
                </a:solidFill>
              </a:rPr>
              <a:t>way-</a:t>
            </a:r>
            <a:r>
              <a:rPr lang="en-GB" dirty="0" smtClean="0">
                <a:solidFill>
                  <a:srgbClr val="FF0000"/>
                </a:solidFill>
              </a:rPr>
              <a:t>Bob Ewell/</a:t>
            </a:r>
            <a:r>
              <a:rPr lang="en-GB" dirty="0" err="1" smtClean="0">
                <a:solidFill>
                  <a:srgbClr val="FF0000"/>
                </a:solidFill>
              </a:rPr>
              <a:t>Mayella</a:t>
            </a:r>
            <a:r>
              <a:rPr lang="en-GB" dirty="0" smtClean="0">
                <a:solidFill>
                  <a:srgbClr val="FF0000"/>
                </a:solidFill>
              </a:rPr>
              <a:t> exposed as a liar</a:t>
            </a:r>
            <a:endParaRPr lang="en-GB" dirty="0">
              <a:solidFill>
                <a:srgbClr val="FF0000"/>
              </a:solidFill>
            </a:endParaRPr>
          </a:p>
          <a:p>
            <a:r>
              <a:rPr lang="en-GB" dirty="0">
                <a:solidFill>
                  <a:schemeClr val="bg1"/>
                </a:solidFill>
              </a:rPr>
              <a:t>A plot twist </a:t>
            </a:r>
            <a:r>
              <a:rPr lang="en-GB" dirty="0" smtClean="0">
                <a:solidFill>
                  <a:schemeClr val="bg1"/>
                </a:solidFill>
              </a:rPr>
              <a:t>occurs-</a:t>
            </a:r>
            <a:r>
              <a:rPr lang="en-GB" dirty="0" smtClean="0">
                <a:solidFill>
                  <a:srgbClr val="FF0000"/>
                </a:solidFill>
              </a:rPr>
              <a:t>reader feels shocked that jury have voted against logical verdict</a:t>
            </a:r>
            <a:endParaRPr lang="en-GB" dirty="0">
              <a:solidFill>
                <a:srgbClr val="FF0000"/>
              </a:solidFill>
            </a:endParaRPr>
          </a:p>
          <a:p>
            <a:r>
              <a:rPr lang="en-GB" dirty="0">
                <a:solidFill>
                  <a:schemeClr val="bg1"/>
                </a:solidFill>
              </a:rPr>
              <a:t>A key theme is </a:t>
            </a:r>
            <a:r>
              <a:rPr lang="en-GB" dirty="0" smtClean="0">
                <a:solidFill>
                  <a:schemeClr val="bg1"/>
                </a:solidFill>
              </a:rPr>
              <a:t>exemplified-</a:t>
            </a:r>
            <a:r>
              <a:rPr lang="en-GB" dirty="0" smtClean="0">
                <a:solidFill>
                  <a:srgbClr val="FF0000"/>
                </a:solidFill>
              </a:rPr>
              <a:t>racial prejudice shown through injustice of case</a:t>
            </a:r>
            <a:endParaRPr lang="en-GB" dirty="0">
              <a:solidFill>
                <a:schemeClr val="bg1"/>
              </a:solidFill>
            </a:endParaRPr>
          </a:p>
        </p:txBody>
      </p:sp>
    </p:spTree>
    <p:extLst>
      <p:ext uri="{BB962C8B-B14F-4D97-AF65-F5344CB8AC3E}">
        <p14:creationId xmlns:p14="http://schemas.microsoft.com/office/powerpoint/2010/main" val="3987508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894</Words>
  <Application>Microsoft Office PowerPoint</Application>
  <PresentationFormat>On-screen Show (4:3)</PresentationFormat>
  <Paragraphs>126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Planning A Key Incident Essay</vt:lpstr>
      <vt:lpstr>Previous Critical Essay Qs</vt:lpstr>
      <vt:lpstr>2018 Qs</vt:lpstr>
      <vt:lpstr>Types of Q</vt:lpstr>
      <vt:lpstr>Key Incident Qs</vt:lpstr>
      <vt:lpstr>Our Q</vt:lpstr>
      <vt:lpstr>Key Incident?</vt:lpstr>
      <vt:lpstr>Key Incident</vt:lpstr>
      <vt:lpstr>Key Incident</vt:lpstr>
      <vt:lpstr>Planning Our Essay</vt:lpstr>
      <vt:lpstr>Quotes</vt:lpstr>
      <vt:lpstr>Planning A Key Incident Essay</vt:lpstr>
      <vt:lpstr>Planning Our Essay</vt:lpstr>
      <vt:lpstr>Introduction Plan</vt:lpstr>
      <vt:lpstr>Introduction Plan</vt:lpstr>
      <vt:lpstr>MP1-Setting</vt:lpstr>
      <vt:lpstr>Planning</vt:lpstr>
      <vt:lpstr>Key Incident Essay Feedback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 Key Incident Essay</dc:title>
  <dc:creator>MInnes (St Thomas Aquinas)</dc:creator>
  <cp:lastModifiedBy>MInnes (St Thomas Aquinas)</cp:lastModifiedBy>
  <cp:revision>1</cp:revision>
  <dcterms:created xsi:type="dcterms:W3CDTF">2006-08-16T00:00:00Z</dcterms:created>
  <dcterms:modified xsi:type="dcterms:W3CDTF">2019-02-28T08:22:38Z</dcterms:modified>
</cp:coreProperties>
</file>