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84" r:id="rId20"/>
    <p:sldId id="276" r:id="rId21"/>
    <p:sldId id="277" r:id="rId22"/>
    <p:sldId id="285" r:id="rId23"/>
    <p:sldId id="286" r:id="rId24"/>
    <p:sldId id="287" r:id="rId25"/>
    <p:sldId id="278" r:id="rId26"/>
    <p:sldId id="279" r:id="rId27"/>
    <p:sldId id="280" r:id="rId28"/>
    <p:sldId id="281" r:id="rId29"/>
    <p:sldId id="282" r:id="rId30"/>
    <p:sldId id="283" r:id="rId31"/>
    <p:sldId id="288" r:id="rId32"/>
    <p:sldId id="257" r:id="rId33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242D2-D537-401D-98FE-86E2F510C717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8D1E5-FC33-4083-ACAA-B18A958ED6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020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00EEE-649E-4F7E-A289-FC1AD92F4440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F8601-B858-4ED4-AF94-DE9C31B4B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639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99F8C-2CE0-436A-AACE-23AC11291CF4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794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5000"/>
            <a:lum/>
          </a:blip>
          <a:srcRect/>
          <a:stretch>
            <a:fillRect l="-20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971800"/>
            <a:ext cx="7772400" cy="1470025"/>
          </a:xfrm>
        </p:spPr>
        <p:txBody>
          <a:bodyPr/>
          <a:lstStyle/>
          <a:p>
            <a:r>
              <a:rPr lang="en-GB" dirty="0" smtClean="0"/>
              <a:t>Planning A Conflict Essay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00600"/>
            <a:ext cx="6400800" cy="1752600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To Kill A Mockingbird</a:t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Harper Lee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N5 Critical Essay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41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600200"/>
            <a:ext cx="5410200" cy="4525963"/>
          </a:xfrm>
          <a:solidFill>
            <a:schemeClr val="tx1"/>
          </a:solidFill>
        </p:spPr>
        <p:txBody>
          <a:bodyPr/>
          <a:lstStyle/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Remember-you can plan for your introduction in the same way for each essay-up to a point! Your TITLE, AUTHOR and SUMMARY section can stay the same-your TASK and EXPLAIN TECHNIQUE section needs to change, however!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39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219200"/>
            <a:ext cx="5410200" cy="5334000"/>
          </a:xfrm>
          <a:solidFill>
            <a:schemeClr val="tx1"/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T-title</a:t>
            </a:r>
          </a:p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A-author</a:t>
            </a:r>
          </a:p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S-summary (setting-time and place, brief plot overview, mention of key characters)</a:t>
            </a:r>
          </a:p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T-task (who is involved in  conflict, why do they disagree)</a:t>
            </a:r>
          </a:p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E-explain techniques (this conflict is developed through Lee’s use of...-look at headings of MPs!)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00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GB" dirty="0" smtClean="0"/>
              <a:t>Topic Sentences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219200"/>
            <a:ext cx="5791200" cy="5334000"/>
          </a:xfrm>
          <a:solidFill>
            <a:schemeClr val="tx1"/>
          </a:solidFill>
        </p:spPr>
        <p:txBody>
          <a:bodyPr>
            <a:normAutofit fontScale="85000" lnSpcReduction="20000"/>
          </a:bodyPr>
          <a:lstStyle/>
          <a:p>
            <a:r>
              <a:rPr lang="en-GB" dirty="0">
                <a:solidFill>
                  <a:schemeClr val="bg1"/>
                </a:solidFill>
              </a:rPr>
              <a:t>Topic sentences are really important as they signpost your essay and help you to structure your writing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They remind you of what you are trying to say in the paragraph, and let the marker know what you intend to discuss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A topic sentence should include: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A linking word/phrase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A reference to the technique you will be analysing</a:t>
            </a:r>
          </a:p>
          <a:p>
            <a:pPr lvl="1"/>
            <a:r>
              <a:rPr lang="en-GB" dirty="0">
                <a:solidFill>
                  <a:schemeClr val="bg1"/>
                </a:solidFill>
              </a:rPr>
              <a:t>A reference to the Q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14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Linking Words</a:t>
            </a:r>
            <a:endParaRPr lang="en-GB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81000" y="1219200"/>
            <a:ext cx="3088758" cy="1123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>
                <a:effectLst/>
                <a:latin typeface="Calibri"/>
                <a:ea typeface="Calibri"/>
                <a:cs typeface="Arial"/>
              </a:rPr>
              <a:t>Introducing an idea</a:t>
            </a:r>
            <a:endParaRPr lang="en-GB" sz="1100">
              <a:effectLst/>
              <a:latin typeface="Calibri"/>
              <a:ea typeface="Calibri"/>
              <a:cs typeface="Arial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>
                <a:effectLst/>
                <a:latin typeface="Calibri"/>
                <a:ea typeface="Calibri"/>
                <a:cs typeface="Arial"/>
              </a:rPr>
              <a:t>-firstly		-to begin</a:t>
            </a:r>
            <a:endParaRPr lang="en-GB" sz="1100">
              <a:effectLst/>
              <a:latin typeface="Calibri"/>
              <a:ea typeface="Calibri"/>
              <a:cs typeface="Arial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>
                <a:effectLst/>
                <a:latin typeface="Calibri"/>
                <a:ea typeface="Calibri"/>
                <a:cs typeface="Arial"/>
              </a:rPr>
              <a:t>-primarily		-initially</a:t>
            </a:r>
            <a:endParaRPr lang="en-GB" sz="1100">
              <a:effectLst/>
              <a:latin typeface="Calibri"/>
              <a:ea typeface="Calibri"/>
              <a:cs typeface="Arial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>
                <a:effectLst/>
                <a:latin typeface="Calibri"/>
                <a:ea typeface="Calibri"/>
                <a:cs typeface="Arial"/>
              </a:rPr>
              <a:t> </a:t>
            </a:r>
            <a:endParaRPr lang="en-GB" sz="110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1001" y="2683171"/>
            <a:ext cx="3088758" cy="21936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effectLst/>
                <a:latin typeface="Calibri"/>
                <a:ea typeface="Calibri"/>
                <a:cs typeface="Arial"/>
              </a:rPr>
              <a:t>Adding to an idea/argument</a:t>
            </a:r>
            <a:endParaRPr lang="en-GB" sz="1100" dirty="0">
              <a:effectLst/>
              <a:latin typeface="Calibri"/>
              <a:ea typeface="Calibri"/>
              <a:cs typeface="Arial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alibri"/>
                <a:ea typeface="Calibri"/>
                <a:cs typeface="Arial"/>
              </a:rPr>
              <a:t>-additionally		-</a:t>
            </a:r>
            <a:r>
              <a:rPr lang="en-GB" sz="1400" dirty="0" smtClean="0">
                <a:effectLst/>
                <a:latin typeface="Calibri"/>
                <a:ea typeface="Calibri"/>
                <a:cs typeface="Arial"/>
              </a:rPr>
              <a:t>furthermore</a:t>
            </a:r>
            <a:endParaRPr lang="en-GB" sz="1400" dirty="0">
              <a:latin typeface="Calibri"/>
              <a:ea typeface="Calibri"/>
              <a:cs typeface="Arial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alibri"/>
                <a:ea typeface="Calibri"/>
                <a:cs typeface="Arial"/>
              </a:rPr>
              <a:t>-</a:t>
            </a:r>
            <a:r>
              <a:rPr lang="en-GB" sz="1400" dirty="0" smtClean="0">
                <a:effectLst/>
                <a:latin typeface="Calibri"/>
                <a:ea typeface="Calibri"/>
                <a:cs typeface="Arial"/>
              </a:rPr>
              <a:t>in addition</a:t>
            </a:r>
            <a:r>
              <a:rPr lang="en-GB" sz="1100" dirty="0">
                <a:latin typeface="Calibri"/>
                <a:ea typeface="Calibri"/>
                <a:cs typeface="Arial"/>
              </a:rPr>
              <a:t>	</a:t>
            </a:r>
            <a:r>
              <a:rPr lang="en-GB" sz="1100" dirty="0" smtClean="0">
                <a:latin typeface="Calibri"/>
                <a:ea typeface="Calibri"/>
                <a:cs typeface="Arial"/>
              </a:rPr>
              <a:t>	</a:t>
            </a:r>
            <a:r>
              <a:rPr lang="en-GB" sz="1400" dirty="0" smtClean="0">
                <a:effectLst/>
                <a:latin typeface="Calibri"/>
                <a:ea typeface="Calibri"/>
                <a:cs typeface="Arial"/>
              </a:rPr>
              <a:t>-also</a:t>
            </a:r>
            <a:r>
              <a:rPr lang="en-GB" sz="1400" dirty="0">
                <a:effectLst/>
                <a:latin typeface="Calibri"/>
                <a:ea typeface="Calibri"/>
                <a:cs typeface="Arial"/>
              </a:rPr>
              <a:t>	</a:t>
            </a:r>
            <a:r>
              <a:rPr lang="en-GB" sz="1400" dirty="0">
                <a:latin typeface="Calibri"/>
                <a:ea typeface="Calibri"/>
                <a:cs typeface="Arial"/>
              </a:rPr>
              <a:t> </a:t>
            </a:r>
            <a:r>
              <a:rPr lang="en-GB" sz="1400" dirty="0" smtClean="0">
                <a:latin typeface="Calibri"/>
                <a:ea typeface="Calibri"/>
                <a:cs typeface="Arial"/>
              </a:rPr>
              <a:t>   </a:t>
            </a:r>
            <a:r>
              <a:rPr lang="en-GB" sz="1400" dirty="0" smtClean="0">
                <a:effectLst/>
                <a:latin typeface="Calibri"/>
                <a:ea typeface="Calibri"/>
                <a:cs typeface="Arial"/>
              </a:rPr>
              <a:t>-</a:t>
            </a:r>
            <a:r>
              <a:rPr lang="en-GB" sz="1400" dirty="0">
                <a:effectLst/>
                <a:latin typeface="Calibri"/>
                <a:ea typeface="Calibri"/>
                <a:cs typeface="Arial"/>
              </a:rPr>
              <a:t>moreover		-in the same </a:t>
            </a:r>
            <a:r>
              <a:rPr lang="en-GB" sz="1400" dirty="0" smtClean="0">
                <a:effectLst/>
                <a:latin typeface="Calibri"/>
                <a:ea typeface="Calibri"/>
                <a:cs typeface="Arial"/>
              </a:rPr>
              <a:t>		way</a:t>
            </a:r>
            <a:endParaRPr lang="en-GB" sz="1100" dirty="0">
              <a:effectLst/>
              <a:latin typeface="Calibri"/>
              <a:ea typeface="Calibri"/>
              <a:cs typeface="Arial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alibri"/>
                <a:ea typeface="Calibri"/>
                <a:cs typeface="Arial"/>
              </a:rPr>
              <a:t>-as previously stated	</a:t>
            </a:r>
            <a:r>
              <a:rPr lang="en-GB" sz="1400" dirty="0" smtClean="0">
                <a:effectLst/>
                <a:latin typeface="Calibri"/>
                <a:ea typeface="Calibri"/>
                <a:cs typeface="Arial"/>
              </a:rPr>
              <a:t>-</a:t>
            </a:r>
            <a:r>
              <a:rPr lang="en-GB" sz="1400" dirty="0">
                <a:effectLst/>
                <a:latin typeface="Calibri"/>
                <a:ea typeface="Calibri"/>
                <a:cs typeface="Arial"/>
              </a:rPr>
              <a:t>similarly</a:t>
            </a:r>
            <a:endParaRPr lang="en-GB" sz="11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733801" y="1186858"/>
            <a:ext cx="3429000" cy="13277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>
                <a:effectLst/>
                <a:latin typeface="Calibri"/>
                <a:ea typeface="Calibri"/>
                <a:cs typeface="Arial"/>
              </a:rPr>
              <a:t>Contrasting an idea/argument</a:t>
            </a:r>
            <a:endParaRPr lang="en-GB" sz="1100">
              <a:effectLst/>
              <a:latin typeface="Calibri"/>
              <a:ea typeface="Calibri"/>
              <a:cs typeface="Arial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>
                <a:effectLst/>
                <a:latin typeface="Calibri"/>
                <a:ea typeface="Calibri"/>
                <a:cs typeface="Arial"/>
              </a:rPr>
              <a:t>-in contrast		-on the other hand	</a:t>
            </a:r>
            <a:endParaRPr lang="en-GB" sz="1100">
              <a:effectLst/>
              <a:latin typeface="Calibri"/>
              <a:ea typeface="Calibri"/>
              <a:cs typeface="Arial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>
                <a:effectLst/>
                <a:latin typeface="Calibri"/>
                <a:ea typeface="Calibri"/>
                <a:cs typeface="Arial"/>
              </a:rPr>
              <a:t>-in comparison	-instead</a:t>
            </a:r>
            <a:endParaRPr lang="en-GB" sz="110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888582" y="2683171"/>
            <a:ext cx="3119438" cy="1209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effectLst/>
                <a:latin typeface="Calibri"/>
                <a:ea typeface="Calibri"/>
                <a:cs typeface="Arial"/>
              </a:rPr>
              <a:t>Giving examples</a:t>
            </a:r>
            <a:endParaRPr lang="en-GB" sz="1100" dirty="0">
              <a:effectLst/>
              <a:latin typeface="Calibri"/>
              <a:ea typeface="Calibri"/>
              <a:cs typeface="Arial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alibri"/>
                <a:ea typeface="Calibri"/>
                <a:cs typeface="Arial"/>
              </a:rPr>
              <a:t>-for example		-for instance</a:t>
            </a:r>
            <a:endParaRPr lang="en-GB" sz="1100" dirty="0">
              <a:effectLst/>
              <a:latin typeface="Calibri"/>
              <a:ea typeface="Calibri"/>
              <a:cs typeface="Arial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alibri"/>
                <a:ea typeface="Calibri"/>
                <a:cs typeface="Arial"/>
              </a:rPr>
              <a:t>-such as		</a:t>
            </a:r>
            <a:r>
              <a:rPr lang="en-GB" sz="1400" dirty="0" smtClean="0">
                <a:effectLst/>
                <a:latin typeface="Calibri"/>
                <a:ea typeface="Calibri"/>
                <a:cs typeface="Arial"/>
              </a:rPr>
              <a:t>-by </a:t>
            </a:r>
            <a:r>
              <a:rPr lang="en-GB" sz="1400" dirty="0">
                <a:effectLst/>
                <a:latin typeface="Calibri"/>
                <a:ea typeface="Calibri"/>
                <a:cs typeface="Arial"/>
              </a:rPr>
              <a:t>way of </a:t>
            </a:r>
            <a:r>
              <a:rPr lang="en-GB" sz="1400" dirty="0" smtClean="0">
                <a:effectLst/>
                <a:latin typeface="Calibri"/>
                <a:ea typeface="Calibri"/>
                <a:cs typeface="Arial"/>
              </a:rPr>
              <a:t>			illustration</a:t>
            </a:r>
            <a:endParaRPr lang="en-GB" sz="11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3581401" y="4133850"/>
            <a:ext cx="4953000" cy="1485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effectLst/>
                <a:latin typeface="Calibri"/>
                <a:ea typeface="Calibri"/>
                <a:cs typeface="Arial"/>
              </a:rPr>
              <a:t>Concluding and summarising</a:t>
            </a:r>
            <a:endParaRPr lang="en-GB" sz="1100" dirty="0">
              <a:effectLst/>
              <a:latin typeface="Calibri"/>
              <a:ea typeface="Calibri"/>
              <a:cs typeface="Arial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alibri"/>
                <a:ea typeface="Calibri"/>
                <a:cs typeface="Arial"/>
              </a:rPr>
              <a:t>-in conclusion	-to conclude		-lastly</a:t>
            </a:r>
            <a:endParaRPr lang="en-GB" sz="1100" dirty="0">
              <a:effectLst/>
              <a:latin typeface="Calibri"/>
              <a:ea typeface="Calibri"/>
              <a:cs typeface="Arial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Calibri"/>
                <a:ea typeface="Calibri"/>
                <a:cs typeface="Arial"/>
              </a:rPr>
              <a:t>-all in all		-in summary		-to sum up</a:t>
            </a:r>
            <a:endParaRPr lang="en-GB" sz="11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106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r>
              <a:rPr lang="en-GB" dirty="0" smtClean="0"/>
              <a:t>Topic Sentence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5715000" cy="4525963"/>
          </a:xfrm>
          <a:solidFill>
            <a:schemeClr val="tx1"/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u="sng" dirty="0" smtClean="0">
                <a:solidFill>
                  <a:schemeClr val="bg1"/>
                </a:solidFill>
              </a:rPr>
              <a:t>Question</a:t>
            </a:r>
          </a:p>
          <a:p>
            <a:pPr marL="0" lvl="0" indent="0">
              <a:buNone/>
            </a:pPr>
            <a:r>
              <a:rPr lang="en-GB" dirty="0">
                <a:solidFill>
                  <a:schemeClr val="bg1"/>
                </a:solidFill>
              </a:rPr>
              <a:t>Choose a </a:t>
            </a:r>
            <a:r>
              <a:rPr lang="en-GB" u="sng" dirty="0">
                <a:solidFill>
                  <a:schemeClr val="bg1"/>
                </a:solidFill>
              </a:rPr>
              <a:t>novel or short story </a:t>
            </a:r>
            <a:r>
              <a:rPr lang="en-GB" dirty="0">
                <a:solidFill>
                  <a:schemeClr val="bg1"/>
                </a:solidFill>
              </a:rPr>
              <a:t>in which there is a </a:t>
            </a:r>
            <a:r>
              <a:rPr lang="en-GB" u="sng" dirty="0">
                <a:solidFill>
                  <a:schemeClr val="bg1"/>
                </a:solidFill>
              </a:rPr>
              <a:t>character </a:t>
            </a:r>
            <a:r>
              <a:rPr lang="en-GB" dirty="0">
                <a:solidFill>
                  <a:schemeClr val="bg1"/>
                </a:solidFill>
              </a:rPr>
              <a:t>involved in </a:t>
            </a:r>
            <a:r>
              <a:rPr lang="en-GB" u="sng" dirty="0">
                <a:solidFill>
                  <a:schemeClr val="bg1"/>
                </a:solidFill>
              </a:rPr>
              <a:t>some form of conflict</a:t>
            </a:r>
            <a:r>
              <a:rPr lang="en-GB" dirty="0">
                <a:solidFill>
                  <a:schemeClr val="bg1"/>
                </a:solidFill>
              </a:rPr>
              <a:t>. </a:t>
            </a:r>
          </a:p>
          <a:p>
            <a:pPr marL="0" lv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By referring to </a:t>
            </a:r>
            <a:r>
              <a:rPr lang="en-GB" u="sng" dirty="0">
                <a:solidFill>
                  <a:schemeClr val="bg1"/>
                </a:solidFill>
              </a:rPr>
              <a:t>appropriate techniques</a:t>
            </a:r>
            <a:r>
              <a:rPr lang="en-GB" dirty="0">
                <a:solidFill>
                  <a:schemeClr val="bg1"/>
                </a:solidFill>
              </a:rPr>
              <a:t>, show </a:t>
            </a:r>
            <a:r>
              <a:rPr lang="en-GB" u="sng" dirty="0">
                <a:solidFill>
                  <a:schemeClr val="bg1"/>
                </a:solidFill>
              </a:rPr>
              <a:t>how the character comes to be involved </a:t>
            </a:r>
            <a:r>
              <a:rPr lang="en-GB" dirty="0">
                <a:solidFill>
                  <a:schemeClr val="bg1"/>
                </a:solidFill>
              </a:rPr>
              <a:t>in this conflict and </a:t>
            </a:r>
            <a:r>
              <a:rPr lang="en-GB" u="sng" dirty="0">
                <a:solidFill>
                  <a:schemeClr val="bg1"/>
                </a:solidFill>
              </a:rPr>
              <a:t>how the conflict develops throughout the text</a:t>
            </a:r>
            <a:r>
              <a:rPr lang="en-GB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u="sng" dirty="0" smtClean="0">
                <a:solidFill>
                  <a:schemeClr val="bg1"/>
                </a:solidFill>
              </a:rPr>
              <a:t>Example topic sentence-MP1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FF00"/>
                </a:solidFill>
              </a:rPr>
              <a:t>Firstly</a:t>
            </a:r>
            <a:r>
              <a:rPr lang="en-GB" i="1" dirty="0">
                <a:solidFill>
                  <a:schemeClr val="bg1"/>
                </a:solidFill>
              </a:rPr>
              <a:t>, Steinbeck </a:t>
            </a:r>
            <a:r>
              <a:rPr lang="en-GB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creates a </a:t>
            </a:r>
            <a:r>
              <a:rPr lang="en-GB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sense of conflict between </a:t>
            </a:r>
            <a:r>
              <a:rPr lang="en-GB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characters of </a:t>
            </a:r>
            <a:r>
              <a:rPr lang="en-GB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Lennie</a:t>
            </a:r>
            <a:r>
              <a:rPr lang="en-GB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and Curley </a:t>
            </a:r>
            <a:r>
              <a:rPr lang="en-GB" i="1" dirty="0">
                <a:solidFill>
                  <a:schemeClr val="bg1"/>
                </a:solidFill>
              </a:rPr>
              <a:t>in their </a:t>
            </a:r>
            <a:r>
              <a:rPr lang="en-GB" i="1" dirty="0" smtClean="0">
                <a:solidFill>
                  <a:srgbClr val="92D050"/>
                </a:solidFill>
              </a:rPr>
              <a:t>initial meeting, through characterisation.</a:t>
            </a:r>
            <a:endParaRPr lang="en-GB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u="sng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72200" y="1662223"/>
            <a:ext cx="2819400" cy="286232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A topic sentence should include: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000" dirty="0">
                <a:solidFill>
                  <a:srgbClr val="FFFF00"/>
                </a:solidFill>
              </a:rPr>
              <a:t>A linking word/phrase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000" dirty="0">
                <a:solidFill>
                  <a:srgbClr val="92D050"/>
                </a:solidFill>
              </a:rPr>
              <a:t>A reference to the technique you will be analysing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</a:rPr>
              <a:t>A reference to the Q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63584" y="5277454"/>
            <a:ext cx="7543800" cy="156966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TEMPLATE</a:t>
            </a:r>
          </a:p>
          <a:p>
            <a:r>
              <a:rPr lang="en-GB" sz="3200" dirty="0" smtClean="0">
                <a:solidFill>
                  <a:schemeClr val="bg1"/>
                </a:solidFill>
              </a:rPr>
              <a:t>(linking word), Lee uses (technique) to… (ref to Q/analysis)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64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GB" dirty="0" smtClean="0"/>
              <a:t>Topic Sentence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219200"/>
            <a:ext cx="5791200" cy="5334000"/>
          </a:xfrm>
          <a:solidFill>
            <a:schemeClr val="tx1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MP1-Establish </a:t>
            </a:r>
            <a:r>
              <a:rPr lang="en-GB" dirty="0">
                <a:solidFill>
                  <a:schemeClr val="bg1"/>
                </a:solidFill>
              </a:rPr>
              <a:t>the opposing views-open-minded nature of Atticus; racist mentality of Maycomb </a:t>
            </a:r>
            <a:r>
              <a:rPr lang="en-GB" dirty="0" smtClean="0">
                <a:solidFill>
                  <a:schemeClr val="bg1"/>
                </a:solidFill>
              </a:rPr>
              <a:t>(characterisation and setting)</a:t>
            </a: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MP2-Introduce </a:t>
            </a:r>
            <a:r>
              <a:rPr lang="en-GB" dirty="0">
                <a:solidFill>
                  <a:schemeClr val="bg1"/>
                </a:solidFill>
              </a:rPr>
              <a:t>Atticus’ worries over the trial </a:t>
            </a:r>
            <a:r>
              <a:rPr lang="en-GB" dirty="0" smtClean="0">
                <a:solidFill>
                  <a:schemeClr val="bg1"/>
                </a:solidFill>
              </a:rPr>
              <a:t> (characterisation)</a:t>
            </a: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MP3-Demonstrate </a:t>
            </a:r>
            <a:r>
              <a:rPr lang="en-GB" dirty="0">
                <a:solidFill>
                  <a:schemeClr val="bg1"/>
                </a:solidFill>
              </a:rPr>
              <a:t>Atticus’ stance in the trial, and the shock </a:t>
            </a:r>
            <a:r>
              <a:rPr lang="en-GB" dirty="0" smtClean="0">
                <a:solidFill>
                  <a:schemeClr val="bg1"/>
                </a:solidFill>
              </a:rPr>
              <a:t>verdict (key incident)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MP4-Demonstrate consequences of trial-on Tom Robinson; on </a:t>
            </a:r>
            <a:r>
              <a:rPr lang="en-GB" dirty="0" smtClean="0">
                <a:solidFill>
                  <a:schemeClr val="bg1"/>
                </a:solidFill>
              </a:rPr>
              <a:t>Atticus (symbolism, characterisation)</a:t>
            </a:r>
          </a:p>
        </p:txBody>
      </p:sp>
    </p:spTree>
    <p:extLst>
      <p:ext uri="{BB962C8B-B14F-4D97-AF65-F5344CB8AC3E}">
        <p14:creationId xmlns:p14="http://schemas.microsoft.com/office/powerpoint/2010/main" val="363487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48400" cy="4525963"/>
          </a:xfrm>
          <a:solidFill>
            <a:schemeClr val="tx1"/>
          </a:solidFill>
        </p:spPr>
        <p:txBody>
          <a:bodyPr>
            <a:normAutofit fontScale="77500" lnSpcReduction="20000"/>
          </a:bodyPr>
          <a:lstStyle/>
          <a:p>
            <a:r>
              <a:rPr lang="en-GB" dirty="0">
                <a:solidFill>
                  <a:schemeClr val="bg1"/>
                </a:solidFill>
              </a:rPr>
              <a:t>Your context is where you </a:t>
            </a:r>
            <a:r>
              <a:rPr lang="en-GB" b="1" dirty="0">
                <a:solidFill>
                  <a:schemeClr val="bg1"/>
                </a:solidFill>
              </a:rPr>
              <a:t>orientate</a:t>
            </a:r>
            <a:r>
              <a:rPr lang="en-GB" dirty="0">
                <a:solidFill>
                  <a:schemeClr val="bg1"/>
                </a:solidFill>
              </a:rPr>
              <a:t> your reader and let them know what’s happening in the novel. Include brief details about: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roughly </a:t>
            </a:r>
            <a:r>
              <a:rPr lang="en-GB" b="1" dirty="0">
                <a:solidFill>
                  <a:schemeClr val="bg1"/>
                </a:solidFill>
              </a:rPr>
              <a:t>where</a:t>
            </a:r>
            <a:r>
              <a:rPr lang="en-GB" dirty="0">
                <a:solidFill>
                  <a:schemeClr val="bg1"/>
                </a:solidFill>
              </a:rPr>
              <a:t> in the novel it takes place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briefly </a:t>
            </a:r>
            <a:r>
              <a:rPr lang="en-GB" b="1" dirty="0">
                <a:solidFill>
                  <a:schemeClr val="bg1"/>
                </a:solidFill>
              </a:rPr>
              <a:t>what is happening</a:t>
            </a:r>
            <a:r>
              <a:rPr lang="en-GB" dirty="0">
                <a:solidFill>
                  <a:schemeClr val="bg1"/>
                </a:solidFill>
              </a:rPr>
              <a:t> at this point in the novel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endParaRPr lang="en-GB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bg1"/>
                </a:solidFill>
              </a:rPr>
              <a:t>Example</a:t>
            </a: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i="1" dirty="0">
                <a:solidFill>
                  <a:srgbClr val="00B050"/>
                </a:solidFill>
              </a:rPr>
              <a:t>At the beginning of the </a:t>
            </a:r>
            <a:r>
              <a:rPr lang="en-GB" i="1" dirty="0" smtClean="0">
                <a:solidFill>
                  <a:srgbClr val="00B050"/>
                </a:solidFill>
              </a:rPr>
              <a:t>novel</a:t>
            </a:r>
            <a:r>
              <a:rPr lang="en-GB" i="1" dirty="0" smtClean="0">
                <a:solidFill>
                  <a:schemeClr val="bg1"/>
                </a:solidFill>
              </a:rPr>
              <a:t>, </a:t>
            </a:r>
            <a:r>
              <a:rPr lang="en-GB" i="1" dirty="0" err="1" smtClean="0">
                <a:solidFill>
                  <a:srgbClr val="FFFF00"/>
                </a:solidFill>
              </a:rPr>
              <a:t>Lennie</a:t>
            </a:r>
            <a:r>
              <a:rPr lang="en-GB" i="1" dirty="0" smtClean="0">
                <a:solidFill>
                  <a:srgbClr val="FFFF00"/>
                </a:solidFill>
              </a:rPr>
              <a:t> and George arrive at the ranch and are introduced to the ranch-owner’s son, Curley, who takes an instant dislike to </a:t>
            </a:r>
            <a:r>
              <a:rPr lang="en-GB" i="1" dirty="0" err="1" smtClean="0">
                <a:solidFill>
                  <a:srgbClr val="FFFF00"/>
                </a:solidFill>
              </a:rPr>
              <a:t>Lennie</a:t>
            </a:r>
            <a:r>
              <a:rPr lang="en-GB" i="1" dirty="0" smtClean="0">
                <a:solidFill>
                  <a:schemeClr val="bg1"/>
                </a:solidFill>
              </a:rPr>
              <a:t>:</a:t>
            </a: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9400" y="3124200"/>
            <a:ext cx="2514600" cy="175432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CONTEXT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rgbClr val="00B050"/>
                </a:solidFill>
              </a:rPr>
              <a:t>Where </a:t>
            </a:r>
            <a:r>
              <a:rPr lang="en-GB" dirty="0">
                <a:solidFill>
                  <a:srgbClr val="00B050"/>
                </a:solidFill>
              </a:rPr>
              <a:t>in the play does this occur</a:t>
            </a:r>
            <a:r>
              <a:rPr lang="en-GB" dirty="0" smtClean="0">
                <a:solidFill>
                  <a:srgbClr val="00B050"/>
                </a:solidFill>
              </a:rPr>
              <a:t>?</a:t>
            </a:r>
            <a:endParaRPr lang="en-GB" dirty="0">
              <a:solidFill>
                <a:srgbClr val="00B05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rgbClr val="FFFF00"/>
                </a:solidFill>
              </a:rPr>
              <a:t>Briefly, what is happening at this point?</a:t>
            </a:r>
          </a:p>
        </p:txBody>
      </p:sp>
    </p:spTree>
    <p:extLst>
      <p:ext uri="{BB962C8B-B14F-4D97-AF65-F5344CB8AC3E}">
        <p14:creationId xmlns:p14="http://schemas.microsoft.com/office/powerpoint/2010/main" val="238426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GB" dirty="0" smtClean="0"/>
              <a:t>Context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219200"/>
            <a:ext cx="5410200" cy="5334000"/>
          </a:xfrm>
          <a:solidFill>
            <a:schemeClr val="tx1"/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Add the context section of each quotation to your plan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Remember to include:</a:t>
            </a:r>
          </a:p>
          <a:p>
            <a:r>
              <a:rPr lang="en-GB" dirty="0">
                <a:solidFill>
                  <a:schemeClr val="bg1"/>
                </a:solidFill>
              </a:rPr>
              <a:t>roughly where in the novel it takes place</a:t>
            </a:r>
          </a:p>
          <a:p>
            <a:r>
              <a:rPr lang="en-GB" dirty="0">
                <a:solidFill>
                  <a:schemeClr val="bg1"/>
                </a:solidFill>
              </a:rPr>
              <a:t>briefly what is happening at this point in the </a:t>
            </a:r>
            <a:r>
              <a:rPr lang="en-GB" dirty="0" smtClean="0">
                <a:solidFill>
                  <a:schemeClr val="bg1"/>
                </a:solidFill>
              </a:rPr>
              <a:t>novel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For two quote paragraphs, you need to explain the context for EACH quotation, as they will be different!</a:t>
            </a: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42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971800"/>
            <a:ext cx="7772400" cy="1470025"/>
          </a:xfrm>
        </p:spPr>
        <p:txBody>
          <a:bodyPr/>
          <a:lstStyle/>
          <a:p>
            <a:r>
              <a:rPr lang="en-GB" dirty="0" smtClean="0"/>
              <a:t>Planning A Conflict Essay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00600"/>
            <a:ext cx="6400800" cy="1752600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To Kill A Mockingbird</a:t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Harper Lee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N5 Critical Essay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52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N5 Upcoming Deadlines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5943600" cy="4525963"/>
          </a:xfrm>
          <a:solidFill>
            <a:schemeClr val="tx1"/>
          </a:solidFill>
        </p:spPr>
        <p:txBody>
          <a:bodyPr>
            <a:normAutofit fontScale="77500" lnSpcReduction="20000"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Fri </a:t>
            </a:r>
            <a:r>
              <a:rPr lang="en-GB" b="1" dirty="0" smtClean="0">
                <a:solidFill>
                  <a:schemeClr val="bg1"/>
                </a:solidFill>
              </a:rPr>
              <a:t>1</a:t>
            </a:r>
            <a:r>
              <a:rPr lang="en-GB" b="1" baseline="30000" dirty="0" smtClean="0">
                <a:solidFill>
                  <a:schemeClr val="bg1"/>
                </a:solidFill>
              </a:rPr>
              <a:t>st</a:t>
            </a:r>
            <a:r>
              <a:rPr lang="en-GB" b="1" dirty="0" smtClean="0">
                <a:solidFill>
                  <a:schemeClr val="bg1"/>
                </a:solidFill>
              </a:rPr>
              <a:t> </a:t>
            </a:r>
            <a:r>
              <a:rPr lang="en-GB" b="1" dirty="0">
                <a:solidFill>
                  <a:schemeClr val="bg1"/>
                </a:solidFill>
              </a:rPr>
              <a:t>March</a:t>
            </a:r>
            <a:r>
              <a:rPr lang="en-GB" dirty="0">
                <a:solidFill>
                  <a:schemeClr val="bg1"/>
                </a:solidFill>
              </a:rPr>
              <a:t>-final folio deadline-both pieces on </a:t>
            </a:r>
            <a:r>
              <a:rPr lang="en-GB" dirty="0" smtClean="0">
                <a:solidFill>
                  <a:schemeClr val="bg1"/>
                </a:solidFill>
              </a:rPr>
              <a:t>template</a:t>
            </a:r>
            <a:endParaRPr lang="en-GB" b="1" dirty="0" smtClean="0">
              <a:solidFill>
                <a:schemeClr val="bg1"/>
              </a:solidFill>
            </a:endParaRPr>
          </a:p>
          <a:p>
            <a:endParaRPr lang="en-GB" b="1" dirty="0">
              <a:solidFill>
                <a:schemeClr val="bg1"/>
              </a:solidFill>
            </a:endParaRPr>
          </a:p>
          <a:p>
            <a:r>
              <a:rPr lang="en-GB" b="1" dirty="0" smtClean="0">
                <a:solidFill>
                  <a:schemeClr val="bg1"/>
                </a:solidFill>
              </a:rPr>
              <a:t>Monday </a:t>
            </a:r>
            <a:r>
              <a:rPr lang="en-GB" b="1" dirty="0">
                <a:solidFill>
                  <a:schemeClr val="bg1"/>
                </a:solidFill>
              </a:rPr>
              <a:t>4</a:t>
            </a:r>
            <a:r>
              <a:rPr lang="en-GB" b="1" baseline="30000" dirty="0">
                <a:solidFill>
                  <a:schemeClr val="bg1"/>
                </a:solidFill>
              </a:rPr>
              <a:t>th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smtClean="0">
                <a:solidFill>
                  <a:schemeClr val="bg1"/>
                </a:solidFill>
              </a:rPr>
              <a:t>March</a:t>
            </a:r>
            <a:r>
              <a:rPr lang="en-GB" dirty="0" smtClean="0">
                <a:solidFill>
                  <a:schemeClr val="bg1"/>
                </a:solidFill>
              </a:rPr>
              <a:t>- ‘Winter’ TA (</a:t>
            </a:r>
            <a:r>
              <a:rPr lang="en-GB" dirty="0">
                <a:solidFill>
                  <a:schemeClr val="bg1"/>
                </a:solidFill>
              </a:rPr>
              <a:t>no notes)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b="1" dirty="0" smtClean="0">
                <a:solidFill>
                  <a:schemeClr val="bg1"/>
                </a:solidFill>
              </a:rPr>
              <a:t>Weds 6</a:t>
            </a:r>
            <a:r>
              <a:rPr lang="en-GB" b="1" baseline="30000" dirty="0" smtClean="0">
                <a:solidFill>
                  <a:schemeClr val="bg1"/>
                </a:solidFill>
              </a:rPr>
              <a:t>th</a:t>
            </a:r>
            <a:r>
              <a:rPr lang="en-GB" b="1" dirty="0" smtClean="0">
                <a:solidFill>
                  <a:schemeClr val="bg1"/>
                </a:solidFill>
              </a:rPr>
              <a:t> March</a:t>
            </a:r>
            <a:r>
              <a:rPr lang="en-GB" dirty="0" smtClean="0">
                <a:solidFill>
                  <a:schemeClr val="bg1"/>
                </a:solidFill>
              </a:rPr>
              <a:t>-timed conflict essay with notes (finish plan tomorrow and Fri)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b="1" dirty="0">
                <a:solidFill>
                  <a:schemeClr val="bg1"/>
                </a:solidFill>
              </a:rPr>
              <a:t>Thurs 7</a:t>
            </a:r>
            <a:r>
              <a:rPr lang="en-GB" b="1" baseline="30000" dirty="0">
                <a:solidFill>
                  <a:schemeClr val="bg1"/>
                </a:solidFill>
              </a:rPr>
              <a:t>th</a:t>
            </a:r>
            <a:r>
              <a:rPr lang="en-GB" b="1" dirty="0">
                <a:solidFill>
                  <a:schemeClr val="bg1"/>
                </a:solidFill>
              </a:rPr>
              <a:t> March</a:t>
            </a:r>
            <a:r>
              <a:rPr lang="en-GB" dirty="0">
                <a:solidFill>
                  <a:schemeClr val="bg1"/>
                </a:solidFill>
              </a:rPr>
              <a:t>-R4UAE cue cards for practice paper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389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Q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219200"/>
            <a:ext cx="5410200" cy="5334000"/>
          </a:xfrm>
          <a:solidFill>
            <a:schemeClr val="tx1"/>
          </a:solidFill>
        </p:spPr>
        <p:txBody>
          <a:bodyPr>
            <a:normAutofit fontScale="92500" lnSpcReduction="20000"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Character 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b="1" dirty="0" smtClean="0">
                <a:solidFill>
                  <a:schemeClr val="bg1"/>
                </a:solidFill>
              </a:rPr>
              <a:t>Theme 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b="1" dirty="0" smtClean="0">
                <a:solidFill>
                  <a:schemeClr val="bg1"/>
                </a:solidFill>
              </a:rPr>
              <a:t>Key incident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b="1" dirty="0" smtClean="0">
                <a:solidFill>
                  <a:schemeClr val="bg1"/>
                </a:solidFill>
              </a:rPr>
              <a:t>Conflict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Setting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Mood/atmosphere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mi3069a\AppData\Local\Microsoft\Windows\Temporary Internet Files\Content.IE5\S994T7W6\blockpag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424237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i3069a\AppData\Local\Microsoft\Windows\Temporary Internet Files\Content.IE5\2CD0IRMA\blockpag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3424237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i3069a\AppData\Local\Microsoft\Windows\Temporary Internet Files\Content.IE5\NJX73MX8\480px-Approve_icon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14300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mi3069a\AppData\Local\Microsoft\Windows\Temporary Internet Files\Content.IE5\NJX73MX8\480px-Approve_icon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215" y="198120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mi3069a\AppData\Local\Microsoft\Windows\Temporary Internet Files\Content.IE5\NJX73MX8\480px-Approve_icon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911" y="2824162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99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GB" dirty="0" smtClean="0"/>
              <a:t>Planning So Far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219200"/>
            <a:ext cx="5410200" cy="5334000"/>
          </a:xfrm>
          <a:solidFill>
            <a:schemeClr val="tx1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In my absence last week, you should have added to your plan: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Your introduction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Topic sentences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Context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Today we will look at adding detailed analysis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Tomorrow we will look at linking to Q and conclusion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4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GB" dirty="0" smtClean="0"/>
              <a:t>Adding Detail to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219200"/>
            <a:ext cx="5410200" cy="5334000"/>
          </a:xfrm>
          <a:solidFill>
            <a:schemeClr val="tx1"/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USE. YOUR. QUOTATION. BOOKLETS!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You have detailed notes on each important quotation, if you use these and turn them into full sentences, your paragraphs should be of a substantial length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To add more, you need to think about how this quotation explores the idea of conflict, or add further to your analysis of the specific technique-for example:</a:t>
            </a:r>
          </a:p>
          <a:p>
            <a:r>
              <a:rPr lang="en-GB" dirty="0">
                <a:solidFill>
                  <a:schemeClr val="bg1"/>
                </a:solidFill>
              </a:rPr>
              <a:t>I</a:t>
            </a:r>
            <a:r>
              <a:rPr lang="en-GB" dirty="0" smtClean="0">
                <a:solidFill>
                  <a:schemeClr val="bg1"/>
                </a:solidFill>
              </a:rPr>
              <a:t>f you are looking at characterisation, what does this particular quotation show us about Atticus?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If you are looking at key incident, why is this moment so important?</a:t>
            </a:r>
          </a:p>
        </p:txBody>
      </p:sp>
    </p:spTree>
    <p:extLst>
      <p:ext uri="{BB962C8B-B14F-4D97-AF65-F5344CB8AC3E}">
        <p14:creationId xmlns:p14="http://schemas.microsoft.com/office/powerpoint/2010/main" val="23313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971800"/>
            <a:ext cx="7772400" cy="1470025"/>
          </a:xfrm>
        </p:spPr>
        <p:txBody>
          <a:bodyPr/>
          <a:lstStyle/>
          <a:p>
            <a:r>
              <a:rPr lang="en-GB" dirty="0" smtClean="0"/>
              <a:t>Planning A Conflict Essay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00600"/>
            <a:ext cx="6400800" cy="1752600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To Kill A Mockingbird</a:t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Harper Lee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N5 Critical Essay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16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N5 Upcoming Deadlines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6248400" cy="4953000"/>
          </a:xfrm>
          <a:solidFill>
            <a:schemeClr val="tx1"/>
          </a:solidFill>
        </p:spPr>
        <p:txBody>
          <a:bodyPr>
            <a:normAutofit fontScale="85000" lnSpcReduction="20000"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Fri 1</a:t>
            </a:r>
            <a:r>
              <a:rPr lang="en-GB" b="1" baseline="30000" dirty="0" smtClean="0">
                <a:solidFill>
                  <a:schemeClr val="bg1"/>
                </a:solidFill>
              </a:rPr>
              <a:t>st</a:t>
            </a:r>
            <a:r>
              <a:rPr lang="en-GB" b="1" dirty="0" smtClean="0">
                <a:solidFill>
                  <a:schemeClr val="bg1"/>
                </a:solidFill>
              </a:rPr>
              <a:t> March</a:t>
            </a:r>
            <a:r>
              <a:rPr lang="en-GB" dirty="0" smtClean="0">
                <a:solidFill>
                  <a:schemeClr val="bg1"/>
                </a:solidFill>
              </a:rPr>
              <a:t>-final folio deadline-both pieces on template</a:t>
            </a:r>
            <a:endParaRPr lang="en-GB" b="1" dirty="0" smtClean="0">
              <a:solidFill>
                <a:schemeClr val="bg1"/>
              </a:solidFill>
            </a:endParaRPr>
          </a:p>
          <a:p>
            <a:endParaRPr lang="en-GB" b="1" dirty="0" smtClean="0">
              <a:solidFill>
                <a:schemeClr val="bg1"/>
              </a:solidFill>
            </a:endParaRPr>
          </a:p>
          <a:p>
            <a:r>
              <a:rPr lang="en-GB" b="1" dirty="0" smtClean="0">
                <a:solidFill>
                  <a:schemeClr val="bg1"/>
                </a:solidFill>
              </a:rPr>
              <a:t>Monday 4</a:t>
            </a:r>
            <a:r>
              <a:rPr lang="en-GB" b="1" baseline="30000" dirty="0" smtClean="0">
                <a:solidFill>
                  <a:schemeClr val="bg1"/>
                </a:solidFill>
              </a:rPr>
              <a:t>th</a:t>
            </a:r>
            <a:r>
              <a:rPr lang="en-GB" b="1" dirty="0" smtClean="0">
                <a:solidFill>
                  <a:schemeClr val="bg1"/>
                </a:solidFill>
              </a:rPr>
              <a:t> March</a:t>
            </a:r>
            <a:r>
              <a:rPr lang="en-GB" dirty="0" smtClean="0">
                <a:solidFill>
                  <a:schemeClr val="bg1"/>
                </a:solidFill>
              </a:rPr>
              <a:t>- ‘Winter’ TA (no notes)</a:t>
            </a:r>
            <a:r>
              <a:rPr lang="en-GB" dirty="0" smtClean="0">
                <a:solidFill>
                  <a:srgbClr val="FF0000"/>
                </a:solidFill>
              </a:rPr>
              <a:t>-REVISE ALL NOTES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b="1" dirty="0" smtClean="0">
                <a:solidFill>
                  <a:schemeClr val="bg1"/>
                </a:solidFill>
              </a:rPr>
              <a:t>Weds 6</a:t>
            </a:r>
            <a:r>
              <a:rPr lang="en-GB" b="1" baseline="30000" dirty="0" smtClean="0">
                <a:solidFill>
                  <a:schemeClr val="bg1"/>
                </a:solidFill>
              </a:rPr>
              <a:t>th</a:t>
            </a:r>
            <a:r>
              <a:rPr lang="en-GB" b="1" dirty="0" smtClean="0">
                <a:solidFill>
                  <a:schemeClr val="bg1"/>
                </a:solidFill>
              </a:rPr>
              <a:t> March</a:t>
            </a:r>
            <a:r>
              <a:rPr lang="en-GB" dirty="0" smtClean="0">
                <a:solidFill>
                  <a:schemeClr val="bg1"/>
                </a:solidFill>
              </a:rPr>
              <a:t>-timed conflict essay with notes –</a:t>
            </a:r>
            <a:r>
              <a:rPr lang="en-GB" dirty="0" smtClean="0">
                <a:solidFill>
                  <a:srgbClr val="FF0000"/>
                </a:solidFill>
              </a:rPr>
              <a:t>practise under timed conditions at home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b="1" dirty="0">
                <a:solidFill>
                  <a:schemeClr val="bg1"/>
                </a:solidFill>
              </a:rPr>
              <a:t>Thurs 7</a:t>
            </a:r>
            <a:r>
              <a:rPr lang="en-GB" b="1" baseline="30000" dirty="0">
                <a:solidFill>
                  <a:schemeClr val="bg1"/>
                </a:solidFill>
              </a:rPr>
              <a:t>th</a:t>
            </a:r>
            <a:r>
              <a:rPr lang="en-GB" b="1" dirty="0">
                <a:solidFill>
                  <a:schemeClr val="bg1"/>
                </a:solidFill>
              </a:rPr>
              <a:t> March</a:t>
            </a:r>
            <a:r>
              <a:rPr lang="en-GB" dirty="0">
                <a:solidFill>
                  <a:schemeClr val="bg1"/>
                </a:solidFill>
              </a:rPr>
              <a:t>-R4UAE cue cards for practice paper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18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GB" dirty="0" smtClean="0"/>
              <a:t>Planning So Far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219200"/>
            <a:ext cx="5410200" cy="5334000"/>
          </a:xfrm>
          <a:solidFill>
            <a:schemeClr val="tx1"/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In my absence last week, you should have added to your plan: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Your introduction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Topic sentences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Context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Detailed analysis for each quotation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Today we will look at linking to Q and conclusion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9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GB" dirty="0" smtClean="0"/>
              <a:t>Linking to Q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143000"/>
            <a:ext cx="5791200" cy="5410200"/>
          </a:xfrm>
          <a:solidFill>
            <a:schemeClr val="tx1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In your final section of your main paragraph, you should:</a:t>
            </a:r>
          </a:p>
          <a:p>
            <a:r>
              <a:rPr lang="en-GB" dirty="0">
                <a:solidFill>
                  <a:schemeClr val="bg1"/>
                </a:solidFill>
              </a:rPr>
              <a:t>	Evaluate why your chosen quotation is important</a:t>
            </a:r>
          </a:p>
          <a:p>
            <a:r>
              <a:rPr lang="en-GB" dirty="0">
                <a:solidFill>
                  <a:schemeClr val="bg1"/>
                </a:solidFill>
              </a:rPr>
              <a:t>	Use wording from the question to make it clear your essay has a specific </a:t>
            </a:r>
            <a:r>
              <a:rPr lang="en-GB" dirty="0" smtClean="0">
                <a:solidFill>
                  <a:schemeClr val="bg1"/>
                </a:solidFill>
              </a:rPr>
              <a:t>focus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u="sng" dirty="0" smtClean="0">
                <a:solidFill>
                  <a:schemeClr val="bg1"/>
                </a:solidFill>
              </a:rPr>
              <a:t>Words that indicate a personal response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The following words and phrases describe how the reader feels, or how the text affects us as we read.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They will help you to show that you are evaluating the author’s work.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 Box 8"/>
          <p:cNvSpPr txBox="1"/>
          <p:nvPr/>
        </p:nvSpPr>
        <p:spPr>
          <a:xfrm>
            <a:off x="-15834" y="2895600"/>
            <a:ext cx="2890838" cy="38100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400" b="1" dirty="0">
                <a:effectLst/>
                <a:ea typeface="Calibri"/>
                <a:cs typeface="Arial"/>
              </a:rPr>
              <a:t>This is…</a:t>
            </a:r>
            <a:endParaRPr lang="en-GB" sz="1100" dirty="0">
              <a:effectLst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effectLst/>
                <a:ea typeface="Calibri"/>
                <a:cs typeface="Arial"/>
              </a:rPr>
              <a:t>thought-provoking	</a:t>
            </a:r>
            <a:r>
              <a:rPr lang="en-GB" sz="1400" dirty="0" smtClean="0">
                <a:effectLst/>
                <a:ea typeface="Calibri"/>
                <a:cs typeface="Arial"/>
              </a:rPr>
              <a:t>inspiring</a:t>
            </a:r>
            <a:endParaRPr lang="en-GB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400" dirty="0" smtClean="0">
                <a:effectLst/>
                <a:ea typeface="Calibri"/>
                <a:cs typeface="Arial"/>
              </a:rPr>
              <a:t>hard-hitting</a:t>
            </a:r>
            <a:r>
              <a:rPr lang="en-GB" sz="1400" dirty="0">
                <a:effectLst/>
                <a:ea typeface="Calibri"/>
                <a:cs typeface="Arial"/>
              </a:rPr>
              <a:t>		stimulating</a:t>
            </a:r>
            <a:endParaRPr lang="en-GB" sz="1100" dirty="0">
              <a:effectLst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effectLst/>
                <a:ea typeface="Calibri"/>
                <a:cs typeface="Arial"/>
              </a:rPr>
              <a:t>fast-paced		</a:t>
            </a:r>
            <a:r>
              <a:rPr lang="en-GB" sz="1400" dirty="0" smtClean="0">
                <a:effectLst/>
                <a:ea typeface="Calibri"/>
                <a:cs typeface="Arial"/>
              </a:rPr>
              <a:t>gripping</a:t>
            </a:r>
            <a:endParaRPr lang="en-GB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400" dirty="0" smtClean="0">
                <a:effectLst/>
                <a:ea typeface="Calibri"/>
                <a:cs typeface="Arial"/>
              </a:rPr>
              <a:t>profound</a:t>
            </a:r>
            <a:r>
              <a:rPr lang="en-GB" sz="1400" dirty="0">
                <a:effectLst/>
                <a:ea typeface="Calibri"/>
                <a:cs typeface="Arial"/>
              </a:rPr>
              <a:t>		important</a:t>
            </a:r>
            <a:endParaRPr lang="en-GB" sz="1100" dirty="0">
              <a:effectLst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effectLst/>
                <a:ea typeface="Calibri"/>
                <a:cs typeface="Arial"/>
              </a:rPr>
              <a:t>skilfully done	</a:t>
            </a:r>
            <a:r>
              <a:rPr lang="en-GB" sz="1400" dirty="0" smtClean="0">
                <a:effectLst/>
                <a:ea typeface="Calibri"/>
                <a:cs typeface="Arial"/>
              </a:rPr>
              <a:t>moving</a:t>
            </a:r>
            <a:endParaRPr lang="en-GB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400" dirty="0" smtClean="0">
                <a:effectLst/>
                <a:ea typeface="Calibri"/>
                <a:cs typeface="Arial"/>
              </a:rPr>
              <a:t>horrifying</a:t>
            </a:r>
            <a:r>
              <a:rPr lang="en-GB" sz="1400" dirty="0">
                <a:effectLst/>
                <a:ea typeface="Calibri"/>
                <a:cs typeface="Arial"/>
              </a:rPr>
              <a:t>	</a:t>
            </a:r>
            <a:r>
              <a:rPr lang="en-GB" sz="1400" dirty="0" smtClean="0">
                <a:effectLst/>
                <a:ea typeface="Calibri"/>
                <a:cs typeface="Arial"/>
              </a:rPr>
              <a:t>(</a:t>
            </a:r>
            <a:r>
              <a:rPr lang="en-GB" sz="1400" dirty="0">
                <a:effectLst/>
                <a:ea typeface="Calibri"/>
                <a:cs typeface="Arial"/>
              </a:rPr>
              <a:t>a) pivotal moment</a:t>
            </a:r>
            <a:endParaRPr lang="en-GB" sz="1100" dirty="0">
              <a:effectLst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effectLst/>
                <a:ea typeface="Calibri"/>
                <a:cs typeface="Arial"/>
              </a:rPr>
              <a:t>effective		</a:t>
            </a:r>
            <a:r>
              <a:rPr lang="en-GB" sz="1400" dirty="0" smtClean="0">
                <a:effectLst/>
                <a:ea typeface="Calibri"/>
                <a:cs typeface="Arial"/>
              </a:rPr>
              <a:t>perceptive</a:t>
            </a:r>
            <a:endParaRPr lang="en-GB" sz="1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400" dirty="0" smtClean="0">
                <a:effectLst/>
                <a:ea typeface="Calibri"/>
                <a:cs typeface="Arial"/>
              </a:rPr>
              <a:t>striking</a:t>
            </a:r>
            <a:r>
              <a:rPr lang="en-GB" sz="1400" dirty="0">
                <a:effectLst/>
                <a:ea typeface="Calibri"/>
                <a:cs typeface="Arial"/>
              </a:rPr>
              <a:t>		thoughtful</a:t>
            </a:r>
            <a:endParaRPr lang="en-GB" sz="1100" dirty="0">
              <a:effectLst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498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Linking to Q-Example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8229600" cy="5638800"/>
          </a:xfrm>
          <a:solidFill>
            <a:schemeClr val="tx1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u="sng" dirty="0" smtClean="0">
                <a:solidFill>
                  <a:schemeClr val="bg1"/>
                </a:solidFill>
              </a:rPr>
              <a:t>Conflict in OM&amp;M</a:t>
            </a:r>
            <a:endParaRPr lang="en-GB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These </a:t>
            </a:r>
            <a:r>
              <a:rPr lang="en-GB" b="1" dirty="0">
                <a:solidFill>
                  <a:schemeClr val="bg1"/>
                </a:solidFill>
              </a:rPr>
              <a:t>opposing descriptions</a:t>
            </a:r>
            <a:r>
              <a:rPr lang="en-GB" dirty="0">
                <a:solidFill>
                  <a:schemeClr val="bg1"/>
                </a:solidFill>
              </a:rPr>
              <a:t>, combined with Curley’s aggressive reaction towards </a:t>
            </a:r>
            <a:r>
              <a:rPr lang="en-GB" dirty="0" err="1">
                <a:solidFill>
                  <a:schemeClr val="bg1"/>
                </a:solidFill>
              </a:rPr>
              <a:t>Lennie</a:t>
            </a:r>
            <a:r>
              <a:rPr lang="en-GB" dirty="0">
                <a:solidFill>
                  <a:schemeClr val="bg1"/>
                </a:solidFill>
              </a:rPr>
              <a:t> indicate from the beginning of the text that these are very different characters, and </a:t>
            </a:r>
            <a:r>
              <a:rPr lang="en-GB" b="1" dirty="0">
                <a:solidFill>
                  <a:schemeClr val="bg1"/>
                </a:solidFill>
              </a:rPr>
              <a:t>are </a:t>
            </a:r>
            <a:r>
              <a:rPr lang="en-GB" b="1" dirty="0" smtClean="0">
                <a:solidFill>
                  <a:schemeClr val="bg1"/>
                </a:solidFill>
              </a:rPr>
              <a:t>skilfully used </a:t>
            </a:r>
            <a:r>
              <a:rPr lang="en-GB" b="1" dirty="0">
                <a:solidFill>
                  <a:schemeClr val="bg1"/>
                </a:solidFill>
              </a:rPr>
              <a:t>by Steinbeck </a:t>
            </a:r>
            <a:r>
              <a:rPr lang="en-GB" dirty="0">
                <a:solidFill>
                  <a:schemeClr val="bg1"/>
                </a:solidFill>
              </a:rPr>
              <a:t>to </a:t>
            </a:r>
            <a:r>
              <a:rPr lang="en-GB" dirty="0" smtClean="0">
                <a:solidFill>
                  <a:schemeClr val="bg1"/>
                </a:solidFill>
              </a:rPr>
              <a:t>introduce </a:t>
            </a:r>
            <a:r>
              <a:rPr lang="en-GB" b="1" dirty="0" smtClean="0">
                <a:solidFill>
                  <a:schemeClr val="bg1"/>
                </a:solidFill>
              </a:rPr>
              <a:t>the idea of conflict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b="1" dirty="0" smtClean="0">
                <a:solidFill>
                  <a:schemeClr val="bg1"/>
                </a:solidFill>
              </a:rPr>
              <a:t>demonstrate </a:t>
            </a:r>
            <a:r>
              <a:rPr lang="en-GB" b="1" dirty="0">
                <a:solidFill>
                  <a:schemeClr val="bg1"/>
                </a:solidFill>
              </a:rPr>
              <a:t>the inequality between the struggling working man and the privileged few in trying to achieve the American Dream.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u="sng" dirty="0" smtClean="0">
                <a:solidFill>
                  <a:schemeClr val="bg1"/>
                </a:solidFill>
              </a:rPr>
              <a:t>TKAM Conflict Essay-MP1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Lee’s </a:t>
            </a:r>
            <a:r>
              <a:rPr lang="en-GB" dirty="0">
                <a:solidFill>
                  <a:schemeClr val="bg1"/>
                </a:solidFill>
              </a:rPr>
              <a:t>(personal response word) use of (technique) here emphasises/demonstrates/conveys….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*Link to Q-conflict with another </a:t>
            </a:r>
            <a:r>
              <a:rPr lang="en-GB" dirty="0" smtClean="0">
                <a:solidFill>
                  <a:schemeClr val="bg1"/>
                </a:solidFill>
              </a:rPr>
              <a:t>-how </a:t>
            </a:r>
            <a:r>
              <a:rPr lang="en-GB" dirty="0">
                <a:solidFill>
                  <a:schemeClr val="bg1"/>
                </a:solidFill>
              </a:rPr>
              <a:t>is it developed here?*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05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219200"/>
            <a:ext cx="6172200" cy="5638800"/>
          </a:xfrm>
          <a:solidFill>
            <a:schemeClr val="tx1"/>
          </a:solidFill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GB" dirty="0">
                <a:solidFill>
                  <a:schemeClr val="bg1"/>
                </a:solidFill>
              </a:rPr>
              <a:t>In your conclusion you should:</a:t>
            </a:r>
          </a:p>
          <a:p>
            <a:pPr lvl="0">
              <a:buNone/>
            </a:pPr>
            <a:r>
              <a:rPr lang="en-GB" sz="5400" dirty="0">
                <a:solidFill>
                  <a:schemeClr val="bg1"/>
                </a:solidFill>
              </a:rPr>
              <a:t>S</a:t>
            </a:r>
            <a:r>
              <a:rPr lang="en-GB" dirty="0">
                <a:solidFill>
                  <a:schemeClr val="bg1"/>
                </a:solidFill>
              </a:rPr>
              <a:t>ummarise the points you have made</a:t>
            </a:r>
          </a:p>
          <a:p>
            <a:pPr lvl="0">
              <a:buNone/>
            </a:pPr>
            <a:r>
              <a:rPr lang="en-GB" sz="5400" dirty="0">
                <a:solidFill>
                  <a:schemeClr val="bg1"/>
                </a:solidFill>
              </a:rPr>
              <a:t>E</a:t>
            </a:r>
            <a:r>
              <a:rPr lang="en-GB" dirty="0">
                <a:solidFill>
                  <a:schemeClr val="bg1"/>
                </a:solidFill>
              </a:rPr>
              <a:t>valuate writer’s message (link to themes)</a:t>
            </a:r>
          </a:p>
          <a:p>
            <a:pPr lvl="0">
              <a:buNone/>
            </a:pPr>
            <a:r>
              <a:rPr lang="en-GB" sz="5400" dirty="0">
                <a:solidFill>
                  <a:schemeClr val="bg1"/>
                </a:solidFill>
              </a:rPr>
              <a:t>R</a:t>
            </a:r>
            <a:r>
              <a:rPr lang="en-GB" dirty="0">
                <a:solidFill>
                  <a:schemeClr val="bg1"/>
                </a:solidFill>
              </a:rPr>
              <a:t>efer back to the question</a:t>
            </a:r>
          </a:p>
          <a:p>
            <a:pPr lvl="0">
              <a:buNone/>
            </a:pPr>
            <a:r>
              <a:rPr lang="en-GB" sz="5400" dirty="0">
                <a:solidFill>
                  <a:schemeClr val="bg1"/>
                </a:solidFill>
              </a:rPr>
              <a:t>V</a:t>
            </a:r>
            <a:r>
              <a:rPr lang="en-GB" dirty="0">
                <a:solidFill>
                  <a:schemeClr val="bg1"/>
                </a:solidFill>
              </a:rPr>
              <a:t>ary your expression (don’t repeat yourself)</a:t>
            </a:r>
          </a:p>
          <a:p>
            <a:pPr>
              <a:buNone/>
            </a:pPr>
            <a:r>
              <a:rPr lang="en-GB" sz="5800" dirty="0">
                <a:solidFill>
                  <a:schemeClr val="bg1"/>
                </a:solidFill>
              </a:rPr>
              <a:t>E</a:t>
            </a:r>
            <a:r>
              <a:rPr lang="en-GB" dirty="0">
                <a:solidFill>
                  <a:schemeClr val="bg1"/>
                </a:solidFill>
              </a:rPr>
              <a:t>xpress an opinion (appreciation of text)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86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219200"/>
            <a:ext cx="5410200" cy="5334000"/>
          </a:xfrm>
          <a:solidFill>
            <a:schemeClr val="tx1"/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u="sng" dirty="0">
                <a:solidFill>
                  <a:schemeClr val="bg1"/>
                </a:solidFill>
              </a:rPr>
              <a:t>Question</a:t>
            </a:r>
          </a:p>
          <a:p>
            <a:pPr marL="0" lvl="0" indent="0">
              <a:buNone/>
            </a:pPr>
            <a:r>
              <a:rPr lang="en-GB" dirty="0">
                <a:solidFill>
                  <a:prstClr val="white"/>
                </a:solidFill>
              </a:rPr>
              <a:t>Choose a </a:t>
            </a:r>
            <a:r>
              <a:rPr lang="en-GB" dirty="0" smtClean="0">
                <a:solidFill>
                  <a:prstClr val="white"/>
                </a:solidFill>
              </a:rPr>
              <a:t>novel </a:t>
            </a:r>
            <a:r>
              <a:rPr lang="en-GB" dirty="0">
                <a:solidFill>
                  <a:prstClr val="white"/>
                </a:solidFill>
              </a:rPr>
              <a:t>in which a </a:t>
            </a:r>
            <a:r>
              <a:rPr lang="en-GB" u="sng" dirty="0">
                <a:solidFill>
                  <a:prstClr val="white"/>
                </a:solidFill>
              </a:rPr>
              <a:t>central character </a:t>
            </a:r>
            <a:r>
              <a:rPr lang="en-GB" dirty="0">
                <a:solidFill>
                  <a:prstClr val="white"/>
                </a:solidFill>
              </a:rPr>
              <a:t>is in </a:t>
            </a:r>
            <a:r>
              <a:rPr lang="en-GB" u="sng" dirty="0">
                <a:solidFill>
                  <a:prstClr val="white"/>
                </a:solidFill>
              </a:rPr>
              <a:t>conflict with </a:t>
            </a:r>
            <a:r>
              <a:rPr lang="en-GB" dirty="0">
                <a:solidFill>
                  <a:prstClr val="white"/>
                </a:solidFill>
              </a:rPr>
              <a:t>or </a:t>
            </a:r>
            <a:r>
              <a:rPr lang="en-GB" u="sng" dirty="0">
                <a:solidFill>
                  <a:prstClr val="white"/>
                </a:solidFill>
              </a:rPr>
              <a:t>rejects</a:t>
            </a:r>
            <a:r>
              <a:rPr lang="en-GB" dirty="0">
                <a:solidFill>
                  <a:prstClr val="white"/>
                </a:solidFill>
              </a:rPr>
              <a:t> another character.</a:t>
            </a:r>
          </a:p>
          <a:p>
            <a:pPr marL="0" lvl="0" indent="0">
              <a:buNone/>
            </a:pPr>
            <a:r>
              <a:rPr lang="en-GB" dirty="0">
                <a:solidFill>
                  <a:prstClr val="white"/>
                </a:solidFill>
              </a:rPr>
              <a:t>Briefly explain </a:t>
            </a:r>
            <a:r>
              <a:rPr lang="en-GB" u="sng" dirty="0">
                <a:solidFill>
                  <a:prstClr val="white"/>
                </a:solidFill>
              </a:rPr>
              <a:t>the circumstances of the conflict or rejection </a:t>
            </a:r>
            <a:r>
              <a:rPr lang="en-GB" dirty="0">
                <a:solidFill>
                  <a:prstClr val="white"/>
                </a:solidFill>
              </a:rPr>
              <a:t>and go on to discuss </a:t>
            </a:r>
            <a:r>
              <a:rPr lang="en-GB" u="sng" dirty="0">
                <a:solidFill>
                  <a:prstClr val="white"/>
                </a:solidFill>
              </a:rPr>
              <a:t>the consequences of this conflict or rejection</a:t>
            </a:r>
            <a:r>
              <a:rPr lang="en-GB" dirty="0">
                <a:solidFill>
                  <a:prstClr val="white"/>
                </a:solidFill>
              </a:rPr>
              <a:t> for the play as a whole.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u="sng" dirty="0">
                <a:solidFill>
                  <a:schemeClr val="bg1"/>
                </a:solidFill>
              </a:rPr>
              <a:t>Example Conclusion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In conclusion, </a:t>
            </a:r>
            <a:r>
              <a:rPr lang="en-GB" dirty="0">
                <a:solidFill>
                  <a:srgbClr val="92D050"/>
                </a:solidFill>
              </a:rPr>
              <a:t>the conflict between Eddie and </a:t>
            </a:r>
            <a:r>
              <a:rPr lang="en-GB" dirty="0" err="1">
                <a:solidFill>
                  <a:srgbClr val="92D050"/>
                </a:solidFill>
              </a:rPr>
              <a:t>Rodolpho</a:t>
            </a:r>
            <a:r>
              <a:rPr lang="en-GB" dirty="0">
                <a:solidFill>
                  <a:srgbClr val="92D050"/>
                </a:solidFill>
              </a:rPr>
              <a:t>, and later conflict between Eddie and Marco, </a:t>
            </a:r>
            <a:r>
              <a:rPr lang="en-GB" dirty="0">
                <a:solidFill>
                  <a:schemeClr val="bg1"/>
                </a:solidFill>
              </a:rPr>
              <a:t>are used by Miller to demonstrate </a:t>
            </a:r>
            <a:r>
              <a:rPr lang="en-GB" dirty="0">
                <a:solidFill>
                  <a:srgbClr val="FFFF00"/>
                </a:solidFill>
              </a:rPr>
              <a:t>his key message concerning toxic masculinity-that the rigid ideas of male dominance are ultimately destructive. </a:t>
            </a:r>
            <a:r>
              <a:rPr lang="en-GB" dirty="0">
                <a:solidFill>
                  <a:schemeClr val="bg1"/>
                </a:solidFill>
              </a:rPr>
              <a:t>This message is made particularly clear to the reader through Miller’s </a:t>
            </a:r>
            <a:r>
              <a:rPr lang="en-GB" dirty="0">
                <a:solidFill>
                  <a:srgbClr val="FFC000"/>
                </a:solidFill>
              </a:rPr>
              <a:t>intriguing use </a:t>
            </a:r>
            <a:r>
              <a:rPr lang="en-GB" dirty="0">
                <a:solidFill>
                  <a:schemeClr val="bg1"/>
                </a:solidFill>
              </a:rPr>
              <a:t>of the </a:t>
            </a:r>
            <a:r>
              <a:rPr lang="en-GB" dirty="0">
                <a:solidFill>
                  <a:srgbClr val="FF0000"/>
                </a:solidFill>
              </a:rPr>
              <a:t>Greek tragedy format</a:t>
            </a:r>
            <a:r>
              <a:rPr lang="en-GB" dirty="0">
                <a:solidFill>
                  <a:schemeClr val="bg1"/>
                </a:solidFill>
              </a:rPr>
              <a:t>, </a:t>
            </a:r>
            <a:r>
              <a:rPr lang="en-GB" dirty="0">
                <a:solidFill>
                  <a:srgbClr val="FF0000"/>
                </a:solidFill>
              </a:rPr>
              <a:t>as Eddie’s tragic demonstrates how his own actions and refusal to change his views inevitably cause his downfall. </a:t>
            </a:r>
            <a:endParaRPr lang="en-GB" u="sng" dirty="0">
              <a:solidFill>
                <a:srgbClr val="FF0000"/>
              </a:solidFill>
            </a:endParaRPr>
          </a:p>
          <a:p>
            <a:pPr>
              <a:buNone/>
            </a:pPr>
            <a:endParaRPr lang="en-GB" dirty="0"/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2286000"/>
            <a:ext cx="2438400" cy="43735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ummarise the points you have made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valuate writer’s message (link to themes)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efer back to the question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ary your expression (don’t repeat yourself)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5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xpress an opinion (appreciation of text)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378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761"/>
            <a:ext cx="8229600" cy="1143000"/>
          </a:xfrm>
        </p:spPr>
        <p:txBody>
          <a:bodyPr/>
          <a:lstStyle/>
          <a:p>
            <a:r>
              <a:rPr lang="en-GB" dirty="0" smtClean="0"/>
              <a:t>Your Turn!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990600"/>
            <a:ext cx="6400800" cy="5867400"/>
          </a:xfrm>
          <a:solidFill>
            <a:schemeClr val="tx1"/>
          </a:solidFill>
        </p:spPr>
        <p:txBody>
          <a:bodyPr>
            <a:normAutofit fontScale="70000" lnSpcReduction="20000"/>
          </a:bodyPr>
          <a:lstStyle/>
          <a:p>
            <a:r>
              <a:rPr lang="en-GB" dirty="0">
                <a:solidFill>
                  <a:schemeClr val="bg1"/>
                </a:solidFill>
              </a:rPr>
              <a:t>Using the example and SERVE structure, write a conclusion for your </a:t>
            </a:r>
            <a:r>
              <a:rPr lang="en-GB" dirty="0" smtClean="0">
                <a:solidFill>
                  <a:schemeClr val="bg1"/>
                </a:solidFill>
              </a:rPr>
              <a:t>conflict </a:t>
            </a:r>
            <a:r>
              <a:rPr lang="en-GB" dirty="0">
                <a:solidFill>
                  <a:schemeClr val="bg1"/>
                </a:solidFill>
              </a:rPr>
              <a:t>essay on the Q below: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GB" dirty="0">
                <a:solidFill>
                  <a:schemeClr val="bg1"/>
                </a:solidFill>
              </a:rPr>
              <a:t>Choose a </a:t>
            </a:r>
            <a:r>
              <a:rPr lang="en-GB" u="sng" dirty="0">
                <a:solidFill>
                  <a:schemeClr val="bg1"/>
                </a:solidFill>
              </a:rPr>
              <a:t>novel or short story </a:t>
            </a:r>
            <a:r>
              <a:rPr lang="en-GB" dirty="0">
                <a:solidFill>
                  <a:schemeClr val="bg1"/>
                </a:solidFill>
              </a:rPr>
              <a:t>in which there is a </a:t>
            </a:r>
            <a:r>
              <a:rPr lang="en-GB" u="sng" dirty="0">
                <a:solidFill>
                  <a:schemeClr val="bg1"/>
                </a:solidFill>
              </a:rPr>
              <a:t>character </a:t>
            </a:r>
            <a:r>
              <a:rPr lang="en-GB" dirty="0">
                <a:solidFill>
                  <a:schemeClr val="bg1"/>
                </a:solidFill>
              </a:rPr>
              <a:t>involved in </a:t>
            </a:r>
            <a:r>
              <a:rPr lang="en-GB" u="sng" dirty="0">
                <a:solidFill>
                  <a:schemeClr val="bg1"/>
                </a:solidFill>
              </a:rPr>
              <a:t>some form of conflict</a:t>
            </a:r>
            <a:r>
              <a:rPr lang="en-GB" dirty="0">
                <a:solidFill>
                  <a:schemeClr val="bg1"/>
                </a:solidFill>
              </a:rPr>
              <a:t>. </a:t>
            </a:r>
          </a:p>
          <a:p>
            <a:pPr marL="0" lv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By referring to </a:t>
            </a:r>
            <a:r>
              <a:rPr lang="en-GB" u="sng" dirty="0">
                <a:solidFill>
                  <a:schemeClr val="bg1"/>
                </a:solidFill>
              </a:rPr>
              <a:t>appropriate techniques</a:t>
            </a:r>
            <a:r>
              <a:rPr lang="en-GB" dirty="0">
                <a:solidFill>
                  <a:schemeClr val="bg1"/>
                </a:solidFill>
              </a:rPr>
              <a:t>, show </a:t>
            </a:r>
            <a:r>
              <a:rPr lang="en-GB" u="sng" dirty="0">
                <a:solidFill>
                  <a:schemeClr val="bg1"/>
                </a:solidFill>
              </a:rPr>
              <a:t>how the character comes to be involved </a:t>
            </a:r>
            <a:r>
              <a:rPr lang="en-GB" dirty="0">
                <a:solidFill>
                  <a:schemeClr val="bg1"/>
                </a:solidFill>
              </a:rPr>
              <a:t>in this conflict and </a:t>
            </a:r>
            <a:r>
              <a:rPr lang="en-GB" u="sng" dirty="0">
                <a:solidFill>
                  <a:schemeClr val="bg1"/>
                </a:solidFill>
              </a:rPr>
              <a:t>how the conflict develops throughout the text</a:t>
            </a:r>
            <a:r>
              <a:rPr lang="en-GB" dirty="0">
                <a:solidFill>
                  <a:schemeClr val="bg1"/>
                </a:solidFill>
              </a:rPr>
              <a:t>.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Summarise points-techniques analysed (characterisation</a:t>
            </a:r>
            <a:r>
              <a:rPr lang="en-GB" dirty="0">
                <a:solidFill>
                  <a:schemeClr val="bg1"/>
                </a:solidFill>
              </a:rPr>
              <a:t>, key incident, </a:t>
            </a:r>
            <a:r>
              <a:rPr lang="en-GB" dirty="0" smtClean="0">
                <a:solidFill>
                  <a:schemeClr val="bg1"/>
                </a:solidFill>
              </a:rPr>
              <a:t>setting); what conflict represents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Writer’s </a:t>
            </a:r>
            <a:r>
              <a:rPr lang="en-GB" dirty="0" smtClean="0">
                <a:solidFill>
                  <a:schemeClr val="bg1"/>
                </a:solidFill>
              </a:rPr>
              <a:t>message-racial prejudice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Refer </a:t>
            </a:r>
            <a:r>
              <a:rPr lang="en-GB" dirty="0">
                <a:solidFill>
                  <a:schemeClr val="bg1"/>
                </a:solidFill>
              </a:rPr>
              <a:t>back to conflict-between who, why</a:t>
            </a:r>
          </a:p>
          <a:p>
            <a:r>
              <a:rPr lang="en-GB" dirty="0">
                <a:solidFill>
                  <a:schemeClr val="bg1"/>
                </a:solidFill>
              </a:rPr>
              <a:t>Opinion-what did you learn/gain?-DO NOT USE </a:t>
            </a:r>
            <a:r>
              <a:rPr lang="en-GB" dirty="0" smtClean="0">
                <a:solidFill>
                  <a:schemeClr val="bg1"/>
                </a:solidFill>
              </a:rPr>
              <a:t>I- “the reader”, “the audience”</a:t>
            </a: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53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Conflict Qs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334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Choose </a:t>
            </a:r>
            <a:r>
              <a:rPr lang="en-GB" dirty="0">
                <a:solidFill>
                  <a:schemeClr val="bg1"/>
                </a:solidFill>
              </a:rPr>
              <a:t>a novel or short story in which there is a character involved in some form of conflict. </a:t>
            </a:r>
          </a:p>
          <a:p>
            <a:pPr>
              <a:buNone/>
            </a:pPr>
            <a:r>
              <a:rPr lang="en-GB" dirty="0">
                <a:solidFill>
                  <a:schemeClr val="bg1"/>
                </a:solidFill>
              </a:rPr>
              <a:t>By referring to appropriate techniques, show how the character comes to be involved in this conflict and how the conflict develops throughout the text.</a:t>
            </a:r>
          </a:p>
        </p:txBody>
      </p:sp>
    </p:spTree>
    <p:extLst>
      <p:ext uri="{BB962C8B-B14F-4D97-AF65-F5344CB8AC3E}">
        <p14:creationId xmlns:p14="http://schemas.microsoft.com/office/powerpoint/2010/main" val="336254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Homework-Planning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219200"/>
            <a:ext cx="5410200" cy="53340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Continue planning for remaining paragraphs for next Thurs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We will write this essay in class on Thurs/Fri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Blank templates for all essay </a:t>
            </a:r>
            <a:r>
              <a:rPr lang="en-GB" smtClean="0">
                <a:solidFill>
                  <a:schemeClr val="bg1"/>
                </a:solidFill>
              </a:rPr>
              <a:t>plans available on GLOW site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58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N5 Upcoming Deadlines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6248400" cy="4953000"/>
          </a:xfrm>
          <a:solidFill>
            <a:schemeClr val="tx1"/>
          </a:solidFill>
        </p:spPr>
        <p:txBody>
          <a:bodyPr>
            <a:normAutofit/>
          </a:bodyPr>
          <a:lstStyle/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b="1" dirty="0" smtClean="0">
                <a:solidFill>
                  <a:schemeClr val="bg1"/>
                </a:solidFill>
              </a:rPr>
              <a:t>Weds 6</a:t>
            </a:r>
            <a:r>
              <a:rPr lang="en-GB" b="1" baseline="30000" dirty="0" smtClean="0">
                <a:solidFill>
                  <a:schemeClr val="bg1"/>
                </a:solidFill>
              </a:rPr>
              <a:t>th</a:t>
            </a:r>
            <a:r>
              <a:rPr lang="en-GB" b="1" dirty="0" smtClean="0">
                <a:solidFill>
                  <a:schemeClr val="bg1"/>
                </a:solidFill>
              </a:rPr>
              <a:t> March</a:t>
            </a:r>
            <a:r>
              <a:rPr lang="en-GB" dirty="0" smtClean="0">
                <a:solidFill>
                  <a:schemeClr val="bg1"/>
                </a:solidFill>
              </a:rPr>
              <a:t>-timed conflict essay with notes –</a:t>
            </a:r>
            <a:r>
              <a:rPr lang="en-GB" dirty="0" smtClean="0">
                <a:solidFill>
                  <a:srgbClr val="FF0000"/>
                </a:solidFill>
              </a:rPr>
              <a:t>practise under timed conditions at home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b="1" dirty="0">
                <a:solidFill>
                  <a:schemeClr val="bg1"/>
                </a:solidFill>
              </a:rPr>
              <a:t>Thurs 7</a:t>
            </a:r>
            <a:r>
              <a:rPr lang="en-GB" b="1" baseline="30000" dirty="0">
                <a:solidFill>
                  <a:schemeClr val="bg1"/>
                </a:solidFill>
              </a:rPr>
              <a:t>th</a:t>
            </a:r>
            <a:r>
              <a:rPr lang="en-GB" b="1" dirty="0">
                <a:solidFill>
                  <a:schemeClr val="bg1"/>
                </a:solidFill>
              </a:rPr>
              <a:t> March</a:t>
            </a:r>
            <a:r>
              <a:rPr lang="en-GB" dirty="0">
                <a:solidFill>
                  <a:schemeClr val="bg1"/>
                </a:solidFill>
              </a:rPr>
              <a:t>-R4UAE cue cards for practice paper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49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13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Conflict?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219200"/>
            <a:ext cx="5410200" cy="53340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Who is involved in conflict in the novel?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What are they arguing about?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What do they disagree on?</a:t>
            </a:r>
          </a:p>
        </p:txBody>
      </p:sp>
    </p:spTree>
    <p:extLst>
      <p:ext uri="{BB962C8B-B14F-4D97-AF65-F5344CB8AC3E}">
        <p14:creationId xmlns:p14="http://schemas.microsoft.com/office/powerpoint/2010/main" val="55218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Conflict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219200"/>
            <a:ext cx="5410200" cy="53340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The conflict we will focus on in our TKAM essays will be </a:t>
            </a:r>
            <a:r>
              <a:rPr lang="en-GB" b="1" dirty="0" smtClean="0">
                <a:solidFill>
                  <a:schemeClr val="bg1"/>
                </a:solidFill>
              </a:rPr>
              <a:t>Atticus’ conflicting views with his community.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This will allow us to use a lot of the key quotations we have used for other essays, like theme!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43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Planning Our Essay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219200"/>
            <a:ext cx="5410200" cy="5334000"/>
          </a:xfrm>
          <a:solidFill>
            <a:schemeClr val="tx1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In a conflict essay, we need to: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Demonstrate the opposing opinions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Show the conflict building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Demonstrate the climax of the conflict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Show the consequences of this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What parts of TKAM do we need to focus on? What quotations should we use?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1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Planning Our Essay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219200"/>
            <a:ext cx="5410200" cy="5334000"/>
          </a:xfrm>
          <a:solidFill>
            <a:schemeClr val="tx1"/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In this essay, we need to: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MP1-Establish the opposing views-open-minded nature of Atticus; racist mentality of </a:t>
            </a:r>
            <a:r>
              <a:rPr lang="en-GB" dirty="0" err="1" smtClean="0">
                <a:solidFill>
                  <a:schemeClr val="bg1"/>
                </a:solidFill>
              </a:rPr>
              <a:t>Maycomb</a:t>
            </a:r>
            <a:r>
              <a:rPr lang="en-GB" dirty="0" smtClean="0">
                <a:solidFill>
                  <a:schemeClr val="bg1"/>
                </a:solidFill>
              </a:rPr>
              <a:t> (2 quotes)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MP2-Introduce Atticus’ worries over the trial (1 quote)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MP3-Demonstrate Atticus’ stance in the trial, and the shock verdict (2 quotes)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MP4-Demonstrate consequences of trial-on Tom Robinson; on Atticus (2 quotes)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4343400"/>
            <a:ext cx="3048000" cy="193899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In your groups, use your quotation booklets to plan out what quotations you will use for this essay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7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006" y="-152400"/>
            <a:ext cx="8229600" cy="1143000"/>
          </a:xfrm>
        </p:spPr>
        <p:txBody>
          <a:bodyPr/>
          <a:lstStyle/>
          <a:p>
            <a:r>
              <a:rPr lang="en-GB" dirty="0" smtClean="0"/>
              <a:t>Quotes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4114800" cy="2819400"/>
          </a:xfr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MP1</a:t>
            </a:r>
          </a:p>
          <a:p>
            <a:r>
              <a:rPr lang="en-GB" dirty="0">
                <a:solidFill>
                  <a:schemeClr val="bg1"/>
                </a:solidFill>
              </a:rPr>
              <a:t> </a:t>
            </a:r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 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19766" y="1066800"/>
            <a:ext cx="4371833" cy="28194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dirty="0" smtClean="0">
                <a:solidFill>
                  <a:schemeClr val="bg1"/>
                </a:solidFill>
              </a:rPr>
              <a:t>MP2</a:t>
            </a:r>
          </a:p>
          <a:p>
            <a:pPr marL="0" indent="0">
              <a:buFont typeface="Arial" pitchFamily="34" charset="0"/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3953303"/>
            <a:ext cx="4114800" cy="28194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dirty="0" smtClean="0">
                <a:solidFill>
                  <a:schemeClr val="bg1"/>
                </a:solidFill>
              </a:rPr>
              <a:t>MP3</a:t>
            </a:r>
          </a:p>
          <a:p>
            <a:r>
              <a:rPr lang="en-GB" dirty="0">
                <a:solidFill>
                  <a:schemeClr val="bg1"/>
                </a:solidFill>
              </a:rPr>
              <a:t> </a:t>
            </a:r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 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19767" y="3994246"/>
            <a:ext cx="4371832" cy="28194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dirty="0" smtClean="0">
                <a:solidFill>
                  <a:schemeClr val="bg1"/>
                </a:solidFill>
              </a:rPr>
              <a:t>MP4</a:t>
            </a:r>
          </a:p>
          <a:p>
            <a:r>
              <a:rPr lang="en-GB" dirty="0">
                <a:solidFill>
                  <a:schemeClr val="bg1"/>
                </a:solidFill>
              </a:rPr>
              <a:t> </a:t>
            </a:r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 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29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971800"/>
            <a:ext cx="7772400" cy="1470025"/>
          </a:xfrm>
        </p:spPr>
        <p:txBody>
          <a:bodyPr/>
          <a:lstStyle/>
          <a:p>
            <a:r>
              <a:rPr lang="en-GB" dirty="0" smtClean="0"/>
              <a:t>Planning A Conflict Essay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00600"/>
            <a:ext cx="6400800" cy="1752600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To Kill A Mockingbird</a:t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Harper Lee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N5 Critical Essay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76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1526</Words>
  <Application>Microsoft Office PowerPoint</Application>
  <PresentationFormat>On-screen Show (4:3)</PresentationFormat>
  <Paragraphs>256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Planning A Conflict Essay</vt:lpstr>
      <vt:lpstr>Types of Q</vt:lpstr>
      <vt:lpstr>Conflict Qs</vt:lpstr>
      <vt:lpstr>Conflict?</vt:lpstr>
      <vt:lpstr>Conflict</vt:lpstr>
      <vt:lpstr>Planning Our Essay</vt:lpstr>
      <vt:lpstr>Planning Our Essay</vt:lpstr>
      <vt:lpstr>Quotes</vt:lpstr>
      <vt:lpstr>Planning A Conflict Essay</vt:lpstr>
      <vt:lpstr>Introduction Plan</vt:lpstr>
      <vt:lpstr>Introduction Plan</vt:lpstr>
      <vt:lpstr>Topic Sentences</vt:lpstr>
      <vt:lpstr>Linking Words</vt:lpstr>
      <vt:lpstr>Topic Sentence Example</vt:lpstr>
      <vt:lpstr>Topic Sentence Practice</vt:lpstr>
      <vt:lpstr>Context</vt:lpstr>
      <vt:lpstr>Context Practice</vt:lpstr>
      <vt:lpstr>Planning A Conflict Essay</vt:lpstr>
      <vt:lpstr>N5 Upcoming Deadlines </vt:lpstr>
      <vt:lpstr>Planning So Far</vt:lpstr>
      <vt:lpstr>Adding Detail to Analysis</vt:lpstr>
      <vt:lpstr>Planning A Conflict Essay</vt:lpstr>
      <vt:lpstr>N5 Upcoming Deadlines </vt:lpstr>
      <vt:lpstr>Planning So Far</vt:lpstr>
      <vt:lpstr>Linking to Q</vt:lpstr>
      <vt:lpstr>Linking to Q-Example</vt:lpstr>
      <vt:lpstr>Conclusion</vt:lpstr>
      <vt:lpstr>Conclusion Example</vt:lpstr>
      <vt:lpstr>Your Turn!</vt:lpstr>
      <vt:lpstr>Homework-Planning</vt:lpstr>
      <vt:lpstr>N5 Upcoming Deadlines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TKAM Conflict Essay</dc:title>
  <dc:creator>MInnes (St Thomas Aquinas)</dc:creator>
  <cp:lastModifiedBy>MInnes (St Thomas Aquinas)</cp:lastModifiedBy>
  <cp:revision>10</cp:revision>
  <cp:lastPrinted>2019-02-28T09:52:50Z</cp:lastPrinted>
  <dcterms:created xsi:type="dcterms:W3CDTF">2006-08-16T00:00:00Z</dcterms:created>
  <dcterms:modified xsi:type="dcterms:W3CDTF">2019-03-04T09:38:40Z</dcterms:modified>
</cp:coreProperties>
</file>