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58" r:id="rId9"/>
    <p:sldId id="259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0AB85-0B9D-42AC-ADC9-69AF1D4389F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5D9AE22-CB7C-4FA2-BBC5-631FEC188AA4}">
      <dgm:prSet phldrT="[Text]" custT="1"/>
      <dgm:spPr/>
      <dgm:t>
        <a:bodyPr/>
        <a:lstStyle/>
        <a:p>
          <a:r>
            <a:rPr lang="en-GB" sz="4000" dirty="0" smtClean="0"/>
            <a:t>‘Winter’</a:t>
          </a:r>
          <a:endParaRPr lang="en-GB" sz="4000" dirty="0"/>
        </a:p>
      </dgm:t>
    </dgm:pt>
    <dgm:pt modelId="{03B40DAD-B570-4D65-B805-ED28F1C435DE}" type="parTrans" cxnId="{CD398A6A-C6D1-43A9-B9BD-00F815341A59}">
      <dgm:prSet/>
      <dgm:spPr/>
      <dgm:t>
        <a:bodyPr/>
        <a:lstStyle/>
        <a:p>
          <a:endParaRPr lang="en-GB"/>
        </a:p>
      </dgm:t>
    </dgm:pt>
    <dgm:pt modelId="{DDC4C40F-A1D5-4279-BA95-DD33E57F3D2D}" type="sibTrans" cxnId="{CD398A6A-C6D1-43A9-B9BD-00F815341A59}">
      <dgm:prSet/>
      <dgm:spPr/>
      <dgm:t>
        <a:bodyPr/>
        <a:lstStyle/>
        <a:p>
          <a:endParaRPr lang="en-GB"/>
        </a:p>
      </dgm:t>
    </dgm:pt>
    <dgm:pt modelId="{F6469BB6-3312-44DA-8D7A-2111FDACB499}">
      <dgm:prSet phldrT="[Text]" custT="1"/>
      <dgm:spPr/>
      <dgm:t>
        <a:bodyPr/>
        <a:lstStyle/>
        <a:p>
          <a:r>
            <a:rPr lang="en-GB" sz="4000" dirty="0" smtClean="0"/>
            <a:t>‘Glasgow Sonnets I’</a:t>
          </a:r>
          <a:endParaRPr lang="en-GB" sz="4000" dirty="0"/>
        </a:p>
      </dgm:t>
    </dgm:pt>
    <dgm:pt modelId="{6F2A95FA-E523-4ABE-BE66-3575699D5AB2}" type="parTrans" cxnId="{AEAED863-F625-4BF3-BE38-53E628AEAEA8}">
      <dgm:prSet/>
      <dgm:spPr/>
      <dgm:t>
        <a:bodyPr/>
        <a:lstStyle/>
        <a:p>
          <a:endParaRPr lang="en-GB"/>
        </a:p>
      </dgm:t>
    </dgm:pt>
    <dgm:pt modelId="{F7F9F04F-DE4F-4EB1-A395-8E47508BC66B}" type="sibTrans" cxnId="{AEAED863-F625-4BF3-BE38-53E628AEAEA8}">
      <dgm:prSet/>
      <dgm:spPr/>
      <dgm:t>
        <a:bodyPr/>
        <a:lstStyle/>
        <a:p>
          <a:endParaRPr lang="en-GB"/>
        </a:p>
      </dgm:t>
    </dgm:pt>
    <dgm:pt modelId="{A5C52CAB-8E09-4E04-9E6F-A4ACED5A0C87}">
      <dgm:prSet phldrT="[Text]" custT="1"/>
      <dgm:spPr/>
      <dgm:t>
        <a:bodyPr/>
        <a:lstStyle/>
        <a:p>
          <a:r>
            <a:rPr lang="en-GB" sz="4000" dirty="0" smtClean="0"/>
            <a:t>‘Glasgow 5</a:t>
          </a:r>
          <a:r>
            <a:rPr lang="en-GB" sz="4000" baseline="30000" dirty="0" smtClean="0"/>
            <a:t>th</a:t>
          </a:r>
          <a:r>
            <a:rPr lang="en-GB" sz="4000" dirty="0" smtClean="0"/>
            <a:t> March 1971’</a:t>
          </a:r>
          <a:endParaRPr lang="en-GB" sz="4000" dirty="0"/>
        </a:p>
      </dgm:t>
    </dgm:pt>
    <dgm:pt modelId="{824F0A3A-4772-4EF4-A307-1A82313A50F3}" type="parTrans" cxnId="{0A2AD0A1-260B-420E-B692-AFDC9A2F465A}">
      <dgm:prSet/>
      <dgm:spPr/>
      <dgm:t>
        <a:bodyPr/>
        <a:lstStyle/>
        <a:p>
          <a:endParaRPr lang="en-GB"/>
        </a:p>
      </dgm:t>
    </dgm:pt>
    <dgm:pt modelId="{CE23F346-EF30-459A-972B-2FDF8B5F2CB4}" type="sibTrans" cxnId="{0A2AD0A1-260B-420E-B692-AFDC9A2F465A}">
      <dgm:prSet/>
      <dgm:spPr/>
      <dgm:t>
        <a:bodyPr/>
        <a:lstStyle/>
        <a:p>
          <a:endParaRPr lang="en-GB"/>
        </a:p>
      </dgm:t>
    </dgm:pt>
    <dgm:pt modelId="{281C431D-5BAE-4934-B2FA-00DCCC28D7D3}" type="pres">
      <dgm:prSet presAssocID="{2F90AB85-0B9D-42AC-ADC9-69AF1D4389F8}" presName="compositeShape" presStyleCnt="0">
        <dgm:presLayoutVars>
          <dgm:chMax val="7"/>
          <dgm:dir/>
          <dgm:resizeHandles val="exact"/>
        </dgm:presLayoutVars>
      </dgm:prSet>
      <dgm:spPr/>
    </dgm:pt>
    <dgm:pt modelId="{8E938726-6748-4CBD-940D-EC91A6C123E9}" type="pres">
      <dgm:prSet presAssocID="{35D9AE22-CB7C-4FA2-BBC5-631FEC188AA4}" presName="circ1" presStyleLbl="vennNode1" presStyleIdx="0" presStyleCnt="3" custScaleX="126781" custScaleY="123747"/>
      <dgm:spPr/>
    </dgm:pt>
    <dgm:pt modelId="{DCBBCB61-E6D1-4572-91A9-A534BFD16F5C}" type="pres">
      <dgm:prSet presAssocID="{35D9AE22-CB7C-4FA2-BBC5-631FEC188AA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57A6B56-DBE9-4BF3-A75B-DA88E598B89E}" type="pres">
      <dgm:prSet presAssocID="{F6469BB6-3312-44DA-8D7A-2111FDACB499}" presName="circ2" presStyleLbl="vennNode1" presStyleIdx="1" presStyleCnt="3" custScaleX="119686" custScaleY="116817"/>
      <dgm:spPr/>
      <dgm:t>
        <a:bodyPr/>
        <a:lstStyle/>
        <a:p>
          <a:endParaRPr lang="en-GB"/>
        </a:p>
      </dgm:t>
    </dgm:pt>
    <dgm:pt modelId="{10CA4947-0F71-4E20-968C-9F1B2E7F78D5}" type="pres">
      <dgm:prSet presAssocID="{F6469BB6-3312-44DA-8D7A-2111FDACB4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CC19A2-F481-4BBC-A9CA-947C163ADA28}" type="pres">
      <dgm:prSet presAssocID="{A5C52CAB-8E09-4E04-9E6F-A4ACED5A0C87}" presName="circ3" presStyleLbl="vennNode1" presStyleIdx="2" presStyleCnt="3" custScaleX="133260" custScaleY="120639"/>
      <dgm:spPr/>
      <dgm:t>
        <a:bodyPr/>
        <a:lstStyle/>
        <a:p>
          <a:endParaRPr lang="en-GB"/>
        </a:p>
      </dgm:t>
    </dgm:pt>
    <dgm:pt modelId="{996EA4A0-0374-452A-9615-7C14A9BFEBA6}" type="pres">
      <dgm:prSet presAssocID="{A5C52CAB-8E09-4E04-9E6F-A4ACED5A0C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AED863-F625-4BF3-BE38-53E628AEAEA8}" srcId="{2F90AB85-0B9D-42AC-ADC9-69AF1D4389F8}" destId="{F6469BB6-3312-44DA-8D7A-2111FDACB499}" srcOrd="1" destOrd="0" parTransId="{6F2A95FA-E523-4ABE-BE66-3575699D5AB2}" sibTransId="{F7F9F04F-DE4F-4EB1-A395-8E47508BC66B}"/>
    <dgm:cxn modelId="{D76BEB83-7061-48A2-8A62-F070CA5B53D7}" type="presOf" srcId="{35D9AE22-CB7C-4FA2-BBC5-631FEC188AA4}" destId="{DCBBCB61-E6D1-4572-91A9-A534BFD16F5C}" srcOrd="1" destOrd="0" presId="urn:microsoft.com/office/officeart/2005/8/layout/venn1"/>
    <dgm:cxn modelId="{653869F0-4CE7-4B7A-B619-7CBA86809059}" type="presOf" srcId="{A5C52CAB-8E09-4E04-9E6F-A4ACED5A0C87}" destId="{F0CC19A2-F481-4BBC-A9CA-947C163ADA28}" srcOrd="0" destOrd="0" presId="urn:microsoft.com/office/officeart/2005/8/layout/venn1"/>
    <dgm:cxn modelId="{0A2AD0A1-260B-420E-B692-AFDC9A2F465A}" srcId="{2F90AB85-0B9D-42AC-ADC9-69AF1D4389F8}" destId="{A5C52CAB-8E09-4E04-9E6F-A4ACED5A0C87}" srcOrd="2" destOrd="0" parTransId="{824F0A3A-4772-4EF4-A307-1A82313A50F3}" sibTransId="{CE23F346-EF30-459A-972B-2FDF8B5F2CB4}"/>
    <dgm:cxn modelId="{CD398A6A-C6D1-43A9-B9BD-00F815341A59}" srcId="{2F90AB85-0B9D-42AC-ADC9-69AF1D4389F8}" destId="{35D9AE22-CB7C-4FA2-BBC5-631FEC188AA4}" srcOrd="0" destOrd="0" parTransId="{03B40DAD-B570-4D65-B805-ED28F1C435DE}" sibTransId="{DDC4C40F-A1D5-4279-BA95-DD33E57F3D2D}"/>
    <dgm:cxn modelId="{B0C8E589-DA66-4325-B571-FF122A2D6E25}" type="presOf" srcId="{A5C52CAB-8E09-4E04-9E6F-A4ACED5A0C87}" destId="{996EA4A0-0374-452A-9615-7C14A9BFEBA6}" srcOrd="1" destOrd="0" presId="urn:microsoft.com/office/officeart/2005/8/layout/venn1"/>
    <dgm:cxn modelId="{C6F31529-4CAA-445D-A6CC-3D6CFCBEF4E9}" type="presOf" srcId="{F6469BB6-3312-44DA-8D7A-2111FDACB499}" destId="{657A6B56-DBE9-4BF3-A75B-DA88E598B89E}" srcOrd="0" destOrd="0" presId="urn:microsoft.com/office/officeart/2005/8/layout/venn1"/>
    <dgm:cxn modelId="{AAA11492-7797-44AE-A6F1-2B1855E79AB0}" type="presOf" srcId="{2F90AB85-0B9D-42AC-ADC9-69AF1D4389F8}" destId="{281C431D-5BAE-4934-B2FA-00DCCC28D7D3}" srcOrd="0" destOrd="0" presId="urn:microsoft.com/office/officeart/2005/8/layout/venn1"/>
    <dgm:cxn modelId="{0EAFD834-EA55-4E20-A70A-999C7901E763}" type="presOf" srcId="{F6469BB6-3312-44DA-8D7A-2111FDACB499}" destId="{10CA4947-0F71-4E20-968C-9F1B2E7F78D5}" srcOrd="1" destOrd="0" presId="urn:microsoft.com/office/officeart/2005/8/layout/venn1"/>
    <dgm:cxn modelId="{C4B0D422-C262-40A1-893F-604B2945415C}" type="presOf" srcId="{35D9AE22-CB7C-4FA2-BBC5-631FEC188AA4}" destId="{8E938726-6748-4CBD-940D-EC91A6C123E9}" srcOrd="0" destOrd="0" presId="urn:microsoft.com/office/officeart/2005/8/layout/venn1"/>
    <dgm:cxn modelId="{CD2C31ED-D5AA-460F-BAB4-A3A3354FAD1C}" type="presParOf" srcId="{281C431D-5BAE-4934-B2FA-00DCCC28D7D3}" destId="{8E938726-6748-4CBD-940D-EC91A6C123E9}" srcOrd="0" destOrd="0" presId="urn:microsoft.com/office/officeart/2005/8/layout/venn1"/>
    <dgm:cxn modelId="{EEA0D9E0-0251-4CC1-B509-CE8DF9957A0D}" type="presParOf" srcId="{281C431D-5BAE-4934-B2FA-00DCCC28D7D3}" destId="{DCBBCB61-E6D1-4572-91A9-A534BFD16F5C}" srcOrd="1" destOrd="0" presId="urn:microsoft.com/office/officeart/2005/8/layout/venn1"/>
    <dgm:cxn modelId="{BF3C7F78-8C1D-4023-8F3B-902705AB0BD4}" type="presParOf" srcId="{281C431D-5BAE-4934-B2FA-00DCCC28D7D3}" destId="{657A6B56-DBE9-4BF3-A75B-DA88E598B89E}" srcOrd="2" destOrd="0" presId="urn:microsoft.com/office/officeart/2005/8/layout/venn1"/>
    <dgm:cxn modelId="{91CFC302-2512-4FDF-A2F0-114D26AFDEAC}" type="presParOf" srcId="{281C431D-5BAE-4934-B2FA-00DCCC28D7D3}" destId="{10CA4947-0F71-4E20-968C-9F1B2E7F78D5}" srcOrd="3" destOrd="0" presId="urn:microsoft.com/office/officeart/2005/8/layout/venn1"/>
    <dgm:cxn modelId="{E678B090-E843-46AC-849E-3D370A685460}" type="presParOf" srcId="{281C431D-5BAE-4934-B2FA-00DCCC28D7D3}" destId="{F0CC19A2-F481-4BBC-A9CA-947C163ADA28}" srcOrd="4" destOrd="0" presId="urn:microsoft.com/office/officeart/2005/8/layout/venn1"/>
    <dgm:cxn modelId="{B28D387E-6124-4675-B6F3-CBBBE5EC0A6F}" type="presParOf" srcId="{281C431D-5BAE-4934-B2FA-00DCCC28D7D3}" destId="{996EA4A0-0374-452A-9615-7C14A9BFEBA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38726-6748-4CBD-940D-EC91A6C123E9}">
      <dsp:nvSpPr>
        <dsp:cNvPr id="0" name=""/>
        <dsp:cNvSpPr/>
      </dsp:nvSpPr>
      <dsp:spPr>
        <a:xfrm>
          <a:off x="1897496" y="-350269"/>
          <a:ext cx="4926963" cy="48090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‘Winter’</a:t>
          </a:r>
          <a:endParaRPr lang="en-GB" sz="4000" kern="1200" dirty="0"/>
        </a:p>
      </dsp:txBody>
      <dsp:txXfrm>
        <a:off x="2554425" y="491315"/>
        <a:ext cx="3613106" cy="2164075"/>
      </dsp:txXfrm>
    </dsp:sp>
    <dsp:sp modelId="{657A6B56-DBE9-4BF3-A75B-DA88E598B89E}">
      <dsp:nvSpPr>
        <dsp:cNvPr id="0" name=""/>
        <dsp:cNvSpPr/>
      </dsp:nvSpPr>
      <dsp:spPr>
        <a:xfrm>
          <a:off x="3437630" y="2213262"/>
          <a:ext cx="4651237" cy="45397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‘Glasgow Sonnets I’</a:t>
          </a:r>
          <a:endParaRPr lang="en-GB" sz="4000" kern="1200" dirty="0"/>
        </a:p>
      </dsp:txBody>
      <dsp:txXfrm>
        <a:off x="4860133" y="3386028"/>
        <a:ext cx="2790742" cy="2496858"/>
      </dsp:txXfrm>
    </dsp:sp>
    <dsp:sp modelId="{F0CC19A2-F481-4BBC-A9CA-947C163ADA28}">
      <dsp:nvSpPr>
        <dsp:cNvPr id="0" name=""/>
        <dsp:cNvSpPr/>
      </dsp:nvSpPr>
      <dsp:spPr>
        <a:xfrm>
          <a:off x="369332" y="2138996"/>
          <a:ext cx="5178750" cy="46882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‘Glasgow 5</a:t>
          </a:r>
          <a:r>
            <a:rPr lang="en-GB" sz="4000" kern="1200" baseline="30000" dirty="0" smtClean="0"/>
            <a:t>th</a:t>
          </a:r>
          <a:r>
            <a:rPr lang="en-GB" sz="4000" kern="1200" dirty="0" smtClean="0"/>
            <a:t> March 1971’</a:t>
          </a:r>
          <a:endParaRPr lang="en-GB" sz="4000" kern="1200" dirty="0"/>
        </a:p>
      </dsp:txBody>
      <dsp:txXfrm>
        <a:off x="856998" y="3350134"/>
        <a:ext cx="3107250" cy="257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glowscotland.org.uk/gc/missinn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57600"/>
            <a:ext cx="7772400" cy="1470025"/>
          </a:xfrm>
        </p:spPr>
        <p:txBody>
          <a:bodyPr/>
          <a:lstStyle/>
          <a:p>
            <a:r>
              <a:rPr lang="en-GB" dirty="0" smtClean="0"/>
              <a:t>Scottish Set Text </a:t>
            </a:r>
            <a:r>
              <a:rPr lang="en-GB" dirty="0" smtClean="0"/>
              <a:t>Revision Tips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30861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7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 Map Example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362200" y="2286000"/>
            <a:ext cx="4419600" cy="2895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743200" y="30480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Poem</a:t>
            </a:r>
            <a:endParaRPr lang="en-GB" sz="66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6153382" y="4724400"/>
            <a:ext cx="952035" cy="728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1" y="1194022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Quotes (3/4-with brief explanation of techniques)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307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Themes</a:t>
            </a:r>
            <a:endParaRPr lang="en-GB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638800" y="1676400"/>
            <a:ext cx="990600" cy="7454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1"/>
          </p:cNvCxnSpPr>
          <p:nvPr/>
        </p:nvCxnSpPr>
        <p:spPr>
          <a:xfrm flipH="1" flipV="1">
            <a:off x="2209801" y="2133601"/>
            <a:ext cx="799634" cy="576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548590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Links to other poems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204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https://blogs.glowscotland.org.uk/gc/missinnes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8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57600"/>
            <a:ext cx="7772400" cy="1470025"/>
          </a:xfrm>
        </p:spPr>
        <p:txBody>
          <a:bodyPr/>
          <a:lstStyle/>
          <a:p>
            <a:r>
              <a:rPr lang="en-GB" dirty="0" smtClean="0"/>
              <a:t>Pop Quiz!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30861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7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revise for Textual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/>
            <a:r>
              <a:rPr lang="en-GB" dirty="0"/>
              <a:t>Key quotations from each </a:t>
            </a:r>
            <a:r>
              <a:rPr lang="en-GB" dirty="0" smtClean="0"/>
              <a:t>poem-flashcards</a:t>
            </a:r>
            <a:endParaRPr lang="en-GB" dirty="0"/>
          </a:p>
          <a:p>
            <a:pPr marL="285750" indent="-285750"/>
            <a:endParaRPr lang="en-GB" dirty="0"/>
          </a:p>
          <a:p>
            <a:pPr marL="285750" indent="-285750"/>
            <a:r>
              <a:rPr lang="en-GB" dirty="0"/>
              <a:t>Mind maps of key info for each </a:t>
            </a:r>
            <a:r>
              <a:rPr lang="en-GB" dirty="0" smtClean="0"/>
              <a:t>poem/theme</a:t>
            </a:r>
          </a:p>
          <a:p>
            <a:pPr marL="685800" lvl="1"/>
            <a:r>
              <a:rPr lang="en-GB" dirty="0" smtClean="0"/>
              <a:t>key quotes</a:t>
            </a:r>
          </a:p>
          <a:p>
            <a:pPr marL="685800" lvl="1"/>
            <a:r>
              <a:rPr lang="en-GB" dirty="0" smtClean="0"/>
              <a:t>t</a:t>
            </a:r>
            <a:r>
              <a:rPr lang="en-GB" dirty="0" smtClean="0"/>
              <a:t>hemes </a:t>
            </a:r>
          </a:p>
          <a:p>
            <a:pPr marL="685800" lvl="1"/>
            <a:r>
              <a:rPr lang="en-GB" dirty="0" smtClean="0"/>
              <a:t>Techniques</a:t>
            </a:r>
          </a:p>
          <a:p>
            <a:pPr marL="685800" lvl="1"/>
            <a:r>
              <a:rPr lang="en-GB" dirty="0" smtClean="0"/>
              <a:t>Links with other poems</a:t>
            </a:r>
            <a:endParaRPr lang="en-GB" dirty="0"/>
          </a:p>
          <a:p>
            <a:pPr marL="285750" indent="-285750"/>
            <a:endParaRPr lang="en-GB" dirty="0"/>
          </a:p>
          <a:p>
            <a:pPr marL="285750" indent="-285750"/>
            <a:r>
              <a:rPr lang="en-GB" dirty="0"/>
              <a:t>Links between poems-Venn diagrams</a:t>
            </a:r>
          </a:p>
          <a:p>
            <a:pPr marL="285750" indent="-285750"/>
            <a:endParaRPr lang="en-GB" dirty="0"/>
          </a:p>
          <a:p>
            <a:pPr marL="285750" indent="-285750"/>
            <a:r>
              <a:rPr lang="en-GB" dirty="0"/>
              <a:t>Practice papers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0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Flashcards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3/4 key quotes from each poem-that demonstrate particular themes, use particularly interesting techniques, etc.</a:t>
            </a:r>
          </a:p>
          <a:p>
            <a:endParaRPr lang="en-GB" dirty="0"/>
          </a:p>
          <a:p>
            <a:r>
              <a:rPr lang="en-GB" dirty="0" smtClean="0"/>
              <a:t>To help you memorise these quotes and how to analyse them, create flashcards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01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Flashcard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239000" cy="419100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ITSB</a:t>
            </a:r>
          </a:p>
          <a:p>
            <a:pPr marL="0" indent="0">
              <a:buNone/>
            </a:pPr>
            <a:r>
              <a:rPr lang="en-GB" u="sng" dirty="0" smtClean="0"/>
              <a:t>QUOTE</a:t>
            </a:r>
          </a:p>
          <a:p>
            <a:pPr marL="0" indent="0">
              <a:buNone/>
            </a:pPr>
            <a:r>
              <a:rPr lang="en-GB" dirty="0" smtClean="0"/>
              <a:t>“like a monstrous animal caught in a tent/in some story”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TECHNIQUE</a:t>
            </a:r>
          </a:p>
          <a:p>
            <a:pPr marL="0" indent="0">
              <a:buNone/>
            </a:pPr>
            <a:r>
              <a:rPr lang="en-GB" dirty="0" smtClean="0"/>
              <a:t>Simile</a:t>
            </a:r>
          </a:p>
          <a:p>
            <a:pPr marL="0" indent="0">
              <a:buNone/>
            </a:pPr>
            <a:r>
              <a:rPr lang="en-GB" u="sng" dirty="0" smtClean="0"/>
              <a:t>ANALYSIS</a:t>
            </a:r>
          </a:p>
          <a:p>
            <a:r>
              <a:rPr lang="en-GB" dirty="0"/>
              <a:t>compared to a frightening creature, trapped and struggling to </a:t>
            </a:r>
            <a:r>
              <a:rPr lang="en-GB" dirty="0" smtClean="0"/>
              <a:t>escape-dehumanised</a:t>
            </a:r>
          </a:p>
          <a:p>
            <a:r>
              <a:rPr lang="en-GB" dirty="0"/>
              <a:t>Seems bizarre, alien to those around him</a:t>
            </a:r>
          </a:p>
          <a:p>
            <a:pPr marL="0" indent="0">
              <a:buNone/>
            </a:pPr>
            <a:r>
              <a:rPr lang="en-GB" u="sng" dirty="0" smtClean="0"/>
              <a:t>THEME/LINKS</a:t>
            </a:r>
          </a:p>
          <a:p>
            <a:r>
              <a:rPr lang="en-GB" dirty="0" smtClean="0"/>
              <a:t>Interesting character</a:t>
            </a:r>
          </a:p>
          <a:p>
            <a:r>
              <a:rPr lang="en-GB" dirty="0" smtClean="0"/>
              <a:t>Isolation</a:t>
            </a:r>
          </a:p>
          <a:p>
            <a:r>
              <a:rPr lang="en-GB" dirty="0" smtClean="0"/>
              <a:t>Helplessness</a:t>
            </a:r>
          </a:p>
          <a:p>
            <a:r>
              <a:rPr lang="en-GB" dirty="0"/>
              <a:t>M</a:t>
            </a:r>
            <a:r>
              <a:rPr lang="en-GB" dirty="0" smtClean="0"/>
              <a:t>isconceptions</a:t>
            </a:r>
          </a:p>
        </p:txBody>
      </p:sp>
    </p:spTree>
    <p:extLst>
      <p:ext uri="{BB962C8B-B14F-4D97-AF65-F5344CB8AC3E}">
        <p14:creationId xmlns:p14="http://schemas.microsoft.com/office/powerpoint/2010/main" val="130191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Venn Diagram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are a ‘visual learner’, a good way to remember links between poems might be to create Venn diagrams showing the features the poems have in common</a:t>
            </a:r>
          </a:p>
          <a:p>
            <a:pPr marL="0" indent="0">
              <a:buNone/>
            </a:pPr>
            <a:r>
              <a:rPr lang="en-GB" dirty="0" smtClean="0"/>
              <a:t>E.G.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5105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17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1774763"/>
              </p:ext>
            </p:extLst>
          </p:nvPr>
        </p:nvGraphicFramePr>
        <p:xfrm>
          <a:off x="533400" y="152400"/>
          <a:ext cx="8458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1242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Visions of Glasgow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Despair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Interesting setting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C000"/>
                </a:solidFill>
              </a:rPr>
              <a:t>decay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6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 Mapping Poems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Each group will be given a poem to look at in detail</a:t>
            </a:r>
          </a:p>
          <a:p>
            <a:r>
              <a:rPr lang="en-GB" dirty="0" smtClean="0"/>
              <a:t>They will create a mind map of key information from that poem, that will be useful for revision, including:</a:t>
            </a:r>
          </a:p>
          <a:p>
            <a:pPr lvl="1"/>
            <a:r>
              <a:rPr lang="en-GB" dirty="0" smtClean="0"/>
              <a:t>Key quotes</a:t>
            </a:r>
          </a:p>
          <a:p>
            <a:pPr lvl="1"/>
            <a:r>
              <a:rPr lang="en-GB" dirty="0" smtClean="0"/>
              <a:t>Key themes</a:t>
            </a:r>
          </a:p>
          <a:p>
            <a:pPr lvl="1"/>
            <a:r>
              <a:rPr lang="en-GB" dirty="0" smtClean="0"/>
              <a:t>Links with other poems</a:t>
            </a:r>
          </a:p>
          <a:p>
            <a:pPr lvl="1"/>
            <a:r>
              <a:rPr lang="en-GB" dirty="0" smtClean="0"/>
              <a:t>Key techniques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4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‘ITSB</a:t>
            </a:r>
            <a:r>
              <a:rPr lang="en-GB" b="1" dirty="0" smtClean="0"/>
              <a:t>’-</a:t>
            </a:r>
            <a:r>
              <a:rPr lang="en-GB" dirty="0" smtClean="0"/>
              <a:t>Amy, Rhiannon, Sean, </a:t>
            </a:r>
            <a:r>
              <a:rPr lang="en-GB" dirty="0" err="1" smtClean="0"/>
              <a:t>Katelan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 ‘</a:t>
            </a:r>
            <a:r>
              <a:rPr lang="en-GB" b="1" dirty="0" smtClean="0"/>
              <a:t>Winter</a:t>
            </a:r>
            <a:r>
              <a:rPr lang="en-GB" b="1" dirty="0" smtClean="0"/>
              <a:t>’-</a:t>
            </a:r>
            <a:r>
              <a:rPr lang="en-GB" dirty="0" smtClean="0"/>
              <a:t>Anna, Sarah, Peace, Joe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‘Glasgow 5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 1971’-</a:t>
            </a:r>
            <a:r>
              <a:rPr lang="en-GB" dirty="0" smtClean="0"/>
              <a:t>Rebecca, </a:t>
            </a:r>
            <a:r>
              <a:rPr lang="en-GB" dirty="0" err="1" smtClean="0"/>
              <a:t>Charli</a:t>
            </a:r>
            <a:r>
              <a:rPr lang="en-GB" dirty="0" smtClean="0"/>
              <a:t>, Ben, Matthew M; Drew, </a:t>
            </a:r>
            <a:r>
              <a:rPr lang="en-GB" dirty="0" err="1" smtClean="0"/>
              <a:t>Ilyas</a:t>
            </a:r>
            <a:r>
              <a:rPr lang="en-GB" dirty="0" smtClean="0"/>
              <a:t>, </a:t>
            </a:r>
            <a:r>
              <a:rPr lang="en-GB" dirty="0" err="1" smtClean="0"/>
              <a:t>Brodie</a:t>
            </a:r>
            <a:r>
              <a:rPr lang="en-GB" dirty="0" smtClean="0"/>
              <a:t>, Amelia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‘Glasgow Sonnets I’-</a:t>
            </a:r>
            <a:r>
              <a:rPr lang="en-GB" dirty="0" smtClean="0"/>
              <a:t>Daniel, Erin, </a:t>
            </a:r>
            <a:r>
              <a:rPr lang="en-GB" dirty="0" err="1" smtClean="0"/>
              <a:t>Nesse</a:t>
            </a:r>
            <a:r>
              <a:rPr lang="en-GB" dirty="0" smtClean="0"/>
              <a:t>, </a:t>
            </a:r>
            <a:r>
              <a:rPr lang="en-GB" dirty="0" err="1" smtClean="0"/>
              <a:t>Niamh</a:t>
            </a:r>
            <a:r>
              <a:rPr lang="en-GB" dirty="0" smtClean="0"/>
              <a:t> C; Jack W, </a:t>
            </a:r>
            <a:r>
              <a:rPr lang="en-GB" dirty="0" err="1" smtClean="0"/>
              <a:t>Miljana</a:t>
            </a:r>
            <a:r>
              <a:rPr lang="en-GB" dirty="0" smtClean="0"/>
              <a:t>, Sophie, </a:t>
            </a:r>
            <a:r>
              <a:rPr lang="en-GB" dirty="0" err="1" smtClean="0"/>
              <a:t>Abbie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‘Good Friday</a:t>
            </a:r>
            <a:r>
              <a:rPr lang="en-GB" b="1" dirty="0" smtClean="0"/>
              <a:t>’-</a:t>
            </a:r>
            <a:r>
              <a:rPr lang="en-GB" dirty="0" smtClean="0"/>
              <a:t>Rose, Adam, Jack C, </a:t>
            </a:r>
            <a:r>
              <a:rPr lang="en-GB" dirty="0" err="1" smtClean="0"/>
              <a:t>Niamh</a:t>
            </a:r>
            <a:r>
              <a:rPr lang="en-GB" dirty="0" smtClean="0"/>
              <a:t> M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‘Trio</a:t>
            </a:r>
            <a:r>
              <a:rPr lang="en-GB" b="1" dirty="0" smtClean="0"/>
              <a:t>’-</a:t>
            </a:r>
            <a:r>
              <a:rPr lang="en-GB" dirty="0" smtClean="0"/>
              <a:t>Maryam, Matthew G, </a:t>
            </a:r>
            <a:r>
              <a:rPr lang="en-GB" dirty="0" err="1" smtClean="0"/>
              <a:t>Tolu</a:t>
            </a:r>
            <a:r>
              <a:rPr lang="en-GB" dirty="0" smtClean="0"/>
              <a:t>, Grace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0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338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Scottish Set Text Revision Tips</vt:lpstr>
      <vt:lpstr>Pop Quiz!</vt:lpstr>
      <vt:lpstr>How to revise for Textual Analysis</vt:lpstr>
      <vt:lpstr>Flashcards</vt:lpstr>
      <vt:lpstr>Example Flashcard</vt:lpstr>
      <vt:lpstr>Venn Diagram Links</vt:lpstr>
      <vt:lpstr>PowerPoint Presentation</vt:lpstr>
      <vt:lpstr>Mind Mapping Poems</vt:lpstr>
      <vt:lpstr>Groups</vt:lpstr>
      <vt:lpstr>Mind Map Example</vt:lpstr>
      <vt:lpstr>REVISION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Set Text Revision</dc:title>
  <dc:creator>MInnes (St Thomas Aquinas)</dc:creator>
  <cp:lastModifiedBy>MInnes (St Thomas Aquinas)</cp:lastModifiedBy>
  <cp:revision>14</cp:revision>
  <dcterms:created xsi:type="dcterms:W3CDTF">2006-08-16T00:00:00Z</dcterms:created>
  <dcterms:modified xsi:type="dcterms:W3CDTF">2019-03-13T09:40:39Z</dcterms:modified>
</cp:coreProperties>
</file>