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0AB85-0B9D-42AC-ADC9-69AF1D4389F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5D9AE22-CB7C-4FA2-BBC5-631FEC188AA4}">
      <dgm:prSet phldrT="[Text]" custT="1"/>
      <dgm:spPr/>
      <dgm:t>
        <a:bodyPr/>
        <a:lstStyle/>
        <a:p>
          <a:r>
            <a:rPr lang="en-GB" sz="4000" dirty="0" smtClean="0"/>
            <a:t>‘IMTC’</a:t>
          </a:r>
          <a:endParaRPr lang="en-GB" sz="4000" dirty="0"/>
        </a:p>
      </dgm:t>
    </dgm:pt>
    <dgm:pt modelId="{03B40DAD-B570-4D65-B805-ED28F1C435DE}" type="parTrans" cxnId="{CD398A6A-C6D1-43A9-B9BD-00F815341A59}">
      <dgm:prSet/>
      <dgm:spPr/>
      <dgm:t>
        <a:bodyPr/>
        <a:lstStyle/>
        <a:p>
          <a:endParaRPr lang="en-GB"/>
        </a:p>
      </dgm:t>
    </dgm:pt>
    <dgm:pt modelId="{DDC4C40F-A1D5-4279-BA95-DD33E57F3D2D}" type="sibTrans" cxnId="{CD398A6A-C6D1-43A9-B9BD-00F815341A59}">
      <dgm:prSet/>
      <dgm:spPr/>
      <dgm:t>
        <a:bodyPr/>
        <a:lstStyle/>
        <a:p>
          <a:endParaRPr lang="en-GB"/>
        </a:p>
      </dgm:t>
    </dgm:pt>
    <dgm:pt modelId="{F6469BB6-3312-44DA-8D7A-2111FDACB499}">
      <dgm:prSet phldrT="[Text]" custT="1"/>
      <dgm:spPr/>
      <dgm:t>
        <a:bodyPr/>
        <a:lstStyle/>
        <a:p>
          <a:r>
            <a:rPr lang="en-GB" sz="4000" dirty="0" smtClean="0"/>
            <a:t>‘TWMMS’</a:t>
          </a:r>
          <a:endParaRPr lang="en-GB" sz="4000" dirty="0"/>
        </a:p>
      </dgm:t>
    </dgm:pt>
    <dgm:pt modelId="{6F2A95FA-E523-4ABE-BE66-3575699D5AB2}" type="parTrans" cxnId="{AEAED863-F625-4BF3-BE38-53E628AEAEA8}">
      <dgm:prSet/>
      <dgm:spPr/>
      <dgm:t>
        <a:bodyPr/>
        <a:lstStyle/>
        <a:p>
          <a:endParaRPr lang="en-GB"/>
        </a:p>
      </dgm:t>
    </dgm:pt>
    <dgm:pt modelId="{F7F9F04F-DE4F-4EB1-A395-8E47508BC66B}" type="sibTrans" cxnId="{AEAED863-F625-4BF3-BE38-53E628AEAEA8}">
      <dgm:prSet/>
      <dgm:spPr/>
      <dgm:t>
        <a:bodyPr/>
        <a:lstStyle/>
        <a:p>
          <a:endParaRPr lang="en-GB"/>
        </a:p>
      </dgm:t>
    </dgm:pt>
    <dgm:pt modelId="{A5C52CAB-8E09-4E04-9E6F-A4ACED5A0C87}">
      <dgm:prSet phldrT="[Text]" custT="1"/>
      <dgm:spPr/>
      <dgm:t>
        <a:bodyPr/>
        <a:lstStyle/>
        <a:p>
          <a:r>
            <a:rPr lang="en-GB" sz="4000" dirty="0" smtClean="0"/>
            <a:t>‘Originally’</a:t>
          </a:r>
          <a:endParaRPr lang="en-GB" sz="4000" dirty="0"/>
        </a:p>
      </dgm:t>
    </dgm:pt>
    <dgm:pt modelId="{824F0A3A-4772-4EF4-A307-1A82313A50F3}" type="parTrans" cxnId="{0A2AD0A1-260B-420E-B692-AFDC9A2F465A}">
      <dgm:prSet/>
      <dgm:spPr/>
      <dgm:t>
        <a:bodyPr/>
        <a:lstStyle/>
        <a:p>
          <a:endParaRPr lang="en-GB"/>
        </a:p>
      </dgm:t>
    </dgm:pt>
    <dgm:pt modelId="{CE23F346-EF30-459A-972B-2FDF8B5F2CB4}" type="sibTrans" cxnId="{0A2AD0A1-260B-420E-B692-AFDC9A2F465A}">
      <dgm:prSet/>
      <dgm:spPr/>
      <dgm:t>
        <a:bodyPr/>
        <a:lstStyle/>
        <a:p>
          <a:endParaRPr lang="en-GB"/>
        </a:p>
      </dgm:t>
    </dgm:pt>
    <dgm:pt modelId="{281C431D-5BAE-4934-B2FA-00DCCC28D7D3}" type="pres">
      <dgm:prSet presAssocID="{2F90AB85-0B9D-42AC-ADC9-69AF1D4389F8}" presName="compositeShape" presStyleCnt="0">
        <dgm:presLayoutVars>
          <dgm:chMax val="7"/>
          <dgm:dir/>
          <dgm:resizeHandles val="exact"/>
        </dgm:presLayoutVars>
      </dgm:prSet>
      <dgm:spPr/>
    </dgm:pt>
    <dgm:pt modelId="{8E938726-6748-4CBD-940D-EC91A6C123E9}" type="pres">
      <dgm:prSet presAssocID="{35D9AE22-CB7C-4FA2-BBC5-631FEC188AA4}" presName="circ1" presStyleLbl="vennNode1" presStyleIdx="0" presStyleCnt="3" custScaleX="126781" custScaleY="123747"/>
      <dgm:spPr/>
      <dgm:t>
        <a:bodyPr/>
        <a:lstStyle/>
        <a:p>
          <a:endParaRPr lang="en-GB"/>
        </a:p>
      </dgm:t>
    </dgm:pt>
    <dgm:pt modelId="{DCBBCB61-E6D1-4572-91A9-A534BFD16F5C}" type="pres">
      <dgm:prSet presAssocID="{35D9AE22-CB7C-4FA2-BBC5-631FEC188AA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7A6B56-DBE9-4BF3-A75B-DA88E598B89E}" type="pres">
      <dgm:prSet presAssocID="{F6469BB6-3312-44DA-8D7A-2111FDACB499}" presName="circ2" presStyleLbl="vennNode1" presStyleIdx="1" presStyleCnt="3" custScaleX="119686" custScaleY="116817"/>
      <dgm:spPr/>
      <dgm:t>
        <a:bodyPr/>
        <a:lstStyle/>
        <a:p>
          <a:endParaRPr lang="en-GB"/>
        </a:p>
      </dgm:t>
    </dgm:pt>
    <dgm:pt modelId="{10CA4947-0F71-4E20-968C-9F1B2E7F78D5}" type="pres">
      <dgm:prSet presAssocID="{F6469BB6-3312-44DA-8D7A-2111FDACB49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CC19A2-F481-4BBC-A9CA-947C163ADA28}" type="pres">
      <dgm:prSet presAssocID="{A5C52CAB-8E09-4E04-9E6F-A4ACED5A0C87}" presName="circ3" presStyleLbl="vennNode1" presStyleIdx="2" presStyleCnt="3" custScaleX="133260" custScaleY="120639"/>
      <dgm:spPr/>
      <dgm:t>
        <a:bodyPr/>
        <a:lstStyle/>
        <a:p>
          <a:endParaRPr lang="en-GB"/>
        </a:p>
      </dgm:t>
    </dgm:pt>
    <dgm:pt modelId="{996EA4A0-0374-452A-9615-7C14A9BFEBA6}" type="pres">
      <dgm:prSet presAssocID="{A5C52CAB-8E09-4E04-9E6F-A4ACED5A0C8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AED863-F625-4BF3-BE38-53E628AEAEA8}" srcId="{2F90AB85-0B9D-42AC-ADC9-69AF1D4389F8}" destId="{F6469BB6-3312-44DA-8D7A-2111FDACB499}" srcOrd="1" destOrd="0" parTransId="{6F2A95FA-E523-4ABE-BE66-3575699D5AB2}" sibTransId="{F7F9F04F-DE4F-4EB1-A395-8E47508BC66B}"/>
    <dgm:cxn modelId="{C27FBBB3-2780-4CAF-A563-B6579389AA94}" type="presOf" srcId="{A5C52CAB-8E09-4E04-9E6F-A4ACED5A0C87}" destId="{996EA4A0-0374-452A-9615-7C14A9BFEBA6}" srcOrd="1" destOrd="0" presId="urn:microsoft.com/office/officeart/2005/8/layout/venn1"/>
    <dgm:cxn modelId="{4923717A-58A9-4535-A4B2-00C52404CEA6}" type="presOf" srcId="{F6469BB6-3312-44DA-8D7A-2111FDACB499}" destId="{10CA4947-0F71-4E20-968C-9F1B2E7F78D5}" srcOrd="1" destOrd="0" presId="urn:microsoft.com/office/officeart/2005/8/layout/venn1"/>
    <dgm:cxn modelId="{B6A70C72-DD32-42B1-A50E-11654E7BEAF0}" type="presOf" srcId="{35D9AE22-CB7C-4FA2-BBC5-631FEC188AA4}" destId="{8E938726-6748-4CBD-940D-EC91A6C123E9}" srcOrd="0" destOrd="0" presId="urn:microsoft.com/office/officeart/2005/8/layout/venn1"/>
    <dgm:cxn modelId="{CD398A6A-C6D1-43A9-B9BD-00F815341A59}" srcId="{2F90AB85-0B9D-42AC-ADC9-69AF1D4389F8}" destId="{35D9AE22-CB7C-4FA2-BBC5-631FEC188AA4}" srcOrd="0" destOrd="0" parTransId="{03B40DAD-B570-4D65-B805-ED28F1C435DE}" sibTransId="{DDC4C40F-A1D5-4279-BA95-DD33E57F3D2D}"/>
    <dgm:cxn modelId="{C90C4E95-6928-4F73-9F2C-CE2B36891608}" type="presOf" srcId="{A5C52CAB-8E09-4E04-9E6F-A4ACED5A0C87}" destId="{F0CC19A2-F481-4BBC-A9CA-947C163ADA28}" srcOrd="0" destOrd="0" presId="urn:microsoft.com/office/officeart/2005/8/layout/venn1"/>
    <dgm:cxn modelId="{0A2AD0A1-260B-420E-B692-AFDC9A2F465A}" srcId="{2F90AB85-0B9D-42AC-ADC9-69AF1D4389F8}" destId="{A5C52CAB-8E09-4E04-9E6F-A4ACED5A0C87}" srcOrd="2" destOrd="0" parTransId="{824F0A3A-4772-4EF4-A307-1A82313A50F3}" sibTransId="{CE23F346-EF30-459A-972B-2FDF8B5F2CB4}"/>
    <dgm:cxn modelId="{F1C2E32C-8B4E-45E5-A037-04F6D80ECDDB}" type="presOf" srcId="{2F90AB85-0B9D-42AC-ADC9-69AF1D4389F8}" destId="{281C431D-5BAE-4934-B2FA-00DCCC28D7D3}" srcOrd="0" destOrd="0" presId="urn:microsoft.com/office/officeart/2005/8/layout/venn1"/>
    <dgm:cxn modelId="{2E09CEAB-61C7-47F9-B02E-E993454E5FE2}" type="presOf" srcId="{F6469BB6-3312-44DA-8D7A-2111FDACB499}" destId="{657A6B56-DBE9-4BF3-A75B-DA88E598B89E}" srcOrd="0" destOrd="0" presId="urn:microsoft.com/office/officeart/2005/8/layout/venn1"/>
    <dgm:cxn modelId="{4B6CD899-5D98-4273-BEC1-5DDEA8AF8FC3}" type="presOf" srcId="{35D9AE22-CB7C-4FA2-BBC5-631FEC188AA4}" destId="{DCBBCB61-E6D1-4572-91A9-A534BFD16F5C}" srcOrd="1" destOrd="0" presId="urn:microsoft.com/office/officeart/2005/8/layout/venn1"/>
    <dgm:cxn modelId="{F74BF788-9D5F-469C-8664-9704F16A40A6}" type="presParOf" srcId="{281C431D-5BAE-4934-B2FA-00DCCC28D7D3}" destId="{8E938726-6748-4CBD-940D-EC91A6C123E9}" srcOrd="0" destOrd="0" presId="urn:microsoft.com/office/officeart/2005/8/layout/venn1"/>
    <dgm:cxn modelId="{A3592558-4A00-40BC-BC2A-05B13BEF6D7D}" type="presParOf" srcId="{281C431D-5BAE-4934-B2FA-00DCCC28D7D3}" destId="{DCBBCB61-E6D1-4572-91A9-A534BFD16F5C}" srcOrd="1" destOrd="0" presId="urn:microsoft.com/office/officeart/2005/8/layout/venn1"/>
    <dgm:cxn modelId="{E4284815-CD98-48D2-949E-8EB97EEB0B98}" type="presParOf" srcId="{281C431D-5BAE-4934-B2FA-00DCCC28D7D3}" destId="{657A6B56-DBE9-4BF3-A75B-DA88E598B89E}" srcOrd="2" destOrd="0" presId="urn:microsoft.com/office/officeart/2005/8/layout/venn1"/>
    <dgm:cxn modelId="{3CF5597C-F1F6-422C-8D75-B814859D425E}" type="presParOf" srcId="{281C431D-5BAE-4934-B2FA-00DCCC28D7D3}" destId="{10CA4947-0F71-4E20-968C-9F1B2E7F78D5}" srcOrd="3" destOrd="0" presId="urn:microsoft.com/office/officeart/2005/8/layout/venn1"/>
    <dgm:cxn modelId="{4F7D0439-AA78-4B3B-B782-F62EA584D977}" type="presParOf" srcId="{281C431D-5BAE-4934-B2FA-00DCCC28D7D3}" destId="{F0CC19A2-F481-4BBC-A9CA-947C163ADA28}" srcOrd="4" destOrd="0" presId="urn:microsoft.com/office/officeart/2005/8/layout/venn1"/>
    <dgm:cxn modelId="{85EAD193-6FD6-4E7A-8DE3-7C1B4EA79B15}" type="presParOf" srcId="{281C431D-5BAE-4934-B2FA-00DCCC28D7D3}" destId="{996EA4A0-0374-452A-9615-7C14A9BFEBA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38726-6748-4CBD-940D-EC91A6C123E9}">
      <dsp:nvSpPr>
        <dsp:cNvPr id="0" name=""/>
        <dsp:cNvSpPr/>
      </dsp:nvSpPr>
      <dsp:spPr>
        <a:xfrm>
          <a:off x="1897496" y="-350269"/>
          <a:ext cx="4926963" cy="48090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‘IMTC’</a:t>
          </a:r>
          <a:endParaRPr lang="en-GB" sz="4000" kern="1200" dirty="0"/>
        </a:p>
      </dsp:txBody>
      <dsp:txXfrm>
        <a:off x="2554425" y="491315"/>
        <a:ext cx="3613106" cy="2164075"/>
      </dsp:txXfrm>
    </dsp:sp>
    <dsp:sp modelId="{657A6B56-DBE9-4BF3-A75B-DA88E598B89E}">
      <dsp:nvSpPr>
        <dsp:cNvPr id="0" name=""/>
        <dsp:cNvSpPr/>
      </dsp:nvSpPr>
      <dsp:spPr>
        <a:xfrm>
          <a:off x="3437630" y="2213262"/>
          <a:ext cx="4651237" cy="45397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‘TWMMS’</a:t>
          </a:r>
          <a:endParaRPr lang="en-GB" sz="4000" kern="1200" dirty="0"/>
        </a:p>
      </dsp:txBody>
      <dsp:txXfrm>
        <a:off x="4860133" y="3386028"/>
        <a:ext cx="2790742" cy="2496858"/>
      </dsp:txXfrm>
    </dsp:sp>
    <dsp:sp modelId="{F0CC19A2-F481-4BBC-A9CA-947C163ADA28}">
      <dsp:nvSpPr>
        <dsp:cNvPr id="0" name=""/>
        <dsp:cNvSpPr/>
      </dsp:nvSpPr>
      <dsp:spPr>
        <a:xfrm>
          <a:off x="369332" y="2138996"/>
          <a:ext cx="5178750" cy="46882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‘Originally’</a:t>
          </a:r>
          <a:endParaRPr lang="en-GB" sz="4000" kern="1200" dirty="0"/>
        </a:p>
      </dsp:txBody>
      <dsp:txXfrm>
        <a:off x="856998" y="3350134"/>
        <a:ext cx="3107250" cy="2578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glowscotland.org.uk/gc/missinn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1470025"/>
          </a:xfrm>
        </p:spPr>
        <p:txBody>
          <a:bodyPr/>
          <a:lstStyle/>
          <a:p>
            <a:r>
              <a:rPr lang="en-GB" dirty="0" smtClean="0"/>
              <a:t>Duffy Set Scottish Text Revision</a:t>
            </a:r>
            <a:endParaRPr lang="en-GB" dirty="0"/>
          </a:p>
        </p:txBody>
      </p:sp>
      <p:pic>
        <p:nvPicPr>
          <p:cNvPr id="4" name="Picture 2" descr="C:\Users\lh1094c\AppData\Local\Microsoft\Windows\Temporary Internet Files\Content.IE5\BIRHQ45W\carol_ann_duffy_203_203x1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38200"/>
            <a:ext cx="3276600" cy="245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2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 Map Example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362200" y="2286000"/>
            <a:ext cx="4419600" cy="2895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743200" y="304800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/>
              <a:t>Poem</a:t>
            </a:r>
            <a:endParaRPr lang="en-GB" sz="66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6153382" y="4724400"/>
            <a:ext cx="952035" cy="7288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1" y="1194022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Quotes (3/4-with brief explanation of techniques)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1307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Key Themes</a:t>
            </a:r>
            <a:endParaRPr lang="en-GB" b="1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638800" y="1676400"/>
            <a:ext cx="990600" cy="7454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1"/>
          </p:cNvCxnSpPr>
          <p:nvPr/>
        </p:nvCxnSpPr>
        <p:spPr>
          <a:xfrm flipH="1" flipV="1">
            <a:off x="2209801" y="2133601"/>
            <a:ext cx="799634" cy="5764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1800" y="548590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Links to other poems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8894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https://blogs.glowscotland.org.uk/gc/missinnes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2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1470025"/>
          </a:xfrm>
        </p:spPr>
        <p:txBody>
          <a:bodyPr/>
          <a:lstStyle/>
          <a:p>
            <a:r>
              <a:rPr lang="en-GB" dirty="0" smtClean="0"/>
              <a:t>Pop Quiz!</a:t>
            </a:r>
            <a:endParaRPr lang="en-GB" dirty="0"/>
          </a:p>
        </p:txBody>
      </p:sp>
      <p:pic>
        <p:nvPicPr>
          <p:cNvPr id="4" name="Picture 2" descr="C:\Users\lh1094c\AppData\Local\Microsoft\Windows\Temporary Internet Files\Content.IE5\BIRHQ45W\carol_ann_duffy_203_203x1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38200"/>
            <a:ext cx="3276600" cy="245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0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revise for Textual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/>
            <a:r>
              <a:rPr lang="en-GB" dirty="0"/>
              <a:t>Key quotations from each </a:t>
            </a:r>
            <a:r>
              <a:rPr lang="en-GB" dirty="0" smtClean="0"/>
              <a:t>poem-flashcards</a:t>
            </a:r>
            <a:endParaRPr lang="en-GB" dirty="0"/>
          </a:p>
          <a:p>
            <a:pPr marL="285750" indent="-285750"/>
            <a:endParaRPr lang="en-GB" dirty="0"/>
          </a:p>
          <a:p>
            <a:pPr marL="285750" indent="-285750"/>
            <a:r>
              <a:rPr lang="en-GB" dirty="0"/>
              <a:t>Mind maps of key info for each </a:t>
            </a:r>
            <a:r>
              <a:rPr lang="en-GB" dirty="0" smtClean="0"/>
              <a:t>poem/theme</a:t>
            </a:r>
          </a:p>
          <a:p>
            <a:pPr marL="685800" lvl="1"/>
            <a:r>
              <a:rPr lang="en-GB" dirty="0" smtClean="0"/>
              <a:t>key quotes</a:t>
            </a:r>
          </a:p>
          <a:p>
            <a:pPr marL="685800" lvl="1"/>
            <a:r>
              <a:rPr lang="en-GB" dirty="0" smtClean="0"/>
              <a:t>themes </a:t>
            </a:r>
          </a:p>
          <a:p>
            <a:pPr marL="685800" lvl="1"/>
            <a:r>
              <a:rPr lang="en-GB" dirty="0" smtClean="0"/>
              <a:t>Techniques</a:t>
            </a:r>
          </a:p>
          <a:p>
            <a:pPr marL="685800" lvl="1"/>
            <a:r>
              <a:rPr lang="en-GB" dirty="0" smtClean="0"/>
              <a:t>Links with other poems</a:t>
            </a:r>
            <a:endParaRPr lang="en-GB" dirty="0"/>
          </a:p>
          <a:p>
            <a:pPr marL="285750" indent="-285750"/>
            <a:endParaRPr lang="en-GB" dirty="0"/>
          </a:p>
          <a:p>
            <a:pPr marL="285750" indent="-285750"/>
            <a:r>
              <a:rPr lang="en-GB" dirty="0"/>
              <a:t>Links between poems-Venn diagrams</a:t>
            </a:r>
          </a:p>
          <a:p>
            <a:pPr marL="285750" indent="-285750"/>
            <a:endParaRPr lang="en-GB" dirty="0"/>
          </a:p>
          <a:p>
            <a:pPr marL="285750" indent="-285750"/>
            <a:r>
              <a:rPr lang="en-GB" dirty="0"/>
              <a:t>Practice papers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Flashcards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3/4 key quotes from each poem-that demonstrate particular themes, use particularly interesting techniques, etc.</a:t>
            </a:r>
          </a:p>
          <a:p>
            <a:endParaRPr lang="en-GB" dirty="0"/>
          </a:p>
          <a:p>
            <a:r>
              <a:rPr lang="en-GB" dirty="0" smtClean="0"/>
              <a:t>To help you memorise these quotes and how to analyse them, create flashcards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09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Flashcard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239000" cy="4191000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‘Originally’</a:t>
            </a:r>
            <a:endParaRPr lang="en-GB" b="1" dirty="0" smtClean="0"/>
          </a:p>
          <a:p>
            <a:pPr marL="0" indent="0">
              <a:buNone/>
            </a:pPr>
            <a:r>
              <a:rPr lang="en-GB" u="sng" dirty="0" smtClean="0"/>
              <a:t>QUOTE</a:t>
            </a:r>
          </a:p>
          <a:p>
            <a:pPr marL="0" indent="0">
              <a:buNone/>
            </a:pPr>
            <a:r>
              <a:rPr lang="en-GB" dirty="0" smtClean="0"/>
              <a:t>“I remember my tongue/shedding its skin like a snake”</a:t>
            </a:r>
            <a:endParaRPr lang="en-GB" dirty="0"/>
          </a:p>
          <a:p>
            <a:pPr marL="0" indent="0">
              <a:buNone/>
            </a:pPr>
            <a:r>
              <a:rPr lang="en-GB" u="sng" dirty="0" smtClean="0"/>
              <a:t>TECHNIQUE</a:t>
            </a:r>
          </a:p>
          <a:p>
            <a:pPr marL="0" indent="0">
              <a:buNone/>
            </a:pPr>
            <a:r>
              <a:rPr lang="en-GB" dirty="0" smtClean="0"/>
              <a:t>Simile</a:t>
            </a:r>
          </a:p>
          <a:p>
            <a:pPr marL="0" indent="0">
              <a:buNone/>
            </a:pPr>
            <a:r>
              <a:rPr lang="en-GB" u="sng" dirty="0" smtClean="0"/>
              <a:t>ANALYSIS</a:t>
            </a:r>
          </a:p>
          <a:p>
            <a:r>
              <a:rPr lang="en-GB" dirty="0" smtClean="0"/>
              <a:t>Comparison to snake-snake loses skin to reveal new, brighter one-rejuvenation and change, leaving the past behind</a:t>
            </a:r>
            <a:endParaRPr lang="en-GB" dirty="0" smtClean="0"/>
          </a:p>
          <a:p>
            <a:r>
              <a:rPr lang="en-GB" dirty="0"/>
              <a:t>Enjambment mimics snake shape; signal new beginnings, but reference to betrayal?</a:t>
            </a: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THEME/LINKS</a:t>
            </a:r>
            <a:endParaRPr lang="en-GB" u="sng" dirty="0" smtClean="0"/>
          </a:p>
          <a:p>
            <a:r>
              <a:rPr lang="en-GB" dirty="0" smtClean="0"/>
              <a:t>Memory</a:t>
            </a:r>
          </a:p>
          <a:p>
            <a:r>
              <a:rPr lang="en-GB" dirty="0" smtClean="0"/>
              <a:t>Truth</a:t>
            </a:r>
          </a:p>
          <a:p>
            <a:r>
              <a:rPr lang="en-GB" dirty="0" smtClean="0"/>
              <a:t>Isolation</a:t>
            </a:r>
          </a:p>
          <a:p>
            <a:r>
              <a:rPr lang="en-GB" dirty="0" smtClean="0"/>
              <a:t>First person narration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87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Venn Diagram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are a ‘visual learner’, a good way to remember links between poems might be to create Venn diagrams showing the features the poems have in </a:t>
            </a:r>
            <a:r>
              <a:rPr lang="en-GB" dirty="0" smtClean="0"/>
              <a:t>common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3556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28257946"/>
              </p:ext>
            </p:extLst>
          </p:nvPr>
        </p:nvGraphicFramePr>
        <p:xfrm>
          <a:off x="533400" y="152400"/>
          <a:ext cx="8458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1242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</a:rPr>
              <a:t>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</a:rPr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</a:rPr>
              <a:t>First person narration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2514" y="47539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C000"/>
                </a:solidFill>
              </a:rPr>
              <a:t>Isolation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0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 Mapping Poems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Each group will be given a poem to look at in detail</a:t>
            </a:r>
          </a:p>
          <a:p>
            <a:r>
              <a:rPr lang="en-GB" dirty="0" smtClean="0"/>
              <a:t>They will create a mind map of key information from that poem, that will be useful for revision, including:</a:t>
            </a:r>
          </a:p>
          <a:p>
            <a:pPr lvl="1"/>
            <a:r>
              <a:rPr lang="en-GB" dirty="0" smtClean="0"/>
              <a:t>Key quotes</a:t>
            </a:r>
          </a:p>
          <a:p>
            <a:pPr lvl="1"/>
            <a:r>
              <a:rPr lang="en-GB" dirty="0" smtClean="0"/>
              <a:t>Key themes</a:t>
            </a:r>
          </a:p>
          <a:p>
            <a:pPr lvl="1"/>
            <a:r>
              <a:rPr lang="en-GB" dirty="0" smtClean="0"/>
              <a:t>Links with other poems</a:t>
            </a:r>
          </a:p>
          <a:p>
            <a:pPr lvl="1"/>
            <a:r>
              <a:rPr lang="en-GB" dirty="0" smtClean="0"/>
              <a:t>Key techniques 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0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‘IMTC’-</a:t>
            </a:r>
            <a:r>
              <a:rPr lang="en-GB" dirty="0" smtClean="0"/>
              <a:t>Lachlan, </a:t>
            </a:r>
            <a:r>
              <a:rPr lang="en-GB" dirty="0" err="1" smtClean="0"/>
              <a:t>Cein-Mun</a:t>
            </a:r>
            <a:r>
              <a:rPr lang="en-GB" dirty="0" smtClean="0"/>
              <a:t>, </a:t>
            </a:r>
            <a:r>
              <a:rPr lang="en-GB" dirty="0" err="1" smtClean="0"/>
              <a:t>Shireen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‘TWMMS’-</a:t>
            </a:r>
            <a:r>
              <a:rPr lang="en-GB" dirty="0" smtClean="0"/>
              <a:t>Jordan and Dean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‘Originally’-</a:t>
            </a:r>
            <a:r>
              <a:rPr lang="en-GB" dirty="0" smtClean="0"/>
              <a:t>Mark, </a:t>
            </a:r>
            <a:r>
              <a:rPr lang="en-GB" dirty="0" err="1" smtClean="0"/>
              <a:t>Neketa</a:t>
            </a:r>
            <a:r>
              <a:rPr lang="en-GB" dirty="0" smtClean="0"/>
              <a:t>, Rhys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‘Mrs Midas’</a:t>
            </a:r>
            <a:r>
              <a:rPr lang="en-GB" dirty="0" smtClean="0"/>
              <a:t>-</a:t>
            </a:r>
            <a:r>
              <a:rPr lang="en-GB" dirty="0" err="1" smtClean="0"/>
              <a:t>Roisin</a:t>
            </a:r>
            <a:r>
              <a:rPr lang="en-GB" dirty="0" smtClean="0"/>
              <a:t>, Ryan and Morgan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‘War Photographer’-</a:t>
            </a:r>
            <a:r>
              <a:rPr lang="en-GB" dirty="0" smtClean="0"/>
              <a:t>Francis and Daniel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‘Valentine’-</a:t>
            </a:r>
            <a:r>
              <a:rPr lang="en-GB" dirty="0" smtClean="0"/>
              <a:t>Gladness </a:t>
            </a:r>
            <a:r>
              <a:rPr lang="en-GB" smtClean="0"/>
              <a:t>and Israel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1883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299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Duffy Set Scottish Text Revision</vt:lpstr>
      <vt:lpstr>Pop Quiz!</vt:lpstr>
      <vt:lpstr>How to revise for Textual Analysis</vt:lpstr>
      <vt:lpstr>Flashcards</vt:lpstr>
      <vt:lpstr>Example Flashcard</vt:lpstr>
      <vt:lpstr>Venn Diagram Links</vt:lpstr>
      <vt:lpstr>PowerPoint Presentation</vt:lpstr>
      <vt:lpstr>Mind Mapping Poems</vt:lpstr>
      <vt:lpstr>Groups</vt:lpstr>
      <vt:lpstr>Mind Map Example</vt:lpstr>
      <vt:lpstr>REVISION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Duffy Set Scottish Text Revision</dc:title>
  <dc:creator>MInnes (St Thomas Aquinas)</dc:creator>
  <cp:lastModifiedBy>MInnes (St Thomas Aquinas)</cp:lastModifiedBy>
  <cp:revision>16</cp:revision>
  <dcterms:created xsi:type="dcterms:W3CDTF">2006-08-16T00:00:00Z</dcterms:created>
  <dcterms:modified xsi:type="dcterms:W3CDTF">2019-03-13T10:12:02Z</dcterms:modified>
</cp:coreProperties>
</file>