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4" r:id="rId9"/>
    <p:sldId id="266" r:id="rId10"/>
    <p:sldId id="268" r:id="rId11"/>
    <p:sldId id="267" r:id="rId12"/>
    <p:sldId id="273" r:id="rId13"/>
    <p:sldId id="269" r:id="rId14"/>
    <p:sldId id="272" r:id="rId15"/>
    <p:sldId id="257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.uk/url?sa=i&amp;rct=j&amp;q=&amp;esrc=s&amp;source=images&amp;cd=&amp;cad=rja&amp;uact=8&amp;ved=0CAcQjRxqFQoTCKfbq4POiMkCFYfWGgodDggAjg&amp;url=https://lorijo.wordpress.com/2011/11/02/going-back-to-basics/&amp;bvm=bv.106923889,d.d24&amp;psig=AFQjCNH06lZNlNbNZjWZRbdIWLQA8_Itwg&amp;ust=144733951097549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r>
              <a:rPr lang="en-GB" dirty="0" smtClean="0"/>
              <a:t>Comparison Q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mi3069a\AppData\Local\Microsoft\Windows\Temporary Internet Files\Content.IE5\GYOERYTH\dog_glasse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250" y="457200"/>
            <a:ext cx="2371725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82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Article Summaries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Passage 1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>
            <a:normAutofit/>
          </a:bodyPr>
          <a:lstStyle/>
          <a:p>
            <a:r>
              <a:rPr lang="en-GB" dirty="0" smtClean="0"/>
              <a:t> </a:t>
            </a:r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Passage 2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</a:t>
            </a:r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 </a:t>
            </a:r>
          </a:p>
        </p:txBody>
      </p:sp>
      <p:pic>
        <p:nvPicPr>
          <p:cNvPr id="2050" name="Picture 2" descr="C:\Users\mi3069a\AppData\Local\Microsoft\Windows\Temporary Internet Files\Content.IE5\G4LAEEGT\Note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322" y="76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19600" y="5226784"/>
            <a:ext cx="4419600" cy="16312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Read Passage 1 and highlight key points as we read.</a:t>
            </a:r>
          </a:p>
          <a:p>
            <a:r>
              <a:rPr lang="en-GB" sz="2000" dirty="0" smtClean="0"/>
              <a:t>After, look back at highlighted sections and summarise main points </a:t>
            </a:r>
            <a:r>
              <a:rPr lang="en-GB" sz="2000" dirty="0" smtClean="0"/>
              <a:t>about the film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742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Article Summaries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Passage 1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/>
          <a:p>
            <a:r>
              <a:rPr lang="en-GB" dirty="0" smtClean="0"/>
              <a:t> </a:t>
            </a:r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Passage 2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  </a:t>
            </a:r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2050" name="Picture 2" descr="C:\Users\mi3069a\AppData\Local\Microsoft\Windows\Temporary Internet Files\Content.IE5\G4LAEEGT\Note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322" y="76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93722" y="5189179"/>
            <a:ext cx="4419600" cy="16312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Read Passage 2 and highlight key points as we read.</a:t>
            </a:r>
          </a:p>
          <a:p>
            <a:r>
              <a:rPr lang="en-GB" sz="2000" dirty="0" smtClean="0"/>
              <a:t>After, look back at highlighted sections and summarise main points about </a:t>
            </a:r>
            <a:r>
              <a:rPr lang="en-GB" sz="2000" dirty="0" smtClean="0"/>
              <a:t>the </a:t>
            </a:r>
            <a:r>
              <a:rPr lang="en-GB" sz="2000" dirty="0" smtClean="0"/>
              <a:t>film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6208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Article Summaries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Passage 1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/>
          <a:p>
            <a:r>
              <a:rPr lang="en-GB" dirty="0" smtClean="0"/>
              <a:t> </a:t>
            </a:r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Passage 2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  </a:t>
            </a:r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2050" name="Picture 2" descr="C:\Users\mi3069a\AppData\Local\Microsoft\Windows\Temporary Internet Files\Content.IE5\G4LAEEGT\Note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322" y="76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93722" y="5189179"/>
            <a:ext cx="4419600" cy="16312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Read Passage 2 and highlight key points as we read.</a:t>
            </a:r>
          </a:p>
          <a:p>
            <a:r>
              <a:rPr lang="en-GB" sz="2000" dirty="0" smtClean="0"/>
              <a:t>After, look back at highlighted sections and summarise main points about </a:t>
            </a:r>
            <a:r>
              <a:rPr lang="en-GB" sz="2000" dirty="0" smtClean="0"/>
              <a:t>the </a:t>
            </a:r>
            <a:r>
              <a:rPr lang="en-GB" sz="2000" dirty="0" smtClean="0"/>
              <a:t>film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654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Answer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What are our MAIN points that they AGREE on? What do BOTH articles mention about </a:t>
            </a:r>
            <a:r>
              <a:rPr lang="en-GB" dirty="0" smtClean="0"/>
              <a:t>‘Bohemian Rhapsody’, </a:t>
            </a:r>
            <a:r>
              <a:rPr lang="en-GB" dirty="0" smtClean="0"/>
              <a:t>and agree on?</a:t>
            </a:r>
          </a:p>
          <a:p>
            <a:r>
              <a:rPr lang="en-GB" dirty="0"/>
              <a:t> </a:t>
            </a:r>
            <a:r>
              <a:rPr lang="en-GB" dirty="0" smtClean="0"/>
              <a:t> </a:t>
            </a:r>
          </a:p>
          <a:p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What are our MAIN points that they </a:t>
            </a:r>
            <a:r>
              <a:rPr lang="en-GB" dirty="0" smtClean="0"/>
              <a:t>DISAGREE </a:t>
            </a:r>
            <a:r>
              <a:rPr lang="en-GB" dirty="0"/>
              <a:t>on? What do BOTH articles mention about ‘Bohemian Rhapsody’, and </a:t>
            </a:r>
            <a:r>
              <a:rPr lang="en-GB" dirty="0" smtClean="0"/>
              <a:t>disagree about?</a:t>
            </a:r>
            <a:endParaRPr lang="en-GB" dirty="0"/>
          </a:p>
          <a:p>
            <a:r>
              <a:rPr lang="en-GB" dirty="0" smtClean="0"/>
              <a:t> </a:t>
            </a:r>
          </a:p>
          <a:p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3076" name="Picture 4" descr="C:\Users\mi3069a\AppData\Local\Microsoft\Windows\Temporary Internet Files\Content.IE5\G4LAEEGT\green_tick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649" y="2362200"/>
            <a:ext cx="1185010" cy="118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mi3069a\AppData\Local\Microsoft\Windows\Temporary Internet Files\Content.IE5\0CJ8F14F\500px-RedX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957" y="4724400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72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Answer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562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Point of Agreement/Disagreement(POA/D)  1-</a:t>
            </a:r>
            <a:r>
              <a:rPr lang="en-GB" u="sng" dirty="0"/>
              <a:t>Both passages agree/disagree</a:t>
            </a:r>
            <a:r>
              <a:rPr lang="en-GB" u="sng" dirty="0" smtClean="0"/>
              <a:t>…</a:t>
            </a:r>
            <a:endParaRPr lang="en-GB" u="sng" dirty="0"/>
          </a:p>
          <a:p>
            <a:pPr marL="0" indent="0">
              <a:buNone/>
            </a:pPr>
            <a:r>
              <a:rPr lang="en-GB" dirty="0"/>
              <a:t>Passage 1 states…</a:t>
            </a:r>
          </a:p>
          <a:p>
            <a:r>
              <a:rPr lang="en-GB" dirty="0"/>
              <a:t>“_________”</a:t>
            </a:r>
          </a:p>
          <a:p>
            <a:r>
              <a:rPr lang="en-GB" dirty="0"/>
              <a:t>Passage 2 states…</a:t>
            </a:r>
          </a:p>
          <a:p>
            <a:r>
              <a:rPr lang="en-GB" dirty="0"/>
              <a:t>“________” </a:t>
            </a:r>
          </a:p>
          <a:p>
            <a:pPr marL="0" indent="0">
              <a:buNone/>
            </a:pPr>
            <a:endParaRPr lang="en-GB" u="sng" dirty="0" smtClean="0"/>
          </a:p>
          <a:p>
            <a:pPr marL="0" indent="0">
              <a:buNone/>
            </a:pPr>
            <a:r>
              <a:rPr lang="en-GB" u="sng" dirty="0" smtClean="0"/>
              <a:t>POA/D 2-Both passages agree/disagree…</a:t>
            </a:r>
          </a:p>
          <a:p>
            <a:pPr marL="0" indent="0">
              <a:buNone/>
            </a:pPr>
            <a:r>
              <a:rPr lang="en-GB" dirty="0" smtClean="0"/>
              <a:t>Passage </a:t>
            </a:r>
            <a:r>
              <a:rPr lang="en-GB" dirty="0"/>
              <a:t>1 states…</a:t>
            </a:r>
          </a:p>
          <a:p>
            <a:r>
              <a:rPr lang="en-GB" dirty="0" smtClean="0"/>
              <a:t>“_________”</a:t>
            </a:r>
            <a:endParaRPr lang="en-GB" dirty="0"/>
          </a:p>
          <a:p>
            <a:r>
              <a:rPr lang="en-GB" dirty="0"/>
              <a:t>Passage 2 states…</a:t>
            </a:r>
          </a:p>
          <a:p>
            <a:r>
              <a:rPr lang="en-GB" dirty="0"/>
              <a:t>“________” </a:t>
            </a:r>
            <a:endParaRPr lang="en-GB" dirty="0" smtClean="0"/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/>
              <a:t>POA/D 3-Both passages agree/disagree</a:t>
            </a:r>
            <a:r>
              <a:rPr lang="en-GB" u="sng" dirty="0" smtClean="0"/>
              <a:t>…</a:t>
            </a:r>
          </a:p>
          <a:p>
            <a:pPr marL="0" indent="0">
              <a:buNone/>
            </a:pPr>
            <a:r>
              <a:rPr lang="en-GB" dirty="0" smtClean="0"/>
              <a:t>Passage </a:t>
            </a:r>
            <a:r>
              <a:rPr lang="en-GB" dirty="0"/>
              <a:t>1 states…</a:t>
            </a:r>
          </a:p>
          <a:p>
            <a:r>
              <a:rPr lang="en-GB" dirty="0"/>
              <a:t>“_________” </a:t>
            </a:r>
            <a:endParaRPr lang="en-GB" dirty="0" smtClean="0"/>
          </a:p>
          <a:p>
            <a:r>
              <a:rPr lang="en-GB" dirty="0" smtClean="0"/>
              <a:t>Passage </a:t>
            </a:r>
            <a:r>
              <a:rPr lang="en-GB" dirty="0"/>
              <a:t>2 states…</a:t>
            </a:r>
          </a:p>
          <a:p>
            <a:r>
              <a:rPr lang="en-GB" dirty="0" smtClean="0"/>
              <a:t>“________”</a:t>
            </a:r>
            <a:endParaRPr lang="en-GB" u="sng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46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R4UAE Comparison 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POA/D </a:t>
            </a:r>
            <a:r>
              <a:rPr lang="en-GB" u="sng" dirty="0" smtClean="0"/>
              <a:t>1-Both </a:t>
            </a:r>
            <a:r>
              <a:rPr lang="en-GB" u="sng" dirty="0"/>
              <a:t>passages agree/disagree…</a:t>
            </a:r>
          </a:p>
          <a:p>
            <a:r>
              <a:rPr lang="en-GB" dirty="0"/>
              <a:t>Passage 1 states…</a:t>
            </a:r>
          </a:p>
          <a:p>
            <a:r>
              <a:rPr lang="en-GB" dirty="0"/>
              <a:t>“_________”</a:t>
            </a:r>
          </a:p>
          <a:p>
            <a:r>
              <a:rPr lang="en-GB" dirty="0"/>
              <a:t>Passage 2 states…</a:t>
            </a:r>
          </a:p>
          <a:p>
            <a:r>
              <a:rPr lang="en-GB" dirty="0"/>
              <a:t>“________”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8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POA/D </a:t>
            </a:r>
            <a:r>
              <a:rPr lang="en-GB" u="sng" dirty="0" smtClean="0"/>
              <a:t>2-</a:t>
            </a:r>
            <a:r>
              <a:rPr lang="en-GB" u="sng" dirty="0"/>
              <a:t>Both passages </a:t>
            </a:r>
            <a:r>
              <a:rPr lang="en-GB" u="sng" dirty="0" smtClean="0"/>
              <a:t>agree/disagree…</a:t>
            </a:r>
            <a:endParaRPr lang="en-GB" u="sng" dirty="0"/>
          </a:p>
          <a:p>
            <a:r>
              <a:rPr lang="en-GB" dirty="0"/>
              <a:t>Passage 1 states…</a:t>
            </a:r>
          </a:p>
          <a:p>
            <a:r>
              <a:rPr lang="en-GB" dirty="0"/>
              <a:t>“_________”</a:t>
            </a:r>
          </a:p>
          <a:p>
            <a:r>
              <a:rPr lang="en-GB" dirty="0"/>
              <a:t>Passage 2 states…</a:t>
            </a:r>
          </a:p>
          <a:p>
            <a:r>
              <a:rPr lang="en-GB" dirty="0"/>
              <a:t>“________” 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 smtClean="0"/>
              <a:t>POA/D </a:t>
            </a:r>
            <a:r>
              <a:rPr lang="en-GB" u="sng" dirty="0" smtClean="0"/>
              <a:t>3-Both </a:t>
            </a:r>
            <a:r>
              <a:rPr lang="en-GB" u="sng" dirty="0"/>
              <a:t>passages </a:t>
            </a:r>
            <a:r>
              <a:rPr lang="en-GB" u="sng" dirty="0" smtClean="0"/>
              <a:t>agree/disagree…</a:t>
            </a:r>
            <a:endParaRPr lang="en-GB" u="sng" dirty="0"/>
          </a:p>
          <a:p>
            <a:pPr marL="0" indent="0">
              <a:buNone/>
            </a:pPr>
            <a:r>
              <a:rPr lang="en-GB" dirty="0"/>
              <a:t>Passage 1 states…</a:t>
            </a:r>
          </a:p>
          <a:p>
            <a:r>
              <a:rPr lang="en-GB" dirty="0"/>
              <a:t>“_________” </a:t>
            </a:r>
          </a:p>
          <a:p>
            <a:r>
              <a:rPr lang="en-GB" dirty="0"/>
              <a:t>Passage 2 states…</a:t>
            </a:r>
          </a:p>
          <a:p>
            <a:r>
              <a:rPr lang="en-GB" dirty="0"/>
              <a:t>“________”</a:t>
            </a:r>
            <a:endParaRPr lang="en-GB" u="sng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22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Paper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2 articles, similar topics</a:t>
            </a:r>
          </a:p>
          <a:p>
            <a:endParaRPr lang="en-GB" dirty="0" smtClean="0"/>
          </a:p>
          <a:p>
            <a:r>
              <a:rPr lang="en-GB" dirty="0" smtClean="0"/>
              <a:t>Most questions will be on passage 1</a:t>
            </a:r>
          </a:p>
          <a:p>
            <a:pPr lvl="1"/>
            <a:r>
              <a:rPr lang="en-GB" dirty="0" smtClean="0"/>
              <a:t>IYOW</a:t>
            </a:r>
          </a:p>
          <a:p>
            <a:pPr lvl="1"/>
            <a:r>
              <a:rPr lang="en-GB" dirty="0" smtClean="0"/>
              <a:t>Word Choice</a:t>
            </a:r>
          </a:p>
          <a:p>
            <a:pPr lvl="1"/>
            <a:r>
              <a:rPr lang="en-GB" dirty="0" smtClean="0"/>
              <a:t>Imagery</a:t>
            </a:r>
          </a:p>
          <a:p>
            <a:pPr lvl="1"/>
            <a:r>
              <a:rPr lang="en-GB" dirty="0" smtClean="0"/>
              <a:t>Sentence Structure</a:t>
            </a:r>
          </a:p>
          <a:p>
            <a:pPr lvl="1"/>
            <a:r>
              <a:rPr lang="en-GB" dirty="0" smtClean="0"/>
              <a:t>Tone</a:t>
            </a:r>
          </a:p>
          <a:p>
            <a:pPr lvl="1"/>
            <a:r>
              <a:rPr lang="en-GB" dirty="0" smtClean="0"/>
              <a:t>Link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One question-the </a:t>
            </a:r>
            <a:r>
              <a:rPr lang="en-GB" b="1" dirty="0" smtClean="0"/>
              <a:t>comparison</a:t>
            </a:r>
            <a:r>
              <a:rPr lang="en-GB" dirty="0" smtClean="0"/>
              <a:t> question-will ask you to COMPARE the two articles on issues they AGREE or DISAGREE with</a:t>
            </a:r>
            <a:endParaRPr lang="en-GB" dirty="0"/>
          </a:p>
        </p:txBody>
      </p:sp>
      <p:pic>
        <p:nvPicPr>
          <p:cNvPr id="1026" name="Picture 2" descr="C:\Users\mi3069a\AppData\Local\Microsoft\Windows\Temporary Internet Files\Content.IE5\X3YDFKQ3\New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72745"/>
            <a:ext cx="25717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8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Q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Look at </a:t>
            </a:r>
            <a:r>
              <a:rPr lang="en-GB" b="1" dirty="0"/>
              <a:t>both</a:t>
            </a:r>
            <a:r>
              <a:rPr lang="en-GB" dirty="0"/>
              <a:t> passages.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writers </a:t>
            </a:r>
            <a:r>
              <a:rPr lang="en-GB" b="1" dirty="0" smtClean="0"/>
              <a:t>agree/disagree</a:t>
            </a:r>
            <a:r>
              <a:rPr lang="en-GB" dirty="0" smtClean="0"/>
              <a:t> about_________. </a:t>
            </a:r>
            <a:r>
              <a:rPr lang="en-GB" dirty="0"/>
              <a:t>Identify </a:t>
            </a:r>
            <a:r>
              <a:rPr lang="en-GB" b="1" dirty="0"/>
              <a:t>three</a:t>
            </a:r>
            <a:r>
              <a:rPr lang="en-GB" dirty="0"/>
              <a:t> key areas on which they </a:t>
            </a:r>
            <a:r>
              <a:rPr lang="en-GB" b="1" dirty="0" smtClean="0"/>
              <a:t>agree/disagree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smtClean="0"/>
              <a:t>You </a:t>
            </a:r>
            <a:r>
              <a:rPr lang="en-GB" dirty="0"/>
              <a:t>should </a:t>
            </a:r>
            <a:r>
              <a:rPr lang="en-GB" b="1" dirty="0"/>
              <a:t>support the points </a:t>
            </a:r>
            <a:r>
              <a:rPr lang="en-GB" dirty="0"/>
              <a:t>by </a:t>
            </a:r>
            <a:r>
              <a:rPr lang="en-GB" b="1" dirty="0"/>
              <a:t>referring to important ideas</a:t>
            </a:r>
            <a:r>
              <a:rPr lang="en-GB" dirty="0"/>
              <a:t> in </a:t>
            </a:r>
            <a:r>
              <a:rPr lang="en-GB" b="1" dirty="0"/>
              <a:t>both</a:t>
            </a:r>
            <a:r>
              <a:rPr lang="en-GB" dirty="0"/>
              <a:t> passages.</a:t>
            </a:r>
          </a:p>
          <a:p>
            <a:pPr marL="0" indent="0">
              <a:buNone/>
            </a:pPr>
            <a:r>
              <a:rPr lang="en-GB" dirty="0"/>
              <a:t>You may answer this Q in continuous prose or in a series of </a:t>
            </a:r>
            <a:r>
              <a:rPr lang="en-GB" b="1" dirty="0"/>
              <a:t>developed bullet </a:t>
            </a:r>
            <a:r>
              <a:rPr lang="en-GB" b="1" dirty="0" smtClean="0"/>
              <a:t>points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6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You should </a:t>
            </a:r>
            <a:r>
              <a:rPr lang="en-GB" b="1" dirty="0" smtClean="0"/>
              <a:t>begin work </a:t>
            </a:r>
            <a:r>
              <a:rPr lang="en-GB" dirty="0" smtClean="0"/>
              <a:t>on the comparison Q before you even start looking at any of the Qs!</a:t>
            </a:r>
          </a:p>
          <a:p>
            <a:endParaRPr lang="en-GB" dirty="0"/>
          </a:p>
          <a:p>
            <a:r>
              <a:rPr lang="en-GB" dirty="0" smtClean="0"/>
              <a:t>After reading each passage, you should be writing a </a:t>
            </a:r>
            <a:r>
              <a:rPr lang="en-GB" b="1" dirty="0" smtClean="0"/>
              <a:t>SUMMARY of KEY POINTS </a:t>
            </a:r>
            <a:r>
              <a:rPr lang="en-GB" dirty="0" smtClean="0"/>
              <a:t>made about the topic beneath each article</a:t>
            </a:r>
          </a:p>
          <a:p>
            <a:endParaRPr lang="en-GB" dirty="0"/>
          </a:p>
          <a:p>
            <a:r>
              <a:rPr lang="en-GB" dirty="0" smtClean="0"/>
              <a:t>This will make the comparison Q much easier, as you </a:t>
            </a:r>
            <a:r>
              <a:rPr lang="en-GB" b="1" dirty="0" smtClean="0"/>
              <a:t>won’t need to spend time rereading the passages </a:t>
            </a:r>
            <a:r>
              <a:rPr lang="en-GB" dirty="0" smtClean="0"/>
              <a:t>at the end of the paper </a:t>
            </a:r>
            <a:endParaRPr lang="en-GB" dirty="0"/>
          </a:p>
        </p:txBody>
      </p:sp>
      <p:pic>
        <p:nvPicPr>
          <p:cNvPr id="4" name="irc_mi" descr="https://lorijo.files.wordpress.com/2011/11/beginning-sound-of-music.jpg?w=748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91000"/>
            <a:ext cx="4662488" cy="2495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979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568" y="0"/>
            <a:ext cx="8229600" cy="1143000"/>
          </a:xfrm>
        </p:spPr>
        <p:txBody>
          <a:bodyPr/>
          <a:lstStyle/>
          <a:p>
            <a:r>
              <a:rPr lang="en-GB" dirty="0" smtClean="0"/>
              <a:t>Step by Step Process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47849" y="914400"/>
            <a:ext cx="5429245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1</a:t>
            </a:r>
            <a:r>
              <a:rPr lang="en-GB" sz="2400" dirty="0" smtClean="0"/>
              <a:t>-work out if the Q is asking your for points of </a:t>
            </a:r>
            <a:r>
              <a:rPr lang="en-GB" sz="2400" b="1" dirty="0" smtClean="0"/>
              <a:t>agreement </a:t>
            </a:r>
            <a:r>
              <a:rPr lang="en-GB" sz="2400" dirty="0" smtClean="0"/>
              <a:t>(P.O.A) or points of </a:t>
            </a:r>
            <a:r>
              <a:rPr lang="en-GB" sz="2400" b="1" dirty="0" smtClean="0"/>
              <a:t>disagreement </a:t>
            </a:r>
            <a:r>
              <a:rPr lang="en-GB" sz="2400" dirty="0" smtClean="0"/>
              <a:t>(P.O.D)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19274" y="2628543"/>
            <a:ext cx="5448295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2</a:t>
            </a:r>
            <a:r>
              <a:rPr lang="en-GB" sz="2400" dirty="0" smtClean="0"/>
              <a:t>-briefly </a:t>
            </a:r>
            <a:r>
              <a:rPr lang="en-GB" sz="2400" b="1" dirty="0" smtClean="0"/>
              <a:t>sum up </a:t>
            </a:r>
            <a:r>
              <a:rPr lang="en-GB" sz="2400" dirty="0" smtClean="0"/>
              <a:t>the main points of each passage-in </a:t>
            </a:r>
            <a:r>
              <a:rPr lang="en-GB" sz="2400" b="1" dirty="0" smtClean="0"/>
              <a:t>note form </a:t>
            </a:r>
            <a:r>
              <a:rPr lang="en-GB" sz="2400" dirty="0" smtClean="0"/>
              <a:t>underneath each passage (</a:t>
            </a:r>
            <a:r>
              <a:rPr lang="en-GB" sz="2400" b="1" dirty="0" smtClean="0"/>
              <a:t>highlight</a:t>
            </a:r>
            <a:r>
              <a:rPr lang="en-GB" sz="2400" dirty="0" smtClean="0"/>
              <a:t> points while reading!)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828799" y="4394537"/>
            <a:ext cx="5523139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3</a:t>
            </a:r>
            <a:r>
              <a:rPr lang="en-GB" sz="2400" dirty="0" smtClean="0"/>
              <a:t>-</a:t>
            </a:r>
            <a:r>
              <a:rPr lang="en-GB" sz="2400" b="1" dirty="0" smtClean="0"/>
              <a:t>compare</a:t>
            </a:r>
            <a:r>
              <a:rPr lang="en-GB" sz="2400" dirty="0" smtClean="0"/>
              <a:t> summary points based on Q-what do they a</a:t>
            </a:r>
            <a:r>
              <a:rPr lang="en-GB" sz="2400" b="1" dirty="0" smtClean="0"/>
              <a:t>gree/disagree</a:t>
            </a:r>
            <a:r>
              <a:rPr lang="en-GB" sz="2400" dirty="0" smtClean="0"/>
              <a:t> on?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828799" y="5562600"/>
            <a:ext cx="5562601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4</a:t>
            </a:r>
            <a:r>
              <a:rPr lang="en-GB" sz="2400" dirty="0" smtClean="0"/>
              <a:t>-write up answer using </a:t>
            </a:r>
            <a:r>
              <a:rPr lang="en-GB" sz="2400" b="1" dirty="0" smtClean="0"/>
              <a:t>answer structure</a:t>
            </a:r>
            <a:endParaRPr lang="en-GB" sz="2400" b="1" dirty="0"/>
          </a:p>
        </p:txBody>
      </p:sp>
      <p:sp>
        <p:nvSpPr>
          <p:cNvPr id="8" name="Down Arrow 7"/>
          <p:cNvSpPr/>
          <p:nvPr/>
        </p:nvSpPr>
        <p:spPr>
          <a:xfrm>
            <a:off x="4098467" y="2114729"/>
            <a:ext cx="609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4073297" y="3810000"/>
            <a:ext cx="696684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4160382" y="5133975"/>
            <a:ext cx="792618" cy="5466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12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Answer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P.O.A/D (Point of Agreement/Disagreement) 1</a:t>
            </a:r>
          </a:p>
          <a:p>
            <a:r>
              <a:rPr lang="en-GB" dirty="0" smtClean="0"/>
              <a:t>Passage 1 states…</a:t>
            </a:r>
          </a:p>
          <a:p>
            <a:r>
              <a:rPr lang="en-GB" dirty="0" smtClean="0"/>
              <a:t>“_________” (P.1)</a:t>
            </a:r>
          </a:p>
          <a:p>
            <a:r>
              <a:rPr lang="en-GB" dirty="0" smtClean="0"/>
              <a:t>Passage 2 states…</a:t>
            </a:r>
          </a:p>
          <a:p>
            <a:r>
              <a:rPr lang="en-GB" dirty="0" smtClean="0"/>
              <a:t>“________” (P.2)</a:t>
            </a:r>
            <a:endParaRPr lang="en-GB" dirty="0"/>
          </a:p>
          <a:p>
            <a:pPr marL="0" indent="0">
              <a:buNone/>
            </a:pPr>
            <a:r>
              <a:rPr lang="en-GB" u="sng" dirty="0" smtClean="0"/>
              <a:t>P.O.A/D 2</a:t>
            </a:r>
          </a:p>
          <a:p>
            <a:r>
              <a:rPr lang="en-GB" dirty="0"/>
              <a:t>Passage 1 states…</a:t>
            </a:r>
          </a:p>
          <a:p>
            <a:r>
              <a:rPr lang="en-GB" dirty="0"/>
              <a:t>“_________” (P.1)</a:t>
            </a:r>
          </a:p>
          <a:p>
            <a:r>
              <a:rPr lang="en-GB" dirty="0"/>
              <a:t>Passage 2 states…</a:t>
            </a:r>
          </a:p>
          <a:p>
            <a:r>
              <a:rPr lang="en-GB" dirty="0"/>
              <a:t>“________” (P.2</a:t>
            </a:r>
            <a:r>
              <a:rPr lang="en-GB" dirty="0" smtClean="0"/>
              <a:t>)</a:t>
            </a:r>
            <a:endParaRPr lang="en-GB" u="sng" dirty="0"/>
          </a:p>
          <a:p>
            <a:pPr marL="0" indent="0">
              <a:buNone/>
            </a:pPr>
            <a:r>
              <a:rPr lang="en-GB" u="sng" dirty="0" smtClean="0"/>
              <a:t>P.O.A/D 3</a:t>
            </a:r>
          </a:p>
          <a:p>
            <a:r>
              <a:rPr lang="en-GB" dirty="0"/>
              <a:t>Passage 1 states…</a:t>
            </a:r>
          </a:p>
          <a:p>
            <a:r>
              <a:rPr lang="en-GB" dirty="0"/>
              <a:t>“_________” (P.1)</a:t>
            </a:r>
          </a:p>
          <a:p>
            <a:r>
              <a:rPr lang="en-GB" dirty="0"/>
              <a:t>Passage 2 states…</a:t>
            </a:r>
          </a:p>
          <a:p>
            <a:r>
              <a:rPr lang="en-GB" dirty="0"/>
              <a:t>“________” (P.2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791200" y="1524000"/>
            <a:ext cx="1219200" cy="6407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676400" y="3124200"/>
            <a:ext cx="48006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133600" y="3429000"/>
            <a:ext cx="4572000" cy="1447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77000" y="2110770"/>
            <a:ext cx="2438400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ideas do the articles agree or disagree about?</a:t>
            </a:r>
            <a:endParaRPr lang="en-GB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055961" y="1885950"/>
            <a:ext cx="685800" cy="1333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768221" y="2362200"/>
            <a:ext cx="973540" cy="3582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41761" y="1752600"/>
            <a:ext cx="2278039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What does each passage say, and what is the evidence of this?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539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 Q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1524000"/>
            <a:ext cx="5994400" cy="359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1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Look at </a:t>
            </a:r>
            <a:r>
              <a:rPr lang="en-GB" b="1" dirty="0"/>
              <a:t>both</a:t>
            </a:r>
            <a:r>
              <a:rPr lang="en-GB" dirty="0"/>
              <a:t> passages.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writers </a:t>
            </a:r>
            <a:r>
              <a:rPr lang="en-GB" dirty="0" smtClean="0"/>
              <a:t>both </a:t>
            </a:r>
            <a:r>
              <a:rPr lang="en-GB" b="1" dirty="0" smtClean="0"/>
              <a:t>agree</a:t>
            </a:r>
            <a:r>
              <a:rPr lang="en-GB" dirty="0" smtClean="0"/>
              <a:t> and </a:t>
            </a:r>
            <a:r>
              <a:rPr lang="en-GB" b="1" dirty="0" smtClean="0"/>
              <a:t>disagree</a:t>
            </a:r>
            <a:r>
              <a:rPr lang="en-GB" dirty="0" smtClean="0"/>
              <a:t> about </a:t>
            </a:r>
            <a:r>
              <a:rPr lang="en-GB" b="1" dirty="0" smtClean="0"/>
              <a:t>the strengths and weaknesses of ‘Bohemian Rhapsody’. </a:t>
            </a:r>
            <a:r>
              <a:rPr lang="en-GB" dirty="0" smtClean="0"/>
              <a:t>Identify </a:t>
            </a:r>
            <a:r>
              <a:rPr lang="en-GB" b="1" dirty="0"/>
              <a:t>three</a:t>
            </a:r>
            <a:r>
              <a:rPr lang="en-GB" dirty="0"/>
              <a:t> key areas on which they </a:t>
            </a:r>
            <a:r>
              <a:rPr lang="en-GB" b="1" dirty="0" smtClean="0"/>
              <a:t>agree/disagree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smtClean="0"/>
              <a:t>You </a:t>
            </a:r>
            <a:r>
              <a:rPr lang="en-GB" dirty="0"/>
              <a:t>should </a:t>
            </a:r>
            <a:r>
              <a:rPr lang="en-GB" b="1" dirty="0"/>
              <a:t>support the points </a:t>
            </a:r>
            <a:r>
              <a:rPr lang="en-GB" dirty="0"/>
              <a:t>by </a:t>
            </a:r>
            <a:r>
              <a:rPr lang="en-GB" b="1" dirty="0"/>
              <a:t>referring to important ideas</a:t>
            </a:r>
            <a:r>
              <a:rPr lang="en-GB" dirty="0"/>
              <a:t> in </a:t>
            </a:r>
            <a:r>
              <a:rPr lang="en-GB" b="1" dirty="0"/>
              <a:t>both</a:t>
            </a:r>
            <a:r>
              <a:rPr lang="en-GB" dirty="0"/>
              <a:t> passages.</a:t>
            </a:r>
          </a:p>
          <a:p>
            <a:pPr marL="0" indent="0">
              <a:buNone/>
            </a:pPr>
            <a:r>
              <a:rPr lang="en-GB" dirty="0"/>
              <a:t>You may answer this Q in continuous prose or in a series of </a:t>
            </a:r>
            <a:r>
              <a:rPr lang="en-GB" b="1" dirty="0"/>
              <a:t>developed bullet </a:t>
            </a:r>
            <a:r>
              <a:rPr lang="en-GB" b="1" dirty="0" smtClean="0"/>
              <a:t>points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97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568" y="0"/>
            <a:ext cx="8229600" cy="1143000"/>
          </a:xfrm>
        </p:spPr>
        <p:txBody>
          <a:bodyPr/>
          <a:lstStyle/>
          <a:p>
            <a:r>
              <a:rPr lang="en-GB" dirty="0" smtClean="0"/>
              <a:t>Step by Step Process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47849" y="914400"/>
            <a:ext cx="5429245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1</a:t>
            </a:r>
            <a:r>
              <a:rPr lang="en-GB" sz="2400" dirty="0" smtClean="0"/>
              <a:t>-work out if the Q is asking your for points of </a:t>
            </a:r>
            <a:r>
              <a:rPr lang="en-GB" sz="2400" b="1" dirty="0" smtClean="0"/>
              <a:t>agreement </a:t>
            </a:r>
            <a:r>
              <a:rPr lang="en-GB" sz="2400" dirty="0" smtClean="0"/>
              <a:t>(P.O.A) or points of </a:t>
            </a:r>
            <a:r>
              <a:rPr lang="en-GB" sz="2400" b="1" dirty="0" smtClean="0"/>
              <a:t>disagreement </a:t>
            </a:r>
            <a:r>
              <a:rPr lang="en-GB" sz="2400" dirty="0" smtClean="0"/>
              <a:t>(</a:t>
            </a:r>
            <a:r>
              <a:rPr lang="en-GB" sz="2400" dirty="0" smtClean="0"/>
              <a:t>P.O.D)or </a:t>
            </a:r>
            <a:r>
              <a:rPr lang="en-GB" sz="2400" b="1" dirty="0" smtClean="0"/>
              <a:t>both!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19274" y="2628543"/>
            <a:ext cx="5448295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2</a:t>
            </a:r>
            <a:r>
              <a:rPr lang="en-GB" sz="2400" dirty="0" smtClean="0"/>
              <a:t>-briefly </a:t>
            </a:r>
            <a:r>
              <a:rPr lang="en-GB" sz="2400" b="1" dirty="0" smtClean="0"/>
              <a:t>sum up </a:t>
            </a:r>
            <a:r>
              <a:rPr lang="en-GB" sz="2400" dirty="0" smtClean="0"/>
              <a:t>the main points of each passage-in </a:t>
            </a:r>
            <a:r>
              <a:rPr lang="en-GB" sz="2400" b="1" dirty="0" smtClean="0"/>
              <a:t>note form </a:t>
            </a:r>
            <a:r>
              <a:rPr lang="en-GB" sz="2400" dirty="0" smtClean="0"/>
              <a:t>underneath each passage (</a:t>
            </a:r>
            <a:r>
              <a:rPr lang="en-GB" sz="2400" b="1" dirty="0" smtClean="0"/>
              <a:t>highlight</a:t>
            </a:r>
            <a:r>
              <a:rPr lang="en-GB" sz="2400" dirty="0" smtClean="0"/>
              <a:t> points while reading!)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828799" y="4394537"/>
            <a:ext cx="5523139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3</a:t>
            </a:r>
            <a:r>
              <a:rPr lang="en-GB" sz="2400" dirty="0" smtClean="0"/>
              <a:t>-</a:t>
            </a:r>
            <a:r>
              <a:rPr lang="en-GB" sz="2400" b="1" dirty="0" smtClean="0"/>
              <a:t>compare</a:t>
            </a:r>
            <a:r>
              <a:rPr lang="en-GB" sz="2400" dirty="0" smtClean="0"/>
              <a:t> summary points based on Q-what do they a</a:t>
            </a:r>
            <a:r>
              <a:rPr lang="en-GB" sz="2400" b="1" dirty="0" smtClean="0"/>
              <a:t>gree/disagree</a:t>
            </a:r>
            <a:r>
              <a:rPr lang="en-GB" sz="2400" dirty="0" smtClean="0"/>
              <a:t> on?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828799" y="5562600"/>
            <a:ext cx="5562601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4</a:t>
            </a:r>
            <a:r>
              <a:rPr lang="en-GB" sz="2400" dirty="0" smtClean="0"/>
              <a:t>-write up answer using </a:t>
            </a:r>
            <a:r>
              <a:rPr lang="en-GB" sz="2400" b="1" dirty="0" smtClean="0"/>
              <a:t>answer structure</a:t>
            </a:r>
            <a:endParaRPr lang="en-GB" sz="2400" b="1" dirty="0"/>
          </a:p>
        </p:txBody>
      </p:sp>
      <p:sp>
        <p:nvSpPr>
          <p:cNvPr id="8" name="Down Arrow 7"/>
          <p:cNvSpPr/>
          <p:nvPr/>
        </p:nvSpPr>
        <p:spPr>
          <a:xfrm>
            <a:off x="4098467" y="2114729"/>
            <a:ext cx="609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4073297" y="3810000"/>
            <a:ext cx="696684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4160382" y="5133975"/>
            <a:ext cx="792618" cy="5466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4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723</Words>
  <Application>Microsoft Office PowerPoint</Application>
  <PresentationFormat>On-screen Show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Comparison Q Revision</vt:lpstr>
      <vt:lpstr>Structure of Paper</vt:lpstr>
      <vt:lpstr>Comparison Q Structure</vt:lpstr>
      <vt:lpstr>Comparison Process</vt:lpstr>
      <vt:lpstr>Step by Step Process</vt:lpstr>
      <vt:lpstr>Comparison Answer Structure</vt:lpstr>
      <vt:lpstr>Practice Q</vt:lpstr>
      <vt:lpstr>Example Q</vt:lpstr>
      <vt:lpstr>Step by Step Process</vt:lpstr>
      <vt:lpstr>Article Summaries</vt:lpstr>
      <vt:lpstr>Article Summaries</vt:lpstr>
      <vt:lpstr>Article Summaries</vt:lpstr>
      <vt:lpstr>Comparison Answer Structure</vt:lpstr>
      <vt:lpstr>Comparison Answer Structure</vt:lpstr>
      <vt:lpstr>R4UAE Comparison Q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English Masterclass</dc:title>
  <dc:creator>MInnes (St Thomas Aquinas)</dc:creator>
  <cp:lastModifiedBy>MInnes (St Thomas Aquinas)</cp:lastModifiedBy>
  <cp:revision>12</cp:revision>
  <dcterms:created xsi:type="dcterms:W3CDTF">2006-08-16T00:00:00Z</dcterms:created>
  <dcterms:modified xsi:type="dcterms:W3CDTF">2019-03-13T15:45:57Z</dcterms:modified>
</cp:coreProperties>
</file>