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8" r:id="rId11"/>
    <p:sldId id="267" r:id="rId12"/>
    <p:sldId id="269" r:id="rId13"/>
    <p:sldId id="272" r:id="rId14"/>
    <p:sldId id="257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CAcQjRxqFQoTCKfbq4POiMkCFYfWGgodDggAjg&amp;url=https://lorijo.wordpress.com/2011/11/02/going-back-to-basics/&amp;bvm=bv.106923889,d.d24&amp;psig=AFQjCNH06lZNlNbNZjWZRbdIWLQA8_Itwg&amp;ust=144733951097549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Higher English </a:t>
            </a:r>
            <a:r>
              <a:rPr lang="en-GB" dirty="0" err="1" smtClean="0"/>
              <a:t>Masterclass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GB" dirty="0" smtClean="0"/>
              <a:t>R4UAE-Comparison Q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GYOERYTH\dog_glass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0" y="457200"/>
            <a:ext cx="237172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Summaries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Passage 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Lady </a:t>
            </a:r>
            <a:r>
              <a:rPr lang="en-GB" dirty="0" err="1" smtClean="0">
                <a:solidFill>
                  <a:srgbClr val="FF0000"/>
                </a:solidFill>
              </a:rPr>
              <a:t>Gaga’s</a:t>
            </a:r>
            <a:r>
              <a:rPr lang="en-GB" dirty="0" smtClean="0">
                <a:solidFill>
                  <a:srgbClr val="FF0000"/>
                </a:solidFill>
              </a:rPr>
              <a:t> performance was great (P1, 6)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/>
              <a:t> </a:t>
            </a:r>
            <a:r>
              <a:rPr lang="en-GB" dirty="0" smtClean="0">
                <a:solidFill>
                  <a:srgbClr val="00B050"/>
                </a:solidFill>
              </a:rPr>
              <a:t>easy to watch and enjoyable (p.1)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/>
              <a:t> </a:t>
            </a:r>
            <a:r>
              <a:rPr lang="en-GB" dirty="0" smtClean="0">
                <a:solidFill>
                  <a:srgbClr val="FF0000"/>
                </a:solidFill>
              </a:rPr>
              <a:t>Lady Gaga shines, obviously a star (P1, 6)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/>
              <a:t> </a:t>
            </a:r>
            <a:r>
              <a:rPr lang="en-GB" dirty="0" smtClean="0"/>
              <a:t>story is full of excitement and drama (P1)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Bradley Cooper is great in his role (P.6)</a:t>
            </a:r>
            <a:endParaRPr lang="en-GB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Passage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Lady Gaga is phenomenal (P2,11)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/>
              <a:t> </a:t>
            </a:r>
            <a:r>
              <a:rPr lang="en-GB" dirty="0" smtClean="0">
                <a:solidFill>
                  <a:srgbClr val="7030A0"/>
                </a:solidFill>
              </a:rPr>
              <a:t>Cooper’s directing abilities (P9, 11)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/>
              <a:t> </a:t>
            </a:r>
            <a:r>
              <a:rPr lang="en-GB" dirty="0" smtClean="0"/>
              <a:t>Music praised highly (P2, 10)</a:t>
            </a:r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Enjoyable for most audiences (P10)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/>
              <a:t> </a:t>
            </a:r>
            <a:r>
              <a:rPr lang="en-GB" dirty="0" smtClean="0"/>
              <a:t>brave choice of remake, but successful (P1)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 descr="C:\Users\mi3069a\AppData\Local\Microsoft\Windows\Temporary Internet Files\Content.IE5\G4LAEEGT\Not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22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76800" y="5943600"/>
            <a:ext cx="44196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Read Passage 1 and highlight key points as we read.</a:t>
            </a:r>
          </a:p>
          <a:p>
            <a:r>
              <a:rPr lang="en-GB" sz="2000" dirty="0" smtClean="0"/>
              <a:t>After, look back at highlighted sections and summarise main points about ‘A Star Is Born’.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42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Summaries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Passage 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/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Passage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 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C:\Users\mi3069a\AppData\Local\Microsoft\Windows\Temporary Internet Files\Content.IE5\G4LAEEGT\Not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22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24400" y="5534561"/>
            <a:ext cx="44196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Read Passage 2 and highlight key points as we read.</a:t>
            </a:r>
          </a:p>
          <a:p>
            <a:r>
              <a:rPr lang="en-GB" sz="2000" dirty="0" smtClean="0"/>
              <a:t>After, look back at highlighted sections and summarise main points about zoos.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20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are our MAIN points that they AGREE on? What do BOTH articles mention about ‘A Star Is Born’, and agree on?</a:t>
            </a:r>
          </a:p>
          <a:p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3076" name="Picture 4" descr="C:\Users\mi3069a\AppData\Local\Microsoft\Windows\Temporary Internet Files\Content.IE5\G4LAEEGT\green_ti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469" y="5334000"/>
            <a:ext cx="1643531" cy="163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2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Point of Agreement/Disagreement(POA/D)  1-</a:t>
            </a:r>
            <a:r>
              <a:rPr lang="en-GB" u="sng" dirty="0"/>
              <a:t>Both passages agree/disagree</a:t>
            </a:r>
            <a:r>
              <a:rPr lang="en-GB" u="sng" dirty="0" smtClean="0"/>
              <a:t>…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Passage 1 states…</a:t>
            </a:r>
          </a:p>
          <a:p>
            <a:r>
              <a:rPr lang="en-GB" dirty="0"/>
              <a:t>“_________”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POA/D 2-Both passages agree/disagree…</a:t>
            </a:r>
          </a:p>
          <a:p>
            <a:pPr marL="0" indent="0">
              <a:buNone/>
            </a:pPr>
            <a:r>
              <a:rPr lang="en-GB" dirty="0" smtClean="0"/>
              <a:t>Passage </a:t>
            </a:r>
            <a:r>
              <a:rPr lang="en-GB" dirty="0"/>
              <a:t>1 states…</a:t>
            </a:r>
          </a:p>
          <a:p>
            <a:r>
              <a:rPr lang="en-GB" dirty="0" smtClean="0"/>
              <a:t>“_________”</a:t>
            </a:r>
            <a:endParaRPr lang="en-GB" dirty="0"/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  <a:endParaRPr lang="en-GB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POA/D 3-Both passages agree/disagree</a:t>
            </a:r>
            <a:r>
              <a:rPr lang="en-GB" u="sng" dirty="0" smtClean="0"/>
              <a:t>…</a:t>
            </a:r>
          </a:p>
          <a:p>
            <a:pPr marL="0" indent="0">
              <a:buNone/>
            </a:pPr>
            <a:r>
              <a:rPr lang="en-GB" dirty="0" smtClean="0"/>
              <a:t>Passage </a:t>
            </a:r>
            <a:r>
              <a:rPr lang="en-GB" dirty="0"/>
              <a:t>1 states…</a:t>
            </a:r>
          </a:p>
          <a:p>
            <a:r>
              <a:rPr lang="en-GB" dirty="0"/>
              <a:t>“_________” </a:t>
            </a:r>
            <a:endParaRPr lang="en-GB" dirty="0" smtClean="0"/>
          </a:p>
          <a:p>
            <a:r>
              <a:rPr lang="en-GB" dirty="0" smtClean="0"/>
              <a:t>Passage </a:t>
            </a:r>
            <a:r>
              <a:rPr lang="en-GB" dirty="0"/>
              <a:t>2 states…</a:t>
            </a:r>
          </a:p>
          <a:p>
            <a:r>
              <a:rPr lang="en-GB" dirty="0" smtClean="0"/>
              <a:t>“________”</a:t>
            </a:r>
            <a:endParaRPr lang="en-GB" u="sng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R4UAE Comparison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/>
              <a:t>POA 1-</a:t>
            </a:r>
            <a:r>
              <a:rPr lang="en-GB" u="sng" dirty="0"/>
              <a:t>Both passages </a:t>
            </a:r>
            <a:r>
              <a:rPr lang="en-GB" u="sng" dirty="0" smtClean="0"/>
              <a:t>agree Lady Gaga gives an incredible performance</a:t>
            </a:r>
            <a:endParaRPr lang="en-GB" u="sng" dirty="0"/>
          </a:p>
          <a:p>
            <a:r>
              <a:rPr lang="en-GB" dirty="0"/>
              <a:t>Passage 1 </a:t>
            </a:r>
            <a:r>
              <a:rPr lang="en-GB" dirty="0" smtClean="0"/>
              <a:t>states that Lady Gaga is obviously a star</a:t>
            </a:r>
          </a:p>
          <a:p>
            <a:r>
              <a:rPr lang="en-GB" dirty="0" smtClean="0"/>
              <a:t> “…a sensationally good Lady Gaga…functions at the highest level at all times.”</a:t>
            </a:r>
            <a:endParaRPr lang="en-GB" dirty="0"/>
          </a:p>
          <a:p>
            <a:r>
              <a:rPr lang="en-GB" dirty="0"/>
              <a:t>Passage 2 </a:t>
            </a:r>
            <a:r>
              <a:rPr lang="en-GB" dirty="0" smtClean="0"/>
              <a:t>states that Lady Gaga is phenomenal in the film</a:t>
            </a:r>
          </a:p>
          <a:p>
            <a:r>
              <a:rPr lang="en-GB" dirty="0" smtClean="0"/>
              <a:t> “an acting star is born in </a:t>
            </a:r>
            <a:r>
              <a:rPr lang="en-GB" smtClean="0"/>
              <a:t>Lady Gaga”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8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POA 2-</a:t>
            </a:r>
            <a:r>
              <a:rPr lang="en-GB" u="sng" dirty="0"/>
              <a:t>Both passages </a:t>
            </a:r>
            <a:r>
              <a:rPr lang="en-GB" u="sng" dirty="0" smtClean="0"/>
              <a:t>agree…</a:t>
            </a:r>
            <a:endParaRPr lang="en-GB" u="sng" dirty="0"/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POA 3-Both </a:t>
            </a:r>
            <a:r>
              <a:rPr lang="en-GB" u="sng" dirty="0"/>
              <a:t>passages </a:t>
            </a:r>
            <a:r>
              <a:rPr lang="en-GB" u="sng" dirty="0" smtClean="0"/>
              <a:t>agree…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Passage 1 states…</a:t>
            </a:r>
          </a:p>
          <a:p>
            <a:r>
              <a:rPr lang="en-GB" dirty="0"/>
              <a:t>“_________” 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</a:t>
            </a:r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2 articles, similar topics</a:t>
            </a:r>
          </a:p>
          <a:p>
            <a:endParaRPr lang="en-GB" dirty="0" smtClean="0"/>
          </a:p>
          <a:p>
            <a:r>
              <a:rPr lang="en-GB" dirty="0" smtClean="0"/>
              <a:t>Most questions will be on passage 1</a:t>
            </a:r>
          </a:p>
          <a:p>
            <a:pPr lvl="1"/>
            <a:r>
              <a:rPr lang="en-GB" dirty="0" smtClean="0"/>
              <a:t>IYOW</a:t>
            </a:r>
          </a:p>
          <a:p>
            <a:pPr lvl="1"/>
            <a:r>
              <a:rPr lang="en-GB" dirty="0" smtClean="0"/>
              <a:t>Word Choice</a:t>
            </a:r>
          </a:p>
          <a:p>
            <a:pPr lvl="1"/>
            <a:r>
              <a:rPr lang="en-GB" dirty="0" smtClean="0"/>
              <a:t>Imagery</a:t>
            </a:r>
          </a:p>
          <a:p>
            <a:pPr lvl="1"/>
            <a:r>
              <a:rPr lang="en-GB" dirty="0" smtClean="0"/>
              <a:t>Sentence Structure</a:t>
            </a:r>
          </a:p>
          <a:p>
            <a:pPr lvl="1"/>
            <a:r>
              <a:rPr lang="en-GB" dirty="0" smtClean="0"/>
              <a:t>Tone</a:t>
            </a:r>
          </a:p>
          <a:p>
            <a:pPr lvl="1"/>
            <a:r>
              <a:rPr lang="en-GB" dirty="0" smtClean="0"/>
              <a:t>Link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One question-the </a:t>
            </a:r>
            <a:r>
              <a:rPr lang="en-GB" b="1" dirty="0" smtClean="0"/>
              <a:t>comparison</a:t>
            </a:r>
            <a:r>
              <a:rPr lang="en-GB" dirty="0" smtClean="0"/>
              <a:t> question-will ask you to COMPARE the two articles on issues they AGREE or DISAGREE with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X3YDFKQ3\New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72745"/>
            <a:ext cx="25717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8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Q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Look at </a:t>
            </a:r>
            <a:r>
              <a:rPr lang="en-GB" b="1" dirty="0"/>
              <a:t>both</a:t>
            </a:r>
            <a:r>
              <a:rPr lang="en-GB" dirty="0"/>
              <a:t> passages.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writers </a:t>
            </a:r>
            <a:r>
              <a:rPr lang="en-GB" b="1" dirty="0" smtClean="0"/>
              <a:t>agree/disagree</a:t>
            </a:r>
            <a:r>
              <a:rPr lang="en-GB" dirty="0" smtClean="0"/>
              <a:t> about_________. </a:t>
            </a:r>
            <a:r>
              <a:rPr lang="en-GB" dirty="0"/>
              <a:t>Identify </a:t>
            </a:r>
            <a:r>
              <a:rPr lang="en-GB" b="1" dirty="0"/>
              <a:t>three</a:t>
            </a:r>
            <a:r>
              <a:rPr lang="en-GB" dirty="0"/>
              <a:t> key areas on which they </a:t>
            </a:r>
            <a:r>
              <a:rPr lang="en-GB" b="1" dirty="0" smtClean="0"/>
              <a:t>agree/disagree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should </a:t>
            </a:r>
            <a:r>
              <a:rPr lang="en-GB" b="1" dirty="0"/>
              <a:t>support the points </a:t>
            </a:r>
            <a:r>
              <a:rPr lang="en-GB" dirty="0"/>
              <a:t>by </a:t>
            </a:r>
            <a:r>
              <a:rPr lang="en-GB" b="1" dirty="0"/>
              <a:t>referring to important ideas</a:t>
            </a:r>
            <a:r>
              <a:rPr lang="en-GB" dirty="0"/>
              <a:t> in </a:t>
            </a:r>
            <a:r>
              <a:rPr lang="en-GB" b="1" dirty="0"/>
              <a:t>both</a:t>
            </a:r>
            <a:r>
              <a:rPr lang="en-GB" dirty="0"/>
              <a:t> passages.</a:t>
            </a:r>
          </a:p>
          <a:p>
            <a:pPr marL="0" indent="0">
              <a:buNone/>
            </a:pPr>
            <a:r>
              <a:rPr lang="en-GB" dirty="0"/>
              <a:t>You may answer this Q in continuous prose or in a series of </a:t>
            </a:r>
            <a:r>
              <a:rPr lang="en-GB" b="1" dirty="0"/>
              <a:t>developed bullet </a:t>
            </a:r>
            <a:r>
              <a:rPr lang="en-GB" b="1" dirty="0" smtClean="0"/>
              <a:t>points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6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You should </a:t>
            </a:r>
            <a:r>
              <a:rPr lang="en-GB" b="1" dirty="0" smtClean="0"/>
              <a:t>begin work </a:t>
            </a:r>
            <a:r>
              <a:rPr lang="en-GB" dirty="0" smtClean="0"/>
              <a:t>on the comparison Q before you even start looking at any of the Qs!</a:t>
            </a:r>
          </a:p>
          <a:p>
            <a:endParaRPr lang="en-GB" dirty="0"/>
          </a:p>
          <a:p>
            <a:r>
              <a:rPr lang="en-GB" dirty="0" smtClean="0"/>
              <a:t>After reading each passage, you should be writing a </a:t>
            </a:r>
            <a:r>
              <a:rPr lang="en-GB" b="1" dirty="0" smtClean="0"/>
              <a:t>SUMMARY of KEY POINTS </a:t>
            </a:r>
            <a:r>
              <a:rPr lang="en-GB" dirty="0" smtClean="0"/>
              <a:t>made about the topic beneath each article</a:t>
            </a:r>
          </a:p>
          <a:p>
            <a:endParaRPr lang="en-GB" dirty="0"/>
          </a:p>
          <a:p>
            <a:r>
              <a:rPr lang="en-GB" dirty="0" smtClean="0"/>
              <a:t>This will make the comparison Q much easier, as you </a:t>
            </a:r>
            <a:r>
              <a:rPr lang="en-GB" b="1" dirty="0" smtClean="0"/>
              <a:t>won’t need to spend time rereading the passages </a:t>
            </a:r>
            <a:r>
              <a:rPr lang="en-GB" dirty="0" smtClean="0"/>
              <a:t>at the end of the paper </a:t>
            </a:r>
            <a:endParaRPr lang="en-GB" dirty="0"/>
          </a:p>
        </p:txBody>
      </p:sp>
      <p:pic>
        <p:nvPicPr>
          <p:cNvPr id="4" name="irc_mi" descr="https://lorijo.files.wordpress.com/2011/11/beginning-sound-of-music.jpg?w=748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4662488" cy="2495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97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68" y="0"/>
            <a:ext cx="8229600" cy="1143000"/>
          </a:xfrm>
        </p:spPr>
        <p:txBody>
          <a:bodyPr/>
          <a:lstStyle/>
          <a:p>
            <a:r>
              <a:rPr lang="en-GB" dirty="0" smtClean="0"/>
              <a:t>Step by Step Process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47849" y="914400"/>
            <a:ext cx="542924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1</a:t>
            </a:r>
            <a:r>
              <a:rPr lang="en-GB" sz="2400" dirty="0" smtClean="0"/>
              <a:t>-work out if the Q is asking your for points of </a:t>
            </a:r>
            <a:r>
              <a:rPr lang="en-GB" sz="2400" b="1" dirty="0" smtClean="0"/>
              <a:t>agreement </a:t>
            </a:r>
            <a:r>
              <a:rPr lang="en-GB" sz="2400" dirty="0" smtClean="0"/>
              <a:t>(P.O.A) or points of </a:t>
            </a:r>
            <a:r>
              <a:rPr lang="en-GB" sz="2400" b="1" dirty="0" smtClean="0"/>
              <a:t>disagreement </a:t>
            </a:r>
            <a:r>
              <a:rPr lang="en-GB" sz="2400" dirty="0" smtClean="0"/>
              <a:t>(P.O.D)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19274" y="2628543"/>
            <a:ext cx="5448295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2</a:t>
            </a:r>
            <a:r>
              <a:rPr lang="en-GB" sz="2400" dirty="0" smtClean="0"/>
              <a:t>-briefly </a:t>
            </a:r>
            <a:r>
              <a:rPr lang="en-GB" sz="2400" b="1" dirty="0" smtClean="0"/>
              <a:t>sum up </a:t>
            </a:r>
            <a:r>
              <a:rPr lang="en-GB" sz="2400" dirty="0" smtClean="0"/>
              <a:t>the main points of each passage-in </a:t>
            </a:r>
            <a:r>
              <a:rPr lang="en-GB" sz="2400" b="1" dirty="0" smtClean="0"/>
              <a:t>note form </a:t>
            </a:r>
            <a:r>
              <a:rPr lang="en-GB" sz="2400" dirty="0" smtClean="0"/>
              <a:t>underneath each passage (</a:t>
            </a:r>
            <a:r>
              <a:rPr lang="en-GB" sz="2400" b="1" dirty="0" smtClean="0"/>
              <a:t>highlight</a:t>
            </a:r>
            <a:r>
              <a:rPr lang="en-GB" sz="2400" dirty="0" smtClean="0"/>
              <a:t> points while reading!)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8799" y="4394537"/>
            <a:ext cx="552313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3</a:t>
            </a:r>
            <a:r>
              <a:rPr lang="en-GB" sz="2400" dirty="0" smtClean="0"/>
              <a:t>-</a:t>
            </a:r>
            <a:r>
              <a:rPr lang="en-GB" sz="2400" b="1" dirty="0" smtClean="0"/>
              <a:t>compare</a:t>
            </a:r>
            <a:r>
              <a:rPr lang="en-GB" sz="2400" dirty="0" smtClean="0"/>
              <a:t> summary points based on Q-what do they a</a:t>
            </a:r>
            <a:r>
              <a:rPr lang="en-GB" sz="2400" b="1" dirty="0" smtClean="0"/>
              <a:t>gree/disagree</a:t>
            </a:r>
            <a:r>
              <a:rPr lang="en-GB" sz="2400" dirty="0" smtClean="0"/>
              <a:t> on?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799" y="5562600"/>
            <a:ext cx="556260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4</a:t>
            </a:r>
            <a:r>
              <a:rPr lang="en-GB" sz="2400" dirty="0" smtClean="0"/>
              <a:t>-write up answer using </a:t>
            </a:r>
            <a:r>
              <a:rPr lang="en-GB" sz="2400" b="1" dirty="0" smtClean="0"/>
              <a:t>answer structure</a:t>
            </a:r>
            <a:endParaRPr lang="en-GB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098467" y="2114729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073297" y="3810000"/>
            <a:ext cx="696684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160382" y="5133975"/>
            <a:ext cx="792618" cy="546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P.O.A/D (Point of Agreement/Disagreement) 1</a:t>
            </a:r>
          </a:p>
          <a:p>
            <a:r>
              <a:rPr lang="en-GB" dirty="0" smtClean="0"/>
              <a:t>Passage 1 states…</a:t>
            </a:r>
          </a:p>
          <a:p>
            <a:r>
              <a:rPr lang="en-GB" dirty="0" smtClean="0"/>
              <a:t>“_________” (P.1)</a:t>
            </a:r>
          </a:p>
          <a:p>
            <a:r>
              <a:rPr lang="en-GB" dirty="0" smtClean="0"/>
              <a:t>Passage 2 states…</a:t>
            </a:r>
          </a:p>
          <a:p>
            <a:r>
              <a:rPr lang="en-GB" dirty="0" smtClean="0"/>
              <a:t>“________” (P.2)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P.O.A/D 2</a:t>
            </a:r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 (P.1)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(P.2</a:t>
            </a:r>
            <a:r>
              <a:rPr lang="en-GB" dirty="0" smtClean="0"/>
              <a:t>)</a:t>
            </a: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P.O.A/D 3</a:t>
            </a:r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 (P.1)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(P.2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791200" y="1524000"/>
            <a:ext cx="1219200" cy="6407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676400" y="3124200"/>
            <a:ext cx="48006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33600" y="3429000"/>
            <a:ext cx="45720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2110770"/>
            <a:ext cx="24384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ideas do the articles agree or disagree about?</a:t>
            </a:r>
            <a:endParaRPr lang="en-GB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055961" y="1885950"/>
            <a:ext cx="685800" cy="1333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768221" y="2362200"/>
            <a:ext cx="973540" cy="3582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41761" y="1752600"/>
            <a:ext cx="2278039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does each passage say, and what is the evidence of this?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39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Q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364" y="1752600"/>
            <a:ext cx="59055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Look at </a:t>
            </a:r>
            <a:r>
              <a:rPr lang="en-GB" b="1" dirty="0"/>
              <a:t>both</a:t>
            </a:r>
            <a:r>
              <a:rPr lang="en-GB" dirty="0"/>
              <a:t> passages.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writers </a:t>
            </a:r>
            <a:r>
              <a:rPr lang="en-GB" b="1" dirty="0" smtClean="0"/>
              <a:t>agree</a:t>
            </a:r>
            <a:r>
              <a:rPr lang="en-GB" dirty="0" smtClean="0"/>
              <a:t> about </a:t>
            </a:r>
            <a:r>
              <a:rPr lang="en-GB" b="1" dirty="0" smtClean="0"/>
              <a:t>success of the film ‘A Star Is Born’</a:t>
            </a:r>
            <a:r>
              <a:rPr lang="en-GB" dirty="0" smtClean="0"/>
              <a:t>. </a:t>
            </a:r>
            <a:r>
              <a:rPr lang="en-GB" dirty="0"/>
              <a:t>Identify </a:t>
            </a:r>
            <a:r>
              <a:rPr lang="en-GB" b="1" dirty="0"/>
              <a:t>three</a:t>
            </a:r>
            <a:r>
              <a:rPr lang="en-GB" dirty="0"/>
              <a:t> key areas on which they </a:t>
            </a:r>
            <a:r>
              <a:rPr lang="en-GB" b="1" dirty="0" smtClean="0"/>
              <a:t>agree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should </a:t>
            </a:r>
            <a:r>
              <a:rPr lang="en-GB" b="1" dirty="0"/>
              <a:t>support the points </a:t>
            </a:r>
            <a:r>
              <a:rPr lang="en-GB" dirty="0"/>
              <a:t>by </a:t>
            </a:r>
            <a:r>
              <a:rPr lang="en-GB" b="1" dirty="0"/>
              <a:t>referring to important ideas</a:t>
            </a:r>
            <a:r>
              <a:rPr lang="en-GB" dirty="0"/>
              <a:t> in </a:t>
            </a:r>
            <a:r>
              <a:rPr lang="en-GB" b="1" dirty="0"/>
              <a:t>both</a:t>
            </a:r>
            <a:r>
              <a:rPr lang="en-GB" dirty="0"/>
              <a:t> passages.</a:t>
            </a:r>
          </a:p>
          <a:p>
            <a:pPr marL="0" indent="0">
              <a:buNone/>
            </a:pPr>
            <a:r>
              <a:rPr lang="en-GB" dirty="0"/>
              <a:t>You may answer this Q in continuous prose or in a series of </a:t>
            </a:r>
            <a:r>
              <a:rPr lang="en-GB" b="1" dirty="0"/>
              <a:t>developed bullet </a:t>
            </a:r>
            <a:r>
              <a:rPr lang="en-GB" b="1" dirty="0" smtClean="0"/>
              <a:t>points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9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68" y="0"/>
            <a:ext cx="8229600" cy="1143000"/>
          </a:xfrm>
        </p:spPr>
        <p:txBody>
          <a:bodyPr/>
          <a:lstStyle/>
          <a:p>
            <a:r>
              <a:rPr lang="en-GB" dirty="0" smtClean="0"/>
              <a:t>Step by Step Process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47849" y="914400"/>
            <a:ext cx="542924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1</a:t>
            </a:r>
            <a:r>
              <a:rPr lang="en-GB" sz="2400" dirty="0" smtClean="0"/>
              <a:t>-work out if the Q is asking your for points of </a:t>
            </a:r>
            <a:r>
              <a:rPr lang="en-GB" sz="2400" b="1" dirty="0" smtClean="0"/>
              <a:t>agreement </a:t>
            </a:r>
            <a:r>
              <a:rPr lang="en-GB" sz="2400" dirty="0" smtClean="0"/>
              <a:t>(P.O.A) or points of </a:t>
            </a:r>
            <a:r>
              <a:rPr lang="en-GB" sz="2400" b="1" dirty="0" smtClean="0"/>
              <a:t>disagreement </a:t>
            </a:r>
            <a:r>
              <a:rPr lang="en-GB" sz="2400" dirty="0" smtClean="0"/>
              <a:t>(P.O.D)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19274" y="2628543"/>
            <a:ext cx="5448295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2</a:t>
            </a:r>
            <a:r>
              <a:rPr lang="en-GB" sz="2400" dirty="0" smtClean="0"/>
              <a:t>-briefly </a:t>
            </a:r>
            <a:r>
              <a:rPr lang="en-GB" sz="2400" b="1" dirty="0" smtClean="0"/>
              <a:t>sum up </a:t>
            </a:r>
            <a:r>
              <a:rPr lang="en-GB" sz="2400" dirty="0" smtClean="0"/>
              <a:t>the main points of each passage-in </a:t>
            </a:r>
            <a:r>
              <a:rPr lang="en-GB" sz="2400" b="1" dirty="0" smtClean="0"/>
              <a:t>note form </a:t>
            </a:r>
            <a:r>
              <a:rPr lang="en-GB" sz="2400" dirty="0" smtClean="0"/>
              <a:t>underneath each passage (</a:t>
            </a:r>
            <a:r>
              <a:rPr lang="en-GB" sz="2400" b="1" dirty="0" smtClean="0"/>
              <a:t>highlight</a:t>
            </a:r>
            <a:r>
              <a:rPr lang="en-GB" sz="2400" dirty="0" smtClean="0"/>
              <a:t> points while reading!)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8799" y="4394537"/>
            <a:ext cx="552313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3</a:t>
            </a:r>
            <a:r>
              <a:rPr lang="en-GB" sz="2400" dirty="0" smtClean="0"/>
              <a:t>-</a:t>
            </a:r>
            <a:r>
              <a:rPr lang="en-GB" sz="2400" b="1" dirty="0" smtClean="0"/>
              <a:t>compare</a:t>
            </a:r>
            <a:r>
              <a:rPr lang="en-GB" sz="2400" dirty="0" smtClean="0"/>
              <a:t> summary points based on Q-what do they a</a:t>
            </a:r>
            <a:r>
              <a:rPr lang="en-GB" sz="2400" b="1" dirty="0" smtClean="0"/>
              <a:t>gree/disagree</a:t>
            </a:r>
            <a:r>
              <a:rPr lang="en-GB" sz="2400" dirty="0" smtClean="0"/>
              <a:t> on?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799" y="5562600"/>
            <a:ext cx="556260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4</a:t>
            </a:r>
            <a:r>
              <a:rPr lang="en-GB" sz="2400" dirty="0" smtClean="0"/>
              <a:t>-write up answer using </a:t>
            </a:r>
            <a:r>
              <a:rPr lang="en-GB" sz="2400" b="1" dirty="0" smtClean="0"/>
              <a:t>answer structure</a:t>
            </a:r>
            <a:endParaRPr lang="en-GB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098467" y="2114729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073297" y="3810000"/>
            <a:ext cx="696684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160382" y="5133975"/>
            <a:ext cx="792618" cy="546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794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Higher English Masterclass</vt:lpstr>
      <vt:lpstr>Structure of Paper</vt:lpstr>
      <vt:lpstr>Comparison Q Structure</vt:lpstr>
      <vt:lpstr>Comparison Process</vt:lpstr>
      <vt:lpstr>Step by Step Process</vt:lpstr>
      <vt:lpstr>Comparison Answer Structure</vt:lpstr>
      <vt:lpstr>Practice Q</vt:lpstr>
      <vt:lpstr>Example Q</vt:lpstr>
      <vt:lpstr>Step by Step Process</vt:lpstr>
      <vt:lpstr>Article Summaries</vt:lpstr>
      <vt:lpstr>Article Summaries</vt:lpstr>
      <vt:lpstr>Comparison Answer Structure</vt:lpstr>
      <vt:lpstr>Comparison Answer Structure</vt:lpstr>
      <vt:lpstr>R4UAE Comparison Q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English Masterclass</dc:title>
  <dc:creator>MInnes (St Thomas Aquinas)</dc:creator>
  <cp:lastModifiedBy>SHughes</cp:lastModifiedBy>
  <cp:revision>7</cp:revision>
  <dcterms:created xsi:type="dcterms:W3CDTF">2006-08-16T00:00:00Z</dcterms:created>
  <dcterms:modified xsi:type="dcterms:W3CDTF">2019-03-04T15:31:15Z</dcterms:modified>
</cp:coreProperties>
</file>