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4fa856d1b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fa856d1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fa856d1b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fa856d1b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cccc763a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cccc763a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cccc763a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cccc763a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cccc763a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cccc763a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cccc763a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cccc763a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fa856d1b4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fa856d1b4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bwallpapers.com/wallpaper/winter-hd-wallpaper-4652/" TargetMode="External"/><Relationship Id="rId4" Type="http://schemas.openxmlformats.org/officeDocument/2006/relationships/hyperlink" Target="https://pixels.com/featured/winter-trees-in-fog-elena-elisseeva.html" TargetMode="External"/><Relationship Id="rId5" Type="http://schemas.openxmlformats.org/officeDocument/2006/relationships/hyperlink" Target="https://en.wikipedia.org/wiki/Edwin_Morgan_(po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41650" y="23425"/>
            <a:ext cx="9060710" cy="5096650"/>
          </a:xfrm>
          <a:prstGeom prst="rect">
            <a:avLst/>
          </a:prstGeom>
          <a:noFill/>
          <a:ln>
            <a:noFill/>
          </a:ln>
        </p:spPr>
      </p:pic>
      <p:sp>
        <p:nvSpPr>
          <p:cNvPr id="60" name="Google Shape;60;p13"/>
          <p:cNvSpPr txBox="1"/>
          <p:nvPr/>
        </p:nvSpPr>
        <p:spPr>
          <a:xfrm>
            <a:off x="1812300" y="1759575"/>
            <a:ext cx="5695200" cy="20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Lato"/>
                <a:ea typeface="Lato"/>
                <a:cs typeface="Lato"/>
                <a:sym typeface="Lato"/>
              </a:rPr>
              <a:t>Exploring themes in Edwin </a:t>
            </a:r>
            <a:r>
              <a:rPr b="1" lang="en" sz="3600">
                <a:solidFill>
                  <a:srgbClr val="FFFFFF"/>
                </a:solidFill>
                <a:latin typeface="Lato"/>
                <a:ea typeface="Lato"/>
                <a:cs typeface="Lato"/>
                <a:sym typeface="Lato"/>
              </a:rPr>
              <a:t>Morgan's</a:t>
            </a:r>
            <a:r>
              <a:rPr b="1" lang="en" sz="3600">
                <a:solidFill>
                  <a:srgbClr val="FFFFFF"/>
                </a:solidFill>
                <a:latin typeface="Lato"/>
                <a:ea typeface="Lato"/>
                <a:cs typeface="Lato"/>
                <a:sym typeface="Lato"/>
              </a:rPr>
              <a:t> ‘Winter</a:t>
            </a:r>
            <a:r>
              <a:rPr lang="en" sz="3600">
                <a:solidFill>
                  <a:srgbClr val="FFFFFF"/>
                </a:solidFill>
                <a:latin typeface="Lato"/>
                <a:ea typeface="Lato"/>
                <a:cs typeface="Lato"/>
                <a:sym typeface="Lato"/>
              </a:rPr>
              <a:t>’</a:t>
            </a:r>
            <a:endParaRPr sz="3600">
              <a:solidFill>
                <a:srgbClr val="FFFFFF"/>
              </a:solidFill>
              <a:latin typeface="Lato"/>
              <a:ea typeface="Lato"/>
              <a:cs typeface="Lato"/>
              <a:sym typeface="Lato"/>
            </a:endParaRPr>
          </a:p>
        </p:txBody>
      </p:sp>
      <p:sp>
        <p:nvSpPr>
          <p:cNvPr id="61" name="Google Shape;61;p13"/>
          <p:cNvSpPr txBox="1"/>
          <p:nvPr/>
        </p:nvSpPr>
        <p:spPr>
          <a:xfrm>
            <a:off x="1187675" y="3226375"/>
            <a:ext cx="41616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Winter - Edwin Morgan</a:t>
            </a:r>
            <a:endParaRPr/>
          </a:p>
        </p:txBody>
      </p:sp>
      <p:sp>
        <p:nvSpPr>
          <p:cNvPr id="67" name="Google Shape;67;p14"/>
          <p:cNvSpPr txBox="1"/>
          <p:nvPr>
            <p:ph idx="1" type="body"/>
          </p:nvPr>
        </p:nvSpPr>
        <p:spPr>
          <a:xfrm>
            <a:off x="311700" y="1131375"/>
            <a:ext cx="53808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Background: </a:t>
            </a:r>
            <a:endParaRPr sz="1400"/>
          </a:p>
          <a:p>
            <a:pPr indent="0" lvl="0" marL="0" rtl="0" algn="l">
              <a:spcBef>
                <a:spcPts val="1600"/>
              </a:spcBef>
              <a:spcAft>
                <a:spcPts val="0"/>
              </a:spcAft>
              <a:buNone/>
            </a:pPr>
            <a:r>
              <a:rPr lang="en" sz="1400"/>
              <a:t>The poem ‘Winter’ is inspired by the poem ‘Tithonus’ by Lord Tennyson which surrounds the melancholy of the frozen season. Deterioration, death and the passage of time are prominent themes in both poems.</a:t>
            </a:r>
            <a:endParaRPr sz="1400"/>
          </a:p>
          <a:p>
            <a:pPr indent="0" lvl="0" marL="0" rtl="0" algn="l">
              <a:spcBef>
                <a:spcPts val="1600"/>
              </a:spcBef>
              <a:spcAft>
                <a:spcPts val="1600"/>
              </a:spcAft>
              <a:buNone/>
            </a:pPr>
            <a:r>
              <a:t/>
            </a:r>
            <a:endParaRPr/>
          </a:p>
        </p:txBody>
      </p:sp>
      <p:pic>
        <p:nvPicPr>
          <p:cNvPr id="68" name="Google Shape;68;p14"/>
          <p:cNvPicPr preferRelativeResize="0"/>
          <p:nvPr/>
        </p:nvPicPr>
        <p:blipFill>
          <a:blip r:embed="rId3">
            <a:alphaModFix/>
          </a:blip>
          <a:stretch>
            <a:fillRect/>
          </a:stretch>
        </p:blipFill>
        <p:spPr>
          <a:xfrm>
            <a:off x="6098925" y="763563"/>
            <a:ext cx="2781827" cy="361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Winter - Edwin Morgan</a:t>
            </a:r>
            <a:endParaRPr/>
          </a:p>
        </p:txBody>
      </p:sp>
      <p:sp>
        <p:nvSpPr>
          <p:cNvPr id="74" name="Google Shape;74;p15"/>
          <p:cNvSpPr txBox="1"/>
          <p:nvPr>
            <p:ph idx="1" type="body"/>
          </p:nvPr>
        </p:nvSpPr>
        <p:spPr>
          <a:xfrm>
            <a:off x="311700" y="1152475"/>
            <a:ext cx="53808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Passage of Time</a:t>
            </a:r>
            <a:endParaRPr/>
          </a:p>
          <a:p>
            <a:pPr indent="0" lvl="0" marL="0" rtl="0" algn="ctr">
              <a:spcBef>
                <a:spcPts val="1600"/>
              </a:spcBef>
              <a:spcAft>
                <a:spcPts val="0"/>
              </a:spcAft>
              <a:buNone/>
            </a:pPr>
            <a:r>
              <a:rPr lang="en" sz="1400"/>
              <a:t>Definition:  </a:t>
            </a:r>
            <a:endParaRPr sz="1400"/>
          </a:p>
          <a:p>
            <a:pPr indent="0" lvl="0" marL="0" rtl="0" algn="l">
              <a:spcBef>
                <a:spcPts val="1600"/>
              </a:spcBef>
              <a:spcAft>
                <a:spcPts val="0"/>
              </a:spcAft>
              <a:buNone/>
            </a:pPr>
            <a:r>
              <a:rPr lang="en" sz="1400"/>
              <a:t>The time which a piece of </a:t>
            </a:r>
            <a:r>
              <a:rPr lang="en" sz="1400"/>
              <a:t>literature</a:t>
            </a:r>
            <a:r>
              <a:rPr lang="en" sz="1400"/>
              <a:t> can effect it’s over all message and how the reader </a:t>
            </a:r>
            <a:r>
              <a:rPr lang="en" sz="1400"/>
              <a:t>interprets</a:t>
            </a:r>
            <a:r>
              <a:rPr lang="en" sz="1400"/>
              <a:t> it. </a:t>
            </a:r>
            <a:endParaRPr sz="1400"/>
          </a:p>
          <a:p>
            <a:pPr indent="0" lvl="0" marL="0" rtl="0" algn="l">
              <a:spcBef>
                <a:spcPts val="1600"/>
              </a:spcBef>
              <a:spcAft>
                <a:spcPts val="0"/>
              </a:spcAft>
              <a:buNone/>
            </a:pPr>
            <a:r>
              <a:rPr lang="en" sz="1400"/>
              <a:t>(Past, Present, Etc) </a:t>
            </a:r>
            <a:endParaRPr sz="1400"/>
          </a:p>
          <a:p>
            <a:pPr indent="0" lvl="0" marL="0" rtl="0" algn="l">
              <a:spcBef>
                <a:spcPts val="1600"/>
              </a:spcBef>
              <a:spcAft>
                <a:spcPts val="0"/>
              </a:spcAft>
              <a:buNone/>
            </a:pPr>
            <a:r>
              <a:rPr lang="en" sz="1400"/>
              <a:t>The time which the poem is oriented in is present tense and it flows organically </a:t>
            </a:r>
            <a:r>
              <a:rPr lang="en" sz="1400"/>
              <a:t>amidst</a:t>
            </a:r>
            <a:r>
              <a:rPr lang="en" sz="1400"/>
              <a:t> the linear </a:t>
            </a:r>
            <a:r>
              <a:rPr lang="en" sz="1400"/>
              <a:t>changing</a:t>
            </a:r>
            <a:r>
              <a:rPr lang="en" sz="1400"/>
              <a:t> of the seasons.</a:t>
            </a:r>
            <a:endParaRPr sz="1400"/>
          </a:p>
          <a:p>
            <a:pPr indent="0" lvl="0" marL="0" rtl="0" algn="l">
              <a:spcBef>
                <a:spcPts val="1600"/>
              </a:spcBef>
              <a:spcAft>
                <a:spcPts val="1600"/>
              </a:spcAft>
              <a:buNone/>
            </a:pPr>
            <a:r>
              <a:t/>
            </a:r>
            <a:endParaRPr/>
          </a:p>
        </p:txBody>
      </p:sp>
      <p:pic>
        <p:nvPicPr>
          <p:cNvPr id="75" name="Google Shape;75;p15"/>
          <p:cNvPicPr preferRelativeResize="0"/>
          <p:nvPr/>
        </p:nvPicPr>
        <p:blipFill>
          <a:blip r:embed="rId3">
            <a:alphaModFix/>
          </a:blip>
          <a:stretch>
            <a:fillRect/>
          </a:stretch>
        </p:blipFill>
        <p:spPr>
          <a:xfrm>
            <a:off x="6098925" y="763563"/>
            <a:ext cx="2781827" cy="3616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Quotation 1</a:t>
            </a:r>
            <a:r>
              <a:rPr lang="en"/>
              <a:t> </a:t>
            </a:r>
            <a:endParaRPr/>
          </a:p>
        </p:txBody>
      </p:sp>
      <p:sp>
        <p:nvSpPr>
          <p:cNvPr id="81" name="Google Shape;81;p16"/>
          <p:cNvSpPr txBox="1"/>
          <p:nvPr>
            <p:ph idx="1" type="body"/>
          </p:nvPr>
        </p:nvSpPr>
        <p:spPr>
          <a:xfrm>
            <a:off x="235275" y="1172525"/>
            <a:ext cx="4657500" cy="28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year goes, the woods decay, and after, many summers die’</a:t>
            </a:r>
            <a:endParaRPr/>
          </a:p>
          <a:p>
            <a:pPr indent="0" lvl="0" marL="0" rtl="0" algn="l">
              <a:spcBef>
                <a:spcPts val="1600"/>
              </a:spcBef>
              <a:spcAft>
                <a:spcPts val="0"/>
              </a:spcAft>
              <a:buNone/>
            </a:pPr>
            <a:r>
              <a:rPr lang="en" sz="1400"/>
              <a:t>‘Goes’ and ‘Gone’ are sprinkled in abundance throughout the poem this reinforces the passing of time and is also demonstrated through the change in season.</a:t>
            </a:r>
            <a:endParaRPr sz="1400"/>
          </a:p>
          <a:p>
            <a:pPr indent="0" lvl="0" marL="0" rtl="0" algn="l">
              <a:spcBef>
                <a:spcPts val="1600"/>
              </a:spcBef>
              <a:spcAft>
                <a:spcPts val="0"/>
              </a:spcAft>
              <a:buNone/>
            </a:pPr>
            <a:r>
              <a:rPr lang="en" sz="1400"/>
              <a:t>Also demonstrates that when winter arrives, colour and saturation is drained from the world. </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82" name="Google Shape;82;p16"/>
          <p:cNvPicPr preferRelativeResize="0"/>
          <p:nvPr/>
        </p:nvPicPr>
        <p:blipFill>
          <a:blip r:embed="rId3">
            <a:alphaModFix/>
          </a:blip>
          <a:stretch>
            <a:fillRect/>
          </a:stretch>
        </p:blipFill>
        <p:spPr>
          <a:xfrm>
            <a:off x="4988450" y="832875"/>
            <a:ext cx="3946349" cy="2780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Quotation 2</a:t>
            </a:r>
            <a:endParaRPr/>
          </a:p>
        </p:txBody>
      </p:sp>
      <p:sp>
        <p:nvSpPr>
          <p:cNvPr id="88" name="Google Shape;88;p17"/>
          <p:cNvSpPr txBox="1"/>
          <p:nvPr>
            <p:ph idx="1" type="body"/>
          </p:nvPr>
        </p:nvSpPr>
        <p:spPr>
          <a:xfrm>
            <a:off x="311700" y="1017450"/>
            <a:ext cx="4372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‘Fades off, goes, the seen, the voices fade’</a:t>
            </a:r>
            <a:endParaRPr sz="1400"/>
          </a:p>
          <a:p>
            <a:pPr indent="0" lvl="0" marL="0" rtl="0" algn="l">
              <a:spcBef>
                <a:spcPts val="1600"/>
              </a:spcBef>
              <a:spcAft>
                <a:spcPts val="0"/>
              </a:spcAft>
              <a:buNone/>
            </a:pPr>
            <a:r>
              <a:rPr lang="en" sz="1400"/>
              <a:t>This is the first instance where </a:t>
            </a:r>
            <a:r>
              <a:rPr lang="en" sz="1400"/>
              <a:t>humanity</a:t>
            </a:r>
            <a:r>
              <a:rPr lang="en" sz="1400"/>
              <a:t> is shown leaving the poem as winter comes, contrasting against the first part of the poem where they flocked to the pond to skate. And demonstrates the ethereal and sublime qualities of winter. </a:t>
            </a:r>
            <a:endParaRPr sz="1400"/>
          </a:p>
          <a:p>
            <a:pPr indent="0" lvl="0" marL="0" rtl="0" algn="l">
              <a:spcBef>
                <a:spcPts val="1600"/>
              </a:spcBef>
              <a:spcAft>
                <a:spcPts val="0"/>
              </a:spcAft>
              <a:buNone/>
            </a:pPr>
            <a:r>
              <a:rPr lang="en" sz="1400"/>
              <a:t>This is another instance were tense comes into play </a:t>
            </a:r>
            <a:r>
              <a:rPr lang="en" sz="1400"/>
              <a:t>similar</a:t>
            </a:r>
            <a:r>
              <a:rPr lang="en" sz="1400"/>
              <a:t> to some of Morgan’s other poems. ‘Fades’ (present tense) </a:t>
            </a:r>
            <a:r>
              <a:rPr lang="en" sz="1400"/>
              <a:t>demonstrates</a:t>
            </a:r>
            <a:r>
              <a:rPr lang="en" sz="1400"/>
              <a:t> that the action is unfolding in front of the reader/ writer’s eyes and that the effect of the season hasn’t yet ceased.  ye</a:t>
            </a:r>
            <a:endParaRPr sz="1400"/>
          </a:p>
          <a:p>
            <a:pPr indent="0" lvl="0" marL="0" rtl="0" algn="l">
              <a:spcBef>
                <a:spcPts val="1600"/>
              </a:spcBef>
              <a:spcAft>
                <a:spcPts val="1600"/>
              </a:spcAft>
              <a:buNone/>
            </a:pPr>
            <a:r>
              <a:t/>
            </a:r>
            <a:endParaRPr sz="1400"/>
          </a:p>
        </p:txBody>
      </p:sp>
      <p:pic>
        <p:nvPicPr>
          <p:cNvPr id="89" name="Google Shape;89;p17"/>
          <p:cNvPicPr preferRelativeResize="0"/>
          <p:nvPr/>
        </p:nvPicPr>
        <p:blipFill>
          <a:blip r:embed="rId3">
            <a:alphaModFix/>
          </a:blip>
          <a:stretch>
            <a:fillRect/>
          </a:stretch>
        </p:blipFill>
        <p:spPr>
          <a:xfrm>
            <a:off x="4910700" y="943963"/>
            <a:ext cx="4071501" cy="2714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a:t>In conclusion the passage of time used in tangent with the themes of death, decay and the season of winter. Winter is represented as an omnipotent </a:t>
            </a:r>
            <a:r>
              <a:rPr lang="en"/>
              <a:t>enigma</a:t>
            </a:r>
            <a:r>
              <a:rPr lang="en"/>
              <a:t> that the reader isn’t fully able to comprehend nor control and is used as an extended </a:t>
            </a:r>
            <a:r>
              <a:rPr lang="en"/>
              <a:t>metaphor</a:t>
            </a:r>
            <a:r>
              <a:rPr lang="en"/>
              <a:t> for death and mortality. The passage of time is slow and peaceful in the </a:t>
            </a:r>
            <a:r>
              <a:rPr lang="en"/>
              <a:t>beginning</a:t>
            </a:r>
            <a:r>
              <a:rPr lang="en"/>
              <a:t> represented by short lines with innocent imagery and towards the end of the poem Winter grows more intense then expected and darker and </a:t>
            </a:r>
            <a:r>
              <a:rPr lang="en"/>
              <a:t>drearyer.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Citations </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Images:</a:t>
            </a:r>
            <a:endParaRPr/>
          </a:p>
          <a:p>
            <a:pPr indent="0" lvl="0" marL="0" rtl="0" algn="l">
              <a:spcBef>
                <a:spcPts val="1600"/>
              </a:spcBef>
              <a:spcAft>
                <a:spcPts val="0"/>
              </a:spcAft>
              <a:buNone/>
            </a:pPr>
            <a:r>
              <a:rPr lang="en" u="sng">
                <a:solidFill>
                  <a:schemeClr val="hlink"/>
                </a:solidFill>
                <a:hlinkClick r:id="rId3"/>
              </a:rPr>
              <a:t>http://www.bwallpapers.com/wallpaper/winter-hd-wallpaper-4652/</a:t>
            </a:r>
            <a:endParaRPr/>
          </a:p>
          <a:p>
            <a:pPr indent="0" lvl="0" marL="0" rtl="0" algn="l">
              <a:spcBef>
                <a:spcPts val="1600"/>
              </a:spcBef>
              <a:spcAft>
                <a:spcPts val="0"/>
              </a:spcAft>
              <a:buNone/>
            </a:pPr>
            <a:r>
              <a:rPr lang="en" u="sng">
                <a:solidFill>
                  <a:schemeClr val="hlink"/>
                </a:solidFill>
                <a:hlinkClick r:id="rId4"/>
              </a:rPr>
              <a:t>https://pixels.com/featured/winter-trees-in-fog-elena-elisseeva.html</a:t>
            </a:r>
            <a:endParaRPr/>
          </a:p>
          <a:p>
            <a:pPr indent="0" lvl="0" marL="0" rtl="0" algn="l">
              <a:spcBef>
                <a:spcPts val="1600"/>
              </a:spcBef>
              <a:spcAft>
                <a:spcPts val="0"/>
              </a:spcAft>
              <a:buNone/>
            </a:pPr>
            <a:r>
              <a:rPr lang="en" u="sng">
                <a:solidFill>
                  <a:schemeClr val="hlink"/>
                </a:solidFill>
                <a:hlinkClick r:id="rId5"/>
              </a:rPr>
              <a:t>https://en.wikipedia.org/wiki/Edwin_Morgan_(poet)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