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4f0c8158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4f0c8158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ccff0e92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ccff0e92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ccff0e920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ccff0e920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C305"/>
                </a:solidFill>
                <a:latin typeface="Lucida Sans"/>
                <a:ea typeface="Lucida Sans"/>
                <a:cs typeface="Lucida Sans"/>
                <a:sym typeface="Lucida Sans"/>
              </a:rPr>
              <a:t>Death</a:t>
            </a:r>
            <a:endParaRPr>
              <a:solidFill>
                <a:srgbClr val="FFC305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1652850" y="284250"/>
            <a:ext cx="5838300" cy="8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C305"/>
                </a:solidFill>
                <a:latin typeface="Lucida Sans"/>
                <a:ea typeface="Lucida Sans"/>
                <a:cs typeface="Lucida Sans"/>
                <a:sym typeface="Lucida Sans"/>
              </a:rPr>
              <a:t>   </a:t>
            </a:r>
            <a:r>
              <a:rPr lang="en" sz="4800">
                <a:solidFill>
                  <a:srgbClr val="FFC305"/>
                </a:solidFill>
                <a:latin typeface="Lucida Sans"/>
                <a:ea typeface="Lucida Sans"/>
                <a:cs typeface="Lucida Sans"/>
                <a:sym typeface="Lucida Sans"/>
              </a:rPr>
              <a:t>What Is Death?</a:t>
            </a:r>
            <a:endParaRPr sz="4800">
              <a:solidFill>
                <a:srgbClr val="FFC305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1344750" y="1288750"/>
            <a:ext cx="6454500" cy="7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  <a:latin typeface="Oswald Medium"/>
                <a:ea typeface="Oswald Medium"/>
                <a:cs typeface="Oswald Medium"/>
                <a:sym typeface="Oswald Medium"/>
              </a:rPr>
              <a:t>Death</a:t>
            </a:r>
            <a:r>
              <a:rPr lang="en" sz="2800">
                <a:solidFill>
                  <a:srgbClr val="FFFFFF"/>
                </a:solidFill>
              </a:rPr>
              <a:t> - </a:t>
            </a:r>
            <a:r>
              <a:rPr lang="en" sz="1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The personification of the power that destroys life, often represented in art and literature as a skeleton or an </a:t>
            </a:r>
            <a:r>
              <a:rPr lang="en" sz="1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otherworldly</a:t>
            </a:r>
            <a:r>
              <a:rPr lang="en" sz="1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  being holding a scythe. Death and Winter are infinitely intertwined, as both represent the lack of warmth and love. </a:t>
            </a:r>
            <a:endParaRPr sz="1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1448250" y="313525"/>
            <a:ext cx="6247500" cy="6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C305"/>
                </a:solidFill>
                <a:latin typeface="Lucida Sans"/>
                <a:ea typeface="Lucida Sans"/>
                <a:cs typeface="Lucida Sans"/>
                <a:sym typeface="Lucida Sans"/>
              </a:rPr>
              <a:t>Theme Quotations</a:t>
            </a:r>
            <a:endParaRPr sz="4800">
              <a:solidFill>
                <a:srgbClr val="FFC305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 txBox="1"/>
          <p:nvPr/>
        </p:nvSpPr>
        <p:spPr>
          <a:xfrm>
            <a:off x="75" y="1260900"/>
            <a:ext cx="9144000" cy="3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The year goes, the woods decay, and after many a summer dies.</a:t>
            </a:r>
            <a:r>
              <a:rPr lang="en"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-</a:t>
            </a:r>
            <a:r>
              <a:rPr lang="en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en" sz="18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rPr>
              <a:t>Using personification, Morgan gives nature human qualities by saying it  “decays” and “dies”, which contribute to the idea of ageing and passing away - which contrasts with the normal strength of nature - by showing that winter overpowers it, as if to say death is inevitable, that nothing can stop it.</a:t>
            </a:r>
            <a:endParaRPr sz="18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swald"/>
              <a:buChar char="●"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The swan on Bingham’s pond, a ghost, comes and goes. - </a:t>
            </a:r>
            <a:r>
              <a:rPr lang="en"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The metaphor used to link the swan as a “ghost” links with the idea of life ebbing away. The particular choice to use the swan - a traditional representative of purity and beauty - is peculiar as the imagery in this poem is melancholy and dark.</a:t>
            </a:r>
            <a:endParaRPr sz="18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ctrTitle"/>
          </p:nvPr>
        </p:nvSpPr>
        <p:spPr>
          <a:xfrm>
            <a:off x="390075" y="215550"/>
            <a:ext cx="8520600" cy="83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C305"/>
                </a:solidFill>
                <a:latin typeface="Lucida Sans"/>
                <a:ea typeface="Lucida Sans"/>
                <a:cs typeface="Lucida Sans"/>
                <a:sym typeface="Lucida Sans"/>
              </a:rPr>
              <a:t>The Message</a:t>
            </a:r>
            <a:endParaRPr>
              <a:solidFill>
                <a:srgbClr val="FFC305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72" name="Google Shape;72;p16"/>
          <p:cNvSpPr txBox="1"/>
          <p:nvPr/>
        </p:nvSpPr>
        <p:spPr>
          <a:xfrm>
            <a:off x="1175650" y="1802675"/>
            <a:ext cx="5643300" cy="6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/>
        </p:nvSpPr>
        <p:spPr>
          <a:xfrm>
            <a:off x="627025" y="1224650"/>
            <a:ext cx="7876800" cy="33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Death, in its infinite power and magnitude, is something no poet, no matter how eloquent they are, or how proficient at their </a:t>
            </a:r>
            <a:r>
              <a:rPr lang="en"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profession</a:t>
            </a:r>
            <a:r>
              <a:rPr lang="en"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 they are, can properly describe. All words are mere speculation, with the repetition of nothing, driving home the core message that everything is finite, and nothing lasts forever.</a:t>
            </a:r>
            <a:endParaRPr sz="18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