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2" r:id="rId3"/>
    <p:sldId id="262" r:id="rId4"/>
    <p:sldId id="271" r:id="rId5"/>
    <p:sldId id="272" r:id="rId6"/>
    <p:sldId id="284" r:id="rId7"/>
    <p:sldId id="273" r:id="rId8"/>
    <p:sldId id="28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B6E4B5-8F14-4A88-939D-C2A576915C7B}" type="datetimeFigureOut">
              <a:rPr lang="en-GB" smtClean="0"/>
              <a:t>19/12/2018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12643-04B0-4F15-8E1C-3B224415CE50}" type="slidenum">
              <a:rPr lang="en-GB" smtClean="0"/>
              <a:t>‹#›</a:t>
            </a:fld>
            <a:endParaRPr lang="en-GB"/>
          </a:p>
        </p:txBody>
      </p:sp>
    </p:spTree>
    <p:extLst>
      <p:ext uri="{BB962C8B-B14F-4D97-AF65-F5344CB8AC3E}">
        <p14:creationId xmlns:p14="http://schemas.microsoft.com/office/powerpoint/2010/main" val="3151475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C299F8C-2CE0-436A-AACE-23AC11291CF4}" type="slidenum">
              <a:rPr lang="en-GB" smtClean="0"/>
              <a:pPr/>
              <a:t>2</a:t>
            </a:fld>
            <a:endParaRPr lang="en-GB"/>
          </a:p>
        </p:txBody>
      </p:sp>
    </p:spTree>
    <p:extLst>
      <p:ext uri="{BB962C8B-B14F-4D97-AF65-F5344CB8AC3E}">
        <p14:creationId xmlns:p14="http://schemas.microsoft.com/office/powerpoint/2010/main" val="3325395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Chapters 12-15 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2743200" y="762000"/>
            <a:ext cx="6391701" cy="6096000"/>
          </a:xfrm>
          <a:solidFill>
            <a:schemeClr val="tx1"/>
          </a:solidFill>
        </p:spPr>
        <p:txBody>
          <a:bodyPr>
            <a:normAutofit fontScale="77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Mr Raymond (looked down on for having mixed race children) speaks to </a:t>
            </a:r>
            <a:r>
              <a:rPr lang="en-GB" dirty="0" err="1" smtClean="0">
                <a:solidFill>
                  <a:schemeClr val="bg1"/>
                </a:solidFill>
              </a:rPr>
              <a:t>Jem</a:t>
            </a:r>
            <a:r>
              <a:rPr lang="en-GB" dirty="0" smtClean="0">
                <a:solidFill>
                  <a:schemeClr val="bg1"/>
                </a:solidFill>
              </a:rPr>
              <a:t>, Dill and Scout outside the courthouse</a:t>
            </a:r>
          </a:p>
          <a:p>
            <a:pPr marL="0" indent="0">
              <a:buNone/>
            </a:pPr>
            <a:r>
              <a:rPr lang="en-GB" dirty="0" smtClean="0">
                <a:solidFill>
                  <a:schemeClr val="bg1"/>
                </a:solidFill>
              </a:rPr>
              <a:t>QUOTATION-</a:t>
            </a:r>
          </a:p>
          <a:p>
            <a:pPr marL="0" indent="0">
              <a:buNone/>
            </a:pPr>
            <a:r>
              <a:rPr lang="en-GB" dirty="0">
                <a:solidFill>
                  <a:schemeClr val="bg1"/>
                </a:solidFill>
              </a:rPr>
              <a:t>“Cry about the simple hell people give other people—without even thinking. Cry about the hell white people give </a:t>
            </a:r>
            <a:r>
              <a:rPr lang="en-GB" dirty="0" err="1">
                <a:solidFill>
                  <a:schemeClr val="bg1"/>
                </a:solidFill>
              </a:rPr>
              <a:t>colored</a:t>
            </a:r>
            <a:r>
              <a:rPr lang="en-GB" dirty="0">
                <a:solidFill>
                  <a:schemeClr val="bg1"/>
                </a:solidFill>
              </a:rPr>
              <a:t> folks, without even stopping to think that they’re people, too.” (222)</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Mr Raymond comforts the children after being removed from court for getting emotional. As an outcast in the community, he points out the injustice within </a:t>
            </a:r>
            <a:r>
              <a:rPr lang="en-GB" dirty="0" err="1" smtClean="0">
                <a:solidFill>
                  <a:schemeClr val="bg1"/>
                </a:solidFill>
              </a:rPr>
              <a:t>Maycomb</a:t>
            </a:r>
            <a:r>
              <a:rPr lang="en-GB" dirty="0" smtClean="0">
                <a:solidFill>
                  <a:schemeClr val="bg1"/>
                </a:solidFill>
              </a:rPr>
              <a:t>, and dehumanising effect of racism-he is dehumanised and stigmatised for associating with black people</a:t>
            </a:r>
          </a:p>
        </p:txBody>
      </p:sp>
    </p:spTree>
    <p:extLst>
      <p:ext uri="{BB962C8B-B14F-4D97-AF65-F5344CB8AC3E}">
        <p14:creationId xmlns:p14="http://schemas.microsoft.com/office/powerpoint/2010/main" val="668210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shares his thoughts on race in his closing statements</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“‘You know the truth, and the truth is this: some Negroes lie, some Negroes are immoral, some Negro men are not to be trusted around women—black or white. But this is a truth that applies to the human race and to no particular race of men.’” (226)</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blatantly calls out the racist attitudes in </a:t>
            </a:r>
            <a:r>
              <a:rPr lang="en-GB" dirty="0" err="1" smtClean="0">
                <a:solidFill>
                  <a:schemeClr val="bg1"/>
                </a:solidFill>
              </a:rPr>
              <a:t>Maycomb</a:t>
            </a:r>
            <a:r>
              <a:rPr lang="en-GB" dirty="0" smtClean="0">
                <a:solidFill>
                  <a:schemeClr val="bg1"/>
                </a:solidFill>
              </a:rPr>
              <a:t> and presents logical argument against it. Atticus shows his fair and just nature in his reasoned approach to humanity-shows his strong morals and disagreement with </a:t>
            </a:r>
            <a:r>
              <a:rPr lang="en-GB" dirty="0" err="1" smtClean="0">
                <a:solidFill>
                  <a:schemeClr val="bg1"/>
                </a:solidFill>
              </a:rPr>
              <a:t>Maycomb’s</a:t>
            </a:r>
            <a:r>
              <a:rPr lang="en-GB" dirty="0" smtClean="0">
                <a:solidFill>
                  <a:schemeClr val="bg1"/>
                </a:solidFill>
              </a:rPr>
              <a:t> ways</a:t>
            </a:r>
            <a:endParaRPr lang="en-GB" dirty="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speaks about the jury in his closing statements</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“‘I’m no idealist to believe firmly in the integrity of our courts and in the jury </a:t>
            </a:r>
            <a:r>
              <a:rPr lang="en-GB" dirty="0" smtClean="0">
                <a:solidFill>
                  <a:schemeClr val="bg1"/>
                </a:solidFill>
              </a:rPr>
              <a:t>…a </a:t>
            </a:r>
            <a:r>
              <a:rPr lang="en-GB" dirty="0">
                <a:solidFill>
                  <a:schemeClr val="bg1"/>
                </a:solidFill>
              </a:rPr>
              <a:t>court is no better than each man of you sitting before me on this jury. A court is only as sound as its jury, and a jury is only as sound as the men who make it up.’” (227)</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makes a final heartfelt plea to the jury to consider their humanity and their role in the justice system. He appeals to their sense of morality and shows his desperate hope for victory for Tom.</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The verdict of Tom Robinson’s trial </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“I shut my eyes. Judge Taylor was polling the jury: ‘Guilty… guilty… guilty… guilty…’ I peeked at </a:t>
            </a:r>
            <a:r>
              <a:rPr lang="en-GB" dirty="0" err="1">
                <a:solidFill>
                  <a:schemeClr val="bg1"/>
                </a:solidFill>
              </a:rPr>
              <a:t>Jem</a:t>
            </a:r>
            <a:r>
              <a:rPr lang="en-GB" dirty="0">
                <a:solidFill>
                  <a:schemeClr val="bg1"/>
                </a:solidFill>
              </a:rPr>
              <a:t>: his hands were white from gripping the balcony rail, and his shoulders jerked as if each ‘guilty’ was a separate stab between them.’”(233)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This key moment and the delivery of the verdict shows the unanimous decision of the jury against Tom-highlighting the doomed nature of this case, and the rigid wall of prejudice within the community. </a:t>
            </a:r>
            <a:r>
              <a:rPr lang="en-GB" dirty="0" err="1" smtClean="0">
                <a:solidFill>
                  <a:schemeClr val="bg1"/>
                </a:solidFill>
              </a:rPr>
              <a:t>Jem</a:t>
            </a:r>
            <a:r>
              <a:rPr lang="en-GB" dirty="0" smtClean="0">
                <a:solidFill>
                  <a:schemeClr val="bg1"/>
                </a:solidFill>
              </a:rPr>
              <a:t> and Scout’s reaction show their naivety and the pain caused by the realisation that this system cannot be changed.</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85000" lnSpcReduction="20000"/>
          </a:bodyPr>
          <a:lstStyle/>
          <a:p>
            <a:pPr marL="0" indent="0">
              <a:buNone/>
            </a:pPr>
            <a:r>
              <a:rPr lang="en-GB" dirty="0" smtClean="0">
                <a:solidFill>
                  <a:schemeClr val="bg1"/>
                </a:solidFill>
              </a:rPr>
              <a:t>CONTEXT-</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“Atticus put his hand on Tom’s shoulder as he whispered…He did not look up….All around us and in the balcony on the opposite wall, the Negroes were getting to their feet.” (</a:t>
            </a:r>
            <a:r>
              <a:rPr lang="en-GB" dirty="0" err="1">
                <a:solidFill>
                  <a:schemeClr val="bg1"/>
                </a:solidFill>
              </a:rPr>
              <a:t>pg</a:t>
            </a:r>
            <a:r>
              <a:rPr lang="en-GB" dirty="0">
                <a:solidFill>
                  <a:schemeClr val="bg1"/>
                </a:solidFill>
              </a:rPr>
              <a:t> 233)</a:t>
            </a:r>
          </a:p>
          <a:p>
            <a:pPr marL="0" indent="0">
              <a:buNone/>
            </a:pPr>
            <a:endParaRPr lang="en-GB" dirty="0" smtClean="0">
              <a:solidFill>
                <a:schemeClr val="bg1"/>
              </a:solidFill>
            </a:endParaRPr>
          </a:p>
          <a:p>
            <a:pPr marL="0" indent="0">
              <a:buNone/>
            </a:pPr>
            <a:r>
              <a:rPr lang="en-GB" dirty="0" smtClean="0">
                <a:solidFill>
                  <a:schemeClr val="bg1"/>
                </a:solidFill>
              </a:rPr>
              <a:t>EXPLANATION-</a:t>
            </a:r>
          </a:p>
        </p:txBody>
      </p:sp>
    </p:spTree>
    <p:extLst>
      <p:ext uri="{BB962C8B-B14F-4D97-AF65-F5344CB8AC3E}">
        <p14:creationId xmlns:p14="http://schemas.microsoft.com/office/powerpoint/2010/main" val="1513318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5105400"/>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explains the verdict to his children</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“‘As you grow older, you’ll see white men cheat black men every day of your life, but let me tell you something and don’t you forget it—whenever a white man does that to a black man, no matter who he is, how rich he is, or how fine a family he comes from, that white man is trash.’” (243)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Here Lee uses Atticus as the voice of reason within the novel-his exasperation at the loss of the case and loss of hope is shown, however he is still mindful of his role as moral compass to his children. Atticus retains his belief in what is right and just treatment of others, and ensures his children do not lose hope</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err="1" smtClean="0">
                <a:solidFill>
                  <a:schemeClr val="bg1"/>
                </a:solidFill>
              </a:rPr>
              <a:t>Jem</a:t>
            </a:r>
            <a:r>
              <a:rPr lang="en-GB" dirty="0" smtClean="0">
                <a:solidFill>
                  <a:schemeClr val="bg1"/>
                </a:solidFill>
              </a:rPr>
              <a:t> speaks to Scout about Boo’s reclusive nature</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“If there’s just one kind of folks, why can’t they get along with each other? If they’re all alike, why do they go out of their way to despise each other?...I think I’m beginning to understand why Boo </a:t>
            </a:r>
            <a:r>
              <a:rPr lang="en-GB" dirty="0" err="1">
                <a:solidFill>
                  <a:schemeClr val="bg1"/>
                </a:solidFill>
              </a:rPr>
              <a:t>Radley’s</a:t>
            </a:r>
            <a:r>
              <a:rPr lang="en-GB" dirty="0">
                <a:solidFill>
                  <a:schemeClr val="bg1"/>
                </a:solidFill>
              </a:rPr>
              <a:t> stayed shut up in the house all this time…it’s because he wants to stay inside.”</a:t>
            </a:r>
          </a:p>
          <a:p>
            <a:pPr marL="0" indent="0">
              <a:buNone/>
            </a:pPr>
            <a:r>
              <a:rPr lang="en-GB" dirty="0">
                <a:solidFill>
                  <a:schemeClr val="bg1"/>
                </a:solidFill>
              </a:rPr>
              <a:t>(</a:t>
            </a:r>
            <a:r>
              <a:rPr lang="en-GB" dirty="0" err="1">
                <a:solidFill>
                  <a:schemeClr val="bg1"/>
                </a:solidFill>
              </a:rPr>
              <a:t>Pg</a:t>
            </a:r>
            <a:r>
              <a:rPr lang="en-GB" dirty="0">
                <a:solidFill>
                  <a:schemeClr val="bg1"/>
                </a:solidFill>
              </a:rPr>
              <a:t> 251)</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err="1" smtClean="0">
                <a:solidFill>
                  <a:schemeClr val="bg1"/>
                </a:solidFill>
              </a:rPr>
              <a:t>Jem</a:t>
            </a:r>
            <a:r>
              <a:rPr lang="en-GB" dirty="0" smtClean="0">
                <a:solidFill>
                  <a:schemeClr val="bg1"/>
                </a:solidFill>
              </a:rPr>
              <a:t> is maturing, and in turn, becoming sickened as he realises the reality of living in </a:t>
            </a:r>
            <a:r>
              <a:rPr lang="en-GB" dirty="0" err="1" smtClean="0">
                <a:solidFill>
                  <a:schemeClr val="bg1"/>
                </a:solidFill>
              </a:rPr>
              <a:t>Maycomb</a:t>
            </a:r>
            <a:r>
              <a:rPr lang="en-GB" dirty="0" smtClean="0">
                <a:solidFill>
                  <a:schemeClr val="bg1"/>
                </a:solidFill>
              </a:rPr>
              <a:t> and </a:t>
            </a:r>
            <a:r>
              <a:rPr lang="en-GB" dirty="0" err="1" smtClean="0">
                <a:solidFill>
                  <a:schemeClr val="bg1"/>
                </a:solidFill>
              </a:rPr>
              <a:t>Maycomb’s</a:t>
            </a:r>
            <a:r>
              <a:rPr lang="en-GB" dirty="0" smtClean="0">
                <a:solidFill>
                  <a:schemeClr val="bg1"/>
                </a:solidFill>
              </a:rPr>
              <a:t> corrupted values. This causes him to feel sympathy towards Boo as an outsider who has chosen to isolate himself from this morally bankrupt society. </a:t>
            </a:r>
            <a:endParaRPr lang="en-GB" dirty="0" smtClean="0">
              <a:solidFill>
                <a:schemeClr val="bg1"/>
              </a:solidFill>
            </a:endParaRPr>
          </a:p>
        </p:txBody>
      </p:sp>
    </p:spTree>
    <p:extLst>
      <p:ext uri="{BB962C8B-B14F-4D97-AF65-F5344CB8AC3E}">
        <p14:creationId xmlns:p14="http://schemas.microsoft.com/office/powerpoint/2010/main" val="2334956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783</Words>
  <Application>Microsoft Office PowerPoint</Application>
  <PresentationFormat>On-screen Show (4:3)</PresentationFormat>
  <Paragraphs>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To Kill A Mockingbird</vt:lpstr>
      <vt:lpstr>Important Quotations Explained</vt:lpstr>
      <vt:lpstr>Key Quotation Analysis</vt:lpstr>
      <vt:lpstr>Key Quotation Analysis</vt:lpstr>
      <vt:lpstr>Key Quotation Analysis</vt:lpstr>
      <vt:lpstr>Key Quotation Analysis</vt:lpstr>
      <vt:lpstr>Key Quotation Analysis</vt:lpstr>
      <vt:lpstr>Key Quotation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MInnes (St Thomas Aquinas)</cp:lastModifiedBy>
  <cp:revision>14</cp:revision>
  <dcterms:created xsi:type="dcterms:W3CDTF">2006-08-16T00:00:00Z</dcterms:created>
  <dcterms:modified xsi:type="dcterms:W3CDTF">2018-12-19T14:29:42Z</dcterms:modified>
</cp:coreProperties>
</file>