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62" r:id="rId4"/>
    <p:sldId id="271" r:id="rId5"/>
    <p:sldId id="272" r:id="rId6"/>
    <p:sldId id="273" r:id="rId7"/>
    <p:sldId id="274" r:id="rId8"/>
    <p:sldId id="283" r:id="rId9"/>
    <p:sldId id="28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l="-20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514600"/>
            <a:ext cx="7772400" cy="1470025"/>
          </a:xfrm>
        </p:spPr>
        <p:txBody>
          <a:bodyPr/>
          <a:lstStyle/>
          <a:p>
            <a:r>
              <a:rPr lang="en-GB" dirty="0" smtClean="0"/>
              <a:t>To Kill A Mockingbird</a:t>
            </a:r>
            <a:endParaRPr lang="en-GB" dirty="0"/>
          </a:p>
        </p:txBody>
      </p:sp>
      <p:sp>
        <p:nvSpPr>
          <p:cNvPr id="3" name="Subtitle 2"/>
          <p:cNvSpPr>
            <a:spLocks noGrp="1"/>
          </p:cNvSpPr>
          <p:nvPr>
            <p:ph type="subTitle" idx="1"/>
          </p:nvPr>
        </p:nvSpPr>
        <p:spPr/>
        <p:txBody>
          <a:bodyPr/>
          <a:lstStyle/>
          <a:p>
            <a:r>
              <a:rPr lang="en-GB" dirty="0" smtClean="0">
                <a:solidFill>
                  <a:srgbClr val="FF0000"/>
                </a:solidFill>
              </a:rPr>
              <a:t>Chapters 12-15 Key Quotes</a:t>
            </a:r>
            <a:endParaRPr lang="en-GB" dirty="0">
              <a:solidFill>
                <a:srgbClr val="FF0000"/>
              </a:solidFill>
            </a:endParaRPr>
          </a:p>
        </p:txBody>
      </p:sp>
    </p:spTree>
    <p:extLst>
      <p:ext uri="{BB962C8B-B14F-4D97-AF65-F5344CB8AC3E}">
        <p14:creationId xmlns:p14="http://schemas.microsoft.com/office/powerpoint/2010/main" val="218907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lstStyle/>
          <a:p>
            <a:r>
              <a:rPr lang="en-GB" dirty="0" smtClean="0"/>
              <a:t>Important Quotations Explained</a:t>
            </a:r>
            <a:endParaRPr lang="en-GB" dirty="0"/>
          </a:p>
        </p:txBody>
      </p:sp>
      <p:sp>
        <p:nvSpPr>
          <p:cNvPr id="3" name="Content Placeholder 2"/>
          <p:cNvSpPr>
            <a:spLocks noGrp="1"/>
          </p:cNvSpPr>
          <p:nvPr>
            <p:ph idx="1"/>
          </p:nvPr>
        </p:nvSpPr>
        <p:spPr>
          <a:xfrm>
            <a:off x="3038901" y="762000"/>
            <a:ext cx="6096000" cy="6096000"/>
          </a:xfrm>
          <a:solidFill>
            <a:schemeClr val="tx1"/>
          </a:solidFill>
        </p:spPr>
        <p:txBody>
          <a:bodyPr>
            <a:normAutofit fontScale="70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Atticus explaining the mob that harassed him over Tom</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smtClean="0">
                <a:solidFill>
                  <a:schemeClr val="bg1"/>
                </a:solidFill>
              </a:rPr>
              <a:t>“A mob’s always made up of people, no matter what. Mr Cunningham was part of a mob last night, but he was still a man. Every mob in every Southern town is always made up of people you know-doesn’t say much for them, does it?” pg 173</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Atticus shows his empathy towards his community, and also warns Jem about the perils of gang mentality. Through this incident, Lee condemns the mob </a:t>
            </a:r>
            <a:r>
              <a:rPr lang="en-GB" dirty="0" err="1" smtClean="0">
                <a:solidFill>
                  <a:schemeClr val="bg1"/>
                </a:solidFill>
              </a:rPr>
              <a:t>lynchings</a:t>
            </a:r>
            <a:r>
              <a:rPr lang="en-GB" dirty="0" smtClean="0">
                <a:solidFill>
                  <a:schemeClr val="bg1"/>
                </a:solidFill>
              </a:rPr>
              <a:t> of southern states during this time </a:t>
            </a:r>
          </a:p>
          <a:p>
            <a:pPr marL="0" indent="0">
              <a:buNone/>
            </a:pPr>
            <a:endParaRPr lang="en-GB" dirty="0" smtClean="0">
              <a:solidFill>
                <a:schemeClr val="bg1"/>
              </a:solidFill>
            </a:endParaRPr>
          </a:p>
        </p:txBody>
      </p:sp>
    </p:spTree>
    <p:extLst>
      <p:ext uri="{BB962C8B-B14F-4D97-AF65-F5344CB8AC3E}">
        <p14:creationId xmlns:p14="http://schemas.microsoft.com/office/powerpoint/2010/main" val="3228492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70000" lnSpcReduction="20000"/>
          </a:bodyPr>
          <a:lstStyle/>
          <a:p>
            <a:pPr marL="0" indent="0">
              <a:buNone/>
            </a:pPr>
            <a:r>
              <a:rPr lang="en-GB" dirty="0" smtClean="0">
                <a:solidFill>
                  <a:schemeClr val="bg1"/>
                </a:solidFill>
              </a:rPr>
              <a:t>CONTEXT-</a:t>
            </a:r>
          </a:p>
          <a:p>
            <a:pPr marL="0" indent="0">
              <a:buNone/>
            </a:pPr>
            <a:r>
              <a:rPr lang="en-GB" dirty="0" err="1" smtClean="0">
                <a:solidFill>
                  <a:schemeClr val="bg1"/>
                </a:solidFill>
              </a:rPr>
              <a:t>Jem</a:t>
            </a:r>
            <a:r>
              <a:rPr lang="en-GB" dirty="0" smtClean="0">
                <a:solidFill>
                  <a:schemeClr val="bg1"/>
                </a:solidFill>
              </a:rPr>
              <a:t> explaining to Dill and Scout about race</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“How can you tell?...he looked black to me</a:t>
            </a:r>
            <a:r>
              <a:rPr lang="en-GB" dirty="0" smtClean="0">
                <a:solidFill>
                  <a:schemeClr val="bg1"/>
                </a:solidFill>
              </a:rPr>
              <a:t>...</a:t>
            </a:r>
          </a:p>
          <a:p>
            <a:pPr marL="0" indent="0">
              <a:buNone/>
            </a:pPr>
            <a:r>
              <a:rPr lang="en-GB" dirty="0" smtClean="0">
                <a:solidFill>
                  <a:schemeClr val="bg1"/>
                </a:solidFill>
              </a:rPr>
              <a:t>“Around </a:t>
            </a:r>
            <a:r>
              <a:rPr lang="en-GB" dirty="0">
                <a:solidFill>
                  <a:schemeClr val="bg1"/>
                </a:solidFill>
              </a:rPr>
              <a:t>here once you have a drop of Negro blood, that makes you all black.”</a:t>
            </a:r>
            <a:r>
              <a:rPr lang="en-GB" dirty="0" err="1">
                <a:solidFill>
                  <a:schemeClr val="bg1"/>
                </a:solidFill>
              </a:rPr>
              <a:t>pg</a:t>
            </a:r>
            <a:r>
              <a:rPr lang="en-GB" dirty="0">
                <a:solidFill>
                  <a:schemeClr val="bg1"/>
                </a:solidFill>
              </a:rPr>
              <a:t> 178</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Lee emphasises the rigid views on race in </a:t>
            </a:r>
            <a:r>
              <a:rPr lang="en-GB" dirty="0" err="1" smtClean="0">
                <a:solidFill>
                  <a:schemeClr val="bg1"/>
                </a:solidFill>
              </a:rPr>
              <a:t>Maycomb</a:t>
            </a:r>
            <a:r>
              <a:rPr lang="en-GB" dirty="0" smtClean="0">
                <a:solidFill>
                  <a:schemeClr val="bg1"/>
                </a:solidFill>
              </a:rPr>
              <a:t>, and the severe segregation that takes place. Any </a:t>
            </a:r>
            <a:r>
              <a:rPr lang="en-GB" dirty="0" err="1" smtClean="0">
                <a:solidFill>
                  <a:schemeClr val="bg1"/>
                </a:solidFill>
              </a:rPr>
              <a:t>affilitation</a:t>
            </a:r>
            <a:r>
              <a:rPr lang="en-GB" dirty="0" smtClean="0">
                <a:solidFill>
                  <a:schemeClr val="bg1"/>
                </a:solidFill>
              </a:rPr>
              <a:t> with black members of the community, such as Mr </a:t>
            </a:r>
            <a:r>
              <a:rPr lang="en-GB" dirty="0" err="1" smtClean="0">
                <a:solidFill>
                  <a:schemeClr val="bg1"/>
                </a:solidFill>
              </a:rPr>
              <a:t>Dolphus</a:t>
            </a:r>
            <a:r>
              <a:rPr lang="en-GB" dirty="0" smtClean="0">
                <a:solidFill>
                  <a:schemeClr val="bg1"/>
                </a:solidFill>
              </a:rPr>
              <a:t>’ children, is seen as negative and that person becomes an outcast</a:t>
            </a:r>
            <a:endParaRPr lang="en-GB" dirty="0" smtClean="0">
              <a:solidFill>
                <a:schemeClr val="bg1"/>
              </a:solidFill>
            </a:endParaRPr>
          </a:p>
        </p:txBody>
      </p:sp>
    </p:spTree>
    <p:extLst>
      <p:ext uri="{BB962C8B-B14F-4D97-AF65-F5344CB8AC3E}">
        <p14:creationId xmlns:p14="http://schemas.microsoft.com/office/powerpoint/2010/main" val="7869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Description of the jury</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“The jury sat to the left, under long windows. Sunburned, lanky, they seemed to be all farmers, but this was natural: townsfolk rarely sat on juries, they were either struck or excused.” </a:t>
            </a:r>
            <a:r>
              <a:rPr lang="en-GB" dirty="0" err="1">
                <a:solidFill>
                  <a:schemeClr val="bg1"/>
                </a:solidFill>
              </a:rPr>
              <a:t>pg</a:t>
            </a:r>
            <a:r>
              <a:rPr lang="en-GB" dirty="0">
                <a:solidFill>
                  <a:schemeClr val="bg1"/>
                </a:solidFill>
              </a:rPr>
              <a:t> </a:t>
            </a:r>
            <a:r>
              <a:rPr lang="en-GB" dirty="0" smtClean="0">
                <a:solidFill>
                  <a:schemeClr val="bg1"/>
                </a:solidFill>
              </a:rPr>
              <a:t>181</a:t>
            </a:r>
          </a:p>
          <a:p>
            <a:pPr marL="0" indent="0">
              <a:buNone/>
            </a:pPr>
            <a:r>
              <a:rPr lang="en-GB" dirty="0" smtClean="0">
                <a:solidFill>
                  <a:schemeClr val="bg1"/>
                </a:solidFill>
              </a:rPr>
              <a:t>EXPLANATION-</a:t>
            </a:r>
          </a:p>
          <a:p>
            <a:pPr marL="0" indent="0">
              <a:buNone/>
            </a:pPr>
            <a:r>
              <a:rPr lang="en-GB" dirty="0" smtClean="0">
                <a:solidFill>
                  <a:schemeClr val="bg1"/>
                </a:solidFill>
              </a:rPr>
              <a:t>The jury is made up of the </a:t>
            </a:r>
            <a:r>
              <a:rPr lang="en-GB" dirty="0" err="1" smtClean="0">
                <a:solidFill>
                  <a:schemeClr val="bg1"/>
                </a:solidFill>
              </a:rPr>
              <a:t>countryfolk</a:t>
            </a:r>
            <a:r>
              <a:rPr lang="en-GB" dirty="0" smtClean="0">
                <a:solidFill>
                  <a:schemeClr val="bg1"/>
                </a:solidFill>
              </a:rPr>
              <a:t> of </a:t>
            </a:r>
            <a:r>
              <a:rPr lang="en-GB" dirty="0" err="1" smtClean="0">
                <a:solidFill>
                  <a:schemeClr val="bg1"/>
                </a:solidFill>
              </a:rPr>
              <a:t>Maycomb</a:t>
            </a:r>
            <a:r>
              <a:rPr lang="en-GB" dirty="0" smtClean="0">
                <a:solidFill>
                  <a:schemeClr val="bg1"/>
                </a:solidFill>
              </a:rPr>
              <a:t>, and compared to the </a:t>
            </a:r>
            <a:r>
              <a:rPr lang="en-GB" dirty="0" err="1" smtClean="0">
                <a:solidFill>
                  <a:schemeClr val="bg1"/>
                </a:solidFill>
              </a:rPr>
              <a:t>Cunninghams</a:t>
            </a:r>
            <a:r>
              <a:rPr lang="en-GB" dirty="0" smtClean="0">
                <a:solidFill>
                  <a:schemeClr val="bg1"/>
                </a:solidFill>
              </a:rPr>
              <a:t>, making clear the lower social status of the group. Here Lee foreshadows Tom Robinson’s low chances of success, as Lee has presented these characters as small-minded and prejudiced</a:t>
            </a:r>
            <a:endParaRPr lang="en-GB" dirty="0" smtClean="0">
              <a:solidFill>
                <a:schemeClr val="bg1"/>
              </a:solidFill>
            </a:endParaRPr>
          </a:p>
        </p:txBody>
      </p:sp>
    </p:spTree>
    <p:extLst>
      <p:ext uri="{BB962C8B-B14F-4D97-AF65-F5344CB8AC3E}">
        <p14:creationId xmlns:p14="http://schemas.microsoft.com/office/powerpoint/2010/main" val="3424539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55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The Ewell family is described</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“Every town the size of </a:t>
            </a:r>
            <a:r>
              <a:rPr lang="en-GB" dirty="0" err="1">
                <a:solidFill>
                  <a:schemeClr val="bg1"/>
                </a:solidFill>
              </a:rPr>
              <a:t>Maycomb</a:t>
            </a:r>
            <a:r>
              <a:rPr lang="en-GB" dirty="0">
                <a:solidFill>
                  <a:schemeClr val="bg1"/>
                </a:solidFill>
              </a:rPr>
              <a:t> had families like the </a:t>
            </a:r>
            <a:r>
              <a:rPr lang="en-GB" dirty="0" err="1">
                <a:solidFill>
                  <a:schemeClr val="bg1"/>
                </a:solidFill>
              </a:rPr>
              <a:t>Ewells</a:t>
            </a:r>
            <a:r>
              <a:rPr lang="en-GB" dirty="0">
                <a:solidFill>
                  <a:schemeClr val="bg1"/>
                </a:solidFill>
              </a:rPr>
              <a:t>...No truant officers could keep their numerous offspring in school; no public health officer could free them from congenital defects, various worms and the diseases indigenous to filthy surroundings.” </a:t>
            </a:r>
            <a:r>
              <a:rPr lang="en-GB" dirty="0" err="1">
                <a:solidFill>
                  <a:schemeClr val="bg1"/>
                </a:solidFill>
              </a:rPr>
              <a:t>pg</a:t>
            </a:r>
            <a:r>
              <a:rPr lang="en-GB" dirty="0">
                <a:solidFill>
                  <a:schemeClr val="bg1"/>
                </a:solidFill>
              </a:rPr>
              <a:t> 187</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The </a:t>
            </a:r>
            <a:r>
              <a:rPr lang="en-GB" dirty="0" err="1" smtClean="0">
                <a:solidFill>
                  <a:schemeClr val="bg1"/>
                </a:solidFill>
              </a:rPr>
              <a:t>Ewells</a:t>
            </a:r>
            <a:r>
              <a:rPr lang="en-GB" dirty="0" smtClean="0">
                <a:solidFill>
                  <a:schemeClr val="bg1"/>
                </a:solidFill>
              </a:rPr>
              <a:t> are described as “guests”, suggesting that they do not provide for themselves and take all the benefits they can from being in the community without contributing. They live outside of the normal laws and cannot be controlled; they are unruly, dirty and seen as outsiders</a:t>
            </a:r>
            <a:endParaRPr lang="en-GB" dirty="0" smtClean="0">
              <a:solidFill>
                <a:schemeClr val="bg1"/>
              </a:solidFill>
            </a:endParaRPr>
          </a:p>
        </p:txBody>
      </p:sp>
    </p:spTree>
    <p:extLst>
      <p:ext uri="{BB962C8B-B14F-4D97-AF65-F5344CB8AC3E}">
        <p14:creationId xmlns:p14="http://schemas.microsoft.com/office/powerpoint/2010/main" val="3424539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Bob Ewell’s reaction to interrogation</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“…Mr Ewell was sitting smugly in the witness chair, surveying his handiwork. With one phrase he had turned happy picnickers into a sulky, murmuring crowd, being slowly hypnotised by gavel taps” </a:t>
            </a:r>
            <a:r>
              <a:rPr lang="en-GB" dirty="0" err="1">
                <a:solidFill>
                  <a:schemeClr val="bg1"/>
                </a:solidFill>
              </a:rPr>
              <a:t>pg</a:t>
            </a:r>
            <a:r>
              <a:rPr lang="en-GB" dirty="0">
                <a:solidFill>
                  <a:schemeClr val="bg1"/>
                </a:solidFill>
              </a:rPr>
              <a:t> </a:t>
            </a:r>
            <a:r>
              <a:rPr lang="en-GB" dirty="0" smtClean="0">
                <a:solidFill>
                  <a:schemeClr val="bg1"/>
                </a:solidFill>
              </a:rPr>
              <a:t>191</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Bob Ewell is determined to disrupt proceedings with course language-delights in seeing things in chaos. Lee uses this moment to show his malicious nature, and arrogance during the court </a:t>
            </a:r>
            <a:r>
              <a:rPr lang="en-GB" dirty="0" err="1" smtClean="0">
                <a:solidFill>
                  <a:schemeClr val="bg1"/>
                </a:solidFill>
              </a:rPr>
              <a:t>precedings</a:t>
            </a:r>
            <a:r>
              <a:rPr lang="en-GB" dirty="0" smtClean="0">
                <a:solidFill>
                  <a:schemeClr val="bg1"/>
                </a:solidFill>
              </a:rPr>
              <a:t>.</a:t>
            </a:r>
            <a:endParaRPr lang="en-GB" dirty="0" smtClean="0">
              <a:solidFill>
                <a:schemeClr val="bg1"/>
              </a:solidFill>
            </a:endParaRPr>
          </a:p>
        </p:txBody>
      </p:sp>
    </p:spTree>
    <p:extLst>
      <p:ext uri="{BB962C8B-B14F-4D97-AF65-F5344CB8AC3E}">
        <p14:creationId xmlns:p14="http://schemas.microsoft.com/office/powerpoint/2010/main" val="342453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70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Judge Taylor explaining what usually happens in court cases</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“People generally see what they look for, and hear what they listen </a:t>
            </a:r>
            <a:r>
              <a:rPr lang="en-GB" dirty="0" err="1">
                <a:solidFill>
                  <a:schemeClr val="bg1"/>
                </a:solidFill>
              </a:rPr>
              <a:t>for”pg</a:t>
            </a:r>
            <a:r>
              <a:rPr lang="en-GB" dirty="0">
                <a:solidFill>
                  <a:schemeClr val="bg1"/>
                </a:solidFill>
              </a:rPr>
              <a:t> 192</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This highlights the prevalent issue of the court room drama, and that the people of </a:t>
            </a:r>
            <a:r>
              <a:rPr lang="en-GB" dirty="0" err="1" smtClean="0">
                <a:solidFill>
                  <a:schemeClr val="bg1"/>
                </a:solidFill>
              </a:rPr>
              <a:t>Maycomb’s</a:t>
            </a:r>
            <a:r>
              <a:rPr lang="en-GB" dirty="0" smtClean="0">
                <a:solidFill>
                  <a:schemeClr val="bg1"/>
                </a:solidFill>
              </a:rPr>
              <a:t> prejudiced views are likely to cloud their judgement of the case. Foreshadows Tom Robinson’s doomed case</a:t>
            </a:r>
            <a:endParaRPr lang="en-GB" dirty="0" smtClean="0">
              <a:solidFill>
                <a:schemeClr val="bg1"/>
              </a:solidFill>
            </a:endParaRPr>
          </a:p>
          <a:p>
            <a:pPr marL="0" indent="0">
              <a:buNone/>
            </a:pPr>
            <a:endParaRPr lang="en-GB" dirty="0" smtClean="0">
              <a:solidFill>
                <a:schemeClr val="bg1"/>
              </a:solidFill>
            </a:endParaRPr>
          </a:p>
        </p:txBody>
      </p:sp>
    </p:spTree>
    <p:extLst>
      <p:ext uri="{BB962C8B-B14F-4D97-AF65-F5344CB8AC3E}">
        <p14:creationId xmlns:p14="http://schemas.microsoft.com/office/powerpoint/2010/main" val="3993410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Bob Ewell being questioned about his writing</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smtClean="0">
                <a:solidFill>
                  <a:schemeClr val="bg1"/>
                </a:solidFill>
              </a:rPr>
              <a:t>“…’About your writing with your left hand, are you ambidextrous, Mr Ewell?’</a:t>
            </a:r>
          </a:p>
          <a:p>
            <a:pPr marL="0" indent="0">
              <a:buNone/>
            </a:pPr>
            <a:r>
              <a:rPr lang="en-GB" dirty="0" smtClean="0">
                <a:solidFill>
                  <a:schemeClr val="bg1"/>
                </a:solidFill>
              </a:rPr>
              <a:t>‘I most positively am not, I can use one hand as good as the other.’</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Bob Ewell’s ignorance is shown here, as he does not understand the meaning of ‘</a:t>
            </a:r>
            <a:r>
              <a:rPr lang="en-GB" dirty="0" err="1" smtClean="0">
                <a:solidFill>
                  <a:schemeClr val="bg1"/>
                </a:solidFill>
              </a:rPr>
              <a:t>ambidextrious</a:t>
            </a:r>
            <a:r>
              <a:rPr lang="en-GB" dirty="0" smtClean="0">
                <a:solidFill>
                  <a:schemeClr val="bg1"/>
                </a:solidFill>
              </a:rPr>
              <a:t>’ and believes he is being mocked. In his outrage, he unwittingly gives Atticus the evidence he needs to create his argument against Bob as the perpetrator.</a:t>
            </a:r>
          </a:p>
          <a:p>
            <a:pPr marL="0" indent="0">
              <a:buNone/>
            </a:pPr>
            <a:endParaRPr lang="en-GB" dirty="0" smtClean="0">
              <a:solidFill>
                <a:schemeClr val="bg1"/>
              </a:solidFill>
            </a:endParaRPr>
          </a:p>
        </p:txBody>
      </p:sp>
    </p:spTree>
    <p:extLst>
      <p:ext uri="{BB962C8B-B14F-4D97-AF65-F5344CB8AC3E}">
        <p14:creationId xmlns:p14="http://schemas.microsoft.com/office/powerpoint/2010/main" val="1367877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70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Description of Tom’s appearance</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smtClean="0">
                <a:solidFill>
                  <a:schemeClr val="bg1"/>
                </a:solidFill>
              </a:rPr>
              <a:t>“His left arm was fully twelve inches smaller than his right, and hung dead at his side. It ended in a small shrivelled hand.”</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Lee’s character description of Tom’s injuries are used to clearly highlight and underline Atticus’ main argument: Tom could not possibly have attacked </a:t>
            </a:r>
            <a:r>
              <a:rPr lang="en-GB" dirty="0" err="1" smtClean="0">
                <a:solidFill>
                  <a:schemeClr val="bg1"/>
                </a:solidFill>
              </a:rPr>
              <a:t>Mayella</a:t>
            </a:r>
            <a:r>
              <a:rPr lang="en-GB" dirty="0" smtClean="0">
                <a:solidFill>
                  <a:schemeClr val="bg1"/>
                </a:solidFill>
              </a:rPr>
              <a:t> due to his disabilities. This acts as a turning point in the novel, as the reader is now clear about Tom’s </a:t>
            </a:r>
            <a:r>
              <a:rPr lang="en-GB" smtClean="0">
                <a:solidFill>
                  <a:schemeClr val="bg1"/>
                </a:solidFill>
              </a:rPr>
              <a:t>true innocence.</a:t>
            </a:r>
            <a:endParaRPr lang="en-GB" dirty="0" smtClean="0">
              <a:solidFill>
                <a:schemeClr val="bg1"/>
              </a:solidFill>
            </a:endParaRPr>
          </a:p>
          <a:p>
            <a:pPr marL="0" indent="0">
              <a:buNone/>
            </a:pPr>
            <a:endParaRPr lang="en-GB" dirty="0" smtClean="0">
              <a:solidFill>
                <a:schemeClr val="bg1"/>
              </a:solidFill>
            </a:endParaRPr>
          </a:p>
        </p:txBody>
      </p:sp>
    </p:spTree>
    <p:extLst>
      <p:ext uri="{BB962C8B-B14F-4D97-AF65-F5344CB8AC3E}">
        <p14:creationId xmlns:p14="http://schemas.microsoft.com/office/powerpoint/2010/main" val="1367877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742</Words>
  <Application>Microsoft Office PowerPoint</Application>
  <PresentationFormat>On-screen Show (4:3)</PresentationFormat>
  <Paragraphs>71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To Kill A Mockingbird</vt:lpstr>
      <vt:lpstr>Important Quotations Explained</vt:lpstr>
      <vt:lpstr>Key Quotation Analysis</vt:lpstr>
      <vt:lpstr>Key Quotation Analysis</vt:lpstr>
      <vt:lpstr>Key Quotation Analysis</vt:lpstr>
      <vt:lpstr>Key Quotation Analysis</vt:lpstr>
      <vt:lpstr>Key Quotation Analysis</vt:lpstr>
      <vt:lpstr>Key Quotation Analysis</vt:lpstr>
      <vt:lpstr>Key Quotation Analysis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dc:title>
  <dc:creator>MInnes (St Thomas Aquinas)</dc:creator>
  <cp:lastModifiedBy>MInnes (St Thomas Aquinas)</cp:lastModifiedBy>
  <cp:revision>14</cp:revision>
  <dcterms:created xsi:type="dcterms:W3CDTF">2006-08-16T00:00:00Z</dcterms:created>
  <dcterms:modified xsi:type="dcterms:W3CDTF">2018-12-10T11:44:24Z</dcterms:modified>
</cp:coreProperties>
</file>