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3" r:id="rId4"/>
    <p:sldId id="274" r:id="rId5"/>
    <p:sldId id="281" r:id="rId6"/>
    <p:sldId id="27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20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14600"/>
            <a:ext cx="7772400" cy="1470025"/>
          </a:xfrm>
        </p:spPr>
        <p:txBody>
          <a:bodyPr/>
          <a:lstStyle/>
          <a:p>
            <a:r>
              <a:rPr lang="en-GB" dirty="0" smtClean="0"/>
              <a:t>To Kill A Mockingbird</a:t>
            </a:r>
            <a:endParaRPr lang="en-GB" dirty="0"/>
          </a:p>
        </p:txBody>
      </p:sp>
      <p:sp>
        <p:nvSpPr>
          <p:cNvPr id="3" name="Subtitle 2"/>
          <p:cNvSpPr>
            <a:spLocks noGrp="1"/>
          </p:cNvSpPr>
          <p:nvPr>
            <p:ph type="subTitle" idx="1"/>
          </p:nvPr>
        </p:nvSpPr>
        <p:spPr/>
        <p:txBody>
          <a:bodyPr/>
          <a:lstStyle/>
          <a:p>
            <a:r>
              <a:rPr lang="en-GB" dirty="0" smtClean="0">
                <a:solidFill>
                  <a:srgbClr val="FF0000"/>
                </a:solidFill>
              </a:rPr>
              <a:t>Chapters 12-15 Key Quotes</a:t>
            </a:r>
            <a:endParaRPr lang="en-GB" dirty="0">
              <a:solidFill>
                <a:srgbClr val="FF0000"/>
              </a:solidFill>
            </a:endParaRPr>
          </a:p>
        </p:txBody>
      </p:sp>
    </p:spTree>
    <p:extLst>
      <p:ext uri="{BB962C8B-B14F-4D97-AF65-F5344CB8AC3E}">
        <p14:creationId xmlns:p14="http://schemas.microsoft.com/office/powerpoint/2010/main" val="218907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GB" dirty="0" smtClean="0"/>
              <a:t>Important Quotations Explained</a:t>
            </a:r>
            <a:endParaRPr lang="en-GB" dirty="0"/>
          </a:p>
        </p:txBody>
      </p:sp>
      <p:sp>
        <p:nvSpPr>
          <p:cNvPr id="3" name="Content Placeholder 2"/>
          <p:cNvSpPr>
            <a:spLocks noGrp="1"/>
          </p:cNvSpPr>
          <p:nvPr>
            <p:ph idx="1"/>
          </p:nvPr>
        </p:nvSpPr>
        <p:spPr>
          <a:xfrm>
            <a:off x="3038901" y="762000"/>
            <a:ext cx="6096000" cy="6096000"/>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Lula (a black churchgoer) berating Cal for bringing </a:t>
            </a:r>
            <a:r>
              <a:rPr lang="en-GB" dirty="0" err="1" smtClean="0">
                <a:solidFill>
                  <a:schemeClr val="bg1"/>
                </a:solidFill>
              </a:rPr>
              <a:t>Jem</a:t>
            </a:r>
            <a:r>
              <a:rPr lang="en-GB" dirty="0" smtClean="0">
                <a:solidFill>
                  <a:schemeClr val="bg1"/>
                </a:solidFill>
              </a:rPr>
              <a:t> and Scout to church</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“’You ain’t got no business </a:t>
            </a:r>
            <a:r>
              <a:rPr lang="en-GB" dirty="0" err="1">
                <a:solidFill>
                  <a:schemeClr val="bg1"/>
                </a:solidFill>
              </a:rPr>
              <a:t>bringin</a:t>
            </a:r>
            <a:r>
              <a:rPr lang="en-GB" dirty="0">
                <a:solidFill>
                  <a:schemeClr val="bg1"/>
                </a:solidFill>
              </a:rPr>
              <a:t>’ white </a:t>
            </a:r>
            <a:r>
              <a:rPr lang="en-GB" dirty="0" err="1">
                <a:solidFill>
                  <a:schemeClr val="bg1"/>
                </a:solidFill>
              </a:rPr>
              <a:t>chillun</a:t>
            </a:r>
            <a:r>
              <a:rPr lang="en-GB" dirty="0">
                <a:solidFill>
                  <a:schemeClr val="bg1"/>
                </a:solidFill>
              </a:rPr>
              <a:t> here-they got their church, we got </a:t>
            </a:r>
            <a:r>
              <a:rPr lang="en-GB" dirty="0" err="1">
                <a:solidFill>
                  <a:schemeClr val="bg1"/>
                </a:solidFill>
              </a:rPr>
              <a:t>our’n</a:t>
            </a:r>
            <a:r>
              <a:rPr lang="en-GB" dirty="0">
                <a:solidFill>
                  <a:schemeClr val="bg1"/>
                </a:solidFill>
              </a:rPr>
              <a:t>. It is our church, ain’t it, Miss Cal?’</a:t>
            </a:r>
          </a:p>
          <a:p>
            <a:pPr marL="0" indent="0">
              <a:buNone/>
            </a:pPr>
            <a:r>
              <a:rPr lang="en-GB" dirty="0">
                <a:solidFill>
                  <a:schemeClr val="bg1"/>
                </a:solidFill>
              </a:rPr>
              <a:t>Calpurnia said, ‘It’s the same God, ain’t it?’” </a:t>
            </a:r>
            <a:r>
              <a:rPr lang="en-GB" dirty="0" err="1">
                <a:solidFill>
                  <a:schemeClr val="bg1"/>
                </a:solidFill>
              </a:rPr>
              <a:t>pg</a:t>
            </a:r>
            <a:r>
              <a:rPr lang="en-GB" dirty="0">
                <a:solidFill>
                  <a:schemeClr val="bg1"/>
                </a:solidFill>
              </a:rPr>
              <a:t> 131</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The racial divide in </a:t>
            </a:r>
            <a:r>
              <a:rPr lang="en-GB" dirty="0" err="1" smtClean="0">
                <a:solidFill>
                  <a:schemeClr val="bg1"/>
                </a:solidFill>
              </a:rPr>
              <a:t>Maycomb</a:t>
            </a:r>
            <a:r>
              <a:rPr lang="en-GB" dirty="0" smtClean="0">
                <a:solidFill>
                  <a:schemeClr val="bg1"/>
                </a:solidFill>
              </a:rPr>
              <a:t> is so strong that even the black community believes it is unnatural to mix, even if it is to their detriment. Lula represents a protective nature borne out of having so little-she wants to keep what she has safe. Cal’s response reminds Lula of her Christian values, and the idea that everyone is equal in the eyes of God</a:t>
            </a:r>
            <a:endParaRPr lang="en-GB" dirty="0">
              <a:solidFill>
                <a:schemeClr val="bg1"/>
              </a:solidFill>
            </a:endParaRPr>
          </a:p>
          <a:p>
            <a:pPr marL="0" indent="0">
              <a:buNone/>
            </a:pPr>
            <a:endParaRPr lang="en-GB" dirty="0">
              <a:solidFill>
                <a:schemeClr val="bg1"/>
              </a:solidFill>
            </a:endParaRPr>
          </a:p>
        </p:txBody>
      </p:sp>
    </p:spTree>
    <p:extLst>
      <p:ext uri="{BB962C8B-B14F-4D97-AF65-F5344CB8AC3E}">
        <p14:creationId xmlns:p14="http://schemas.microsoft.com/office/powerpoint/2010/main" val="1648074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reflects on Aunt Alexandra’s view of heritage</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“Somewhere I had received the impression that Fine Folks were people who did the best they could with the sense they had, but Aunt Alexandra was of the opinion…that the longer a family had been squatting on one patch of land, the finer it was.</a:t>
            </a:r>
          </a:p>
          <a:p>
            <a:pPr marL="0" indent="0">
              <a:buNone/>
            </a:pPr>
            <a:r>
              <a:rPr lang="en-GB" dirty="0">
                <a:solidFill>
                  <a:schemeClr val="bg1"/>
                </a:solidFill>
              </a:rPr>
              <a:t>‘That makes the </a:t>
            </a:r>
            <a:r>
              <a:rPr lang="en-GB" dirty="0" err="1">
                <a:solidFill>
                  <a:schemeClr val="bg1"/>
                </a:solidFill>
              </a:rPr>
              <a:t>Ewells</a:t>
            </a:r>
            <a:r>
              <a:rPr lang="en-GB" dirty="0">
                <a:solidFill>
                  <a:schemeClr val="bg1"/>
                </a:solidFill>
              </a:rPr>
              <a:t> fine folks then,’ said </a:t>
            </a:r>
            <a:r>
              <a:rPr lang="en-GB" dirty="0" err="1">
                <a:solidFill>
                  <a:schemeClr val="bg1"/>
                </a:solidFill>
              </a:rPr>
              <a:t>Jem</a:t>
            </a:r>
            <a:r>
              <a:rPr lang="en-GB" dirty="0">
                <a:solidFill>
                  <a:schemeClr val="bg1"/>
                </a:solidFill>
              </a:rPr>
              <a:t>.” </a:t>
            </a:r>
            <a:r>
              <a:rPr lang="en-GB" dirty="0" err="1">
                <a:solidFill>
                  <a:schemeClr val="bg1"/>
                </a:solidFill>
              </a:rPr>
              <a:t>pg</a:t>
            </a:r>
            <a:r>
              <a:rPr lang="en-GB" dirty="0">
                <a:solidFill>
                  <a:schemeClr val="bg1"/>
                </a:solidFill>
              </a:rPr>
              <a:t> 143</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Scout believes that the way people act tells you about their values and morals; however Aunt Alexandra carries prejudiced views based on family history-undermined by idea of </a:t>
            </a:r>
            <a:r>
              <a:rPr lang="en-GB" dirty="0" err="1" smtClean="0">
                <a:solidFill>
                  <a:schemeClr val="bg1"/>
                </a:solidFill>
              </a:rPr>
              <a:t>Ewells</a:t>
            </a:r>
            <a:r>
              <a:rPr lang="en-GB" dirty="0" smtClean="0">
                <a:solidFill>
                  <a:schemeClr val="bg1"/>
                </a:solidFill>
              </a:rPr>
              <a:t> (despised by community) falling under Aunt Alexandra’s category of ‘Fine Folks’ due to long history in </a:t>
            </a:r>
            <a:r>
              <a:rPr lang="en-GB" dirty="0" err="1" smtClean="0">
                <a:solidFill>
                  <a:schemeClr val="bg1"/>
                </a:solidFill>
              </a:rPr>
              <a:t>Maycomb</a:t>
            </a:r>
            <a:r>
              <a:rPr lang="en-GB" dirty="0" smtClean="0">
                <a:solidFill>
                  <a:schemeClr val="bg1"/>
                </a:solidFill>
              </a:rPr>
              <a:t>-makes Aunt Alexandra seem narrow minded and ignorant</a:t>
            </a:r>
            <a:endParaRPr lang="en-GB" dirty="0" smtClean="0">
              <a:solidFill>
                <a:schemeClr val="bg1"/>
              </a:solidFill>
            </a:endParaRPr>
          </a:p>
        </p:txBody>
      </p:sp>
    </p:spTree>
    <p:extLst>
      <p:ext uri="{BB962C8B-B14F-4D97-AF65-F5344CB8AC3E}">
        <p14:creationId xmlns:p14="http://schemas.microsoft.com/office/powerpoint/2010/main" val="3424539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295400"/>
            <a:ext cx="5638800" cy="5257800"/>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describes </a:t>
            </a:r>
            <a:r>
              <a:rPr lang="en-GB" dirty="0" err="1" smtClean="0">
                <a:solidFill>
                  <a:schemeClr val="bg1"/>
                </a:solidFill>
              </a:rPr>
              <a:t>Maycomb’s</a:t>
            </a:r>
            <a:r>
              <a:rPr lang="en-GB" dirty="0" smtClean="0">
                <a:solidFill>
                  <a:schemeClr val="bg1"/>
                </a:solidFill>
              </a:rPr>
              <a:t> history</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a:t>
            </a:r>
            <a:r>
              <a:rPr lang="en-GB" dirty="0" err="1">
                <a:solidFill>
                  <a:schemeClr val="bg1"/>
                </a:solidFill>
              </a:rPr>
              <a:t>Maycomb</a:t>
            </a:r>
            <a:r>
              <a:rPr lang="en-GB" dirty="0">
                <a:solidFill>
                  <a:schemeClr val="bg1"/>
                </a:solidFill>
              </a:rPr>
              <a:t>…grew inward. New people so rarely settled there, the same families married the same families until the members of the community looked faintly alike…there was indeed a caste system in </a:t>
            </a:r>
            <a:r>
              <a:rPr lang="en-GB" dirty="0" err="1">
                <a:solidFill>
                  <a:schemeClr val="bg1"/>
                </a:solidFill>
              </a:rPr>
              <a:t>Maycomb</a:t>
            </a:r>
            <a:r>
              <a:rPr lang="en-GB" dirty="0">
                <a:solidFill>
                  <a:schemeClr val="bg1"/>
                </a:solidFill>
              </a:rPr>
              <a:t>, but to my mind it </a:t>
            </a:r>
            <a:r>
              <a:rPr lang="en-GB" dirty="0" err="1">
                <a:solidFill>
                  <a:schemeClr val="bg1"/>
                </a:solidFill>
              </a:rPr>
              <a:t>wored</a:t>
            </a:r>
            <a:r>
              <a:rPr lang="en-GB" dirty="0">
                <a:solidFill>
                  <a:schemeClr val="bg1"/>
                </a:solidFill>
              </a:rPr>
              <a:t> this way: the older citizens…were utterly predictable to one another: they took for granted attitudes, character shading, even gestures, as having been repeated in each generation and refined by time.” </a:t>
            </a:r>
            <a:r>
              <a:rPr lang="en-GB" dirty="0" err="1">
                <a:solidFill>
                  <a:schemeClr val="bg1"/>
                </a:solidFill>
              </a:rPr>
              <a:t>pg</a:t>
            </a:r>
            <a:r>
              <a:rPr lang="en-GB" dirty="0">
                <a:solidFill>
                  <a:schemeClr val="bg1"/>
                </a:solidFill>
              </a:rPr>
              <a:t> 144-145</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err="1" smtClean="0">
                <a:solidFill>
                  <a:schemeClr val="bg1"/>
                </a:solidFill>
              </a:rPr>
              <a:t>Maycomb</a:t>
            </a:r>
            <a:r>
              <a:rPr lang="en-GB" dirty="0" smtClean="0">
                <a:solidFill>
                  <a:schemeClr val="bg1"/>
                </a:solidFill>
              </a:rPr>
              <a:t> has a history featuring little diversity, with generation after generation staying and mixing amongst themselves, each person developing the same mannerisms, appearance and attitudes. This leads </a:t>
            </a:r>
            <a:r>
              <a:rPr lang="en-GB" dirty="0" err="1" smtClean="0">
                <a:solidFill>
                  <a:schemeClr val="bg1"/>
                </a:solidFill>
              </a:rPr>
              <a:t>Maycomb</a:t>
            </a:r>
            <a:r>
              <a:rPr lang="en-GB" dirty="0" smtClean="0">
                <a:solidFill>
                  <a:schemeClr val="bg1"/>
                </a:solidFill>
              </a:rPr>
              <a:t> to become very narrow-minded and resistant to change</a:t>
            </a:r>
            <a:endParaRPr lang="en-GB" dirty="0" smtClean="0">
              <a:solidFill>
                <a:schemeClr val="bg1"/>
              </a:solidFill>
            </a:endParaRPr>
          </a:p>
        </p:txBody>
      </p:sp>
    </p:spTree>
    <p:extLst>
      <p:ext uri="{BB962C8B-B14F-4D97-AF65-F5344CB8AC3E}">
        <p14:creationId xmlns:p14="http://schemas.microsoft.com/office/powerpoint/2010/main" val="3993410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953000"/>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observes </a:t>
            </a:r>
            <a:r>
              <a:rPr lang="en-GB" dirty="0" err="1" smtClean="0">
                <a:solidFill>
                  <a:schemeClr val="bg1"/>
                </a:solidFill>
              </a:rPr>
              <a:t>Jem</a:t>
            </a:r>
            <a:r>
              <a:rPr lang="en-GB" dirty="0" smtClean="0">
                <a:solidFill>
                  <a:schemeClr val="bg1"/>
                </a:solidFill>
              </a:rPr>
              <a:t> and Atticus after mob attempt on Tom Robinson</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“As Atticus’ fists went to his hips, so did </a:t>
            </a:r>
            <a:r>
              <a:rPr lang="en-GB" dirty="0" err="1">
                <a:solidFill>
                  <a:schemeClr val="bg1"/>
                </a:solidFill>
              </a:rPr>
              <a:t>Jem’s</a:t>
            </a:r>
            <a:r>
              <a:rPr lang="en-GB" dirty="0">
                <a:solidFill>
                  <a:schemeClr val="bg1"/>
                </a:solidFill>
              </a:rPr>
              <a:t>, and as they faced each other I could see little resemblance between them…but they were somehow alike. Mutual defiance made them alike.” </a:t>
            </a:r>
            <a:r>
              <a:rPr lang="en-GB" dirty="0" err="1">
                <a:solidFill>
                  <a:schemeClr val="bg1"/>
                </a:solidFill>
              </a:rPr>
              <a:t>pg</a:t>
            </a:r>
            <a:r>
              <a:rPr lang="en-GB" dirty="0">
                <a:solidFill>
                  <a:schemeClr val="bg1"/>
                </a:solidFill>
              </a:rPr>
              <a:t> 168</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Lee’s character description indicates the parallels between Atticus and </a:t>
            </a:r>
            <a:r>
              <a:rPr lang="en-GB" dirty="0" err="1" smtClean="0">
                <a:solidFill>
                  <a:schemeClr val="bg1"/>
                </a:solidFill>
              </a:rPr>
              <a:t>Jem</a:t>
            </a:r>
            <a:r>
              <a:rPr lang="en-GB" dirty="0" smtClean="0">
                <a:solidFill>
                  <a:schemeClr val="bg1"/>
                </a:solidFill>
              </a:rPr>
              <a:t>-their stubborn nature causes conflict between them, but makes them similar. Both headstrong and believe they know right from wrong-shows Atticus’ lessons have paid off, but working against him here! </a:t>
            </a:r>
            <a:endParaRPr lang="en-GB" dirty="0" smtClean="0">
              <a:solidFill>
                <a:schemeClr val="bg1"/>
              </a:solidFill>
            </a:endParaRPr>
          </a:p>
        </p:txBody>
      </p:sp>
    </p:spTree>
    <p:extLst>
      <p:ext uri="{BB962C8B-B14F-4D97-AF65-F5344CB8AC3E}">
        <p14:creationId xmlns:p14="http://schemas.microsoft.com/office/powerpoint/2010/main" val="2245196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GB" dirty="0" smtClean="0"/>
              <a:t>Important Quotations Explained</a:t>
            </a:r>
            <a:endParaRPr lang="en-GB" dirty="0"/>
          </a:p>
        </p:txBody>
      </p:sp>
      <p:sp>
        <p:nvSpPr>
          <p:cNvPr id="3" name="Content Placeholder 2"/>
          <p:cNvSpPr>
            <a:spLocks noGrp="1"/>
          </p:cNvSpPr>
          <p:nvPr>
            <p:ph idx="1"/>
          </p:nvPr>
        </p:nvSpPr>
        <p:spPr>
          <a:xfrm>
            <a:off x="3038901" y="762000"/>
            <a:ext cx="6096000" cy="6096000"/>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is ambushed by a mob trying to lynch Tom</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“Hey Mr Cunningham.’</a:t>
            </a:r>
          </a:p>
          <a:p>
            <a:pPr marL="0" indent="0">
              <a:buNone/>
            </a:pPr>
            <a:r>
              <a:rPr lang="en-GB" dirty="0" smtClean="0">
                <a:solidFill>
                  <a:schemeClr val="bg1"/>
                </a:solidFill>
              </a:rPr>
              <a:t>…I </a:t>
            </a:r>
            <a:r>
              <a:rPr lang="en-GB" dirty="0">
                <a:solidFill>
                  <a:schemeClr val="bg1"/>
                </a:solidFill>
              </a:rPr>
              <a:t>looked around and up at Mr Cunningham, whose face was equally impassive. The he did a peculiar thing. He squatted down and took me by both shoulders.</a:t>
            </a:r>
          </a:p>
          <a:p>
            <a:pPr marL="0" indent="0">
              <a:buNone/>
            </a:pPr>
            <a:r>
              <a:rPr lang="en-GB" dirty="0">
                <a:solidFill>
                  <a:schemeClr val="bg1"/>
                </a:solidFill>
              </a:rPr>
              <a:t>‘I’ll tell him you said hey, little lady,’ he said.</a:t>
            </a:r>
          </a:p>
          <a:p>
            <a:pPr marL="0" indent="0">
              <a:buNone/>
            </a:pPr>
            <a:r>
              <a:rPr lang="en-GB" dirty="0">
                <a:solidFill>
                  <a:schemeClr val="bg1"/>
                </a:solidFill>
              </a:rPr>
              <a:t>Then he straightened up and waved a big paw. ‘Let’s clear out,’ he called. ‘Let’s get going, boys.’” </a:t>
            </a:r>
            <a:r>
              <a:rPr lang="en-GB" dirty="0" err="1">
                <a:solidFill>
                  <a:schemeClr val="bg1"/>
                </a:solidFill>
              </a:rPr>
              <a:t>pg</a:t>
            </a:r>
            <a:r>
              <a:rPr lang="en-GB" dirty="0">
                <a:solidFill>
                  <a:schemeClr val="bg1"/>
                </a:solidFill>
              </a:rPr>
              <a:t> 170</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Scout’s innocent identification of Mr Cunningham shames him into reconsidering his actions. Her naïve reference to his entailment and other issues embarrasses Cunningham in front of the mob, and forces him to reflect on Atticus’ kindness-shows how Lee uses the Finch family as the moral compass of the novel</a:t>
            </a:r>
            <a:endParaRPr lang="en-GB" dirty="0">
              <a:solidFill>
                <a:schemeClr val="bg1"/>
              </a:solidFill>
            </a:endParaRPr>
          </a:p>
        </p:txBody>
      </p:sp>
    </p:spTree>
    <p:extLst>
      <p:ext uri="{BB962C8B-B14F-4D97-AF65-F5344CB8AC3E}">
        <p14:creationId xmlns:p14="http://schemas.microsoft.com/office/powerpoint/2010/main" val="4088906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652</Words>
  <Application>Microsoft Office PowerPoint</Application>
  <PresentationFormat>On-screen Show (4:3)</PresentationFormat>
  <Paragraphs>49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To Kill A Mockingbird</vt:lpstr>
      <vt:lpstr>Important Quotations Explained</vt:lpstr>
      <vt:lpstr>Key Quotation Analysis</vt:lpstr>
      <vt:lpstr>Key Quotation Analysis</vt:lpstr>
      <vt:lpstr>Key Quotation Analysis</vt:lpstr>
      <vt:lpstr>Important Quotations Explained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MInnes (St Thomas Aquinas)</dc:creator>
  <cp:lastModifiedBy>MInnes (St Thomas Aquinas)</cp:lastModifiedBy>
  <cp:revision>13</cp:revision>
  <dcterms:created xsi:type="dcterms:W3CDTF">2006-08-16T00:00:00Z</dcterms:created>
  <dcterms:modified xsi:type="dcterms:W3CDTF">2018-11-30T14:31:41Z</dcterms:modified>
</cp:coreProperties>
</file>