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4" r:id="rId4"/>
    <p:sldId id="262" r:id="rId5"/>
    <p:sldId id="271" r:id="rId6"/>
    <p:sldId id="272" r:id="rId7"/>
    <p:sldId id="27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295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343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3596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8622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889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0777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751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213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953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9768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1000"/>
            <a:lum/>
          </a:blip>
          <a:srcRect/>
          <a:stretch>
            <a:fillRect l="-18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11/12/2018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1317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smtClean="0">
                <a:solidFill>
                  <a:srgbClr val="FF0000"/>
                </a:solidFill>
              </a:rPr>
              <a:t>Chapters 10 &amp; 11 </a:t>
            </a:r>
            <a:r>
              <a:rPr lang="en-GB" dirty="0" smtClean="0">
                <a:solidFill>
                  <a:srgbClr val="FF0000"/>
                </a:solidFill>
              </a:rPr>
              <a:t>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3038901" y="762000"/>
            <a:ext cx="6096000" cy="5867400"/>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warns his children about playing with their air rifles</a:t>
            </a:r>
          </a:p>
          <a:p>
            <a:pPr marL="0" indent="0">
              <a:buNone/>
            </a:pPr>
            <a:endParaRPr lang="en-GB" dirty="0" smtClean="0">
              <a:solidFill>
                <a:schemeClr val="bg1"/>
              </a:solidFill>
            </a:endParaRPr>
          </a:p>
          <a:p>
            <a:pPr marL="0" indent="0">
              <a:buNone/>
            </a:pPr>
            <a:r>
              <a:rPr lang="en-GB" dirty="0" smtClean="0">
                <a:solidFill>
                  <a:schemeClr val="bg1"/>
                </a:solidFill>
              </a:rPr>
              <a:t>QUOTATION-</a:t>
            </a:r>
          </a:p>
          <a:p>
            <a:r>
              <a:rPr lang="en-GB" dirty="0">
                <a:solidFill>
                  <a:schemeClr val="bg1"/>
                </a:solidFill>
              </a:rPr>
              <a:t>“’…shoot all the </a:t>
            </a:r>
            <a:r>
              <a:rPr lang="en-GB" dirty="0" err="1">
                <a:solidFill>
                  <a:schemeClr val="bg1"/>
                </a:solidFill>
              </a:rPr>
              <a:t>bluejays</a:t>
            </a:r>
            <a:r>
              <a:rPr lang="en-GB" dirty="0">
                <a:solidFill>
                  <a:schemeClr val="bg1"/>
                </a:solidFill>
              </a:rPr>
              <a:t> you want, if you can hit ‘</a:t>
            </a:r>
            <a:r>
              <a:rPr lang="en-GB" dirty="0" err="1">
                <a:solidFill>
                  <a:schemeClr val="bg1"/>
                </a:solidFill>
              </a:rPr>
              <a:t>em</a:t>
            </a:r>
            <a:r>
              <a:rPr lang="en-GB" dirty="0">
                <a:solidFill>
                  <a:schemeClr val="bg1"/>
                </a:solidFill>
              </a:rPr>
              <a:t>, but remember it’s a sin to kill a mockingbird.’</a:t>
            </a:r>
          </a:p>
          <a:p>
            <a:pPr marL="0" indent="0">
              <a:buNone/>
            </a:pPr>
            <a:r>
              <a:rPr lang="en-GB" dirty="0" smtClean="0">
                <a:solidFill>
                  <a:schemeClr val="bg1"/>
                </a:solidFill>
              </a:rPr>
              <a:t>…‘mockingbirds </a:t>
            </a:r>
            <a:r>
              <a:rPr lang="en-GB" dirty="0">
                <a:solidFill>
                  <a:schemeClr val="bg1"/>
                </a:solidFill>
              </a:rPr>
              <a:t>don’t do one thing but make music for us to enjoy…but sing their hearts out for us.”</a:t>
            </a:r>
            <a:r>
              <a:rPr lang="en-GB" dirty="0" err="1">
                <a:solidFill>
                  <a:schemeClr val="bg1"/>
                </a:solidFill>
              </a:rPr>
              <a:t>pg</a:t>
            </a:r>
            <a:r>
              <a:rPr lang="en-GB" dirty="0">
                <a:solidFill>
                  <a:schemeClr val="bg1"/>
                </a:solidFill>
              </a:rPr>
              <a:t> 99-100</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As the novel’s title suggests, this is an incredibly important piece of advice from Atticus, and the key metaphor within </a:t>
            </a:r>
            <a:r>
              <a:rPr lang="en-GB" dirty="0">
                <a:solidFill>
                  <a:schemeClr val="bg1"/>
                </a:solidFill>
              </a:rPr>
              <a:t>the novel-the idea of “mockingbirds” as good, innocent people who are destroyed by evil. The moral imperative to protect the vulnerable governs Atticus’s decision to take Tom’s </a:t>
            </a:r>
            <a:r>
              <a:rPr lang="en-GB" dirty="0" smtClean="0">
                <a:solidFill>
                  <a:schemeClr val="bg1"/>
                </a:solidFill>
              </a:rPr>
              <a:t>case; and links to Boo’s treatment by the neighbourhood-he has shown kindness and care for </a:t>
            </a:r>
            <a:r>
              <a:rPr lang="en-GB" dirty="0" err="1" smtClean="0">
                <a:solidFill>
                  <a:schemeClr val="bg1"/>
                </a:solidFill>
              </a:rPr>
              <a:t>Jem</a:t>
            </a:r>
            <a:r>
              <a:rPr lang="en-GB" dirty="0" smtClean="0">
                <a:solidFill>
                  <a:schemeClr val="bg1"/>
                </a:solidFill>
              </a:rPr>
              <a:t> and Scout, but is shunned and gossiped about</a:t>
            </a:r>
          </a:p>
          <a:p>
            <a:pPr marL="0" indent="0">
              <a:buNone/>
            </a:pPr>
            <a:endParaRPr lang="en-GB" dirty="0">
              <a:solidFill>
                <a:schemeClr val="bg1"/>
              </a:solidFill>
            </a:endParaRPr>
          </a:p>
          <a:p>
            <a:pPr marL="0" indent="0">
              <a:buNone/>
            </a:pPr>
            <a:endParaRPr lang="en-GB" dirty="0">
              <a:solidFill>
                <a:schemeClr val="bg1"/>
              </a:solidFill>
            </a:endParaRPr>
          </a:p>
        </p:txBody>
      </p:sp>
    </p:spTree>
    <p:extLst>
      <p:ext uri="{BB962C8B-B14F-4D97-AF65-F5344CB8AC3E}">
        <p14:creationId xmlns:p14="http://schemas.microsoft.com/office/powerpoint/2010/main" val="2055496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Miss </a:t>
            </a:r>
            <a:r>
              <a:rPr lang="en-GB" dirty="0" err="1" smtClean="0">
                <a:solidFill>
                  <a:schemeClr val="bg1"/>
                </a:solidFill>
              </a:rPr>
              <a:t>Maudie</a:t>
            </a:r>
            <a:r>
              <a:rPr lang="en-GB" dirty="0" smtClean="0">
                <a:solidFill>
                  <a:schemeClr val="bg1"/>
                </a:solidFill>
              </a:rPr>
              <a:t> (neighbour) tells Scout about Atticus’ past</a:t>
            </a:r>
          </a:p>
          <a:p>
            <a:pPr marL="0" indent="0">
              <a:buNone/>
            </a:pPr>
            <a:r>
              <a:rPr lang="en-GB" dirty="0" smtClean="0">
                <a:solidFill>
                  <a:schemeClr val="bg1"/>
                </a:solidFill>
              </a:rPr>
              <a:t>QUOTATION-</a:t>
            </a:r>
          </a:p>
          <a:p>
            <a:pPr marL="0" indent="0">
              <a:buNone/>
            </a:pPr>
            <a:r>
              <a:rPr lang="en-GB" dirty="0">
                <a:solidFill>
                  <a:schemeClr val="bg1"/>
                </a:solidFill>
              </a:rPr>
              <a:t>“’Well now Miss Jean Louise…still think your father can’t do anything? Still ashamed of him?...Atticus Finch was the deadliest shot in </a:t>
            </a:r>
            <a:r>
              <a:rPr lang="en-GB" dirty="0" err="1">
                <a:solidFill>
                  <a:schemeClr val="bg1"/>
                </a:solidFill>
              </a:rPr>
              <a:t>Maycomb</a:t>
            </a:r>
            <a:r>
              <a:rPr lang="en-GB" dirty="0">
                <a:solidFill>
                  <a:schemeClr val="bg1"/>
                </a:solidFill>
              </a:rPr>
              <a:t>…If your father’s anything, he’s civilised in his heart…I think maybe he put his gun down when he realised that God had given him an unfair advantage over most living things” </a:t>
            </a:r>
            <a:r>
              <a:rPr lang="en-GB" dirty="0" err="1">
                <a:solidFill>
                  <a:schemeClr val="bg1"/>
                </a:solidFill>
              </a:rPr>
              <a:t>pg</a:t>
            </a:r>
            <a:r>
              <a:rPr lang="en-GB" dirty="0">
                <a:solidFill>
                  <a:schemeClr val="bg1"/>
                </a:solidFill>
              </a:rPr>
              <a:t> 108-109</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Miss </a:t>
            </a:r>
            <a:r>
              <a:rPr lang="en-GB" dirty="0" err="1" smtClean="0">
                <a:solidFill>
                  <a:schemeClr val="bg1"/>
                </a:solidFill>
              </a:rPr>
              <a:t>Maudie</a:t>
            </a:r>
            <a:r>
              <a:rPr lang="en-GB" dirty="0" smtClean="0">
                <a:solidFill>
                  <a:schemeClr val="bg1"/>
                </a:solidFill>
              </a:rPr>
              <a:t> reveals Atticus’ hidden past to Scout, which Lee uses the highlight the effects of maturing and learning moral responsibility-Atticus is a famed shooter, but refuses to use his skills based on his moral stance. Message-the most powerful person is not always the one holding the gun, but the one who refuses it.</a:t>
            </a:r>
          </a:p>
        </p:txBody>
      </p:sp>
    </p:spTree>
    <p:extLst>
      <p:ext uri="{BB962C8B-B14F-4D97-AF65-F5344CB8AC3E}">
        <p14:creationId xmlns:p14="http://schemas.microsoft.com/office/powerpoint/2010/main" val="7869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explains why he took the Robinson case</a:t>
            </a:r>
          </a:p>
          <a:p>
            <a:pPr marL="0" indent="0">
              <a:buNone/>
            </a:pPr>
            <a:r>
              <a:rPr lang="en-GB" dirty="0" smtClean="0">
                <a:solidFill>
                  <a:schemeClr val="bg1"/>
                </a:solidFill>
              </a:rPr>
              <a:t>QUOTATION-</a:t>
            </a:r>
          </a:p>
          <a:p>
            <a:pPr marL="0" indent="0">
              <a:buNone/>
            </a:pPr>
            <a:r>
              <a:rPr lang="en-GB" dirty="0">
                <a:solidFill>
                  <a:schemeClr val="bg1"/>
                </a:solidFill>
              </a:rPr>
              <a:t>“…’before I can live with other folks I’ve got to live with myself. The one thing that doesn’t abide by majority rule is a person’s conscience.”(</a:t>
            </a:r>
            <a:r>
              <a:rPr lang="en-GB" dirty="0" err="1">
                <a:solidFill>
                  <a:schemeClr val="bg1"/>
                </a:solidFill>
              </a:rPr>
              <a:t>pg</a:t>
            </a:r>
            <a:r>
              <a:rPr lang="en-GB" dirty="0">
                <a:solidFill>
                  <a:schemeClr val="bg1"/>
                </a:solidFill>
              </a:rPr>
              <a:t> 116)</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 highlights Atticus’ nature as just and righteous, teaching his children that they must trust their beliefs instead of following the crowd-a guilty conscience will haunt you more than fear of standing out</a:t>
            </a:r>
          </a:p>
        </p:txBody>
      </p:sp>
    </p:spTree>
    <p:extLst>
      <p:ext uri="{BB962C8B-B14F-4D97-AF65-F5344CB8AC3E}">
        <p14:creationId xmlns:p14="http://schemas.microsoft.com/office/powerpoint/2010/main" val="342453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explains to Scout how to react to name calling</a:t>
            </a:r>
          </a:p>
          <a:p>
            <a:pPr marL="0" indent="0">
              <a:buNone/>
            </a:pPr>
            <a:r>
              <a:rPr lang="en-GB" dirty="0" smtClean="0">
                <a:solidFill>
                  <a:schemeClr val="bg1"/>
                </a:solidFill>
              </a:rPr>
              <a:t>QUOTATION-</a:t>
            </a:r>
          </a:p>
          <a:p>
            <a:pPr marL="0" indent="0">
              <a:buNone/>
            </a:pPr>
            <a:r>
              <a:rPr lang="en-GB" dirty="0">
                <a:solidFill>
                  <a:schemeClr val="bg1"/>
                </a:solidFill>
              </a:rPr>
              <a:t>“it’s never an insult to be called what somebody thinks is a bad name. It just shows you how poor that person is, it doesn’t hurt you.” (</a:t>
            </a:r>
            <a:r>
              <a:rPr lang="en-GB" dirty="0" err="1">
                <a:solidFill>
                  <a:schemeClr val="bg1"/>
                </a:solidFill>
              </a:rPr>
              <a:t>pg</a:t>
            </a:r>
            <a:r>
              <a:rPr lang="en-GB" dirty="0">
                <a:solidFill>
                  <a:schemeClr val="bg1"/>
                </a:solidFill>
              </a:rPr>
              <a:t> 120)</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highlights how deeply ingrained the prejudice and racism is within </a:t>
            </a:r>
            <a:r>
              <a:rPr lang="en-GB" dirty="0" err="1" smtClean="0">
                <a:solidFill>
                  <a:schemeClr val="bg1"/>
                </a:solidFill>
              </a:rPr>
              <a:t>Maycomb</a:t>
            </a:r>
            <a:r>
              <a:rPr lang="en-GB" dirty="0" smtClean="0">
                <a:solidFill>
                  <a:schemeClr val="bg1"/>
                </a:solidFill>
              </a:rPr>
              <a:t>. Atticus teaches Scout that her beliefs are more important than other people’s judgement. Foreshadows the effect the Robinson case will have on how the </a:t>
            </a:r>
            <a:r>
              <a:rPr lang="en-GB" dirty="0" err="1" smtClean="0">
                <a:solidFill>
                  <a:schemeClr val="bg1"/>
                </a:solidFill>
              </a:rPr>
              <a:t>Finchs</a:t>
            </a:r>
            <a:r>
              <a:rPr lang="en-GB" dirty="0" smtClean="0">
                <a:solidFill>
                  <a:schemeClr val="bg1"/>
                </a:solidFill>
              </a:rPr>
              <a:t> are seen in the community.</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295400"/>
            <a:ext cx="5638800" cy="5334000"/>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explains to </a:t>
            </a:r>
            <a:r>
              <a:rPr lang="en-GB" dirty="0" err="1" smtClean="0">
                <a:solidFill>
                  <a:schemeClr val="bg1"/>
                </a:solidFill>
              </a:rPr>
              <a:t>Jem</a:t>
            </a:r>
            <a:r>
              <a:rPr lang="en-GB" dirty="0" smtClean="0">
                <a:solidFill>
                  <a:schemeClr val="bg1"/>
                </a:solidFill>
              </a:rPr>
              <a:t> and Scout how Ms Dubose was someone to admire</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“I wanted you to see what real courage is, instead of getting the idea that courage is a man with a gun in his hand. It’s when you know you’re licked before you begin but you begin anyway and you see it through no matter what. You rarely win, but sometimes you do.” (</a:t>
            </a:r>
            <a:r>
              <a:rPr lang="en-GB" dirty="0" err="1">
                <a:solidFill>
                  <a:schemeClr val="bg1"/>
                </a:solidFill>
              </a:rPr>
              <a:t>pg</a:t>
            </a:r>
            <a:r>
              <a:rPr lang="en-GB" dirty="0">
                <a:solidFill>
                  <a:schemeClr val="bg1"/>
                </a:solidFill>
              </a:rPr>
              <a:t> 124)</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uses Ms Dubose as a lesson to his children of why not to prejudge someone based on how they appear. Lee reiterates the importance of persevering with a goal against all odds, as previously highlighted in Atticus’ defeatist attitude towards his court case. Atticus highlights the value of little victories-Ms Dubose shaking her addiction </a:t>
            </a:r>
            <a:r>
              <a:rPr lang="en-GB" smtClean="0">
                <a:solidFill>
                  <a:schemeClr val="bg1"/>
                </a:solidFill>
              </a:rPr>
              <a:t>before death was one of these.</a:t>
            </a:r>
            <a:endParaRPr lang="en-GB" dirty="0" smtClean="0">
              <a:solidFill>
                <a:schemeClr val="bg1"/>
              </a:solidFill>
            </a:endParaRPr>
          </a:p>
        </p:txBody>
      </p:sp>
    </p:spTree>
    <p:extLst>
      <p:ext uri="{BB962C8B-B14F-4D97-AF65-F5344CB8AC3E}">
        <p14:creationId xmlns:p14="http://schemas.microsoft.com/office/powerpoint/2010/main" val="3424539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614</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To Kill A Mockingbird</vt:lpstr>
      <vt:lpstr>Important Quotations Explained</vt:lpstr>
      <vt:lpstr>Key Quotation Analysis</vt:lpstr>
      <vt:lpstr>Key Quotation Analysis</vt:lpstr>
      <vt:lpstr>Key Quotation Analysis</vt:lpstr>
      <vt:lpstr>Key Quotation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MInnes (St Thomas Aquinas)</cp:lastModifiedBy>
  <cp:revision>12</cp:revision>
  <dcterms:created xsi:type="dcterms:W3CDTF">2006-08-16T00:00:00Z</dcterms:created>
  <dcterms:modified xsi:type="dcterms:W3CDTF">2018-11-12T15:29:11Z</dcterms:modified>
</cp:coreProperties>
</file>