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2" r:id="rId4"/>
    <p:sldId id="271" r:id="rId5"/>
    <p:sldId id="274" r:id="rId6"/>
    <p:sldId id="273" r:id="rId7"/>
    <p:sldId id="272"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 9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038901" y="685800"/>
            <a:ext cx="6096000" cy="5943600"/>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questions her father about the school gossip she has heard</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“’Do you defend niggers, Atticus?’</a:t>
            </a:r>
          </a:p>
          <a:p>
            <a:pPr marL="0" indent="0">
              <a:buNone/>
            </a:pPr>
            <a:r>
              <a:rPr lang="en-GB" dirty="0">
                <a:solidFill>
                  <a:schemeClr val="bg1"/>
                </a:solidFill>
              </a:rPr>
              <a:t>…’Of course I do. Don’t say nigger, Scout. That’s common.’</a:t>
            </a:r>
          </a:p>
          <a:p>
            <a:pPr marL="0" indent="0">
              <a:buNone/>
            </a:pPr>
            <a:r>
              <a:rPr lang="en-GB" dirty="0">
                <a:solidFill>
                  <a:schemeClr val="bg1"/>
                </a:solidFill>
              </a:rPr>
              <a:t>‘ ‘s what everybody at school says.’</a:t>
            </a:r>
          </a:p>
          <a:p>
            <a:pPr marL="0" indent="0">
              <a:buNone/>
            </a:pPr>
            <a:r>
              <a:rPr lang="en-GB" dirty="0">
                <a:solidFill>
                  <a:schemeClr val="bg1"/>
                </a:solidFill>
              </a:rPr>
              <a:t>‘From now on it’ll be everybody less one.’” (</a:t>
            </a:r>
            <a:r>
              <a:rPr lang="en-GB" dirty="0" err="1">
                <a:solidFill>
                  <a:schemeClr val="bg1"/>
                </a:solidFill>
              </a:rPr>
              <a:t>pg</a:t>
            </a:r>
            <a:r>
              <a:rPr lang="en-GB" dirty="0">
                <a:solidFill>
                  <a:schemeClr val="bg1"/>
                </a:solidFill>
              </a:rPr>
              <a:t> 83)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 highlights Scout’s naivety and youth here-she does not fully understand the term she is using, nor what Atticus’ job entails. Atticus’ fear of Scout being corrupted by </a:t>
            </a:r>
            <a:r>
              <a:rPr lang="en-GB" dirty="0" err="1" smtClean="0">
                <a:solidFill>
                  <a:schemeClr val="bg1"/>
                </a:solidFill>
              </a:rPr>
              <a:t>Maycomb</a:t>
            </a:r>
            <a:r>
              <a:rPr lang="en-GB" dirty="0" smtClean="0">
                <a:solidFill>
                  <a:schemeClr val="bg1"/>
                </a:solidFill>
              </a:rPr>
              <a:t> ideals is made clear here-by referring to such language as ‘common’, he sets higher expectations of his children to go against the status quo</a:t>
            </a:r>
          </a:p>
          <a:p>
            <a:pPr marL="0" indent="0">
              <a:buNone/>
            </a:pPr>
            <a:endParaRPr lang="en-GB" dirty="0">
              <a:solidFill>
                <a:schemeClr val="bg1"/>
              </a:solidFill>
            </a:endParaRPr>
          </a:p>
          <a:p>
            <a:pPr marL="0" indent="0">
              <a:buNone/>
            </a:pPr>
            <a:endParaRPr lang="en-GB" dirty="0">
              <a:solidFill>
                <a:schemeClr val="bg1"/>
              </a:solidFill>
            </a:endParaRPr>
          </a:p>
        </p:txBody>
      </p:sp>
    </p:spTree>
    <p:extLst>
      <p:ext uri="{BB962C8B-B14F-4D97-AF65-F5344CB8AC3E}">
        <p14:creationId xmlns:p14="http://schemas.microsoft.com/office/powerpoint/2010/main" val="3818386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to Scout why he is defending Tom Robinson</a:t>
            </a:r>
            <a:endParaRPr lang="en-GB" dirty="0" smtClean="0">
              <a:solidFill>
                <a:schemeClr val="bg1"/>
              </a:solidFill>
            </a:endParaRPr>
          </a:p>
          <a:p>
            <a:pPr marL="0" indent="0">
              <a:buNone/>
            </a:pPr>
            <a:r>
              <a:rPr lang="en-GB" dirty="0" smtClean="0">
                <a:solidFill>
                  <a:schemeClr val="bg1"/>
                </a:solidFill>
              </a:rPr>
              <a:t>QUOTATION-</a:t>
            </a:r>
          </a:p>
          <a:p>
            <a:r>
              <a:rPr lang="en-GB" dirty="0">
                <a:solidFill>
                  <a:schemeClr val="bg1"/>
                </a:solidFill>
              </a:rPr>
              <a:t>“’If you shouldn’t be </a:t>
            </a:r>
            <a:r>
              <a:rPr lang="en-GB" dirty="0" err="1">
                <a:solidFill>
                  <a:schemeClr val="bg1"/>
                </a:solidFill>
              </a:rPr>
              <a:t>defendin</a:t>
            </a:r>
            <a:r>
              <a:rPr lang="en-GB" dirty="0">
                <a:solidFill>
                  <a:schemeClr val="bg1"/>
                </a:solidFill>
              </a:rPr>
              <a:t>’ him, then why are you </a:t>
            </a:r>
            <a:r>
              <a:rPr lang="en-GB" dirty="0" err="1">
                <a:solidFill>
                  <a:schemeClr val="bg1"/>
                </a:solidFill>
              </a:rPr>
              <a:t>doin</a:t>
            </a:r>
            <a:r>
              <a:rPr lang="en-GB" dirty="0">
                <a:solidFill>
                  <a:schemeClr val="bg1"/>
                </a:solidFill>
              </a:rPr>
              <a:t>’ it?’</a:t>
            </a:r>
          </a:p>
          <a:p>
            <a:pPr marL="0" indent="0">
              <a:buNone/>
            </a:pPr>
            <a:r>
              <a:rPr lang="en-GB" dirty="0">
                <a:solidFill>
                  <a:schemeClr val="bg1"/>
                </a:solidFill>
              </a:rPr>
              <a:t>‘…if I didn’t I couldn’t hold up my head in town, I couldn’t represent this county in the legislature, I couldn’t even tell you or </a:t>
            </a:r>
            <a:r>
              <a:rPr lang="en-GB" dirty="0" err="1">
                <a:solidFill>
                  <a:schemeClr val="bg1"/>
                </a:solidFill>
              </a:rPr>
              <a:t>Jem</a:t>
            </a:r>
            <a:r>
              <a:rPr lang="en-GB" dirty="0">
                <a:solidFill>
                  <a:schemeClr val="bg1"/>
                </a:solidFill>
              </a:rPr>
              <a:t> not to do something again.” (</a:t>
            </a:r>
            <a:r>
              <a:rPr lang="en-GB" dirty="0" err="1">
                <a:solidFill>
                  <a:schemeClr val="bg1"/>
                </a:solidFill>
              </a:rPr>
              <a:t>pg</a:t>
            </a:r>
            <a:r>
              <a:rPr lang="en-GB" dirty="0">
                <a:solidFill>
                  <a:schemeClr val="bg1"/>
                </a:solidFill>
              </a:rPr>
              <a:t> 83)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 highlights Atticus’ morality here, and his standing in the community. Atticus feels he must defend Tom or otherwise be labelled a hypocrite and go against his own values and teachings. Atticus is a respected figure in the community and in defending someone who is looked down upon, he is making a statement to </a:t>
            </a:r>
            <a:r>
              <a:rPr lang="en-GB" dirty="0" err="1" smtClean="0">
                <a:solidFill>
                  <a:schemeClr val="bg1"/>
                </a:solidFill>
              </a:rPr>
              <a:t>Maycomb</a:t>
            </a:r>
            <a:r>
              <a:rPr lang="en-GB" dirty="0" smtClean="0">
                <a:solidFill>
                  <a:schemeClr val="bg1"/>
                </a:solidFill>
              </a:rPr>
              <a:t> about what he believes is right</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tells Scout how important this case is to him</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“’Every lawyer gets at least one case in his lifetime that affects him personally. This one’s mine, I guess. You might hear some ugly talk about it at school, but do one thing for me if you will: you just hold your head high and keep those fists down…try fighting with your head for a change.” </a:t>
            </a:r>
            <a:r>
              <a:rPr lang="en-GB" dirty="0" err="1">
                <a:solidFill>
                  <a:schemeClr val="bg1"/>
                </a:solidFill>
              </a:rPr>
              <a:t>pg</a:t>
            </a:r>
            <a:r>
              <a:rPr lang="en-GB" dirty="0">
                <a:solidFill>
                  <a:schemeClr val="bg1"/>
                </a:solidFill>
              </a:rPr>
              <a:t> 84</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once again shows he is a strong father figure-he is teaching Scout to be more responsible and become the more mature person when in arguments. He promotes the values of debate and discussion, encouraging her to think freely and not react aggressively when challenged.</a:t>
            </a:r>
            <a:endParaRPr lang="en-GB" dirty="0" smtClean="0">
              <a:solidFill>
                <a:schemeClr val="bg1"/>
              </a:solidFill>
            </a:endParaRPr>
          </a:p>
        </p:txBody>
      </p:sp>
    </p:spTree>
    <p:extLst>
      <p:ext uri="{BB962C8B-B14F-4D97-AF65-F5344CB8AC3E}">
        <p14:creationId xmlns:p14="http://schemas.microsoft.com/office/powerpoint/2010/main" val="85891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Finch Landing is described, demonstrating the Finches previously owned slaves</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“Farther down the stream, beyond the bluff, were traces of an old cotton landing, where Finch Negros had loaded bales and produce, unloaded blocks of ice, flour and sugar, farm equipment, and feminine apparel.” </a:t>
            </a:r>
            <a:r>
              <a:rPr lang="en-GB" dirty="0" err="1">
                <a:solidFill>
                  <a:schemeClr val="bg1"/>
                </a:solidFill>
              </a:rPr>
              <a:t>pg</a:t>
            </a:r>
            <a:r>
              <a:rPr lang="en-GB" dirty="0">
                <a:solidFill>
                  <a:schemeClr val="bg1"/>
                </a:solidFill>
              </a:rPr>
              <a:t> 88</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Finch’s Landing contains the remnants of the Finch’s past as prominent slave owners who benefited greatly from the trade-the list of goods produced there highlights this. Atticus’ role in Robinson’s case can perhaps be seen as reparations for his family’s marked history with slavery</a:t>
            </a:r>
            <a:endParaRPr lang="en-GB" dirty="0" smtClean="0">
              <a:solidFill>
                <a:schemeClr val="bg1"/>
              </a:solidFill>
            </a:endParaRPr>
          </a:p>
        </p:txBody>
      </p:sp>
    </p:spTree>
    <p:extLst>
      <p:ext uri="{BB962C8B-B14F-4D97-AF65-F5344CB8AC3E}">
        <p14:creationId xmlns:p14="http://schemas.microsoft.com/office/powerpoint/2010/main" val="85891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and Jack discuss his worries over his children</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“What bothers me is that she and </a:t>
            </a:r>
            <a:r>
              <a:rPr lang="en-GB" dirty="0" err="1">
                <a:solidFill>
                  <a:schemeClr val="bg1"/>
                </a:solidFill>
              </a:rPr>
              <a:t>Jem</a:t>
            </a:r>
            <a:r>
              <a:rPr lang="en-GB" dirty="0">
                <a:solidFill>
                  <a:schemeClr val="bg1"/>
                </a:solidFill>
              </a:rPr>
              <a:t> will have to absorb some ugly things pretty soon. I’m not worried about </a:t>
            </a:r>
            <a:r>
              <a:rPr lang="en-GB" dirty="0" err="1">
                <a:solidFill>
                  <a:schemeClr val="bg1"/>
                </a:solidFill>
              </a:rPr>
              <a:t>Jem</a:t>
            </a:r>
            <a:r>
              <a:rPr lang="en-GB" dirty="0">
                <a:solidFill>
                  <a:schemeClr val="bg1"/>
                </a:solidFill>
              </a:rPr>
              <a:t> keeping his head, but </a:t>
            </a:r>
            <a:r>
              <a:rPr lang="en-GB" dirty="0" err="1">
                <a:solidFill>
                  <a:schemeClr val="bg1"/>
                </a:solidFill>
              </a:rPr>
              <a:t>Scout’d</a:t>
            </a:r>
            <a:r>
              <a:rPr lang="en-GB" dirty="0">
                <a:solidFill>
                  <a:schemeClr val="bg1"/>
                </a:solidFill>
              </a:rPr>
              <a:t> just as soon jump on someone as look at him if her pride’s at stake…” </a:t>
            </a:r>
            <a:r>
              <a:rPr lang="en-GB" dirty="0" err="1">
                <a:solidFill>
                  <a:schemeClr val="bg1"/>
                </a:solidFill>
              </a:rPr>
              <a:t>pg</a:t>
            </a:r>
            <a:r>
              <a:rPr lang="en-GB" dirty="0">
                <a:solidFill>
                  <a:schemeClr val="bg1"/>
                </a:solidFill>
              </a:rPr>
              <a:t> 97</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sees aspects of himself in Scout-as someone who is defensive and has strong belief in her judgement of right and wrong. He recognises that she is prideful and stands up for what she believes in, but acknowledges that this can come at a cost</a:t>
            </a:r>
            <a:endParaRPr lang="en-GB" dirty="0" smtClean="0">
              <a:solidFill>
                <a:schemeClr val="bg1"/>
              </a:solidFill>
            </a:endParaRPr>
          </a:p>
        </p:txBody>
      </p:sp>
    </p:spTree>
    <p:extLst>
      <p:ext uri="{BB962C8B-B14F-4D97-AF65-F5344CB8AC3E}">
        <p14:creationId xmlns:p14="http://schemas.microsoft.com/office/powerpoint/2010/main" val="85891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discusses the future for his children in </a:t>
            </a:r>
            <a:r>
              <a:rPr lang="en-GB" dirty="0" err="1" smtClean="0">
                <a:solidFill>
                  <a:schemeClr val="bg1"/>
                </a:solidFill>
              </a:rPr>
              <a:t>Maycomb</a:t>
            </a:r>
            <a:endParaRPr lang="en-GB" dirty="0" smtClean="0">
              <a:solidFill>
                <a:schemeClr val="bg1"/>
              </a:solidFill>
            </a:endParaRP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 hope and pray I can get </a:t>
            </a:r>
            <a:r>
              <a:rPr lang="en-GB" dirty="0" err="1">
                <a:solidFill>
                  <a:schemeClr val="bg1"/>
                </a:solidFill>
              </a:rPr>
              <a:t>Jem</a:t>
            </a:r>
            <a:r>
              <a:rPr lang="en-GB" dirty="0">
                <a:solidFill>
                  <a:schemeClr val="bg1"/>
                </a:solidFill>
              </a:rPr>
              <a:t> and Scout through it without bitterness, and most of all, without catching </a:t>
            </a:r>
            <a:r>
              <a:rPr lang="en-GB" dirty="0" err="1">
                <a:solidFill>
                  <a:schemeClr val="bg1"/>
                </a:solidFill>
              </a:rPr>
              <a:t>Maycomb’s</a:t>
            </a:r>
            <a:r>
              <a:rPr lang="en-GB" dirty="0">
                <a:solidFill>
                  <a:schemeClr val="bg1"/>
                </a:solidFill>
              </a:rPr>
              <a:t> usual disease. Why reasonable people go stark raving mad when anything involving a Negro comes up, is something I don’t pretend to understand…I just hope that </a:t>
            </a:r>
            <a:r>
              <a:rPr lang="en-GB" dirty="0" err="1">
                <a:solidFill>
                  <a:schemeClr val="bg1"/>
                </a:solidFill>
              </a:rPr>
              <a:t>Jem</a:t>
            </a:r>
            <a:r>
              <a:rPr lang="en-GB" dirty="0">
                <a:solidFill>
                  <a:schemeClr val="bg1"/>
                </a:solidFill>
              </a:rPr>
              <a:t> and Scout come to me for their answers instead of listening to the town.” </a:t>
            </a:r>
            <a:r>
              <a:rPr lang="en-GB" dirty="0" err="1">
                <a:solidFill>
                  <a:schemeClr val="bg1"/>
                </a:solidFill>
              </a:rPr>
              <a:t>pg</a:t>
            </a:r>
            <a:r>
              <a:rPr lang="en-GB" dirty="0">
                <a:solidFill>
                  <a:schemeClr val="bg1"/>
                </a:solidFill>
              </a:rPr>
              <a:t> 98</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expresses fear that his children will be “infected” by the close-mindedness of </a:t>
            </a:r>
            <a:r>
              <a:rPr lang="en-GB" dirty="0" err="1" smtClean="0">
                <a:solidFill>
                  <a:schemeClr val="bg1"/>
                </a:solidFill>
              </a:rPr>
              <a:t>Maycomb</a:t>
            </a:r>
            <a:r>
              <a:rPr lang="en-GB" dirty="0" smtClean="0">
                <a:solidFill>
                  <a:schemeClr val="bg1"/>
                </a:solidFill>
              </a:rPr>
              <a:t>, and wants his children to take his guidance. ‘Disease’ suggests that Atticus thinks the views and thoughts of </a:t>
            </a:r>
            <a:r>
              <a:rPr lang="en-GB" dirty="0" err="1" smtClean="0">
                <a:solidFill>
                  <a:schemeClr val="bg1"/>
                </a:solidFill>
              </a:rPr>
              <a:t>Maycomb</a:t>
            </a:r>
            <a:r>
              <a:rPr lang="en-GB" dirty="0" smtClean="0">
                <a:solidFill>
                  <a:schemeClr val="bg1"/>
                </a:solidFill>
              </a:rPr>
              <a:t> are dangerous and harmful to society and his children</a:t>
            </a:r>
            <a:endParaRPr lang="en-GB" dirty="0" smtClean="0">
              <a:solidFill>
                <a:schemeClr val="bg1"/>
              </a:solidFill>
            </a:endParaRPr>
          </a:p>
        </p:txBody>
      </p:sp>
    </p:spTree>
    <p:extLst>
      <p:ext uri="{BB962C8B-B14F-4D97-AF65-F5344CB8AC3E}">
        <p14:creationId xmlns:p14="http://schemas.microsoft.com/office/powerpoint/2010/main" val="858914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overhears a conversation between Atticus and Jack about how Tom Robinson’s case is doomed</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 never figured out how Atticus knew I was listening, and it was not until many years later that I realised he </a:t>
            </a:r>
            <a:r>
              <a:rPr lang="en-GB" dirty="0" err="1">
                <a:solidFill>
                  <a:schemeClr val="bg1"/>
                </a:solidFill>
              </a:rPr>
              <a:t>watned</a:t>
            </a:r>
            <a:r>
              <a:rPr lang="en-GB" dirty="0">
                <a:solidFill>
                  <a:schemeClr val="bg1"/>
                </a:solidFill>
              </a:rPr>
              <a:t> me to hear every word he said.” </a:t>
            </a:r>
            <a:r>
              <a:rPr lang="en-GB" dirty="0" err="1">
                <a:solidFill>
                  <a:schemeClr val="bg1"/>
                </a:solidFill>
              </a:rPr>
              <a:t>pg</a:t>
            </a:r>
            <a:r>
              <a:rPr lang="en-GB" dirty="0">
                <a:solidFill>
                  <a:schemeClr val="bg1"/>
                </a:solidFill>
              </a:rPr>
              <a:t> 98</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 uses this conversation to foreshadow the conflict to come and the case’s impact on the children. Scout reflects on this conversation in her narration and realises Atticus wanted her to learn to always stand up for what she believes in, even if it means fighting a losing battles, as her own morals are </a:t>
            </a:r>
            <a:r>
              <a:rPr lang="en-GB" smtClean="0">
                <a:solidFill>
                  <a:schemeClr val="bg1"/>
                </a:solidFill>
              </a:rPr>
              <a:t>more important</a:t>
            </a:r>
            <a:endParaRPr lang="en-GB" dirty="0" smtClean="0">
              <a:solidFill>
                <a:schemeClr val="bg1"/>
              </a:solidFill>
            </a:endParaRPr>
          </a:p>
        </p:txBody>
      </p:sp>
    </p:spTree>
    <p:extLst>
      <p:ext uri="{BB962C8B-B14F-4D97-AF65-F5344CB8AC3E}">
        <p14:creationId xmlns:p14="http://schemas.microsoft.com/office/powerpoint/2010/main" val="20396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863</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To Kill A Mockingbird</vt:lpstr>
      <vt:lpstr>Important Quotations Explained</vt:lpstr>
      <vt:lpstr>Key Quotation Analysis</vt:lpstr>
      <vt:lpstr>Key Quotation Analysis</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DGiles (St Thomas Aquinas)</cp:lastModifiedBy>
  <cp:revision>12</cp:revision>
  <dcterms:created xsi:type="dcterms:W3CDTF">2006-08-16T00:00:00Z</dcterms:created>
  <dcterms:modified xsi:type="dcterms:W3CDTF">2018-11-01T11:04:41Z</dcterms:modified>
</cp:coreProperties>
</file>