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jr_LnLq-HMAhWBKMAKHZgOBSAQjRwIBw&amp;url=http://www.skyscrapercity.com/showthread.php?t=1507619&amp;page=5&amp;bvm=bv.122129774,d.ZGg&amp;psig=AFQjCNH6adjN2LLnzOD6eq5JrNKVO-CoTA&amp;ust=146358242010536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471" y="3733800"/>
            <a:ext cx="7772400" cy="1470025"/>
          </a:xfrm>
        </p:spPr>
        <p:txBody>
          <a:bodyPr/>
          <a:lstStyle/>
          <a:p>
            <a:r>
              <a:rPr lang="en-GB" dirty="0" smtClean="0"/>
              <a:t>Comparing Texts-‘Good Friday’ and ‘In The Snack Bar’</a:t>
            </a:r>
            <a:endParaRPr lang="en-GB" dirty="0"/>
          </a:p>
        </p:txBody>
      </p:sp>
      <p:pic>
        <p:nvPicPr>
          <p:cNvPr id="2050" name="Picture 2" descr="http://bus-and-coach-photos.com.s3.amazonaws.com/2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2514"/>
            <a:ext cx="4082143" cy="30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2514"/>
            <a:ext cx="4598066" cy="30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9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 Mark 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Chosen Poem</a:t>
            </a:r>
          </a:p>
          <a:p>
            <a:r>
              <a:rPr lang="en-GB" dirty="0"/>
              <a:t>Quote demonstrating link to Q</a:t>
            </a:r>
          </a:p>
          <a:p>
            <a:pPr marL="0" indent="0">
              <a:buNone/>
            </a:pPr>
            <a:r>
              <a:rPr lang="en-GB" dirty="0"/>
              <a:t>“___________”</a:t>
            </a:r>
          </a:p>
          <a:p>
            <a:r>
              <a:rPr lang="en-GB" dirty="0"/>
              <a:t>Analyse poetic techniques used in quote</a:t>
            </a:r>
          </a:p>
          <a:p>
            <a:pPr marL="0" indent="0">
              <a:buNone/>
            </a:pPr>
            <a:r>
              <a:rPr lang="en-GB" dirty="0"/>
              <a:t>Here, Morgan uses ________ to…</a:t>
            </a:r>
          </a:p>
          <a:p>
            <a:r>
              <a:rPr lang="en-GB" dirty="0"/>
              <a:t>Link to Q</a:t>
            </a:r>
          </a:p>
          <a:p>
            <a:pPr marL="0" indent="0">
              <a:buNone/>
            </a:pPr>
            <a:r>
              <a:rPr lang="en-GB" dirty="0"/>
              <a:t>This demonstrates/create/shows/conveys…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X 2!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4 marks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EXAMPLE QUOTATIONS</a:t>
            </a:r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/>
              <a:t>The dismal </a:t>
            </a:r>
            <a:r>
              <a:rPr lang="en-GB" dirty="0" smtClean="0"/>
              <a:t>hump/looming </a:t>
            </a:r>
            <a:r>
              <a:rPr lang="en-GB" dirty="0"/>
              <a:t>over him forces his head down</a:t>
            </a:r>
            <a:r>
              <a:rPr lang="en-GB" dirty="0" smtClean="0"/>
              <a:t>.”</a:t>
            </a:r>
          </a:p>
          <a:p>
            <a:pPr marL="0" indent="0">
              <a:buNone/>
            </a:pPr>
            <a:r>
              <a:rPr lang="en-GB" dirty="0" smtClean="0"/>
              <a:t>“He </a:t>
            </a:r>
            <a:r>
              <a:rPr lang="en-GB" dirty="0"/>
              <a:t>stands in his stained beltless </a:t>
            </a:r>
            <a:r>
              <a:rPr lang="en-GB" dirty="0" err="1" smtClean="0"/>
              <a:t>garberdine</a:t>
            </a:r>
            <a:r>
              <a:rPr lang="en-GB" dirty="0" smtClean="0"/>
              <a:t>/like </a:t>
            </a:r>
            <a:r>
              <a:rPr lang="en-GB" dirty="0"/>
              <a:t>a monstrous animal caught in a </a:t>
            </a:r>
            <a:r>
              <a:rPr lang="en-GB" dirty="0" smtClean="0"/>
              <a:t>tent/in </a:t>
            </a:r>
            <a:r>
              <a:rPr lang="en-GB" dirty="0"/>
              <a:t>some </a:t>
            </a:r>
            <a:r>
              <a:rPr lang="en-GB" dirty="0" smtClean="0"/>
              <a:t>story”</a:t>
            </a:r>
          </a:p>
          <a:p>
            <a:pPr marL="0" indent="0">
              <a:buNone/>
            </a:pPr>
            <a:r>
              <a:rPr lang="en-GB" dirty="0"/>
              <a:t>“‘I want –to go to the-toilet.’”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8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8 mark question?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final question in your textual analysis paper will be worth 8 marks.</a:t>
            </a:r>
            <a:endParaRPr lang="en-GB" dirty="0"/>
          </a:p>
          <a:p>
            <a:r>
              <a:rPr lang="en-US" dirty="0"/>
              <a:t>It will ask you to compare at least two of the poems you have studied, based on aspects they have in common. </a:t>
            </a:r>
            <a:endParaRPr lang="en-GB" dirty="0"/>
          </a:p>
          <a:p>
            <a:r>
              <a:rPr lang="en-US" dirty="0"/>
              <a:t>These aspects could be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Common themes </a:t>
            </a:r>
          </a:p>
          <a:p>
            <a:pPr lvl="1"/>
            <a:r>
              <a:rPr lang="en-US" dirty="0" smtClean="0"/>
              <a:t>Similar characters</a:t>
            </a:r>
          </a:p>
          <a:p>
            <a:pPr lvl="1"/>
            <a:r>
              <a:rPr lang="en-US" dirty="0" smtClean="0"/>
              <a:t>Poetic techniques commonly used</a:t>
            </a:r>
          </a:p>
          <a:p>
            <a:pPr lvl="1"/>
            <a:r>
              <a:rPr lang="en-US" dirty="0" smtClean="0"/>
              <a:t>Similar settings-time/place</a:t>
            </a:r>
          </a:p>
          <a:p>
            <a:pPr lvl="1"/>
            <a:r>
              <a:rPr lang="en-US" dirty="0" smtClean="0"/>
              <a:t>Similarities in structure</a:t>
            </a:r>
          </a:p>
          <a:p>
            <a:pPr lvl="1"/>
            <a:r>
              <a:rPr lang="en-US" dirty="0" smtClean="0"/>
              <a:t>Persona/speaker’s voice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122" name="Picture 2" descr="C:\Users\InnesM2\AppData\Local\Microsoft\Windows\Temporary Internet Files\Content.IE5\ODKRJST5\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671888" cy="39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connection?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We have spoken a little about similarities between these two texts.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do these poems have in common? Identify </a:t>
            </a:r>
            <a:r>
              <a:rPr lang="en-GB" b="1" dirty="0"/>
              <a:t>at least two</a:t>
            </a:r>
            <a:r>
              <a:rPr lang="en-GB" dirty="0"/>
              <a:t> things they have in common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 </a:t>
            </a:r>
            <a:r>
              <a:rPr lang="en-GB" dirty="0" smtClean="0"/>
              <a:t>both characters that are sometimes judged, seen as outsiders, viewed differently</a:t>
            </a:r>
            <a:r>
              <a:rPr lang="en-GB" dirty="0" smtClean="0"/>
              <a:t>, looked down upon by society</a:t>
            </a:r>
            <a:endParaRPr lang="en-GB" dirty="0"/>
          </a:p>
          <a:p>
            <a:pPr lvl="0"/>
            <a:r>
              <a:rPr lang="en-GB" dirty="0"/>
              <a:t> </a:t>
            </a:r>
            <a:r>
              <a:rPr lang="en-GB" dirty="0" smtClean="0"/>
              <a:t>both involve two characters</a:t>
            </a:r>
          </a:p>
          <a:p>
            <a:pPr lvl="0"/>
            <a:r>
              <a:rPr lang="en-GB" dirty="0" smtClean="0"/>
              <a:t>Both involve chance encounters</a:t>
            </a:r>
          </a:p>
          <a:p>
            <a:pPr lvl="0"/>
            <a:r>
              <a:rPr lang="en-GB" dirty="0" smtClean="0"/>
              <a:t>Both set in </a:t>
            </a:r>
            <a:r>
              <a:rPr lang="en-GB" dirty="0" smtClean="0"/>
              <a:t>G</a:t>
            </a:r>
            <a:r>
              <a:rPr lang="en-GB" dirty="0" smtClean="0"/>
              <a:t>lasgow</a:t>
            </a:r>
          </a:p>
          <a:p>
            <a:pPr lvl="0"/>
            <a:r>
              <a:rPr lang="en-GB" dirty="0" smtClean="0"/>
              <a:t>Shared theme of prejudice/isolation</a:t>
            </a:r>
          </a:p>
          <a:p>
            <a:pPr lvl="0"/>
            <a:r>
              <a:rPr lang="en-GB" dirty="0" smtClean="0"/>
              <a:t>Shared theme of relationships 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both use imagery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956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 smtClean="0"/>
              <a:t>By </a:t>
            </a:r>
            <a:r>
              <a:rPr lang="en-GB" b="1" dirty="0"/>
              <a:t>referring closely to this text </a:t>
            </a:r>
            <a:r>
              <a:rPr lang="en-GB" b="1" dirty="0" smtClean="0"/>
              <a:t>(‘Good Friday’) </a:t>
            </a:r>
            <a:r>
              <a:rPr lang="en-GB" b="1" dirty="0"/>
              <a:t>and at least one other poem by Morgan, show how Morgan uses language effectively to create interesting characters</a:t>
            </a:r>
            <a:r>
              <a:rPr lang="en-GB" b="1" dirty="0" smtClean="0"/>
              <a:t>.		8 marks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8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8 Mark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Your answer to this question can follow a mini-essay structure, but you can also do it under headings, as bullet points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Remember-in the exam, you will have to note down your own headings!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2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 mark 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/>
              <a:t>Commonality</a:t>
            </a:r>
          </a:p>
          <a:p>
            <a:pPr marL="0" indent="0">
              <a:buNone/>
            </a:pPr>
            <a:r>
              <a:rPr lang="en-GB" dirty="0" smtClean="0"/>
              <a:t>2 marks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Given poem (‘ITSB’)</a:t>
            </a:r>
          </a:p>
          <a:p>
            <a:pPr marL="0" indent="0">
              <a:buNone/>
            </a:pPr>
            <a:r>
              <a:rPr lang="en-GB" dirty="0" smtClean="0"/>
              <a:t>2 marks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Chosen poem (‘Good Friday’)</a:t>
            </a:r>
          </a:p>
          <a:p>
            <a:pPr marL="0" indent="0">
              <a:buNone/>
            </a:pPr>
            <a:r>
              <a:rPr lang="en-GB" dirty="0" smtClean="0"/>
              <a:t>4 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9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 mark 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b="1" dirty="0"/>
              <a:t>By referring closely to this text (‘Good Friday’) and at least one other poem by Morgan, show how Morgan uses language effectively to create interesting characters.</a:t>
            </a:r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u="sng" dirty="0" smtClean="0"/>
              <a:t>Commonality</a:t>
            </a:r>
          </a:p>
          <a:p>
            <a:pPr marL="0" indent="0">
              <a:buNone/>
            </a:pPr>
            <a:r>
              <a:rPr lang="en-GB" dirty="0"/>
              <a:t>How do the two poems link together? How do they relate to the Q</a:t>
            </a:r>
            <a:r>
              <a:rPr lang="en-GB" dirty="0" smtClean="0"/>
              <a:t>? Be specific</a:t>
            </a:r>
          </a:p>
          <a:p>
            <a:r>
              <a:rPr lang="en-GB" dirty="0"/>
              <a:t>In Morgan’s poem ‘_____________’ the poet</a:t>
            </a:r>
            <a:r>
              <a:rPr lang="en-GB" dirty="0" smtClean="0"/>
              <a:t>…</a:t>
            </a:r>
            <a:endParaRPr lang="en-GB" dirty="0"/>
          </a:p>
          <a:p>
            <a:pPr lvl="0"/>
            <a:r>
              <a:rPr lang="en-GB" dirty="0" smtClean="0"/>
              <a:t>In </a:t>
            </a:r>
            <a:r>
              <a:rPr lang="en-GB" dirty="0"/>
              <a:t>Morgan’s poem ‘_____________’ the poet…</a:t>
            </a:r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dirty="0" smtClean="0"/>
              <a:t>2 marks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EXAMPLE</a:t>
            </a:r>
          </a:p>
          <a:p>
            <a:r>
              <a:rPr lang="en-GB" dirty="0"/>
              <a:t>In Morgan’s poem ‘Good Friday’, the poet uses language to create an interesting character in the form of the drunken man on the bus.</a:t>
            </a:r>
          </a:p>
          <a:p>
            <a:r>
              <a:rPr lang="en-GB" dirty="0"/>
              <a:t>In Morgan’s poem </a:t>
            </a:r>
            <a:r>
              <a:rPr lang="en-GB" dirty="0" smtClean="0"/>
              <a:t>‘In The Snack Bar’ </a:t>
            </a:r>
            <a:r>
              <a:rPr lang="en-GB" dirty="0"/>
              <a:t>the poet…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4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 Mark 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Given Poem (</a:t>
            </a:r>
            <a:r>
              <a:rPr lang="en-GB" u="sng" dirty="0" smtClean="0"/>
              <a:t>Poem </a:t>
            </a:r>
            <a:r>
              <a:rPr lang="en-GB" u="sng" dirty="0"/>
              <a:t>in Extract</a:t>
            </a:r>
            <a:r>
              <a:rPr lang="en-GB" u="sng" dirty="0" smtClean="0"/>
              <a:t>)</a:t>
            </a:r>
          </a:p>
          <a:p>
            <a:r>
              <a:rPr lang="en-GB" dirty="0" smtClean="0"/>
              <a:t>Quote demonstrating link to Q</a:t>
            </a:r>
          </a:p>
          <a:p>
            <a:pPr marL="0" indent="0">
              <a:buNone/>
            </a:pPr>
            <a:r>
              <a:rPr lang="en-GB" dirty="0" smtClean="0"/>
              <a:t>“___________”</a:t>
            </a:r>
          </a:p>
          <a:p>
            <a:r>
              <a:rPr lang="en-GB" dirty="0" smtClean="0"/>
              <a:t>Analyse poetic techniques used in quote</a:t>
            </a:r>
          </a:p>
          <a:p>
            <a:pPr marL="0" indent="0">
              <a:buNone/>
            </a:pPr>
            <a:r>
              <a:rPr lang="en-GB" dirty="0" smtClean="0"/>
              <a:t>Here, Morgan uses ________ to…</a:t>
            </a:r>
          </a:p>
          <a:p>
            <a:r>
              <a:rPr lang="en-GB" dirty="0" smtClean="0"/>
              <a:t>Link to Q</a:t>
            </a:r>
          </a:p>
          <a:p>
            <a:pPr marL="0" indent="0">
              <a:buNone/>
            </a:pPr>
            <a:r>
              <a:rPr lang="en-GB" dirty="0" smtClean="0"/>
              <a:t>This demonstrates/create/shows/conveys…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2 marks</a:t>
            </a:r>
          </a:p>
          <a:p>
            <a:pPr marL="0" indent="0">
              <a:buNone/>
            </a:pPr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60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475"/>
            <a:ext cx="6477000" cy="57150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“</a:t>
            </a:r>
            <a:r>
              <a:rPr lang="en-GB" dirty="0"/>
              <a:t>the working man/has </a:t>
            </a:r>
            <a:r>
              <a:rPr lang="en-GB" dirty="0" err="1"/>
              <a:t>nae</a:t>
            </a:r>
            <a:r>
              <a:rPr lang="en-GB" dirty="0"/>
              <a:t> education, he </a:t>
            </a:r>
            <a:r>
              <a:rPr lang="en-GB" dirty="0" err="1"/>
              <a:t>jist</a:t>
            </a:r>
            <a:r>
              <a:rPr lang="en-GB" dirty="0"/>
              <a:t> canny – </a:t>
            </a:r>
            <a:r>
              <a:rPr lang="en-GB" dirty="0" err="1"/>
              <a:t>jist</a:t>
            </a:r>
            <a:r>
              <a:rPr lang="en-GB" dirty="0"/>
              <a:t>/</a:t>
            </a:r>
            <a:r>
              <a:rPr lang="en-GB" dirty="0" err="1"/>
              <a:t>hasny</a:t>
            </a:r>
            <a:r>
              <a:rPr lang="en-GB" dirty="0"/>
              <a:t> got it</a:t>
            </a:r>
            <a:r>
              <a:rPr lang="en-GB" dirty="0" smtClean="0"/>
              <a:t>…/</a:t>
            </a:r>
            <a:r>
              <a:rPr lang="en-GB" dirty="0"/>
              <a:t>he’s </a:t>
            </a:r>
            <a:r>
              <a:rPr lang="en-GB" dirty="0" err="1"/>
              <a:t>jist</a:t>
            </a:r>
            <a:r>
              <a:rPr lang="en-GB" dirty="0"/>
              <a:t> </a:t>
            </a:r>
            <a:r>
              <a:rPr lang="en-GB" dirty="0" err="1"/>
              <a:t>bliddy</a:t>
            </a:r>
            <a:r>
              <a:rPr lang="en-GB" dirty="0"/>
              <a:t> ignorant”</a:t>
            </a:r>
          </a:p>
          <a:p>
            <a:r>
              <a:rPr lang="en-GB" u="sng" dirty="0"/>
              <a:t>Here Morgan uses </a:t>
            </a:r>
            <a:r>
              <a:rPr lang="en-GB" dirty="0"/>
              <a:t>repetition of “</a:t>
            </a:r>
            <a:r>
              <a:rPr lang="en-GB" dirty="0" err="1"/>
              <a:t>jist</a:t>
            </a:r>
            <a:r>
              <a:rPr lang="en-GB" dirty="0"/>
              <a:t>” to convey how frustrated and limited the man feels by his position in life. </a:t>
            </a:r>
            <a:r>
              <a:rPr lang="en-GB" u="sng" dirty="0"/>
              <a:t>His</a:t>
            </a:r>
            <a:r>
              <a:rPr lang="en-GB" dirty="0"/>
              <a:t> consistent </a:t>
            </a:r>
            <a:r>
              <a:rPr lang="en-GB" u="sng" dirty="0"/>
              <a:t>use of</a:t>
            </a:r>
            <a:r>
              <a:rPr lang="en-GB" dirty="0"/>
              <a:t> negatives when describing himself shows a self-deprecating nature and a sense of interiority he feels compared with others.</a:t>
            </a:r>
          </a:p>
          <a:p>
            <a:r>
              <a:rPr lang="en-GB" u="sng" dirty="0"/>
              <a:t>This shows he is an interesting character as </a:t>
            </a:r>
            <a:r>
              <a:rPr lang="en-GB" dirty="0"/>
              <a:t>Morgan has created a character that conveys the frustrations of living within social class boundaries and how limiting these categories are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YOUR TURN-USE DIFFERENT QUOTATION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066800"/>
            <a:ext cx="2514600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/>
              <a:t>Given Poem (Poem in Extract)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Quote demonstrating link to </a:t>
            </a:r>
            <a:r>
              <a:rPr lang="en-GB" dirty="0" smtClean="0"/>
              <a:t>Q-“__________”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Analyse poetic techniques used in </a:t>
            </a:r>
            <a:r>
              <a:rPr lang="en-GB" dirty="0" smtClean="0"/>
              <a:t>quote-”Here</a:t>
            </a:r>
            <a:r>
              <a:rPr lang="en-GB" dirty="0"/>
              <a:t>, Morgan uses ________ to</a:t>
            </a:r>
            <a:r>
              <a:rPr lang="en-GB" dirty="0" smtClean="0"/>
              <a:t>…”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 to </a:t>
            </a:r>
            <a:r>
              <a:rPr lang="en-GB" dirty="0" smtClean="0"/>
              <a:t>Q-”This </a:t>
            </a:r>
            <a:r>
              <a:rPr lang="en-GB" dirty="0"/>
              <a:t>demonstrates/create/shows/conveys</a:t>
            </a:r>
            <a:r>
              <a:rPr lang="en-GB" dirty="0" smtClean="0"/>
              <a:t>…”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2 marks</a:t>
            </a:r>
          </a:p>
        </p:txBody>
      </p:sp>
    </p:spTree>
    <p:extLst>
      <p:ext uri="{BB962C8B-B14F-4D97-AF65-F5344CB8AC3E}">
        <p14:creationId xmlns:p14="http://schemas.microsoft.com/office/powerpoint/2010/main" val="35272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Comparing Texts-‘Good Friday’ and ‘In The Snack Bar’</vt:lpstr>
      <vt:lpstr>What is the 8 mark question?</vt:lpstr>
      <vt:lpstr>What’s the connection?</vt:lpstr>
      <vt:lpstr>Example Question</vt:lpstr>
      <vt:lpstr>Structure of 8 Mark Question</vt:lpstr>
      <vt:lpstr>8 mark Q</vt:lpstr>
      <vt:lpstr>8 mark Q</vt:lpstr>
      <vt:lpstr>8 Mark Q</vt:lpstr>
      <vt:lpstr>EXAMPLE</vt:lpstr>
      <vt:lpstr>8 Mark Q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Texts-‘Good Friday’ and ‘In The Snack Bar’</dc:title>
  <dc:creator>MInnes (St Thomas Aquinas)</dc:creator>
  <cp:lastModifiedBy>MInnes (St Thomas Aquinas)</cp:lastModifiedBy>
  <cp:revision>1</cp:revision>
  <dcterms:created xsi:type="dcterms:W3CDTF">2006-08-16T00:00:00Z</dcterms:created>
  <dcterms:modified xsi:type="dcterms:W3CDTF">2018-10-11T09:21:33Z</dcterms:modified>
</cp:coreProperties>
</file>