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2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/>
          <a:p>
            <a:r>
              <a:rPr lang="en-GB" dirty="0" smtClean="0"/>
              <a:t>To Kill A Mockingbird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Chapters 7-8 Key Quotes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7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Quotations Explained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143000"/>
            <a:ext cx="5334000" cy="5486401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CONTEXT-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Jem</a:t>
            </a:r>
            <a:r>
              <a:rPr lang="en-GB" dirty="0" smtClean="0">
                <a:solidFill>
                  <a:schemeClr val="bg1"/>
                </a:solidFill>
              </a:rPr>
              <a:t> retrieves his shorts from the </a:t>
            </a:r>
            <a:r>
              <a:rPr lang="en-GB" dirty="0" err="1" smtClean="0">
                <a:solidFill>
                  <a:schemeClr val="bg1"/>
                </a:solidFill>
              </a:rPr>
              <a:t>Radleys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QUOTATION-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“…’They’d been sewed up. Not like a lady sewed ‘</a:t>
            </a:r>
            <a:r>
              <a:rPr lang="en-GB" dirty="0" err="1">
                <a:solidFill>
                  <a:schemeClr val="bg1"/>
                </a:solidFill>
              </a:rPr>
              <a:t>em</a:t>
            </a:r>
            <a:r>
              <a:rPr lang="en-GB" dirty="0">
                <a:solidFill>
                  <a:schemeClr val="bg1"/>
                </a:solidFill>
              </a:rPr>
              <a:t>, like </a:t>
            </a:r>
            <a:r>
              <a:rPr lang="en-GB" dirty="0" err="1">
                <a:solidFill>
                  <a:schemeClr val="bg1"/>
                </a:solidFill>
              </a:rPr>
              <a:t>somethin</a:t>
            </a:r>
            <a:r>
              <a:rPr lang="en-GB" dirty="0">
                <a:solidFill>
                  <a:schemeClr val="bg1"/>
                </a:solidFill>
              </a:rPr>
              <a:t>’ I’d try to do. All crooked. It’s almost like-’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‘-somebody knew you were </a:t>
            </a:r>
            <a:r>
              <a:rPr lang="en-GB" dirty="0" err="1">
                <a:solidFill>
                  <a:schemeClr val="bg1"/>
                </a:solidFill>
              </a:rPr>
              <a:t>comin</a:t>
            </a:r>
            <a:r>
              <a:rPr lang="en-GB" dirty="0">
                <a:solidFill>
                  <a:schemeClr val="bg1"/>
                </a:solidFill>
              </a:rPr>
              <a:t>’ back for ‘</a:t>
            </a:r>
            <a:r>
              <a:rPr lang="en-GB" dirty="0" err="1">
                <a:solidFill>
                  <a:schemeClr val="bg1"/>
                </a:solidFill>
              </a:rPr>
              <a:t>em</a:t>
            </a:r>
            <a:r>
              <a:rPr lang="en-GB" dirty="0">
                <a:solidFill>
                  <a:schemeClr val="bg1"/>
                </a:solidFill>
              </a:rPr>
              <a:t>.’” </a:t>
            </a:r>
            <a:r>
              <a:rPr lang="en-GB" dirty="0" err="1">
                <a:solidFill>
                  <a:schemeClr val="bg1"/>
                </a:solidFill>
              </a:rPr>
              <a:t>pg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65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EXPLANATION-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Lee carefully alludes to Boo </a:t>
            </a:r>
            <a:r>
              <a:rPr lang="en-GB" dirty="0" err="1" smtClean="0">
                <a:solidFill>
                  <a:schemeClr val="bg1"/>
                </a:solidFill>
              </a:rPr>
              <a:t>Radley’s</a:t>
            </a:r>
            <a:r>
              <a:rPr lang="en-GB" dirty="0" smtClean="0">
                <a:solidFill>
                  <a:schemeClr val="bg1"/>
                </a:solidFill>
              </a:rPr>
              <a:t> intervention in events here, through reference to a ‘clumsy’ manner in which the shorts had been repaired-suggests lack of time and knowledge-sets up later interventions by Boo in this chapter and after the fire-presents him as protective, caring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Chapters 7-8 Quotes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“…’They’d been sewed up. Not like </a:t>
            </a:r>
            <a:r>
              <a:rPr lang="en-GB" dirty="0" smtClean="0">
                <a:solidFill>
                  <a:schemeClr val="bg1"/>
                </a:solidFill>
              </a:rPr>
              <a:t>a lady </a:t>
            </a:r>
            <a:r>
              <a:rPr lang="en-GB" dirty="0">
                <a:solidFill>
                  <a:schemeClr val="bg1"/>
                </a:solidFill>
              </a:rPr>
              <a:t>sewed ‘</a:t>
            </a:r>
            <a:r>
              <a:rPr lang="en-GB" dirty="0" err="1" smtClean="0">
                <a:solidFill>
                  <a:schemeClr val="bg1"/>
                </a:solidFill>
              </a:rPr>
              <a:t>em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>
                <a:solidFill>
                  <a:schemeClr val="bg1"/>
                </a:solidFill>
              </a:rPr>
              <a:t>like </a:t>
            </a:r>
            <a:r>
              <a:rPr lang="en-GB" dirty="0" err="1">
                <a:solidFill>
                  <a:schemeClr val="bg1"/>
                </a:solidFill>
              </a:rPr>
              <a:t>somethin</a:t>
            </a:r>
            <a:r>
              <a:rPr lang="en-GB" dirty="0">
                <a:solidFill>
                  <a:schemeClr val="bg1"/>
                </a:solidFill>
              </a:rPr>
              <a:t>’ I’d try to do. All crooked. It’s almost like-</a:t>
            </a:r>
            <a:r>
              <a:rPr lang="en-GB" dirty="0" smtClean="0">
                <a:solidFill>
                  <a:schemeClr val="bg1"/>
                </a:solidFill>
              </a:rPr>
              <a:t>’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‘-</a:t>
            </a:r>
            <a:r>
              <a:rPr lang="en-GB" dirty="0">
                <a:solidFill>
                  <a:schemeClr val="bg1"/>
                </a:solidFill>
              </a:rPr>
              <a:t>somebody knew you were </a:t>
            </a:r>
            <a:r>
              <a:rPr lang="en-GB" dirty="0" err="1">
                <a:solidFill>
                  <a:schemeClr val="bg1"/>
                </a:solidFill>
              </a:rPr>
              <a:t>comin</a:t>
            </a:r>
            <a:r>
              <a:rPr lang="en-GB" dirty="0">
                <a:solidFill>
                  <a:schemeClr val="bg1"/>
                </a:solidFill>
              </a:rPr>
              <a:t>’ back for ‘</a:t>
            </a:r>
            <a:r>
              <a:rPr lang="en-GB" dirty="0" err="1">
                <a:solidFill>
                  <a:schemeClr val="bg1"/>
                </a:solidFill>
              </a:rPr>
              <a:t>em</a:t>
            </a:r>
            <a:r>
              <a:rPr lang="en-GB" dirty="0">
                <a:solidFill>
                  <a:schemeClr val="bg1"/>
                </a:solidFill>
              </a:rPr>
              <a:t>.’” </a:t>
            </a:r>
            <a:r>
              <a:rPr lang="en-GB" dirty="0" err="1">
                <a:solidFill>
                  <a:schemeClr val="bg1"/>
                </a:solidFill>
              </a:rPr>
              <a:t>pg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65</a:t>
            </a:r>
          </a:p>
          <a:p>
            <a:r>
              <a:rPr lang="en-GB" dirty="0">
                <a:solidFill>
                  <a:schemeClr val="bg1"/>
                </a:solidFill>
              </a:rPr>
              <a:t>“When we went in the house I saw he had been crying; his face was dirty in the right places, but I thought it odd that I had not heard him</a:t>
            </a:r>
            <a:r>
              <a:rPr lang="en-GB" dirty="0" smtClean="0">
                <a:solidFill>
                  <a:schemeClr val="bg1"/>
                </a:solidFill>
              </a:rPr>
              <a:t>.” (70)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“Mr Avery said it was written on the Rosetta Stone that when children disobeyed their parents…the weather would change: </a:t>
            </a:r>
            <a:r>
              <a:rPr lang="en-GB" dirty="0" err="1" smtClean="0">
                <a:solidFill>
                  <a:schemeClr val="bg1"/>
                </a:solidFill>
              </a:rPr>
              <a:t>Jem</a:t>
            </a:r>
            <a:r>
              <a:rPr lang="en-GB" dirty="0" smtClean="0">
                <a:solidFill>
                  <a:schemeClr val="bg1"/>
                </a:solidFill>
              </a:rPr>
              <a:t> and I were burdened with the guilt of contributing to the aberrations of nature, thereby causing unhappiness to our neighbours and discomfort to ourselves.” </a:t>
            </a:r>
            <a:r>
              <a:rPr lang="en-GB" dirty="0" err="1" smtClean="0">
                <a:solidFill>
                  <a:schemeClr val="bg1"/>
                </a:solidFill>
              </a:rPr>
              <a:t>pg</a:t>
            </a:r>
            <a:r>
              <a:rPr lang="en-GB" dirty="0" smtClean="0">
                <a:solidFill>
                  <a:schemeClr val="bg1"/>
                </a:solidFill>
              </a:rPr>
              <a:t> 70</a:t>
            </a:r>
          </a:p>
          <a:p>
            <a:r>
              <a:rPr lang="en-GB" dirty="0">
                <a:solidFill>
                  <a:schemeClr val="bg1"/>
                </a:solidFill>
              </a:rPr>
              <a:t>‘…whose blanket is that?’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‘Blanket?’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‘Yes ma’am, blanket. It isn’t ours.’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‘…Someday maybe Scout can thank him for covering her up.’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‘Thank who?’ I asked.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‘Boo </a:t>
            </a:r>
            <a:r>
              <a:rPr lang="en-GB" dirty="0" err="1">
                <a:solidFill>
                  <a:schemeClr val="bg1"/>
                </a:solidFill>
              </a:rPr>
              <a:t>Radley</a:t>
            </a:r>
            <a:r>
              <a:rPr lang="en-GB" dirty="0">
                <a:solidFill>
                  <a:schemeClr val="bg1"/>
                </a:solidFill>
              </a:rPr>
              <a:t>. You were so busy looking at the fire you didn’t know when he put the blanket around you’” </a:t>
            </a:r>
            <a:r>
              <a:rPr lang="en-GB" dirty="0" err="1">
                <a:solidFill>
                  <a:schemeClr val="bg1"/>
                </a:solidFill>
              </a:rPr>
              <a:t>pg</a:t>
            </a:r>
            <a:r>
              <a:rPr lang="en-GB" dirty="0">
                <a:solidFill>
                  <a:schemeClr val="bg1"/>
                </a:solidFill>
              </a:rPr>
              <a:t> 80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685800"/>
            <a:ext cx="6248400" cy="59436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CONTEXT-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Jem’s</a:t>
            </a:r>
            <a:r>
              <a:rPr lang="en-GB" dirty="0" smtClean="0">
                <a:solidFill>
                  <a:schemeClr val="bg1"/>
                </a:solidFill>
              </a:rPr>
              <a:t> reaction to the tree being sealed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QUOTATION-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“When we went in the house I saw he had been crying; his face was dirty in all the right places, but I thought it odd that I had not heard him.” (</a:t>
            </a:r>
            <a:r>
              <a:rPr lang="en-GB" dirty="0" err="1" smtClean="0">
                <a:solidFill>
                  <a:schemeClr val="bg1"/>
                </a:solidFill>
              </a:rPr>
              <a:t>pg</a:t>
            </a:r>
            <a:r>
              <a:rPr lang="en-GB" dirty="0" smtClean="0">
                <a:solidFill>
                  <a:schemeClr val="bg1"/>
                </a:solidFill>
              </a:rPr>
              <a:t> 70)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EXPLANATION-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Jem</a:t>
            </a:r>
            <a:r>
              <a:rPr lang="en-GB" dirty="0" smtClean="0">
                <a:solidFill>
                  <a:schemeClr val="bg1"/>
                </a:solidFill>
              </a:rPr>
              <a:t> reacted to the situation very seriously; left him shaken. Makes Scout uneasy to see her protective big brother crying, after telling her not to get upset. </a:t>
            </a:r>
            <a:r>
              <a:rPr lang="en-GB" dirty="0" err="1" smtClean="0">
                <a:solidFill>
                  <a:schemeClr val="bg1"/>
                </a:solidFill>
              </a:rPr>
              <a:t>Jem</a:t>
            </a:r>
            <a:r>
              <a:rPr lang="en-GB" dirty="0" smtClean="0">
                <a:solidFill>
                  <a:schemeClr val="bg1"/>
                </a:solidFill>
              </a:rPr>
              <a:t> sees loss of fun, innocence, excitement-angered and upset by end of fantasy and mystery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CONTEXT-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Scout explains </a:t>
            </a:r>
            <a:r>
              <a:rPr lang="en-GB" dirty="0" err="1" smtClean="0">
                <a:solidFill>
                  <a:schemeClr val="bg1"/>
                </a:solidFill>
              </a:rPr>
              <a:t>Maycomb’s</a:t>
            </a:r>
            <a:r>
              <a:rPr lang="en-GB" dirty="0" smtClean="0">
                <a:solidFill>
                  <a:schemeClr val="bg1"/>
                </a:solidFill>
              </a:rPr>
              <a:t> superstitions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QUOTATION-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“Mr Avery said it was written on the Rosetta Stone that when children disobeyed their parents…the weather would change: </a:t>
            </a:r>
            <a:r>
              <a:rPr lang="en-GB" dirty="0" err="1">
                <a:solidFill>
                  <a:schemeClr val="bg1"/>
                </a:solidFill>
              </a:rPr>
              <a:t>Jem</a:t>
            </a:r>
            <a:r>
              <a:rPr lang="en-GB" dirty="0">
                <a:solidFill>
                  <a:schemeClr val="bg1"/>
                </a:solidFill>
              </a:rPr>
              <a:t> and I were burdened with the guilt of contributing to the aberrations of nature, thereby causing unhappiness to our neighbours and discomfort to ourselves.” </a:t>
            </a:r>
            <a:r>
              <a:rPr lang="en-GB" dirty="0" err="1">
                <a:solidFill>
                  <a:schemeClr val="bg1"/>
                </a:solidFill>
              </a:rPr>
              <a:t>pg</a:t>
            </a:r>
            <a:r>
              <a:rPr lang="en-GB" dirty="0">
                <a:solidFill>
                  <a:schemeClr val="bg1"/>
                </a:solidFill>
              </a:rPr>
              <a:t> 70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EXPLANATION-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In </a:t>
            </a:r>
            <a:r>
              <a:rPr lang="en-GB" dirty="0" err="1" smtClean="0">
                <a:solidFill>
                  <a:schemeClr val="bg1"/>
                </a:solidFill>
              </a:rPr>
              <a:t>Maycomb</a:t>
            </a:r>
            <a:r>
              <a:rPr lang="en-GB" dirty="0" smtClean="0">
                <a:solidFill>
                  <a:schemeClr val="bg1"/>
                </a:solidFill>
              </a:rPr>
              <a:t>, children are not given a high status, are seen as meddlers and responsible for wrongdoing-high pressure on them to obey their parents and stick to </a:t>
            </a:r>
            <a:r>
              <a:rPr lang="en-GB" dirty="0" err="1" smtClean="0">
                <a:solidFill>
                  <a:schemeClr val="bg1"/>
                </a:solidFill>
              </a:rPr>
              <a:t>Maycomb’s</a:t>
            </a:r>
            <a:r>
              <a:rPr lang="en-GB" dirty="0" smtClean="0">
                <a:solidFill>
                  <a:schemeClr val="bg1"/>
                </a:solidFill>
              </a:rPr>
              <a:t> traditional values. Adds to Scout’s melodramatic view of the world, naivety shown.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  <a:solidFill>
            <a:schemeClr val="tx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CONTEXT-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Boo </a:t>
            </a:r>
            <a:r>
              <a:rPr lang="en-GB" dirty="0" err="1" smtClean="0">
                <a:solidFill>
                  <a:schemeClr val="bg1"/>
                </a:solidFill>
              </a:rPr>
              <a:t>Radley</a:t>
            </a:r>
            <a:r>
              <a:rPr lang="en-GB" dirty="0" smtClean="0">
                <a:solidFill>
                  <a:schemeClr val="bg1"/>
                </a:solidFill>
              </a:rPr>
              <a:t> places a blanket around Scout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QUOTATION-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‘…whose blanket is that?’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‘Blanket?’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‘Yes ma’am, blanket. It isn’t ours.’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‘…Someday maybe Scout can thank him for covering her up.’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‘Thank who?’ I asked.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‘Boo </a:t>
            </a:r>
            <a:r>
              <a:rPr lang="en-GB" dirty="0" err="1">
                <a:solidFill>
                  <a:schemeClr val="bg1"/>
                </a:solidFill>
              </a:rPr>
              <a:t>Radley</a:t>
            </a:r>
            <a:r>
              <a:rPr lang="en-GB" dirty="0">
                <a:solidFill>
                  <a:schemeClr val="bg1"/>
                </a:solidFill>
              </a:rPr>
              <a:t>. You were so busy looking at the fire you didn’t know when he put the blanket around you’” </a:t>
            </a:r>
            <a:r>
              <a:rPr lang="en-GB" dirty="0" err="1">
                <a:solidFill>
                  <a:schemeClr val="bg1"/>
                </a:solidFill>
              </a:rPr>
              <a:t>pg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80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EXPLANATION-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Boo is portrayed as a silent hero-starts to change Scout and </a:t>
            </a:r>
            <a:r>
              <a:rPr lang="en-GB" dirty="0" err="1" smtClean="0">
                <a:solidFill>
                  <a:schemeClr val="bg1"/>
                </a:solidFill>
              </a:rPr>
              <a:t>Jem’s</a:t>
            </a:r>
            <a:r>
              <a:rPr lang="en-GB" dirty="0" smtClean="0">
                <a:solidFill>
                  <a:schemeClr val="bg1"/>
                </a:solidFill>
              </a:rPr>
              <a:t> perceptions of Boo from mysterious and dangerous figure to someone who is caring and protective, without looking for recognition-challenges </a:t>
            </a:r>
            <a:r>
              <a:rPr lang="en-GB" smtClean="0">
                <a:solidFill>
                  <a:schemeClr val="bg1"/>
                </a:solidFill>
              </a:rPr>
              <a:t>community’s perception of Boo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7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629</Words>
  <Application>Microsoft Office PowerPoint</Application>
  <PresentationFormat>On-screen Show (4:3)</PresentationFormat>
  <Paragraphs>56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 Kill A Mockingbird</vt:lpstr>
      <vt:lpstr>Important Quotations Explained</vt:lpstr>
      <vt:lpstr>Chapters 7-8 Quotes</vt:lpstr>
      <vt:lpstr>Key Quotation Analysis</vt:lpstr>
      <vt:lpstr>Key Quotation Analysis</vt:lpstr>
      <vt:lpstr>Key Quotation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MInnes (St Thomas Aquinas)</dc:creator>
  <cp:lastModifiedBy>MInnes (St Thomas Aquinas)</cp:lastModifiedBy>
  <cp:revision>9</cp:revision>
  <dcterms:created xsi:type="dcterms:W3CDTF">2006-08-16T00:00:00Z</dcterms:created>
  <dcterms:modified xsi:type="dcterms:W3CDTF">2018-09-14T13:42:23Z</dcterms:modified>
</cp:coreProperties>
</file>