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9" r:id="rId3"/>
    <p:sldId id="262" r:id="rId4"/>
    <p:sldId id="270" r:id="rId5"/>
    <p:sldId id="258" r:id="rId6"/>
    <p:sldId id="266" r:id="rId7"/>
    <p:sldId id="260" r:id="rId8"/>
    <p:sldId id="261"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9/7/2018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9/7/2018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9/7/2018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9/7/2018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9/7/2018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70000"/>
            <a:lum/>
          </a:blip>
          <a:srcRect/>
          <a:stretch>
            <a:fillRect l="-20000" r="-3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9/7/2018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2514600"/>
            <a:ext cx="7772400" cy="1470025"/>
          </a:xfrm>
        </p:spPr>
        <p:txBody>
          <a:bodyPr/>
          <a:lstStyle/>
          <a:p>
            <a:r>
              <a:rPr lang="en-GB" dirty="0" smtClean="0"/>
              <a:t>To Kill A Mockingbird</a:t>
            </a:r>
            <a:endParaRPr lang="en-GB" dirty="0"/>
          </a:p>
        </p:txBody>
      </p:sp>
      <p:sp>
        <p:nvSpPr>
          <p:cNvPr id="3" name="Subtitle 2"/>
          <p:cNvSpPr>
            <a:spLocks noGrp="1"/>
          </p:cNvSpPr>
          <p:nvPr>
            <p:ph type="subTitle" idx="1"/>
          </p:nvPr>
        </p:nvSpPr>
        <p:spPr/>
        <p:txBody>
          <a:bodyPr/>
          <a:lstStyle/>
          <a:p>
            <a:r>
              <a:rPr lang="en-GB" dirty="0" smtClean="0">
                <a:solidFill>
                  <a:srgbClr val="FF0000"/>
                </a:solidFill>
              </a:rPr>
              <a:t>Chapters 4-6 Key Quotes</a:t>
            </a:r>
            <a:endParaRPr lang="en-GB" dirty="0">
              <a:solidFill>
                <a:srgbClr val="FF0000"/>
              </a:solidFill>
            </a:endParaRPr>
          </a:p>
        </p:txBody>
      </p:sp>
    </p:spTree>
    <p:extLst>
      <p:ext uri="{BB962C8B-B14F-4D97-AF65-F5344CB8AC3E}">
        <p14:creationId xmlns:p14="http://schemas.microsoft.com/office/powerpoint/2010/main" val="21890793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Important Quotations Explained</a:t>
            </a:r>
            <a:endParaRPr lang="en-GB" dirty="0"/>
          </a:p>
        </p:txBody>
      </p:sp>
      <p:sp>
        <p:nvSpPr>
          <p:cNvPr id="3" name="Content Placeholder 2"/>
          <p:cNvSpPr>
            <a:spLocks noGrp="1"/>
          </p:cNvSpPr>
          <p:nvPr>
            <p:ph idx="1"/>
          </p:nvPr>
        </p:nvSpPr>
        <p:spPr>
          <a:xfrm>
            <a:off x="3276600" y="1371601"/>
            <a:ext cx="5334000" cy="5257800"/>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After playing games and daring to get nearer the </a:t>
            </a:r>
            <a:r>
              <a:rPr lang="en-GB" dirty="0" err="1" smtClean="0">
                <a:solidFill>
                  <a:schemeClr val="bg1"/>
                </a:solidFill>
              </a:rPr>
              <a:t>Radley</a:t>
            </a:r>
            <a:r>
              <a:rPr lang="en-GB" dirty="0" smtClean="0">
                <a:solidFill>
                  <a:schemeClr val="bg1"/>
                </a:solidFill>
              </a:rPr>
              <a:t> house, Scout hears a noise</a:t>
            </a:r>
            <a:endParaRPr lang="en-GB" dirty="0">
              <a:solidFill>
                <a:schemeClr val="bg1"/>
              </a:solidFill>
            </a:endParaRPr>
          </a:p>
          <a:p>
            <a:pPr marL="0" indent="0">
              <a:buNone/>
            </a:pPr>
            <a:r>
              <a:rPr lang="en-GB" dirty="0" smtClean="0">
                <a:solidFill>
                  <a:schemeClr val="bg1"/>
                </a:solidFill>
              </a:rPr>
              <a:t>QUOTATION-</a:t>
            </a:r>
          </a:p>
          <a:p>
            <a:pPr marL="0" indent="0">
              <a:buNone/>
            </a:pPr>
            <a:r>
              <a:rPr lang="en-GB" dirty="0" smtClean="0">
                <a:solidFill>
                  <a:schemeClr val="bg1"/>
                </a:solidFill>
              </a:rPr>
              <a:t>“Through </a:t>
            </a:r>
            <a:r>
              <a:rPr lang="en-GB" dirty="0">
                <a:solidFill>
                  <a:schemeClr val="bg1"/>
                </a:solidFill>
              </a:rPr>
              <a:t>all the head-shaking, quelling of nausea and </a:t>
            </a:r>
            <a:r>
              <a:rPr lang="en-GB" dirty="0" err="1">
                <a:solidFill>
                  <a:schemeClr val="bg1"/>
                </a:solidFill>
              </a:rPr>
              <a:t>Jem</a:t>
            </a:r>
            <a:r>
              <a:rPr lang="en-GB" dirty="0">
                <a:solidFill>
                  <a:schemeClr val="bg1"/>
                </a:solidFill>
              </a:rPr>
              <a:t>-yelling, I had heard another sound, so low I could not have heard it from the sidewalk. Someone inside the house was laughing.” (45</a:t>
            </a:r>
            <a:r>
              <a:rPr lang="en-GB" dirty="0" smtClean="0">
                <a:solidFill>
                  <a:schemeClr val="bg1"/>
                </a:solidFill>
              </a:rPr>
              <a:t>)</a:t>
            </a:r>
          </a:p>
          <a:p>
            <a:pPr marL="0" indent="0">
              <a:buNone/>
            </a:pPr>
            <a:r>
              <a:rPr lang="en-GB" dirty="0" smtClean="0">
                <a:solidFill>
                  <a:schemeClr val="bg1"/>
                </a:solidFill>
              </a:rPr>
              <a:t>EXPLANATION-</a:t>
            </a:r>
          </a:p>
          <a:p>
            <a:pPr marL="0" indent="0">
              <a:buNone/>
            </a:pPr>
            <a:r>
              <a:rPr lang="en-GB" dirty="0" smtClean="0">
                <a:solidFill>
                  <a:schemeClr val="bg1"/>
                </a:solidFill>
              </a:rPr>
              <a:t>Scout, </a:t>
            </a:r>
            <a:r>
              <a:rPr lang="en-GB" dirty="0" err="1" smtClean="0">
                <a:solidFill>
                  <a:schemeClr val="bg1"/>
                </a:solidFill>
              </a:rPr>
              <a:t>Jem</a:t>
            </a:r>
            <a:r>
              <a:rPr lang="en-GB" dirty="0" smtClean="0">
                <a:solidFill>
                  <a:schemeClr val="bg1"/>
                </a:solidFill>
              </a:rPr>
              <a:t> and Dill have created a version of Boo </a:t>
            </a:r>
            <a:r>
              <a:rPr lang="en-GB" dirty="0" err="1" smtClean="0">
                <a:solidFill>
                  <a:schemeClr val="bg1"/>
                </a:solidFill>
              </a:rPr>
              <a:t>Radley</a:t>
            </a:r>
            <a:r>
              <a:rPr lang="en-GB" dirty="0" smtClean="0">
                <a:solidFill>
                  <a:schemeClr val="bg1"/>
                </a:solidFill>
              </a:rPr>
              <a:t> in their head as a monstrous figure; one who is the villain in every game they play. The idea of him existing frightens but intrigues Scout, and his laughter at the end of this chapter challenges her view of him, unnerving her further</a:t>
            </a:r>
          </a:p>
          <a:p>
            <a:pPr marL="0" indent="0">
              <a:buNone/>
            </a:pPr>
            <a:endParaRPr lang="en-GB" dirty="0">
              <a:solidFill>
                <a:schemeClr val="bg1"/>
              </a:solidFill>
            </a:endParaRPr>
          </a:p>
          <a:p>
            <a:pPr marL="0" indent="0">
              <a:buNone/>
            </a:pPr>
            <a:endParaRPr lang="en-GB" dirty="0">
              <a:solidFill>
                <a:schemeClr val="bg1"/>
              </a:solidFill>
            </a:endParaRPr>
          </a:p>
        </p:txBody>
      </p:sp>
    </p:spTree>
    <p:extLst>
      <p:ext uri="{BB962C8B-B14F-4D97-AF65-F5344CB8AC3E}">
        <p14:creationId xmlns:p14="http://schemas.microsoft.com/office/powerpoint/2010/main" val="30507001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124200" y="1295400"/>
            <a:ext cx="5638800" cy="5105400"/>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Miss </a:t>
            </a:r>
            <a:r>
              <a:rPr lang="en-GB" dirty="0" err="1" smtClean="0">
                <a:solidFill>
                  <a:schemeClr val="bg1"/>
                </a:solidFill>
              </a:rPr>
              <a:t>Maudie</a:t>
            </a:r>
            <a:r>
              <a:rPr lang="en-GB" dirty="0" smtClean="0">
                <a:solidFill>
                  <a:schemeClr val="bg1"/>
                </a:solidFill>
              </a:rPr>
              <a:t> is telling Scou</a:t>
            </a:r>
            <a:r>
              <a:rPr lang="en-GB" dirty="0" smtClean="0">
                <a:solidFill>
                  <a:schemeClr val="bg1"/>
                </a:solidFill>
              </a:rPr>
              <a:t>t about how religion is viewed by the community</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“‘You are two young to understand it,’ she said, ‘but sometimes the Bible in the hand of one man is worse than a whiskey bottle in the hand of—oh, of your father.’” (50)</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Miss </a:t>
            </a:r>
            <a:r>
              <a:rPr lang="en-GB" dirty="0" err="1" smtClean="0">
                <a:solidFill>
                  <a:schemeClr val="bg1"/>
                </a:solidFill>
              </a:rPr>
              <a:t>Maudie</a:t>
            </a:r>
            <a:r>
              <a:rPr lang="en-GB" dirty="0" smtClean="0">
                <a:solidFill>
                  <a:schemeClr val="bg1"/>
                </a:solidFill>
              </a:rPr>
              <a:t> makes reference to the </a:t>
            </a:r>
            <a:r>
              <a:rPr lang="en-GB" dirty="0" err="1" smtClean="0">
                <a:solidFill>
                  <a:schemeClr val="bg1"/>
                </a:solidFill>
              </a:rPr>
              <a:t>Radleys</a:t>
            </a:r>
            <a:r>
              <a:rPr lang="en-GB" dirty="0" smtClean="0">
                <a:solidFill>
                  <a:schemeClr val="bg1"/>
                </a:solidFill>
              </a:rPr>
              <a:t>’ beliefs about religion, which cause them to be seen as outcasts and peculiar by the community. She warns of the dangers of fanatical religion, which is a very Christian community such as </a:t>
            </a:r>
            <a:r>
              <a:rPr lang="en-GB" dirty="0" err="1" smtClean="0">
                <a:solidFill>
                  <a:schemeClr val="bg1"/>
                </a:solidFill>
              </a:rPr>
              <a:t>Maycomb</a:t>
            </a:r>
            <a:r>
              <a:rPr lang="en-GB" dirty="0" smtClean="0">
                <a:solidFill>
                  <a:schemeClr val="bg1"/>
                </a:solidFill>
              </a:rPr>
              <a:t>, is almost ironic!</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Atticus scolds the children for harassing Boo </a:t>
            </a:r>
            <a:r>
              <a:rPr lang="en-GB" dirty="0" err="1" smtClean="0">
                <a:solidFill>
                  <a:schemeClr val="bg1"/>
                </a:solidFill>
              </a:rPr>
              <a:t>Radley</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“What Mr </a:t>
            </a:r>
            <a:r>
              <a:rPr lang="en-GB" dirty="0" err="1">
                <a:solidFill>
                  <a:schemeClr val="bg1"/>
                </a:solidFill>
              </a:rPr>
              <a:t>Radley</a:t>
            </a:r>
            <a:r>
              <a:rPr lang="en-GB" dirty="0">
                <a:solidFill>
                  <a:schemeClr val="bg1"/>
                </a:solidFill>
              </a:rPr>
              <a:t> did was his own business….he had the right to stay inside free from the attention of inquisitive children….What Mr </a:t>
            </a:r>
            <a:r>
              <a:rPr lang="en-GB" dirty="0" err="1">
                <a:solidFill>
                  <a:schemeClr val="bg1"/>
                </a:solidFill>
              </a:rPr>
              <a:t>Radley</a:t>
            </a:r>
            <a:r>
              <a:rPr lang="en-GB" dirty="0">
                <a:solidFill>
                  <a:schemeClr val="bg1"/>
                </a:solidFill>
              </a:rPr>
              <a:t> did may seem peculiar to us, but it did not seem peculiar to him.”(54</a:t>
            </a:r>
            <a:r>
              <a:rPr lang="en-GB" dirty="0" smtClean="0">
                <a:solidFill>
                  <a:schemeClr val="bg1"/>
                </a:solidFill>
              </a:rPr>
              <a:t>)</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Atticus reiterates the importance of privacy and highlights the invasive nature of </a:t>
            </a:r>
            <a:r>
              <a:rPr lang="en-GB" dirty="0" err="1" smtClean="0">
                <a:solidFill>
                  <a:schemeClr val="bg1"/>
                </a:solidFill>
              </a:rPr>
              <a:t>Maycomb</a:t>
            </a:r>
            <a:r>
              <a:rPr lang="en-GB" dirty="0" smtClean="0">
                <a:solidFill>
                  <a:schemeClr val="bg1"/>
                </a:solidFill>
              </a:rPr>
              <a:t> as a community. The residents are obsessed with the goings on at </a:t>
            </a:r>
            <a:r>
              <a:rPr lang="en-GB" dirty="0" err="1" smtClean="0">
                <a:solidFill>
                  <a:schemeClr val="bg1"/>
                </a:solidFill>
              </a:rPr>
              <a:t>Radley</a:t>
            </a:r>
            <a:r>
              <a:rPr lang="en-GB" dirty="0" smtClean="0">
                <a:solidFill>
                  <a:schemeClr val="bg1"/>
                </a:solidFill>
              </a:rPr>
              <a:t> place, and here Atticus again shows he is different from the close-minded community of </a:t>
            </a:r>
            <a:r>
              <a:rPr lang="en-GB" dirty="0" err="1" smtClean="0">
                <a:solidFill>
                  <a:schemeClr val="bg1"/>
                </a:solidFill>
              </a:rPr>
              <a:t>Maycomb</a:t>
            </a:r>
            <a:endParaRPr lang="en-GB" dirty="0" smtClean="0">
              <a:solidFill>
                <a:schemeClr val="bg1"/>
              </a:solidFill>
            </a:endParaRPr>
          </a:p>
        </p:txBody>
      </p:sp>
    </p:spTree>
    <p:extLst>
      <p:ext uri="{BB962C8B-B14F-4D97-AF65-F5344CB8AC3E}">
        <p14:creationId xmlns:p14="http://schemas.microsoft.com/office/powerpoint/2010/main" val="2039622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err="1" smtClean="0">
                <a:solidFill>
                  <a:schemeClr val="bg1"/>
                </a:solidFill>
              </a:rPr>
              <a:t>Jem</a:t>
            </a:r>
            <a:r>
              <a:rPr lang="en-GB" dirty="0" smtClean="0">
                <a:solidFill>
                  <a:schemeClr val="bg1"/>
                </a:solidFill>
              </a:rPr>
              <a:t>, Dill and Scout approach the </a:t>
            </a:r>
            <a:r>
              <a:rPr lang="en-GB" dirty="0" err="1" smtClean="0">
                <a:solidFill>
                  <a:schemeClr val="bg1"/>
                </a:solidFill>
              </a:rPr>
              <a:t>Radley</a:t>
            </a:r>
            <a:r>
              <a:rPr lang="en-GB" dirty="0" smtClean="0">
                <a:solidFill>
                  <a:schemeClr val="bg1"/>
                </a:solidFill>
              </a:rPr>
              <a:t> house at night</a:t>
            </a: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“Then I saw the shadow. It was the shadow of a man with a hat on…The back porch was bathed in moonlight and the shadow, crisp as toast, moved across the porch toward </a:t>
            </a:r>
            <a:r>
              <a:rPr lang="en-GB" dirty="0" err="1">
                <a:solidFill>
                  <a:schemeClr val="bg1"/>
                </a:solidFill>
              </a:rPr>
              <a:t>Jem</a:t>
            </a:r>
            <a:r>
              <a:rPr lang="en-GB" dirty="0">
                <a:solidFill>
                  <a:schemeClr val="bg1"/>
                </a:solidFill>
              </a:rPr>
              <a:t>.” (59)</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Lee creates an almost horror scene here in her description of the dark figure approaching </a:t>
            </a:r>
            <a:r>
              <a:rPr lang="en-GB" dirty="0" err="1" smtClean="0">
                <a:solidFill>
                  <a:schemeClr val="bg1"/>
                </a:solidFill>
              </a:rPr>
              <a:t>Jem</a:t>
            </a:r>
            <a:r>
              <a:rPr lang="en-GB" dirty="0" smtClean="0">
                <a:solidFill>
                  <a:schemeClr val="bg1"/>
                </a:solidFill>
              </a:rPr>
              <a:t>-emphasising the utter fear the children have of Boo, and heightening the tension as this figure approaches </a:t>
            </a:r>
            <a:r>
              <a:rPr lang="en-GB" dirty="0" err="1" smtClean="0">
                <a:solidFill>
                  <a:schemeClr val="bg1"/>
                </a:solidFill>
              </a:rPr>
              <a:t>Jem</a:t>
            </a:r>
            <a:endParaRPr lang="en-GB" dirty="0" smtClean="0">
              <a:solidFill>
                <a:schemeClr val="bg1"/>
              </a:solidFill>
            </a:endParaRPr>
          </a:p>
        </p:txBody>
      </p:sp>
    </p:spTree>
    <p:extLst>
      <p:ext uri="{BB962C8B-B14F-4D97-AF65-F5344CB8AC3E}">
        <p14:creationId xmlns:p14="http://schemas.microsoft.com/office/powerpoint/2010/main" val="1823273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953000"/>
          </a:xfrm>
          <a:solidFill>
            <a:schemeClr val="tx1"/>
          </a:solidFill>
        </p:spPr>
        <p:txBody>
          <a:bodyPr>
            <a:normAutofit fontScale="70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The community’s attitude towards gambling</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“Matches were dangerous, but cards were fatal.” (61)</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In reality, matches are clearly more dangerous than cards; however in religious </a:t>
            </a:r>
            <a:r>
              <a:rPr lang="en-GB" dirty="0" err="1" smtClean="0">
                <a:solidFill>
                  <a:schemeClr val="bg1"/>
                </a:solidFill>
              </a:rPr>
              <a:t>Maycomb</a:t>
            </a:r>
            <a:r>
              <a:rPr lang="en-GB" dirty="0" smtClean="0">
                <a:solidFill>
                  <a:schemeClr val="bg1"/>
                </a:solidFill>
              </a:rPr>
              <a:t>, cards and gambling are seen as signs of moral decay-demonstrating ridiculous priorities and beliefs in small-town </a:t>
            </a:r>
            <a:r>
              <a:rPr lang="en-GB" dirty="0" err="1" smtClean="0">
                <a:solidFill>
                  <a:schemeClr val="bg1"/>
                </a:solidFill>
              </a:rPr>
              <a:t>Maycomb</a:t>
            </a:r>
            <a:r>
              <a:rPr lang="en-GB" dirty="0" smtClean="0">
                <a:solidFill>
                  <a:schemeClr val="bg1"/>
                </a:solidFill>
              </a:rPr>
              <a:t>-they are more worried about the children playing cards than being out alone late at night</a:t>
            </a:r>
            <a:endParaRPr lang="en-GB" dirty="0" smtClean="0">
              <a:solidFill>
                <a:schemeClr val="bg1"/>
              </a:solidFill>
            </a:endParaRPr>
          </a:p>
        </p:txBody>
      </p:sp>
    </p:spTree>
    <p:extLst>
      <p:ext uri="{BB962C8B-B14F-4D97-AF65-F5344CB8AC3E}">
        <p14:creationId xmlns:p14="http://schemas.microsoft.com/office/powerpoint/2010/main" val="29706988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550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struggles to sleep due to thoughts of Boo </a:t>
            </a:r>
            <a:r>
              <a:rPr lang="en-GB" dirty="0" err="1" smtClean="0">
                <a:solidFill>
                  <a:schemeClr val="bg1"/>
                </a:solidFill>
              </a:rPr>
              <a:t>Radley</a:t>
            </a: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“Every night sound I heard from my cot on the back porch was magnified three-fold; every scratch of feet on gravel was Boo </a:t>
            </a:r>
            <a:r>
              <a:rPr lang="en-GB" dirty="0" err="1">
                <a:solidFill>
                  <a:schemeClr val="bg1"/>
                </a:solidFill>
              </a:rPr>
              <a:t>Radley</a:t>
            </a:r>
            <a:r>
              <a:rPr lang="en-GB" dirty="0">
                <a:solidFill>
                  <a:schemeClr val="bg1"/>
                </a:solidFill>
              </a:rPr>
              <a:t> seeking revenge…insects splashing against the screen were Boo </a:t>
            </a:r>
            <a:r>
              <a:rPr lang="en-GB" dirty="0" err="1">
                <a:solidFill>
                  <a:schemeClr val="bg1"/>
                </a:solidFill>
              </a:rPr>
              <a:t>Radley’s</a:t>
            </a:r>
            <a:r>
              <a:rPr lang="en-GB" dirty="0">
                <a:solidFill>
                  <a:schemeClr val="bg1"/>
                </a:solidFill>
              </a:rPr>
              <a:t> insane fingers picking the </a:t>
            </a:r>
            <a:r>
              <a:rPr lang="en-GB" dirty="0" err="1">
                <a:solidFill>
                  <a:schemeClr val="bg1"/>
                </a:solidFill>
              </a:rPr>
              <a:t>wirse</a:t>
            </a:r>
            <a:r>
              <a:rPr lang="en-GB" dirty="0">
                <a:solidFill>
                  <a:schemeClr val="bg1"/>
                </a:solidFill>
              </a:rPr>
              <a:t> to pieces.” (62)</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Scout’s fear of Boo has been heightened after her frightening experience that night, and her warped perception of him causes her much distress-Lee adds to the monstrous portrayal of Boo and makes him seem animalistic and savage, dehumanising him completely</a:t>
            </a:r>
            <a:endParaRPr lang="en-GB" dirty="0" smtClean="0">
              <a:solidFill>
                <a:schemeClr val="bg1"/>
              </a:solidFill>
            </a:endParaRPr>
          </a:p>
        </p:txBody>
      </p:sp>
    </p:spTree>
    <p:extLst>
      <p:ext uri="{BB962C8B-B14F-4D97-AF65-F5344CB8AC3E}">
        <p14:creationId xmlns:p14="http://schemas.microsoft.com/office/powerpoint/2010/main" val="37494809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Key Quotation Analysis</a:t>
            </a:r>
            <a:endParaRPr lang="en-GB" dirty="0"/>
          </a:p>
        </p:txBody>
      </p:sp>
      <p:sp>
        <p:nvSpPr>
          <p:cNvPr id="3" name="Content Placeholder 2"/>
          <p:cNvSpPr>
            <a:spLocks noGrp="1"/>
          </p:cNvSpPr>
          <p:nvPr>
            <p:ph idx="1"/>
          </p:nvPr>
        </p:nvSpPr>
        <p:spPr>
          <a:xfrm>
            <a:off x="3048000" y="1600200"/>
            <a:ext cx="5638800" cy="4525963"/>
          </a:xfrm>
          <a:solidFill>
            <a:schemeClr val="tx1"/>
          </a:solidFill>
        </p:spPr>
        <p:txBody>
          <a:bodyPr>
            <a:normAutofit fontScale="62500" lnSpcReduction="20000"/>
          </a:bodyPr>
          <a:lstStyle/>
          <a:p>
            <a:pPr marL="0" indent="0">
              <a:buNone/>
            </a:pPr>
            <a:r>
              <a:rPr lang="en-GB" dirty="0" smtClean="0">
                <a:solidFill>
                  <a:schemeClr val="bg1"/>
                </a:solidFill>
              </a:rPr>
              <a:t>CONTEXT-</a:t>
            </a:r>
          </a:p>
          <a:p>
            <a:pPr marL="0" indent="0">
              <a:buNone/>
            </a:pPr>
            <a:r>
              <a:rPr lang="en-GB" dirty="0" smtClean="0">
                <a:solidFill>
                  <a:schemeClr val="bg1"/>
                </a:solidFill>
              </a:rPr>
              <a:t>Scout considering her relationship with </a:t>
            </a:r>
            <a:r>
              <a:rPr lang="en-GB" dirty="0" err="1" smtClean="0">
                <a:solidFill>
                  <a:schemeClr val="bg1"/>
                </a:solidFill>
              </a:rPr>
              <a:t>Jem</a:t>
            </a:r>
            <a:endParaRPr lang="en-GB" dirty="0" smtClean="0">
              <a:solidFill>
                <a:schemeClr val="bg1"/>
              </a:solidFill>
            </a:endParaRPr>
          </a:p>
          <a:p>
            <a:pPr marL="0" indent="0">
              <a:buNone/>
            </a:pPr>
            <a:endParaRPr lang="en-GB" dirty="0" smtClean="0">
              <a:solidFill>
                <a:schemeClr val="bg1"/>
              </a:solidFill>
            </a:endParaRPr>
          </a:p>
          <a:p>
            <a:pPr marL="0" indent="0">
              <a:buNone/>
            </a:pPr>
            <a:r>
              <a:rPr lang="en-GB" dirty="0" smtClean="0">
                <a:solidFill>
                  <a:schemeClr val="bg1"/>
                </a:solidFill>
              </a:rPr>
              <a:t>QUOTATION-</a:t>
            </a:r>
          </a:p>
          <a:p>
            <a:pPr marL="0" indent="0">
              <a:buNone/>
            </a:pPr>
            <a:r>
              <a:rPr lang="en-GB" dirty="0">
                <a:solidFill>
                  <a:schemeClr val="bg1"/>
                </a:solidFill>
              </a:rPr>
              <a:t>“It was then, I suppose, that </a:t>
            </a:r>
            <a:r>
              <a:rPr lang="en-GB" dirty="0" err="1">
                <a:solidFill>
                  <a:schemeClr val="bg1"/>
                </a:solidFill>
              </a:rPr>
              <a:t>Jem</a:t>
            </a:r>
            <a:r>
              <a:rPr lang="en-GB" dirty="0">
                <a:solidFill>
                  <a:schemeClr val="bg1"/>
                </a:solidFill>
              </a:rPr>
              <a:t> and I began to part company. Sometimes I did not understand him, but my periods of bewilderment were short-lived. This was beyond me.”(63)</a:t>
            </a:r>
          </a:p>
          <a:p>
            <a:pPr marL="0" indent="0">
              <a:buNone/>
            </a:pPr>
            <a:endParaRPr lang="en-GB" dirty="0" smtClean="0">
              <a:solidFill>
                <a:schemeClr val="bg1"/>
              </a:solidFill>
            </a:endParaRPr>
          </a:p>
          <a:p>
            <a:pPr marL="0" indent="0">
              <a:buNone/>
            </a:pPr>
            <a:r>
              <a:rPr lang="en-GB" dirty="0" smtClean="0">
                <a:solidFill>
                  <a:schemeClr val="bg1"/>
                </a:solidFill>
              </a:rPr>
              <a:t>EXPLANATION-</a:t>
            </a:r>
          </a:p>
          <a:p>
            <a:pPr marL="0" indent="0">
              <a:buNone/>
            </a:pPr>
            <a:r>
              <a:rPr lang="en-GB" dirty="0" smtClean="0">
                <a:solidFill>
                  <a:schemeClr val="bg1"/>
                </a:solidFill>
              </a:rPr>
              <a:t>Scout reminisces about her relationship-the idea of her and </a:t>
            </a:r>
            <a:r>
              <a:rPr lang="en-GB" dirty="0" err="1" smtClean="0">
                <a:solidFill>
                  <a:schemeClr val="bg1"/>
                </a:solidFill>
              </a:rPr>
              <a:t>Jem</a:t>
            </a:r>
            <a:r>
              <a:rPr lang="en-GB" dirty="0" smtClean="0">
                <a:solidFill>
                  <a:schemeClr val="bg1"/>
                </a:solidFill>
              </a:rPr>
              <a:t> drifting apart confuses her and she longs to be with him. The drifting is a sing of their age gap, and demonstrates the changes as the children </a:t>
            </a:r>
            <a:r>
              <a:rPr lang="en-GB" smtClean="0">
                <a:solidFill>
                  <a:schemeClr val="bg1"/>
                </a:solidFill>
              </a:rPr>
              <a:t>age through the novel</a:t>
            </a:r>
            <a:endParaRPr lang="en-GB" dirty="0" smtClean="0">
              <a:solidFill>
                <a:schemeClr val="bg1"/>
              </a:solidFill>
            </a:endParaRPr>
          </a:p>
        </p:txBody>
      </p:sp>
    </p:spTree>
    <p:extLst>
      <p:ext uri="{BB962C8B-B14F-4D97-AF65-F5344CB8AC3E}">
        <p14:creationId xmlns:p14="http://schemas.microsoft.com/office/powerpoint/2010/main" val="7869731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TotalTime>
  <Words>704</Words>
  <Application>Microsoft Office PowerPoint</Application>
  <PresentationFormat>On-screen Show (4:3)</PresentationFormat>
  <Paragraphs>60</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To Kill A Mockingbird</vt:lpstr>
      <vt:lpstr>Important Quotations Explained</vt:lpstr>
      <vt:lpstr>Key Quotation Analysis</vt:lpstr>
      <vt:lpstr>Key Quotation Analysis</vt:lpstr>
      <vt:lpstr>Key Quotation Analysis</vt:lpstr>
      <vt:lpstr>Key Quotation Analysis</vt:lpstr>
      <vt:lpstr>Key Quotation Analysis</vt:lpstr>
      <vt:lpstr>Key Quotation Analysis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 Kill A Mockingbird</dc:title>
  <dc:creator>MInnes (St Thomas Aquinas)</dc:creator>
  <cp:lastModifiedBy>MInnes (St Thomas Aquinas)</cp:lastModifiedBy>
  <cp:revision>9</cp:revision>
  <dcterms:created xsi:type="dcterms:W3CDTF">2006-08-16T00:00:00Z</dcterms:created>
  <dcterms:modified xsi:type="dcterms:W3CDTF">2018-09-07T13:51:17Z</dcterms:modified>
</cp:coreProperties>
</file>