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58" r:id="rId5"/>
    <p:sldId id="266"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002"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0"/>
            <a:lum/>
          </a:blip>
          <a:srcRect/>
          <a:stretch>
            <a:fillRect l="-20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8/31/2018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514600"/>
            <a:ext cx="7772400" cy="1470025"/>
          </a:xfrm>
        </p:spPr>
        <p:txBody>
          <a:bodyPr/>
          <a:lstStyle/>
          <a:p>
            <a:r>
              <a:rPr lang="en-GB" dirty="0" smtClean="0"/>
              <a:t>To Kill A Mockingbird</a:t>
            </a:r>
            <a:endParaRPr lang="en-GB" dirty="0"/>
          </a:p>
        </p:txBody>
      </p:sp>
      <p:sp>
        <p:nvSpPr>
          <p:cNvPr id="3" name="Subtitle 2"/>
          <p:cNvSpPr>
            <a:spLocks noGrp="1"/>
          </p:cNvSpPr>
          <p:nvPr>
            <p:ph type="subTitle" idx="1"/>
          </p:nvPr>
        </p:nvSpPr>
        <p:spPr/>
        <p:txBody>
          <a:bodyPr/>
          <a:lstStyle/>
          <a:p>
            <a:r>
              <a:rPr lang="en-GB" dirty="0" smtClean="0">
                <a:solidFill>
                  <a:srgbClr val="FF0000"/>
                </a:solidFill>
              </a:rPr>
              <a:t>Chapters 2 &amp; 3 Key Quotes</a:t>
            </a:r>
            <a:endParaRPr lang="en-GB" dirty="0">
              <a:solidFill>
                <a:srgbClr val="FF0000"/>
              </a:solidFill>
            </a:endParaRPr>
          </a:p>
        </p:txBody>
      </p:sp>
    </p:spTree>
    <p:extLst>
      <p:ext uri="{BB962C8B-B14F-4D97-AF65-F5344CB8AC3E}">
        <p14:creationId xmlns:p14="http://schemas.microsoft.com/office/powerpoint/2010/main" val="2189079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Important Quotations Explained</a:t>
            </a:r>
            <a:endParaRPr lang="en-GB" dirty="0"/>
          </a:p>
        </p:txBody>
      </p:sp>
      <p:sp>
        <p:nvSpPr>
          <p:cNvPr id="3" name="Content Placeholder 2"/>
          <p:cNvSpPr>
            <a:spLocks noGrp="1"/>
          </p:cNvSpPr>
          <p:nvPr>
            <p:ph idx="1"/>
          </p:nvPr>
        </p:nvSpPr>
        <p:spPr>
          <a:xfrm>
            <a:off x="3352800" y="1295400"/>
            <a:ext cx="5334000" cy="5181600"/>
          </a:xfrm>
          <a:solidFill>
            <a:schemeClr val="tx1"/>
          </a:solidFill>
        </p:spPr>
        <p:txBody>
          <a:bodyPr>
            <a:normAutofit fontScale="700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Atticus is talking to Scout about her argument with her teacher</a:t>
            </a:r>
            <a:endParaRPr lang="en-GB" dirty="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“You never really understand a person until you consider things from his point of view…until you climb into his skin and walk around in it.’” (</a:t>
            </a:r>
            <a:r>
              <a:rPr lang="en-GB" dirty="0" err="1">
                <a:solidFill>
                  <a:schemeClr val="bg1"/>
                </a:solidFill>
              </a:rPr>
              <a:t>pg</a:t>
            </a:r>
            <a:r>
              <a:rPr lang="en-GB" dirty="0">
                <a:solidFill>
                  <a:schemeClr val="bg1"/>
                </a:solidFill>
              </a:rPr>
              <a:t> 33)</a:t>
            </a:r>
          </a:p>
          <a:p>
            <a:pPr marL="0" indent="0">
              <a:buNone/>
            </a:pPr>
            <a:endParaRPr lang="en-GB" dirty="0">
              <a:solidFill>
                <a:schemeClr val="bg1"/>
              </a:solidFill>
            </a:endParaRPr>
          </a:p>
          <a:p>
            <a:pPr marL="0" indent="0">
              <a:buNone/>
            </a:pPr>
            <a:r>
              <a:rPr lang="en-GB" dirty="0" smtClean="0">
                <a:solidFill>
                  <a:schemeClr val="bg1"/>
                </a:solidFill>
              </a:rPr>
              <a:t>EXPLANATION-this moral advice sets the course of the novel and exemplifies Lee’s theme of justice and judgement. The </a:t>
            </a:r>
            <a:r>
              <a:rPr lang="en-GB" dirty="0">
                <a:solidFill>
                  <a:schemeClr val="bg1"/>
                </a:solidFill>
              </a:rPr>
              <a:t>simple wisdom of </a:t>
            </a:r>
            <a:r>
              <a:rPr lang="en-GB" dirty="0" smtClean="0">
                <a:solidFill>
                  <a:schemeClr val="bg1"/>
                </a:solidFill>
              </a:rPr>
              <a:t>his </a:t>
            </a:r>
            <a:r>
              <a:rPr lang="en-GB" dirty="0">
                <a:solidFill>
                  <a:schemeClr val="bg1"/>
                </a:solidFill>
              </a:rPr>
              <a:t>words </a:t>
            </a:r>
            <a:r>
              <a:rPr lang="en-GB" dirty="0" smtClean="0">
                <a:solidFill>
                  <a:schemeClr val="bg1"/>
                </a:solidFill>
              </a:rPr>
              <a:t>demonstrates the purity of Atticus’ spirit and judgement, and he demonstrates his ability to follow his own advice in his simple explanation. It also hints at the roots of the problems </a:t>
            </a:r>
            <a:r>
              <a:rPr lang="en-GB" dirty="0" err="1" smtClean="0">
                <a:solidFill>
                  <a:schemeClr val="bg1"/>
                </a:solidFill>
              </a:rPr>
              <a:t>Maycomb</a:t>
            </a:r>
            <a:r>
              <a:rPr lang="en-GB" dirty="0" smtClean="0">
                <a:solidFill>
                  <a:schemeClr val="bg1"/>
                </a:solidFill>
              </a:rPr>
              <a:t> faces</a:t>
            </a:r>
          </a:p>
          <a:p>
            <a:pPr marL="0" indent="0">
              <a:buNone/>
            </a:pPr>
            <a:endParaRPr lang="en-GB" dirty="0">
              <a:solidFill>
                <a:schemeClr val="bg1"/>
              </a:solidFill>
            </a:endParaRPr>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746" y="3810000"/>
            <a:ext cx="3276600" cy="2251791"/>
          </a:xfrm>
          <a:prstGeom prst="rect">
            <a:avLst/>
          </a:prstGeom>
          <a:solidFill>
            <a:schemeClr val="tx1"/>
          </a:solidFill>
        </p:spPr>
      </p:pic>
    </p:spTree>
    <p:extLst>
      <p:ext uri="{BB962C8B-B14F-4D97-AF65-F5344CB8AC3E}">
        <p14:creationId xmlns:p14="http://schemas.microsoft.com/office/powerpoint/2010/main" val="2238749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57200" y="1676400"/>
            <a:ext cx="8229600" cy="4525963"/>
          </a:xfrm>
          <a:solidFill>
            <a:schemeClr val="tx1"/>
          </a:solidFill>
        </p:spPr>
        <p:txBody>
          <a:bodyPr>
            <a:normAutofit/>
          </a:bodyPr>
          <a:lstStyle/>
          <a:p>
            <a:endParaRPr lang="en-GB" dirty="0" smtClean="0">
              <a:solidFill>
                <a:schemeClr val="bg1"/>
              </a:solidFill>
            </a:endParaRPr>
          </a:p>
        </p:txBody>
      </p:sp>
    </p:spTree>
    <p:extLst>
      <p:ext uri="{BB962C8B-B14F-4D97-AF65-F5344CB8AC3E}">
        <p14:creationId xmlns:p14="http://schemas.microsoft.com/office/powerpoint/2010/main" val="1244656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609600" y="1143000"/>
            <a:ext cx="8153400" cy="5562600"/>
          </a:xfrm>
          <a:solidFill>
            <a:schemeClr val="tx1"/>
          </a:solidFill>
        </p:spPr>
        <p:txBody>
          <a:bodyPr>
            <a:normAutofit fontScale="775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Scout defending Walter Cunningham and explain to Miss Caroline about how things work in </a:t>
            </a:r>
            <a:r>
              <a:rPr lang="en-GB" dirty="0" err="1" smtClean="0">
                <a:solidFill>
                  <a:schemeClr val="bg1"/>
                </a:solidFill>
              </a:rPr>
              <a:t>Maycomb</a:t>
            </a:r>
            <a:endParaRPr lang="en-GB" dirty="0" smtClean="0">
              <a:solidFill>
                <a:schemeClr val="bg1"/>
              </a:solidFill>
            </a:endParaRPr>
          </a:p>
          <a:p>
            <a:pPr marL="0" indent="0">
              <a:buNone/>
            </a:pP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“‘You’re </a:t>
            </a:r>
            <a:r>
              <a:rPr lang="en-GB" dirty="0" err="1">
                <a:solidFill>
                  <a:schemeClr val="bg1"/>
                </a:solidFill>
              </a:rPr>
              <a:t>shamin</a:t>
            </a:r>
            <a:r>
              <a:rPr lang="en-GB" dirty="0">
                <a:solidFill>
                  <a:schemeClr val="bg1"/>
                </a:solidFill>
              </a:rPr>
              <a:t>’ him, Miss Caroline. Walter hasn’t got a quarter at home to bring you, and you can’t use any </a:t>
            </a:r>
            <a:r>
              <a:rPr lang="en-GB" dirty="0" err="1">
                <a:solidFill>
                  <a:schemeClr val="bg1"/>
                </a:solidFill>
              </a:rPr>
              <a:t>stovewood</a:t>
            </a:r>
            <a:r>
              <a:rPr lang="en-GB" dirty="0">
                <a:solidFill>
                  <a:schemeClr val="bg1"/>
                </a:solidFill>
              </a:rPr>
              <a:t>.’”(</a:t>
            </a:r>
            <a:r>
              <a:rPr lang="en-GB" dirty="0" err="1">
                <a:solidFill>
                  <a:schemeClr val="bg1"/>
                </a:solidFill>
              </a:rPr>
              <a:t>pg</a:t>
            </a:r>
            <a:r>
              <a:rPr lang="en-GB" dirty="0">
                <a:solidFill>
                  <a:schemeClr val="bg1"/>
                </a:solidFill>
              </a:rPr>
              <a:t> 24)</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Scout makes clear Miss Caroline’s ignorance as an outsider to ‘</a:t>
            </a:r>
            <a:r>
              <a:rPr lang="en-GB" dirty="0" err="1" smtClean="0">
                <a:solidFill>
                  <a:schemeClr val="bg1"/>
                </a:solidFill>
              </a:rPr>
              <a:t>Maycomb</a:t>
            </a:r>
            <a:r>
              <a:rPr lang="en-GB" dirty="0" smtClean="0">
                <a:solidFill>
                  <a:schemeClr val="bg1"/>
                </a:solidFill>
              </a:rPr>
              <a:t> ways’; Scout shows her indignation </a:t>
            </a:r>
            <a:r>
              <a:rPr lang="en-GB" dirty="0" smtClean="0">
                <a:solidFill>
                  <a:schemeClr val="bg1"/>
                </a:solidFill>
              </a:rPr>
              <a:t>over the situation and confronts her teacher, showing her stubborn and defensive nature. Shows supportive nature towards Walter, and that she is her father’s daughter-aware and outraged by the injustices and inequalities in </a:t>
            </a:r>
            <a:r>
              <a:rPr lang="en-GB" dirty="0" err="1" smtClean="0">
                <a:solidFill>
                  <a:schemeClr val="bg1"/>
                </a:solidFill>
              </a:rPr>
              <a:t>Maycomb</a:t>
            </a:r>
            <a:endParaRPr lang="en-GB" dirty="0" smtClean="0">
              <a:solidFill>
                <a:schemeClr val="bg1"/>
              </a:solidFill>
            </a:endParaRPr>
          </a:p>
        </p:txBody>
      </p:sp>
    </p:spTree>
    <p:extLst>
      <p:ext uri="{BB962C8B-B14F-4D97-AF65-F5344CB8AC3E}">
        <p14:creationId xmlns:p14="http://schemas.microsoft.com/office/powerpoint/2010/main" val="1823273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 y="1066800"/>
            <a:ext cx="8458200" cy="5181600"/>
          </a:xfrm>
          <a:solidFill>
            <a:schemeClr val="tx1"/>
          </a:solidFill>
        </p:spPr>
        <p:txBody>
          <a:bodyPr>
            <a:normAutofit fontScale="775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Calpurnia is scolding Scout for judging her guest,  Walter</a:t>
            </a: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“There’s some folks who don’t eat like us…but you ain’t called on to contradict ‘</a:t>
            </a:r>
            <a:r>
              <a:rPr lang="en-GB" dirty="0" err="1">
                <a:solidFill>
                  <a:schemeClr val="bg1"/>
                </a:solidFill>
              </a:rPr>
              <a:t>em</a:t>
            </a:r>
            <a:r>
              <a:rPr lang="en-GB" dirty="0">
                <a:solidFill>
                  <a:schemeClr val="bg1"/>
                </a:solidFill>
              </a:rPr>
              <a:t> at the table when they don’t. That boy’s </a:t>
            </a:r>
            <a:r>
              <a:rPr lang="en-GB" dirty="0" err="1">
                <a:solidFill>
                  <a:schemeClr val="bg1"/>
                </a:solidFill>
              </a:rPr>
              <a:t>yo</a:t>
            </a:r>
            <a:r>
              <a:rPr lang="en-GB" dirty="0">
                <a:solidFill>
                  <a:schemeClr val="bg1"/>
                </a:solidFill>
              </a:rPr>
              <a:t>’ </a:t>
            </a:r>
            <a:r>
              <a:rPr lang="en-GB" dirty="0" err="1">
                <a:solidFill>
                  <a:schemeClr val="bg1"/>
                </a:solidFill>
              </a:rPr>
              <a:t>comp’ny</a:t>
            </a:r>
            <a:r>
              <a:rPr lang="en-GB" dirty="0">
                <a:solidFill>
                  <a:schemeClr val="bg1"/>
                </a:solidFill>
              </a:rPr>
              <a:t> an if he wants to eat up the table cloth you let him, you hear?” (</a:t>
            </a:r>
            <a:r>
              <a:rPr lang="en-GB" dirty="0" err="1">
                <a:solidFill>
                  <a:schemeClr val="bg1"/>
                </a:solidFill>
              </a:rPr>
              <a:t>pg</a:t>
            </a:r>
            <a:r>
              <a:rPr lang="en-GB" dirty="0">
                <a:solidFill>
                  <a:schemeClr val="bg1"/>
                </a:solidFill>
              </a:rPr>
              <a:t> 27)</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By teaching Scout some social etiquette through Calpurnia, Lee highlights the novel’s theme of prejudice and its effects on the children. These words are particularly important coming from Calpurnia, and Lee makes a connection through her scolding between social class inequalities and racial inequalities, as she speaks from experience of being judged.</a:t>
            </a:r>
            <a:endParaRPr lang="en-GB" dirty="0" smtClean="0">
              <a:solidFill>
                <a:schemeClr val="bg1"/>
              </a:solidFill>
            </a:endParaRPr>
          </a:p>
        </p:txBody>
      </p:sp>
    </p:spTree>
    <p:extLst>
      <p:ext uri="{BB962C8B-B14F-4D97-AF65-F5344CB8AC3E}">
        <p14:creationId xmlns:p14="http://schemas.microsoft.com/office/powerpoint/2010/main" val="2970698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 y="1600200"/>
            <a:ext cx="8534400" cy="5105400"/>
          </a:xfrm>
          <a:solidFill>
            <a:schemeClr val="tx1"/>
          </a:solidFill>
        </p:spPr>
        <p:txBody>
          <a:bodyPr>
            <a:normAutofit fontScale="775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Scout describes her first sighting of Burris Ewell</a:t>
            </a:r>
          </a:p>
          <a:p>
            <a:pPr marL="0" indent="0">
              <a:buNone/>
            </a:pP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“The boy stood up. He was the filthiest human I had ever seen. His neck was dark grey, the backs of his hands were rusty, and his fingernails were black deep into the quick.” (</a:t>
            </a:r>
            <a:r>
              <a:rPr lang="en-GB" dirty="0" err="1">
                <a:solidFill>
                  <a:schemeClr val="bg1"/>
                </a:solidFill>
              </a:rPr>
              <a:t>pg</a:t>
            </a:r>
            <a:r>
              <a:rPr lang="en-GB" dirty="0">
                <a:solidFill>
                  <a:schemeClr val="bg1"/>
                </a:solidFill>
              </a:rPr>
              <a:t> 29)</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Burris’ appearance is used by Lee to introduce the </a:t>
            </a:r>
            <a:r>
              <a:rPr lang="en-GB" dirty="0" err="1" smtClean="0">
                <a:solidFill>
                  <a:schemeClr val="bg1"/>
                </a:solidFill>
              </a:rPr>
              <a:t>Ewells</a:t>
            </a:r>
            <a:r>
              <a:rPr lang="en-GB" dirty="0" smtClean="0">
                <a:solidFill>
                  <a:schemeClr val="bg1"/>
                </a:solidFill>
              </a:rPr>
              <a:t> and indicate their background and social standing in </a:t>
            </a:r>
            <a:r>
              <a:rPr lang="en-GB" dirty="0" err="1" smtClean="0">
                <a:solidFill>
                  <a:schemeClr val="bg1"/>
                </a:solidFill>
              </a:rPr>
              <a:t>Maycomb</a:t>
            </a:r>
            <a:r>
              <a:rPr lang="en-GB" dirty="0" smtClean="0">
                <a:solidFill>
                  <a:schemeClr val="bg1"/>
                </a:solidFill>
              </a:rPr>
              <a:t>. His unhygienic description tells us how poorly the Ewell children are cared for, and hints that they are rural folk and that the children are left to their own devices</a:t>
            </a:r>
            <a:endParaRPr lang="en-GB" dirty="0" smtClean="0">
              <a:solidFill>
                <a:schemeClr val="bg1"/>
              </a:solidFill>
            </a:endParaRPr>
          </a:p>
        </p:txBody>
      </p:sp>
    </p:spTree>
    <p:extLst>
      <p:ext uri="{BB962C8B-B14F-4D97-AF65-F5344CB8AC3E}">
        <p14:creationId xmlns:p14="http://schemas.microsoft.com/office/powerpoint/2010/main" val="3749480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609600" y="1219200"/>
            <a:ext cx="8077200" cy="5486400"/>
          </a:xfrm>
          <a:solidFill>
            <a:schemeClr val="tx1"/>
          </a:solidFill>
        </p:spPr>
        <p:txBody>
          <a:bodyPr>
            <a:normAutofit fontScale="85000" lnSpcReduction="10000"/>
          </a:bodyPr>
          <a:lstStyle/>
          <a:p>
            <a:pPr marL="0" indent="0">
              <a:buNone/>
            </a:pPr>
            <a:r>
              <a:rPr lang="en-GB" dirty="0" smtClean="0">
                <a:solidFill>
                  <a:schemeClr val="bg1"/>
                </a:solidFill>
              </a:rPr>
              <a:t>CONTEXT-</a:t>
            </a:r>
          </a:p>
          <a:p>
            <a:pPr marL="0" indent="0">
              <a:buNone/>
            </a:pPr>
            <a:r>
              <a:rPr lang="en-GB" dirty="0" smtClean="0">
                <a:solidFill>
                  <a:schemeClr val="bg1"/>
                </a:solidFill>
              </a:rPr>
              <a:t>Burris Ewell argues with Miss Caroline (teacher)</a:t>
            </a:r>
          </a:p>
          <a:p>
            <a:pPr marL="0" indent="0">
              <a:buNone/>
            </a:pP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“Report and be damned to ye! </a:t>
            </a:r>
            <a:r>
              <a:rPr lang="en-GB" dirty="0" smtClean="0">
                <a:solidFill>
                  <a:schemeClr val="bg1"/>
                </a:solidFill>
              </a:rPr>
              <a:t>Ain’t </a:t>
            </a:r>
            <a:r>
              <a:rPr lang="en-GB" dirty="0">
                <a:solidFill>
                  <a:schemeClr val="bg1"/>
                </a:solidFill>
              </a:rPr>
              <a:t>no snot-nosed slut of a school teacher ever born </a:t>
            </a:r>
            <a:r>
              <a:rPr lang="en-GB" dirty="0" err="1">
                <a:solidFill>
                  <a:schemeClr val="bg1"/>
                </a:solidFill>
              </a:rPr>
              <a:t>c’n</a:t>
            </a:r>
            <a:r>
              <a:rPr lang="en-GB" dirty="0">
                <a:solidFill>
                  <a:schemeClr val="bg1"/>
                </a:solidFill>
              </a:rPr>
              <a:t> make me do nothin’! You ain’t </a:t>
            </a:r>
            <a:r>
              <a:rPr lang="en-GB" dirty="0" err="1">
                <a:solidFill>
                  <a:schemeClr val="bg1"/>
                </a:solidFill>
              </a:rPr>
              <a:t>makin</a:t>
            </a:r>
            <a:r>
              <a:rPr lang="en-GB" dirty="0">
                <a:solidFill>
                  <a:schemeClr val="bg1"/>
                </a:solidFill>
              </a:rPr>
              <a:t>’ me go nowhere, missus.” (</a:t>
            </a:r>
            <a:r>
              <a:rPr lang="en-GB" dirty="0" err="1">
                <a:solidFill>
                  <a:schemeClr val="bg1"/>
                </a:solidFill>
              </a:rPr>
              <a:t>pg</a:t>
            </a:r>
            <a:r>
              <a:rPr lang="en-GB" dirty="0">
                <a:solidFill>
                  <a:schemeClr val="bg1"/>
                </a:solidFill>
              </a:rPr>
              <a:t> 31)</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Indicates </a:t>
            </a:r>
            <a:r>
              <a:rPr lang="en-GB" dirty="0" err="1" smtClean="0">
                <a:solidFill>
                  <a:schemeClr val="bg1"/>
                </a:solidFill>
              </a:rPr>
              <a:t>Ewells</a:t>
            </a:r>
            <a:r>
              <a:rPr lang="en-GB" dirty="0" smtClean="0">
                <a:solidFill>
                  <a:schemeClr val="bg1"/>
                </a:solidFill>
              </a:rPr>
              <a:t>’ distrust of authority figures and brazen flouting of rules and laws-hints at Ewell family values and foreshadows older </a:t>
            </a:r>
            <a:r>
              <a:rPr lang="en-GB" dirty="0" err="1" smtClean="0">
                <a:solidFill>
                  <a:schemeClr val="bg1"/>
                </a:solidFill>
              </a:rPr>
              <a:t>Ewells</a:t>
            </a:r>
            <a:r>
              <a:rPr lang="en-GB" dirty="0" smtClean="0">
                <a:solidFill>
                  <a:schemeClr val="bg1"/>
                </a:solidFill>
              </a:rPr>
              <a:t>’  callous and cold behaviour later in novel</a:t>
            </a:r>
            <a:endParaRPr lang="en-GB" dirty="0" smtClean="0">
              <a:solidFill>
                <a:schemeClr val="bg1"/>
              </a:solidFill>
            </a:endParaRPr>
          </a:p>
        </p:txBody>
      </p:sp>
    </p:spTree>
    <p:extLst>
      <p:ext uri="{BB962C8B-B14F-4D97-AF65-F5344CB8AC3E}">
        <p14:creationId xmlns:p14="http://schemas.microsoft.com/office/powerpoint/2010/main" val="78697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228600" y="1143000"/>
            <a:ext cx="8458200" cy="5638800"/>
          </a:xfrm>
          <a:solidFill>
            <a:schemeClr val="tx1"/>
          </a:solidFill>
        </p:spPr>
        <p:txBody>
          <a:bodyPr>
            <a:normAutofit fontScale="85000" lnSpcReduction="10000"/>
          </a:bodyPr>
          <a:lstStyle/>
          <a:p>
            <a:pPr marL="0" indent="0">
              <a:buNone/>
            </a:pPr>
            <a:r>
              <a:rPr lang="en-GB" dirty="0" smtClean="0">
                <a:solidFill>
                  <a:schemeClr val="bg1"/>
                </a:solidFill>
              </a:rPr>
              <a:t>CONTEXT-</a:t>
            </a:r>
          </a:p>
          <a:p>
            <a:pPr marL="0" indent="0">
              <a:buNone/>
            </a:pPr>
            <a:r>
              <a:rPr lang="en-GB" dirty="0" smtClean="0">
                <a:solidFill>
                  <a:schemeClr val="bg1"/>
                </a:solidFill>
              </a:rPr>
              <a:t>Atticus explains to Scout why she must attend school</a:t>
            </a:r>
          </a:p>
          <a:p>
            <a:pPr marL="0" indent="0">
              <a:buNone/>
            </a:pP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“sometimes it’s better to bend the law a little in special </a:t>
            </a:r>
            <a:r>
              <a:rPr lang="en-GB" dirty="0" smtClean="0">
                <a:solidFill>
                  <a:schemeClr val="bg1"/>
                </a:solidFill>
              </a:rPr>
              <a:t>cases</a:t>
            </a:r>
            <a:r>
              <a:rPr lang="en-GB" dirty="0">
                <a:solidFill>
                  <a:schemeClr val="bg1"/>
                </a:solidFill>
              </a:rPr>
              <a:t>. In your case, the law remains rigid. So to school you must go.” (</a:t>
            </a:r>
            <a:r>
              <a:rPr lang="en-GB" dirty="0" err="1">
                <a:solidFill>
                  <a:schemeClr val="bg1"/>
                </a:solidFill>
              </a:rPr>
              <a:t>pg</a:t>
            </a:r>
            <a:r>
              <a:rPr lang="en-GB" dirty="0">
                <a:solidFill>
                  <a:schemeClr val="bg1"/>
                </a:solidFill>
              </a:rPr>
              <a:t> 33)</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Atticus refers to </a:t>
            </a:r>
            <a:r>
              <a:rPr lang="en-GB" dirty="0" err="1" smtClean="0">
                <a:solidFill>
                  <a:schemeClr val="bg1"/>
                </a:solidFill>
              </a:rPr>
              <a:t>Ewells</a:t>
            </a:r>
            <a:r>
              <a:rPr lang="en-GB" dirty="0" smtClean="0">
                <a:solidFill>
                  <a:schemeClr val="bg1"/>
                </a:solidFill>
              </a:rPr>
              <a:t> here, suggesting that in some cases it is easier to accommodate rather than scold, hinting that the </a:t>
            </a:r>
            <a:r>
              <a:rPr lang="en-GB" dirty="0" err="1" smtClean="0">
                <a:solidFill>
                  <a:schemeClr val="bg1"/>
                </a:solidFill>
              </a:rPr>
              <a:t>Ewells</a:t>
            </a:r>
            <a:r>
              <a:rPr lang="en-GB" dirty="0" smtClean="0">
                <a:solidFill>
                  <a:schemeClr val="bg1"/>
                </a:solidFill>
              </a:rPr>
              <a:t> are challenging figures. Lee emphasises Atticus’ position as authority figure and loyalty to the law</a:t>
            </a:r>
            <a:endParaRPr lang="en-GB" dirty="0" smtClean="0">
              <a:solidFill>
                <a:schemeClr val="bg1"/>
              </a:solidFill>
            </a:endParaRPr>
          </a:p>
        </p:txBody>
      </p:sp>
    </p:spTree>
    <p:extLst>
      <p:ext uri="{BB962C8B-B14F-4D97-AF65-F5344CB8AC3E}">
        <p14:creationId xmlns:p14="http://schemas.microsoft.com/office/powerpoint/2010/main" val="78697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457200" y="1219200"/>
            <a:ext cx="8229600" cy="5410200"/>
          </a:xfrm>
          <a:solidFill>
            <a:schemeClr val="tx1"/>
          </a:solidFill>
        </p:spPr>
        <p:txBody>
          <a:bodyPr>
            <a:normAutofit fontScale="850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Atticus explains the Ewell family to Scout</a:t>
            </a: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“…the </a:t>
            </a:r>
            <a:r>
              <a:rPr lang="en-GB" dirty="0" err="1">
                <a:solidFill>
                  <a:schemeClr val="bg1"/>
                </a:solidFill>
              </a:rPr>
              <a:t>Ewells</a:t>
            </a:r>
            <a:r>
              <a:rPr lang="en-GB" dirty="0">
                <a:solidFill>
                  <a:schemeClr val="bg1"/>
                </a:solidFill>
              </a:rPr>
              <a:t> had been the disgrace of </a:t>
            </a:r>
            <a:r>
              <a:rPr lang="en-GB" dirty="0" err="1">
                <a:solidFill>
                  <a:schemeClr val="bg1"/>
                </a:solidFill>
              </a:rPr>
              <a:t>Maycomb</a:t>
            </a:r>
            <a:r>
              <a:rPr lang="en-GB" dirty="0">
                <a:solidFill>
                  <a:schemeClr val="bg1"/>
                </a:solidFill>
              </a:rPr>
              <a:t> for three generations…they were people, but they lived like animals.” pg33-34)</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err="1" smtClean="0">
                <a:solidFill>
                  <a:schemeClr val="bg1"/>
                </a:solidFill>
              </a:rPr>
              <a:t>Ewells</a:t>
            </a:r>
            <a:r>
              <a:rPr lang="en-GB" dirty="0" smtClean="0">
                <a:solidFill>
                  <a:schemeClr val="bg1"/>
                </a:solidFill>
              </a:rPr>
              <a:t> are presented as infamous figures in the community, but long-standing citizens who </a:t>
            </a:r>
            <a:r>
              <a:rPr lang="en-GB" dirty="0" err="1" smtClean="0">
                <a:solidFill>
                  <a:schemeClr val="bg1"/>
                </a:solidFill>
              </a:rPr>
              <a:t>Maycomb’s</a:t>
            </a:r>
            <a:r>
              <a:rPr lang="en-GB" dirty="0" smtClean="0">
                <a:solidFill>
                  <a:schemeClr val="bg1"/>
                </a:solidFill>
              </a:rPr>
              <a:t> traditional values protect out of respect for family name. </a:t>
            </a:r>
            <a:r>
              <a:rPr lang="en-GB" dirty="0" err="1" smtClean="0">
                <a:solidFill>
                  <a:schemeClr val="bg1"/>
                </a:solidFill>
              </a:rPr>
              <a:t>Ewells</a:t>
            </a:r>
            <a:r>
              <a:rPr lang="en-GB" dirty="0" smtClean="0">
                <a:solidFill>
                  <a:schemeClr val="bg1"/>
                </a:solidFill>
              </a:rPr>
              <a:t> are considered outside of the law, due to their behaviour, and looked down on by rest of </a:t>
            </a:r>
            <a:r>
              <a:rPr lang="en-GB" dirty="0" err="1" smtClean="0">
                <a:solidFill>
                  <a:schemeClr val="bg1"/>
                </a:solidFill>
              </a:rPr>
              <a:t>Maycomb</a:t>
            </a:r>
            <a:r>
              <a:rPr lang="en-GB" dirty="0" smtClean="0">
                <a:solidFill>
                  <a:schemeClr val="bg1"/>
                </a:solidFill>
              </a:rPr>
              <a:t>-considered “animals” rather than part of the community</a:t>
            </a:r>
            <a:endParaRPr lang="en-GB" dirty="0" smtClean="0">
              <a:solidFill>
                <a:schemeClr val="bg1"/>
              </a:solidFill>
            </a:endParaRPr>
          </a:p>
        </p:txBody>
      </p:sp>
    </p:spTree>
    <p:extLst>
      <p:ext uri="{BB962C8B-B14F-4D97-AF65-F5344CB8AC3E}">
        <p14:creationId xmlns:p14="http://schemas.microsoft.com/office/powerpoint/2010/main" val="78697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720</Words>
  <Application>Microsoft Office PowerPoint</Application>
  <PresentationFormat>On-screen Show (4:3)</PresentationFormat>
  <Paragraphs>61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To Kill A Mockingbird</vt:lpstr>
      <vt:lpstr>Important Quotations Explained</vt:lpstr>
      <vt:lpstr>PowerPoint Presentation</vt:lpstr>
      <vt:lpstr>Key Quotation Analysis</vt:lpstr>
      <vt:lpstr>Key Quotation Analysis</vt:lpstr>
      <vt:lpstr>Key Quotation Analysis</vt:lpstr>
      <vt:lpstr>Key Quotation Analysis</vt:lpstr>
      <vt:lpstr>Key Quotation Analysis</vt:lpstr>
      <vt:lpstr>Key Quotation Analysis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Kill A Mockingbird</dc:title>
  <dc:creator>MInnes (St Thomas Aquinas)</dc:creator>
  <cp:lastModifiedBy>MInnes (St Thomas Aquinas)</cp:lastModifiedBy>
  <cp:revision>7</cp:revision>
  <dcterms:created xsi:type="dcterms:W3CDTF">2006-08-16T00:00:00Z</dcterms:created>
  <dcterms:modified xsi:type="dcterms:W3CDTF">2018-08-31T13:48:08Z</dcterms:modified>
</cp:coreProperties>
</file>