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 1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7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describing the </a:t>
            </a:r>
            <a:r>
              <a:rPr lang="en-GB" dirty="0" err="1" smtClean="0">
                <a:solidFill>
                  <a:schemeClr val="bg1"/>
                </a:solidFill>
              </a:rPr>
              <a:t>Radley</a:t>
            </a:r>
            <a:r>
              <a:rPr lang="en-GB" dirty="0" smtClean="0">
                <a:solidFill>
                  <a:schemeClr val="bg1"/>
                </a:solidFill>
              </a:rPr>
              <a:t> house</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 old house was the same, droopy and sick” (</a:t>
            </a:r>
            <a:r>
              <a:rPr lang="en-GB" dirty="0" err="1">
                <a:solidFill>
                  <a:schemeClr val="bg1"/>
                </a:solidFill>
              </a:rPr>
              <a:t>pg</a:t>
            </a:r>
            <a:r>
              <a:rPr lang="en-GB" dirty="0">
                <a:solidFill>
                  <a:schemeClr val="bg1"/>
                </a:solidFill>
              </a:rPr>
              <a:t> 16)</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Paints a picture of the </a:t>
            </a:r>
            <a:r>
              <a:rPr lang="en-GB" dirty="0" err="1" smtClean="0">
                <a:solidFill>
                  <a:schemeClr val="bg1"/>
                </a:solidFill>
              </a:rPr>
              <a:t>Radley’s</a:t>
            </a:r>
            <a:r>
              <a:rPr lang="en-GB" dirty="0" smtClean="0">
                <a:solidFill>
                  <a:schemeClr val="bg1"/>
                </a:solidFill>
              </a:rPr>
              <a:t> old, dark house, showing how frightening and creepy it is-personified-house is as twisted as the family inside</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describing her hometown</a:t>
            </a:r>
            <a:endParaRPr lang="en-GB" dirty="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a:t>
            </a:r>
            <a:r>
              <a:rPr lang="en-GB" dirty="0" err="1" smtClean="0">
                <a:solidFill>
                  <a:schemeClr val="bg1"/>
                </a:solidFill>
              </a:rPr>
              <a:t>Maycomb</a:t>
            </a:r>
            <a:r>
              <a:rPr lang="en-GB" dirty="0" smtClean="0">
                <a:solidFill>
                  <a:schemeClr val="bg1"/>
                </a:solidFill>
              </a:rPr>
              <a:t> </a:t>
            </a:r>
            <a:r>
              <a:rPr lang="en-GB" dirty="0">
                <a:solidFill>
                  <a:schemeClr val="bg1"/>
                </a:solidFill>
              </a:rPr>
              <a:t>was an old town, but it was a tired old town when I first knew </a:t>
            </a:r>
            <a:r>
              <a:rPr lang="en-GB" dirty="0" smtClean="0">
                <a:solidFill>
                  <a:schemeClr val="bg1"/>
                </a:solidFill>
              </a:rPr>
              <a:t>it…Men’s </a:t>
            </a:r>
            <a:r>
              <a:rPr lang="en-GB" dirty="0">
                <a:solidFill>
                  <a:schemeClr val="bg1"/>
                </a:solidFill>
              </a:rPr>
              <a:t>stiff collars wilted by nine in the morning. Ladies bathed before noon, after their three-o’clock naps, and by nightfall were like soft teacakes with frostings of sweat and sweet </a:t>
            </a:r>
            <a:r>
              <a:rPr lang="en-GB" dirty="0" smtClean="0">
                <a:solidFill>
                  <a:schemeClr val="bg1"/>
                </a:solidFill>
              </a:rPr>
              <a:t>talcum”(</a:t>
            </a:r>
            <a:r>
              <a:rPr lang="en-GB" dirty="0" err="1" smtClean="0">
                <a:solidFill>
                  <a:schemeClr val="bg1"/>
                </a:solidFill>
              </a:rPr>
              <a:t>pg</a:t>
            </a:r>
            <a:r>
              <a:rPr lang="en-GB" dirty="0" smtClean="0">
                <a:solidFill>
                  <a:schemeClr val="bg1"/>
                </a:solidFill>
              </a:rPr>
              <a:t> 5)</a:t>
            </a:r>
          </a:p>
          <a:p>
            <a:pPr marL="0" indent="0">
              <a:buNone/>
            </a:pPr>
            <a:r>
              <a:rPr lang="en-GB" dirty="0" smtClean="0">
                <a:solidFill>
                  <a:schemeClr val="bg1"/>
                </a:solidFill>
              </a:rPr>
              <a:t>EXPLANATION-</a:t>
            </a:r>
          </a:p>
          <a:p>
            <a:pPr marL="0" indent="0">
              <a:buNone/>
            </a:pPr>
            <a:r>
              <a:rPr lang="en-GB" dirty="0">
                <a:solidFill>
                  <a:schemeClr val="bg1"/>
                </a:solidFill>
              </a:rPr>
              <a:t>Scout emphasizes the slow pace, Alabama heat, and old-fashioned values of the </a:t>
            </a:r>
            <a:r>
              <a:rPr lang="en-GB" dirty="0" smtClean="0">
                <a:solidFill>
                  <a:schemeClr val="bg1"/>
                </a:solidFill>
              </a:rPr>
              <a:t>town. Conveys </a:t>
            </a:r>
            <a:r>
              <a:rPr lang="en-GB" dirty="0" err="1" smtClean="0">
                <a:solidFill>
                  <a:schemeClr val="bg1"/>
                </a:solidFill>
              </a:rPr>
              <a:t>Maycomb</a:t>
            </a:r>
            <a:r>
              <a:rPr lang="en-GB" dirty="0" smtClean="0">
                <a:solidFill>
                  <a:schemeClr val="bg1"/>
                </a:solidFill>
              </a:rPr>
              <a:t> as </a:t>
            </a:r>
            <a:r>
              <a:rPr lang="en-GB" dirty="0">
                <a:solidFill>
                  <a:schemeClr val="bg1"/>
                </a:solidFill>
              </a:rPr>
              <a:t>a sleepy Southern </a:t>
            </a:r>
            <a:r>
              <a:rPr lang="en-GB" dirty="0" smtClean="0">
                <a:solidFill>
                  <a:schemeClr val="bg1"/>
                </a:solidFill>
              </a:rPr>
              <a:t>town-”tired”; narrative perspective-”I first knew”-tells reader Scout is reflecting on her childhood as an adult</a:t>
            </a:r>
            <a:endParaRPr lang="en-GB" dirty="0">
              <a:solidFill>
                <a:schemeClr val="bg1"/>
              </a:solidFill>
            </a:endParaRPr>
          </a:p>
        </p:txBody>
      </p:sp>
    </p:spTree>
    <p:extLst>
      <p:ext uri="{BB962C8B-B14F-4D97-AF65-F5344CB8AC3E}">
        <p14:creationId xmlns:p14="http://schemas.microsoft.com/office/powerpoint/2010/main" val="3175635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and </a:t>
            </a:r>
            <a:r>
              <a:rPr lang="en-GB" dirty="0" err="1" smtClean="0">
                <a:solidFill>
                  <a:schemeClr val="bg1"/>
                </a:solidFill>
              </a:rPr>
              <a:t>Jem</a:t>
            </a:r>
            <a:r>
              <a:rPr lang="en-GB" dirty="0" err="1" smtClean="0">
                <a:solidFill>
                  <a:schemeClr val="bg1"/>
                </a:solidFill>
              </a:rPr>
              <a:t>’s</a:t>
            </a:r>
            <a:r>
              <a:rPr lang="en-GB" dirty="0" smtClean="0">
                <a:solidFill>
                  <a:schemeClr val="bg1"/>
                </a:solidFill>
              </a:rPr>
              <a:t> argument</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“We </a:t>
            </a:r>
            <a:r>
              <a:rPr lang="en-GB" dirty="0">
                <a:solidFill>
                  <a:schemeClr val="bg1"/>
                </a:solidFill>
              </a:rPr>
              <a:t>were far too old to settle an argument with a fist-fight, so we consulted Atticus. Our father said we were both right.” (</a:t>
            </a:r>
            <a:r>
              <a:rPr lang="en-GB" dirty="0" err="1">
                <a:solidFill>
                  <a:schemeClr val="bg1"/>
                </a:solidFill>
              </a:rPr>
              <a:t>pg</a:t>
            </a:r>
            <a:r>
              <a:rPr lang="en-GB" dirty="0">
                <a:solidFill>
                  <a:schemeClr val="bg1"/>
                </a:solidFill>
              </a:rPr>
              <a:t> 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is seen as a fair figure and good judge of right and wrong-introduced as moral compass of novel in first description. Loves both children equally</a:t>
            </a:r>
            <a:endParaRPr lang="en-GB" dirty="0" smtClean="0">
              <a:solidFill>
                <a:schemeClr val="bg1"/>
              </a:solidFill>
            </a:endParaRPr>
          </a:p>
        </p:txBody>
      </p:sp>
    </p:spTree>
    <p:extLst>
      <p:ext uri="{BB962C8B-B14F-4D97-AF65-F5344CB8AC3E}">
        <p14:creationId xmlns:p14="http://schemas.microsoft.com/office/powerpoint/2010/main" val="182327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describes Atticus’ </a:t>
            </a:r>
            <a:r>
              <a:rPr lang="en-GB" dirty="0" smtClean="0">
                <a:solidFill>
                  <a:schemeClr val="bg1"/>
                </a:solidFill>
              </a:rPr>
              <a:t>first job as a lawyer</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“his first two clients were the last two persons hanged…Atticus had urged them to accept the state’s generosity allowing them…to escape with their lives…there was nothing Atticus could do…except be present at their departure…that was probably the beginning of my father’s profound distaste for the practice of criminal law.” (</a:t>
            </a:r>
            <a:r>
              <a:rPr lang="en-GB" dirty="0" err="1">
                <a:solidFill>
                  <a:schemeClr val="bg1"/>
                </a:solidFill>
              </a:rPr>
              <a:t>pg</a:t>
            </a:r>
            <a:r>
              <a:rPr lang="en-GB" dirty="0">
                <a:solidFill>
                  <a:schemeClr val="bg1"/>
                </a:solidFill>
              </a:rPr>
              <a:t> 5)</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Suggests that Atticus is unfortunate; fought hard for his case; fights for minorities-foreshadows Atticus’ major case in the novel; suggests Atticus is tired of his profession, sees little real justice</a:t>
            </a:r>
            <a:endParaRPr lang="en-GB" dirty="0" smtClean="0">
              <a:solidFill>
                <a:schemeClr val="bg1"/>
              </a:solidFill>
            </a:endParaRPr>
          </a:p>
        </p:txBody>
      </p:sp>
    </p:spTree>
    <p:extLst>
      <p:ext uri="{BB962C8B-B14F-4D97-AF65-F5344CB8AC3E}">
        <p14:creationId xmlns:p14="http://schemas.microsoft.com/office/powerpoint/2010/main" val="2970698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describing her hometown</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“There was no hurry, for there was nowhere to go, nothing to buy and no money to buy it with, nothing to see outside the boundaries of </a:t>
            </a:r>
            <a:r>
              <a:rPr lang="en-GB" dirty="0" err="1">
                <a:solidFill>
                  <a:schemeClr val="bg1"/>
                </a:solidFill>
              </a:rPr>
              <a:t>Maycomb</a:t>
            </a:r>
            <a:r>
              <a:rPr lang="en-GB" dirty="0">
                <a:solidFill>
                  <a:schemeClr val="bg1"/>
                </a:solidFill>
              </a:rPr>
              <a:t> County.”(</a:t>
            </a:r>
            <a:r>
              <a:rPr lang="en-GB" dirty="0" err="1">
                <a:solidFill>
                  <a:schemeClr val="bg1"/>
                </a:solidFill>
              </a:rPr>
              <a:t>pg</a:t>
            </a:r>
            <a:r>
              <a:rPr lang="en-GB" dirty="0">
                <a:solidFill>
                  <a:schemeClr val="bg1"/>
                </a:solidFill>
              </a:rPr>
              <a:t> 6)</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err="1" smtClean="0">
                <a:solidFill>
                  <a:schemeClr val="bg1"/>
                </a:solidFill>
              </a:rPr>
              <a:t>Maycomb</a:t>
            </a:r>
            <a:r>
              <a:rPr lang="en-GB" dirty="0" smtClean="0">
                <a:solidFill>
                  <a:schemeClr val="bg1"/>
                </a:solidFill>
              </a:rPr>
              <a:t> is unsocial, lacks money and is a dull place to live-represents Southern states after the Great Depression-unemployment is high and little opportunities</a:t>
            </a:r>
            <a:endParaRPr lang="en-GB" dirty="0" smtClean="0">
              <a:solidFill>
                <a:schemeClr val="bg1"/>
              </a:solidFill>
            </a:endParaRPr>
          </a:p>
        </p:txBody>
      </p:sp>
    </p:spTree>
    <p:extLst>
      <p:ext uri="{BB962C8B-B14F-4D97-AF65-F5344CB8AC3E}">
        <p14:creationId xmlns:p14="http://schemas.microsoft.com/office/powerpoint/2010/main" val="3749480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Descriptio</a:t>
            </a:r>
            <a:r>
              <a:rPr lang="en-GB" dirty="0" smtClean="0">
                <a:solidFill>
                  <a:schemeClr val="bg1"/>
                </a:solidFill>
              </a:rPr>
              <a:t>n of </a:t>
            </a:r>
            <a:r>
              <a:rPr lang="en-GB" dirty="0" err="1" smtClean="0">
                <a:solidFill>
                  <a:schemeClr val="bg1"/>
                </a:solidFill>
              </a:rPr>
              <a:t>Maycomb</a:t>
            </a:r>
            <a:r>
              <a:rPr lang="en-GB" dirty="0" smtClean="0">
                <a:solidFill>
                  <a:schemeClr val="bg1"/>
                </a:solidFill>
              </a:rPr>
              <a:t> county</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“But it was a time of vague optimism for some of the people: </a:t>
            </a:r>
            <a:r>
              <a:rPr lang="en-GB" dirty="0" err="1">
                <a:solidFill>
                  <a:schemeClr val="bg1"/>
                </a:solidFill>
              </a:rPr>
              <a:t>Maycomb</a:t>
            </a:r>
            <a:r>
              <a:rPr lang="en-GB" dirty="0">
                <a:solidFill>
                  <a:schemeClr val="bg1"/>
                </a:solidFill>
              </a:rPr>
              <a:t> County had recently been told that it had nothing to fear but fear itself.”(</a:t>
            </a:r>
            <a:r>
              <a:rPr lang="en-GB" dirty="0" err="1">
                <a:solidFill>
                  <a:schemeClr val="bg1"/>
                </a:solidFill>
              </a:rPr>
              <a:t>pg</a:t>
            </a:r>
            <a:r>
              <a:rPr lang="en-GB" dirty="0">
                <a:solidFill>
                  <a:schemeClr val="bg1"/>
                </a:solidFill>
              </a:rPr>
              <a:t> 6)</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Seen as a place with nothing to be excited for, so nothing to fear. Optimism after Great Depression means things can only improve for the poor community</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describing her relationship with Calpurnia</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“Our battles were epic and one-sided. Calpurnia always won, mainly because Atticus always took her side…I had felt her tyrannical presence as long as I could remember.” (</a:t>
            </a:r>
            <a:r>
              <a:rPr lang="en-GB" dirty="0" err="1">
                <a:solidFill>
                  <a:schemeClr val="bg1"/>
                </a:solidFill>
              </a:rPr>
              <a:t>pg</a:t>
            </a:r>
            <a:r>
              <a:rPr lang="en-GB" dirty="0">
                <a:solidFill>
                  <a:schemeClr val="bg1"/>
                </a:solidFill>
              </a:rPr>
              <a:t> 6)</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 emphasises the heated and intense arguments that she always loses with Calpurnia. She also explains the reason for this is due to Atticus’ bias towards Calpurnia-favours her</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Describing how people view the </a:t>
            </a:r>
            <a:r>
              <a:rPr lang="en-GB" dirty="0" err="1" smtClean="0">
                <a:solidFill>
                  <a:schemeClr val="bg1"/>
                </a:solidFill>
              </a:rPr>
              <a:t>Radleys</a:t>
            </a:r>
            <a:endParaRPr lang="en-GB" dirty="0" smtClean="0">
              <a:solidFill>
                <a:schemeClr val="bg1"/>
              </a:solidFill>
            </a:endParaRP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“People </a:t>
            </a:r>
            <a:r>
              <a:rPr lang="en-GB" dirty="0">
                <a:solidFill>
                  <a:schemeClr val="bg1"/>
                </a:solidFill>
              </a:rPr>
              <a:t>still looked at the </a:t>
            </a:r>
            <a:r>
              <a:rPr lang="en-GB" dirty="0" err="1">
                <a:solidFill>
                  <a:schemeClr val="bg1"/>
                </a:solidFill>
              </a:rPr>
              <a:t>Radley</a:t>
            </a:r>
            <a:r>
              <a:rPr lang="en-GB" dirty="0">
                <a:solidFill>
                  <a:schemeClr val="bg1"/>
                </a:solidFill>
              </a:rPr>
              <a:t> Place, unwilling to discard their initial suspicions. A Negro would not pass the </a:t>
            </a:r>
            <a:r>
              <a:rPr lang="en-GB" dirty="0" err="1">
                <a:solidFill>
                  <a:schemeClr val="bg1"/>
                </a:solidFill>
              </a:rPr>
              <a:t>Radley</a:t>
            </a:r>
            <a:r>
              <a:rPr lang="en-GB" dirty="0">
                <a:solidFill>
                  <a:schemeClr val="bg1"/>
                </a:solidFill>
              </a:rPr>
              <a:t> Place at night…A baseball hit into the </a:t>
            </a:r>
            <a:r>
              <a:rPr lang="en-GB" dirty="0" err="1">
                <a:solidFill>
                  <a:schemeClr val="bg1"/>
                </a:solidFill>
              </a:rPr>
              <a:t>Radley</a:t>
            </a:r>
            <a:r>
              <a:rPr lang="en-GB" dirty="0">
                <a:solidFill>
                  <a:schemeClr val="bg1"/>
                </a:solidFill>
              </a:rPr>
              <a:t> yard was a lost ball and no questions asked.” (</a:t>
            </a:r>
            <a:r>
              <a:rPr lang="en-GB" dirty="0" err="1">
                <a:solidFill>
                  <a:schemeClr val="bg1"/>
                </a:solidFill>
              </a:rPr>
              <a:t>pg</a:t>
            </a:r>
            <a:r>
              <a:rPr lang="en-GB" dirty="0">
                <a:solidFill>
                  <a:schemeClr val="bg1"/>
                </a:solidFill>
              </a:rPr>
              <a:t> 9)</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 describes the superstitious attitudes towards the </a:t>
            </a:r>
            <a:r>
              <a:rPr lang="en-GB" dirty="0" err="1" smtClean="0">
                <a:solidFill>
                  <a:schemeClr val="bg1"/>
                </a:solidFill>
              </a:rPr>
              <a:t>Radley</a:t>
            </a:r>
            <a:r>
              <a:rPr lang="en-GB" dirty="0" smtClean="0">
                <a:solidFill>
                  <a:schemeClr val="bg1"/>
                </a:solidFill>
              </a:rPr>
              <a:t> home and how the community avoids it; examples show how different members of the community are joined in their fear of the </a:t>
            </a:r>
            <a:r>
              <a:rPr lang="en-GB" dirty="0" err="1" smtClean="0">
                <a:solidFill>
                  <a:schemeClr val="bg1"/>
                </a:solidFill>
              </a:rPr>
              <a:t>Radleys</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gives more history about </a:t>
            </a:r>
            <a:r>
              <a:rPr lang="en-GB" dirty="0" err="1" smtClean="0">
                <a:solidFill>
                  <a:schemeClr val="bg1"/>
                </a:solidFill>
              </a:rPr>
              <a:t>Radleys</a:t>
            </a:r>
            <a:r>
              <a:rPr lang="en-GB" dirty="0" smtClean="0">
                <a:solidFill>
                  <a:schemeClr val="bg1"/>
                </a:solidFill>
              </a:rPr>
              <a:t> and their interactions within the community</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 </a:t>
            </a:r>
            <a:r>
              <a:rPr lang="en-GB" dirty="0" err="1">
                <a:solidFill>
                  <a:schemeClr val="bg1"/>
                </a:solidFill>
              </a:rPr>
              <a:t>Radleys</a:t>
            </a:r>
            <a:r>
              <a:rPr lang="en-GB" dirty="0">
                <a:solidFill>
                  <a:schemeClr val="bg1"/>
                </a:solidFill>
              </a:rPr>
              <a:t>, welcome anywhere in town, kept to themselves, a predilection unforgiveable in </a:t>
            </a:r>
            <a:r>
              <a:rPr lang="en-GB" dirty="0" err="1">
                <a:solidFill>
                  <a:schemeClr val="bg1"/>
                </a:solidFill>
              </a:rPr>
              <a:t>Maycomb</a:t>
            </a:r>
            <a:r>
              <a:rPr lang="en-GB" dirty="0">
                <a:solidFill>
                  <a:schemeClr val="bg1"/>
                </a:solidFill>
              </a:rPr>
              <a:t>. They did not go to church, </a:t>
            </a:r>
            <a:r>
              <a:rPr lang="en-GB" dirty="0" err="1">
                <a:solidFill>
                  <a:schemeClr val="bg1"/>
                </a:solidFill>
              </a:rPr>
              <a:t>Maycomb’s</a:t>
            </a:r>
            <a:r>
              <a:rPr lang="en-GB" dirty="0">
                <a:solidFill>
                  <a:schemeClr val="bg1"/>
                </a:solidFill>
              </a:rPr>
              <a:t> principal recreation.” </a:t>
            </a:r>
            <a:r>
              <a:rPr lang="en-GB" dirty="0" err="1">
                <a:solidFill>
                  <a:schemeClr val="bg1"/>
                </a:solidFill>
              </a:rPr>
              <a:t>pg</a:t>
            </a:r>
            <a:r>
              <a:rPr lang="en-GB" dirty="0">
                <a:solidFill>
                  <a:schemeClr val="bg1"/>
                </a:solidFill>
              </a:rPr>
              <a:t> 10</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 shows how traditional </a:t>
            </a:r>
            <a:r>
              <a:rPr lang="en-GB" dirty="0" err="1" smtClean="0">
                <a:solidFill>
                  <a:schemeClr val="bg1"/>
                </a:solidFill>
              </a:rPr>
              <a:t>Maycomb</a:t>
            </a:r>
            <a:r>
              <a:rPr lang="en-GB" dirty="0" smtClean="0">
                <a:solidFill>
                  <a:schemeClr val="bg1"/>
                </a:solidFill>
              </a:rPr>
              <a:t> is and how important traditional values of church and socialising are-</a:t>
            </a:r>
            <a:r>
              <a:rPr lang="en-GB" dirty="0" err="1" smtClean="0">
                <a:solidFill>
                  <a:schemeClr val="bg1"/>
                </a:solidFill>
              </a:rPr>
              <a:t>Radleys</a:t>
            </a:r>
            <a:r>
              <a:rPr lang="en-GB" dirty="0" smtClean="0">
                <a:solidFill>
                  <a:schemeClr val="bg1"/>
                </a:solidFill>
              </a:rPr>
              <a:t> seen as outsiders for </a:t>
            </a:r>
            <a:r>
              <a:rPr lang="en-GB" smtClean="0">
                <a:solidFill>
                  <a:schemeClr val="bg1"/>
                </a:solidFill>
              </a:rPr>
              <a:t>not conforming</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725</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To Kill A Mockingbird</vt:lpstr>
      <vt:lpstr>Key Quotation Analysis</vt:lpstr>
      <vt:lpstr>Key Quotation Analysis</vt:lpstr>
      <vt:lpstr>Key Quotation Analysis</vt:lpstr>
      <vt:lpstr>Key Quotation Analysis</vt:lpstr>
      <vt:lpstr>Key Quotation Analysis</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4</cp:revision>
  <dcterms:created xsi:type="dcterms:W3CDTF">2006-08-16T00:00:00Z</dcterms:created>
  <dcterms:modified xsi:type="dcterms:W3CDTF">2018-08-24T13:50:26Z</dcterms:modified>
</cp:coreProperties>
</file>