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7"/>
  </p:notesMasterIdLst>
  <p:sldIdLst>
    <p:sldId id="256" r:id="rId2"/>
    <p:sldId id="257" r:id="rId3"/>
    <p:sldId id="277" r:id="rId4"/>
    <p:sldId id="259" r:id="rId5"/>
    <p:sldId id="266" r:id="rId6"/>
    <p:sldId id="267" r:id="rId7"/>
    <p:sldId id="278" r:id="rId8"/>
    <p:sldId id="268" r:id="rId9"/>
    <p:sldId id="269" r:id="rId10"/>
    <p:sldId id="270" r:id="rId11"/>
    <p:sldId id="271" r:id="rId12"/>
    <p:sldId id="272" r:id="rId13"/>
    <p:sldId id="273" r:id="rId14"/>
    <p:sldId id="274" r:id="rId15"/>
    <p:sldId id="285" r:id="rId16"/>
    <p:sldId id="275" r:id="rId17"/>
    <p:sldId id="281" r:id="rId18"/>
    <p:sldId id="282" r:id="rId19"/>
    <p:sldId id="284" r:id="rId20"/>
    <p:sldId id="283" r:id="rId21"/>
    <p:sldId id="276" r:id="rId22"/>
    <p:sldId id="287" r:id="rId23"/>
    <p:sldId id="286" r:id="rId24"/>
    <p:sldId id="289" r:id="rId25"/>
    <p:sldId id="288" r:id="rId26"/>
    <p:sldId id="291" r:id="rId27"/>
    <p:sldId id="290" r:id="rId28"/>
    <p:sldId id="293" r:id="rId29"/>
    <p:sldId id="292" r:id="rId30"/>
    <p:sldId id="295" r:id="rId31"/>
    <p:sldId id="294" r:id="rId32"/>
    <p:sldId id="297" r:id="rId33"/>
    <p:sldId id="296" r:id="rId34"/>
    <p:sldId id="260" r:id="rId35"/>
    <p:sldId id="300" r:id="rId36"/>
    <p:sldId id="301" r:id="rId37"/>
    <p:sldId id="298" r:id="rId38"/>
    <p:sldId id="302" r:id="rId39"/>
    <p:sldId id="304" r:id="rId40"/>
    <p:sldId id="306" r:id="rId41"/>
    <p:sldId id="305" r:id="rId42"/>
    <p:sldId id="307" r:id="rId43"/>
    <p:sldId id="312" r:id="rId44"/>
    <p:sldId id="313" r:id="rId45"/>
    <p:sldId id="314" r:id="rId46"/>
    <p:sldId id="309" r:id="rId47"/>
    <p:sldId id="361" r:id="rId48"/>
    <p:sldId id="360" r:id="rId49"/>
    <p:sldId id="363" r:id="rId50"/>
    <p:sldId id="362" r:id="rId51"/>
    <p:sldId id="365" r:id="rId52"/>
    <p:sldId id="364" r:id="rId53"/>
    <p:sldId id="367" r:id="rId54"/>
    <p:sldId id="366" r:id="rId55"/>
    <p:sldId id="261" r:id="rId56"/>
    <p:sldId id="315" r:id="rId57"/>
    <p:sldId id="316" r:id="rId58"/>
    <p:sldId id="368" r:id="rId59"/>
    <p:sldId id="317" r:id="rId60"/>
    <p:sldId id="318" r:id="rId61"/>
    <p:sldId id="320" r:id="rId62"/>
    <p:sldId id="326" r:id="rId63"/>
    <p:sldId id="327" r:id="rId64"/>
    <p:sldId id="328" r:id="rId65"/>
    <p:sldId id="329" r:id="rId66"/>
    <p:sldId id="330" r:id="rId67"/>
    <p:sldId id="345" r:id="rId68"/>
    <p:sldId id="346" r:id="rId69"/>
    <p:sldId id="347" r:id="rId70"/>
    <p:sldId id="348" r:id="rId71"/>
    <p:sldId id="349" r:id="rId72"/>
    <p:sldId id="350" r:id="rId73"/>
    <p:sldId id="351" r:id="rId74"/>
    <p:sldId id="334" r:id="rId75"/>
    <p:sldId id="335" r:id="rId76"/>
    <p:sldId id="340" r:id="rId77"/>
    <p:sldId id="341" r:id="rId78"/>
    <p:sldId id="342" r:id="rId79"/>
    <p:sldId id="343" r:id="rId80"/>
    <p:sldId id="344" r:id="rId81"/>
    <p:sldId id="355" r:id="rId82"/>
    <p:sldId id="352" r:id="rId83"/>
    <p:sldId id="353" r:id="rId84"/>
    <p:sldId id="356" r:id="rId85"/>
    <p:sldId id="358" r:id="rId86"/>
    <p:sldId id="359" r:id="rId87"/>
    <p:sldId id="354" r:id="rId88"/>
    <p:sldId id="262" r:id="rId89"/>
    <p:sldId id="369" r:id="rId90"/>
    <p:sldId id="370" r:id="rId91"/>
    <p:sldId id="371" r:id="rId92"/>
    <p:sldId id="372" r:id="rId93"/>
    <p:sldId id="413" r:id="rId94"/>
    <p:sldId id="376" r:id="rId95"/>
    <p:sldId id="415" r:id="rId96"/>
    <p:sldId id="374" r:id="rId97"/>
    <p:sldId id="414" r:id="rId98"/>
    <p:sldId id="375" r:id="rId99"/>
    <p:sldId id="378" r:id="rId100"/>
    <p:sldId id="417" r:id="rId101"/>
    <p:sldId id="377" r:id="rId102"/>
    <p:sldId id="373" r:id="rId103"/>
    <p:sldId id="418" r:id="rId104"/>
    <p:sldId id="264" r:id="rId105"/>
    <p:sldId id="379" r:id="rId106"/>
    <p:sldId id="388" r:id="rId107"/>
    <p:sldId id="380" r:id="rId108"/>
    <p:sldId id="444" r:id="rId109"/>
    <p:sldId id="381" r:id="rId110"/>
    <p:sldId id="445" r:id="rId111"/>
    <p:sldId id="382" r:id="rId112"/>
    <p:sldId id="383" r:id="rId113"/>
    <p:sldId id="384" r:id="rId114"/>
    <p:sldId id="385" r:id="rId115"/>
    <p:sldId id="386" r:id="rId116"/>
    <p:sldId id="387" r:id="rId117"/>
    <p:sldId id="390" r:id="rId118"/>
    <p:sldId id="391" r:id="rId119"/>
    <p:sldId id="392" r:id="rId120"/>
    <p:sldId id="399" r:id="rId121"/>
    <p:sldId id="400" r:id="rId122"/>
    <p:sldId id="401" r:id="rId123"/>
    <p:sldId id="402" r:id="rId124"/>
    <p:sldId id="403" r:id="rId125"/>
    <p:sldId id="404" r:id="rId126"/>
    <p:sldId id="405" r:id="rId127"/>
    <p:sldId id="406" r:id="rId128"/>
    <p:sldId id="407" r:id="rId129"/>
    <p:sldId id="408" r:id="rId130"/>
    <p:sldId id="446" r:id="rId131"/>
    <p:sldId id="409" r:id="rId132"/>
    <p:sldId id="411" r:id="rId133"/>
    <p:sldId id="412" r:id="rId134"/>
    <p:sldId id="397" r:id="rId135"/>
    <p:sldId id="265" r:id="rId136"/>
    <p:sldId id="419" r:id="rId137"/>
    <p:sldId id="420" r:id="rId138"/>
    <p:sldId id="421" r:id="rId139"/>
    <p:sldId id="448" r:id="rId140"/>
    <p:sldId id="447" r:id="rId141"/>
    <p:sldId id="422" r:id="rId142"/>
    <p:sldId id="425" r:id="rId143"/>
    <p:sldId id="426" r:id="rId144"/>
    <p:sldId id="423" r:id="rId145"/>
    <p:sldId id="424" r:id="rId146"/>
    <p:sldId id="429" r:id="rId147"/>
    <p:sldId id="433" r:id="rId148"/>
    <p:sldId id="428" r:id="rId149"/>
    <p:sldId id="430" r:id="rId150"/>
    <p:sldId id="434" r:id="rId151"/>
    <p:sldId id="431" r:id="rId152"/>
    <p:sldId id="435" r:id="rId153"/>
    <p:sldId id="436" r:id="rId154"/>
    <p:sldId id="441" r:id="rId155"/>
    <p:sldId id="438" r:id="rId156"/>
    <p:sldId id="439" r:id="rId157"/>
    <p:sldId id="437" r:id="rId158"/>
    <p:sldId id="442" r:id="rId159"/>
    <p:sldId id="440" r:id="rId160"/>
    <p:sldId id="443" r:id="rId161"/>
    <p:sldId id="449" r:id="rId162"/>
    <p:sldId id="450" r:id="rId163"/>
    <p:sldId id="451" r:id="rId164"/>
    <p:sldId id="452" r:id="rId165"/>
    <p:sldId id="453" r:id="rId166"/>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2"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39D0BE59-32B9-49E7-843F-8BFB6FFC13E2}" type="datetimeFigureOut">
              <a:rPr lang="en-GB" smtClean="0"/>
              <a:t>26/10/2017</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B95FE47E-7A05-4A93-9369-B433D84C7739}" type="slidenum">
              <a:rPr lang="en-GB" smtClean="0"/>
              <a:t>‹#›</a:t>
            </a:fld>
            <a:endParaRPr lang="en-GB"/>
          </a:p>
        </p:txBody>
      </p:sp>
    </p:spTree>
    <p:extLst>
      <p:ext uri="{BB962C8B-B14F-4D97-AF65-F5344CB8AC3E}">
        <p14:creationId xmlns:p14="http://schemas.microsoft.com/office/powerpoint/2010/main" val="381080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8897CC-B090-439E-A3C5-6E831AC37C5D}" type="slidenum">
              <a:rPr lang="en-GB" smtClean="0"/>
              <a:pPr/>
              <a:t>78</a:t>
            </a:fld>
            <a:endParaRPr lang="en-GB"/>
          </a:p>
        </p:txBody>
      </p:sp>
    </p:spTree>
    <p:extLst>
      <p:ext uri="{BB962C8B-B14F-4D97-AF65-F5344CB8AC3E}">
        <p14:creationId xmlns:p14="http://schemas.microsoft.com/office/powerpoint/2010/main" val="1887342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5FE47E-7A05-4A93-9369-B433D84C7739}" type="slidenum">
              <a:rPr lang="en-GB" smtClean="0"/>
              <a:t>83</a:t>
            </a:fld>
            <a:endParaRPr lang="en-GB"/>
          </a:p>
        </p:txBody>
      </p:sp>
    </p:spTree>
    <p:extLst>
      <p:ext uri="{BB962C8B-B14F-4D97-AF65-F5344CB8AC3E}">
        <p14:creationId xmlns:p14="http://schemas.microsoft.com/office/powerpoint/2010/main" val="287768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5FE47E-7A05-4A93-9369-B433D84C7739}" type="slidenum">
              <a:rPr lang="en-GB" smtClean="0"/>
              <a:t>84</a:t>
            </a:fld>
            <a:endParaRPr lang="en-GB"/>
          </a:p>
        </p:txBody>
      </p:sp>
    </p:spTree>
    <p:extLst>
      <p:ext uri="{BB962C8B-B14F-4D97-AF65-F5344CB8AC3E}">
        <p14:creationId xmlns:p14="http://schemas.microsoft.com/office/powerpoint/2010/main" val="287768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5FE47E-7A05-4A93-9369-B433D84C7739}" type="slidenum">
              <a:rPr lang="en-GB" smtClean="0"/>
              <a:t>85</a:t>
            </a:fld>
            <a:endParaRPr lang="en-GB"/>
          </a:p>
        </p:txBody>
      </p:sp>
    </p:spTree>
    <p:extLst>
      <p:ext uri="{BB962C8B-B14F-4D97-AF65-F5344CB8AC3E}">
        <p14:creationId xmlns:p14="http://schemas.microsoft.com/office/powerpoint/2010/main" val="287768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5FE47E-7A05-4A93-9369-B433D84C7739}" type="slidenum">
              <a:rPr lang="en-GB" smtClean="0"/>
              <a:t>86</a:t>
            </a:fld>
            <a:endParaRPr lang="en-GB"/>
          </a:p>
        </p:txBody>
      </p:sp>
    </p:spTree>
    <p:extLst>
      <p:ext uri="{BB962C8B-B14F-4D97-AF65-F5344CB8AC3E}">
        <p14:creationId xmlns:p14="http://schemas.microsoft.com/office/powerpoint/2010/main" val="287768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8897CC-B090-439E-A3C5-6E831AC37C5D}" type="slidenum">
              <a:rPr lang="en-GB" smtClean="0"/>
              <a:pPr/>
              <a:t>90</a:t>
            </a:fld>
            <a:endParaRPr lang="en-GB"/>
          </a:p>
        </p:txBody>
      </p:sp>
    </p:spTree>
    <p:extLst>
      <p:ext uri="{BB962C8B-B14F-4D97-AF65-F5344CB8AC3E}">
        <p14:creationId xmlns:p14="http://schemas.microsoft.com/office/powerpoint/2010/main" val="1795759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8897CC-B090-439E-A3C5-6E831AC37C5D}" type="slidenum">
              <a:rPr lang="en-GB" smtClean="0"/>
              <a:pPr/>
              <a:t>91</a:t>
            </a:fld>
            <a:endParaRPr lang="en-GB"/>
          </a:p>
        </p:txBody>
      </p:sp>
    </p:spTree>
    <p:extLst>
      <p:ext uri="{BB962C8B-B14F-4D97-AF65-F5344CB8AC3E}">
        <p14:creationId xmlns:p14="http://schemas.microsoft.com/office/powerpoint/2010/main" val="2824699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5FE47E-7A05-4A93-9369-B433D84C7739}" type="slidenum">
              <a:rPr lang="en-GB" smtClean="0"/>
              <a:t>143</a:t>
            </a:fld>
            <a:endParaRPr lang="en-GB"/>
          </a:p>
        </p:txBody>
      </p:sp>
    </p:spTree>
    <p:extLst>
      <p:ext uri="{BB962C8B-B14F-4D97-AF65-F5344CB8AC3E}">
        <p14:creationId xmlns:p14="http://schemas.microsoft.com/office/powerpoint/2010/main" val="72723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5FE47E-7A05-4A93-9369-B433D84C7739}" type="slidenum">
              <a:rPr lang="en-GB" smtClean="0"/>
              <a:t>162</a:t>
            </a:fld>
            <a:endParaRPr lang="en-GB"/>
          </a:p>
        </p:txBody>
      </p:sp>
    </p:spTree>
    <p:extLst>
      <p:ext uri="{BB962C8B-B14F-4D97-AF65-F5344CB8AC3E}">
        <p14:creationId xmlns:p14="http://schemas.microsoft.com/office/powerpoint/2010/main" val="413829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133.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1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1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Higher R4UAE</a:t>
            </a:r>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81000"/>
            <a:ext cx="2971800" cy="1977237"/>
          </a:xfrm>
          <a:prstGeom prst="rect">
            <a:avLst/>
          </a:prstGeom>
        </p:spPr>
      </p:pic>
    </p:spTree>
    <p:extLst>
      <p:ext uri="{BB962C8B-B14F-4D97-AF65-F5344CB8AC3E}">
        <p14:creationId xmlns:p14="http://schemas.microsoft.com/office/powerpoint/2010/main" val="4159089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a:t>
            </a:r>
            <a:endParaRPr lang="en-GB" dirty="0"/>
          </a:p>
        </p:txBody>
      </p:sp>
      <p:sp>
        <p:nvSpPr>
          <p:cNvPr id="3" name="Content Placeholder 2"/>
          <p:cNvSpPr>
            <a:spLocks noGrp="1"/>
          </p:cNvSpPr>
          <p:nvPr>
            <p:ph idx="1"/>
          </p:nvPr>
        </p:nvSpPr>
        <p:spPr>
          <a:xfrm>
            <a:off x="457200" y="1219200"/>
            <a:ext cx="8229600" cy="4525963"/>
          </a:xfrm>
        </p:spPr>
        <p:txBody>
          <a:bodyPr>
            <a:normAutofit fontScale="55000" lnSpcReduction="20000"/>
          </a:bodyPr>
          <a:lstStyle/>
          <a:p>
            <a:pPr marL="0" indent="0">
              <a:buNone/>
            </a:pPr>
            <a:r>
              <a:rPr lang="en-GB" dirty="0"/>
              <a:t>As a conversation with a </a:t>
            </a:r>
            <a:r>
              <a:rPr lang="en-GB" dirty="0" smtClean="0"/>
              <a:t>girl in the club </a:t>
            </a:r>
            <a:r>
              <a:rPr lang="en-GB" dirty="0"/>
              <a:t>moved from our mutual love of </a:t>
            </a:r>
            <a:r>
              <a:rPr lang="en-GB" dirty="0" err="1"/>
              <a:t>Kanye</a:t>
            </a:r>
            <a:r>
              <a:rPr lang="en-GB" dirty="0"/>
              <a:t> West to trainers, I mentioned the fact that I couldn’t tie my own laces. She suddenly said: “You’re so brave, if I had one hand I’d probably never leave the house.”</a:t>
            </a:r>
          </a:p>
          <a:p>
            <a:pPr marL="0" indent="0">
              <a:buNone/>
            </a:pPr>
            <a:r>
              <a:rPr lang="en-GB" dirty="0"/>
              <a:t>“Sorry, what was that?”</a:t>
            </a:r>
          </a:p>
          <a:p>
            <a:pPr marL="0" indent="0">
              <a:buNone/>
            </a:pPr>
            <a:r>
              <a:rPr lang="en-GB" dirty="0"/>
              <a:t>“Oh it’s just, you know, I don’t know how I’d live with one hand.”</a:t>
            </a:r>
          </a:p>
          <a:p>
            <a:pPr marL="0" indent="0">
              <a:buNone/>
            </a:pPr>
            <a:r>
              <a:rPr lang="en-GB" dirty="0" smtClean="0"/>
              <a:t>I’ve </a:t>
            </a:r>
            <a:r>
              <a:rPr lang="en-GB" dirty="0"/>
              <a:t>had one hand since I was born and in 22 years, no one had ever said anything like that to me. I’m more than used to people being curious about it, asking questions from the basic and innocent “did you lose it in an accident?” to the more intrusive and awkward “how do you </a:t>
            </a:r>
            <a:r>
              <a:rPr lang="en-GB" dirty="0" smtClean="0"/>
              <a:t>date?”, </a:t>
            </a:r>
            <a:r>
              <a:rPr lang="en-GB" dirty="0"/>
              <a:t>with people even making jokes about it if they’re comfortable enough. But there has never been a statement that’s left me feeling how that one did. I didn’t know what to say. I was offended that </a:t>
            </a:r>
            <a:r>
              <a:rPr lang="en-GB" b="1" dirty="0"/>
              <a:t>my very presence in that place was being questioned</a:t>
            </a:r>
            <a:r>
              <a:rPr lang="en-GB" dirty="0"/>
              <a:t>, but also that </a:t>
            </a:r>
            <a:r>
              <a:rPr lang="en-GB" b="1" dirty="0"/>
              <a:t>I was seen as some sort of hero for “overcoming” my disability</a:t>
            </a:r>
            <a:r>
              <a:rPr lang="en-GB" dirty="0"/>
              <a:t> to be an ordinary member of society, enjoying myself on a night out</a:t>
            </a:r>
            <a:r>
              <a:rPr lang="en-GB" dirty="0" smtClean="0"/>
              <a:t>.</a:t>
            </a:r>
          </a:p>
          <a:p>
            <a:pPr marL="0" indent="0">
              <a:buNone/>
            </a:pPr>
            <a:endParaRPr lang="en-GB" dirty="0"/>
          </a:p>
          <a:p>
            <a:pPr marL="0" indent="0">
              <a:buNone/>
            </a:pPr>
            <a:r>
              <a:rPr lang="en-GB" b="1" dirty="0" smtClean="0"/>
              <a:t>Identify two reasons why the writer was offended by the girl’s statement. Use your own words in your answer.		</a:t>
            </a:r>
            <a:r>
              <a:rPr lang="en-GB" dirty="0" smtClean="0"/>
              <a:t>			</a:t>
            </a:r>
            <a:r>
              <a:rPr lang="en-GB" b="1" dirty="0" smtClean="0"/>
              <a:t>(2 marks)</a:t>
            </a:r>
          </a:p>
          <a:p>
            <a:pPr marL="0" indent="0">
              <a:buNone/>
            </a:pPr>
            <a:endParaRPr lang="en-GB" dirty="0"/>
          </a:p>
          <a:p>
            <a:pPr marL="0" indent="0">
              <a:buNone/>
            </a:pPr>
            <a:endParaRPr lang="en-GB" dirty="0"/>
          </a:p>
        </p:txBody>
      </p:sp>
      <p:sp>
        <p:nvSpPr>
          <p:cNvPr id="4" name="TextBox 3"/>
          <p:cNvSpPr txBox="1"/>
          <p:nvPr/>
        </p:nvSpPr>
        <p:spPr>
          <a:xfrm>
            <a:off x="152400" y="457199"/>
            <a:ext cx="2286000" cy="584775"/>
          </a:xfrm>
          <a:prstGeom prst="rect">
            <a:avLst/>
          </a:prstGeom>
          <a:solidFill>
            <a:schemeClr val="accent4">
              <a:lumMod val="40000"/>
              <a:lumOff val="60000"/>
            </a:schemeClr>
          </a:solidFill>
        </p:spPr>
        <p:txBody>
          <a:bodyPr wrap="square" rtlCol="0">
            <a:spAutoFit/>
          </a:bodyPr>
          <a:lstStyle/>
          <a:p>
            <a:r>
              <a:rPr lang="en-GB" sz="3200" dirty="0" smtClean="0"/>
              <a:t>Locate!</a:t>
            </a:r>
            <a:endParaRPr lang="en-GB" sz="3200" dirty="0"/>
          </a:p>
        </p:txBody>
      </p:sp>
      <p:pic>
        <p:nvPicPr>
          <p:cNvPr id="5" name="Picture 4" descr="C:\Users\lh1094c\AppData\Local\Microsoft\Windows\Temporary Internet Files\Content.IE5\150KAAWT\Magnifying-Glass-2-2868-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436593"/>
            <a:ext cx="628169" cy="62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89908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48369" y="332656"/>
            <a:ext cx="6474654" cy="1167619"/>
          </a:xfrm>
          <a:prstGeom prst="rect">
            <a:avLst/>
          </a:prstGeom>
          <a:solidFill>
            <a:schemeClr val="bg1"/>
          </a:solidFill>
          <a:ln w="57150">
            <a:solidFill>
              <a:srgbClr val="FF66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The Analysis Question </a:t>
            </a:r>
          </a:p>
          <a:p>
            <a:pPr algn="ctr"/>
            <a:r>
              <a:rPr lang="en-GB" b="1" dirty="0" smtClean="0">
                <a:solidFill>
                  <a:srgbClr val="800080"/>
                </a:solidFill>
                <a:latin typeface="Arial Rounded MT Bold" panose="020F0704030504030204" pitchFamily="34" charset="0"/>
              </a:rPr>
              <a:t>-Imagery-</a:t>
            </a:r>
            <a:endParaRPr lang="en-GB" b="1" dirty="0">
              <a:solidFill>
                <a:srgbClr val="800080"/>
              </a:solidFill>
              <a:latin typeface="Arial Rounded MT Bold" panose="020F0704030504030204" pitchFamily="34" charset="0"/>
            </a:endParaRPr>
          </a:p>
        </p:txBody>
      </p:sp>
      <p:sp>
        <p:nvSpPr>
          <p:cNvPr id="7" name="Rounded Rectangle 6"/>
          <p:cNvSpPr/>
          <p:nvPr/>
        </p:nvSpPr>
        <p:spPr>
          <a:xfrm>
            <a:off x="386051" y="1931898"/>
            <a:ext cx="8276037" cy="2088231"/>
          </a:xfrm>
          <a:prstGeom prst="round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Baskerville Old Face" panose="02020602080505020303" pitchFamily="18" charset="0"/>
              </a:rPr>
              <a:t>The stars danced playfully in the moonlit sky</a:t>
            </a:r>
          </a:p>
          <a:p>
            <a:pPr algn="ctr"/>
            <a:endParaRPr lang="en-GB" sz="2800" dirty="0">
              <a:solidFill>
                <a:schemeClr val="tx1"/>
              </a:solidFill>
              <a:latin typeface="Baskerville Old Face" panose="02020602080505020303" pitchFamily="18" charset="0"/>
            </a:endParaRPr>
          </a:p>
          <a:p>
            <a:pPr algn="ctr"/>
            <a:r>
              <a:rPr lang="en-GB" sz="2800" b="1" dirty="0" smtClean="0">
                <a:solidFill>
                  <a:schemeClr val="tx1"/>
                </a:solidFill>
                <a:latin typeface="Baskerville Old Face" panose="02020602080505020303" pitchFamily="18" charset="0"/>
              </a:rPr>
              <a:t>Explain how the writer’s use of imagery help to express the beauty of the evening.</a:t>
            </a:r>
            <a:endParaRPr lang="en-GB" sz="2800" dirty="0">
              <a:solidFill>
                <a:schemeClr val="tx1"/>
              </a:solidFill>
              <a:latin typeface="Baskerville Old Face" panose="02020602080505020303" pitchFamily="18" charset="0"/>
            </a:endParaRPr>
          </a:p>
        </p:txBody>
      </p:sp>
      <p:sp>
        <p:nvSpPr>
          <p:cNvPr id="4" name="Content Placeholder 2"/>
          <p:cNvSpPr txBox="1">
            <a:spLocks/>
          </p:cNvSpPr>
          <p:nvPr/>
        </p:nvSpPr>
        <p:spPr>
          <a:xfrm>
            <a:off x="433621" y="4273497"/>
            <a:ext cx="8435975" cy="2016225"/>
          </a:xfrm>
          <a:prstGeom prst="rect">
            <a:avLst/>
          </a:prstGeom>
          <a:solidFill>
            <a:schemeClr val="bg1"/>
          </a:solidFill>
          <a:ln w="57150">
            <a:solidFill>
              <a:srgbClr val="FF66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dirty="0" smtClean="0">
                <a:latin typeface="Arial Rounded MT Bold" panose="020F0704030504030204" pitchFamily="34" charset="0"/>
              </a:rPr>
              <a:t>Technique?</a:t>
            </a:r>
          </a:p>
          <a:p>
            <a:pPr>
              <a:defRPr/>
            </a:pPr>
            <a:endParaRPr lang="en-GB" dirty="0">
              <a:latin typeface="Arial Rounded MT Bold" panose="020F0704030504030204" pitchFamily="34" charset="0"/>
            </a:endParaRPr>
          </a:p>
          <a:p>
            <a:pPr>
              <a:defRPr/>
            </a:pPr>
            <a:r>
              <a:rPr lang="en-GB" dirty="0" smtClean="0">
                <a:latin typeface="Arial Rounded MT Bold" panose="020F0704030504030204" pitchFamily="34" charset="0"/>
              </a:rPr>
              <a:t>Just as…so too… </a:t>
            </a:r>
          </a:p>
          <a:p>
            <a:pPr>
              <a:defRPr/>
            </a:pPr>
            <a:endParaRPr lang="en-GB" dirty="0"/>
          </a:p>
        </p:txBody>
      </p:sp>
    </p:spTree>
    <p:extLst>
      <p:ext uri="{BB962C8B-B14F-4D97-AF65-F5344CB8AC3E}">
        <p14:creationId xmlns:p14="http://schemas.microsoft.com/office/powerpoint/2010/main" val="423825269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5536" y="4509120"/>
            <a:ext cx="8435975" cy="1656184"/>
          </a:xfrm>
          <a:prstGeom prst="rect">
            <a:avLst/>
          </a:prstGeom>
          <a:solidFill>
            <a:schemeClr val="bg1"/>
          </a:solidFill>
          <a:ln w="57150">
            <a:solidFill>
              <a:srgbClr val="FF6600"/>
            </a:solid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dirty="0" smtClean="0"/>
              <a:t> personification</a:t>
            </a:r>
          </a:p>
          <a:p>
            <a:pPr>
              <a:defRPr/>
            </a:pPr>
            <a:r>
              <a:rPr lang="en-GB" dirty="0" smtClean="0">
                <a:solidFill>
                  <a:srgbClr val="3E1B59"/>
                </a:solidFill>
              </a:rPr>
              <a:t>Just as </a:t>
            </a:r>
            <a:r>
              <a:rPr lang="en-GB" dirty="0" smtClean="0">
                <a:solidFill>
                  <a:srgbClr val="008000"/>
                </a:solidFill>
              </a:rPr>
              <a:t>a person dancing can be captivating, entertaining and suggests joy</a:t>
            </a:r>
            <a:r>
              <a:rPr lang="en-GB" dirty="0" smtClean="0"/>
              <a:t>, </a:t>
            </a:r>
            <a:r>
              <a:rPr lang="en-GB" dirty="0" smtClean="0">
                <a:solidFill>
                  <a:srgbClr val="FF0000"/>
                </a:solidFill>
              </a:rPr>
              <a:t>so too the stars are shining brightly, as if they are moving beautifully across the sky.</a:t>
            </a:r>
          </a:p>
          <a:p>
            <a:pPr>
              <a:defRPr/>
            </a:pPr>
            <a:endParaRPr lang="en-GB" dirty="0"/>
          </a:p>
        </p:txBody>
      </p:sp>
      <p:sp>
        <p:nvSpPr>
          <p:cNvPr id="6" name="Title 1"/>
          <p:cNvSpPr txBox="1">
            <a:spLocks/>
          </p:cNvSpPr>
          <p:nvPr/>
        </p:nvSpPr>
        <p:spPr>
          <a:xfrm>
            <a:off x="1448369" y="332656"/>
            <a:ext cx="6474654" cy="1167619"/>
          </a:xfrm>
          <a:prstGeom prst="rect">
            <a:avLst/>
          </a:prstGeom>
          <a:solidFill>
            <a:schemeClr val="bg1"/>
          </a:solidFill>
          <a:ln w="57150">
            <a:solidFill>
              <a:srgbClr val="FF66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The Analysis Question </a:t>
            </a:r>
          </a:p>
          <a:p>
            <a:pPr algn="ctr"/>
            <a:r>
              <a:rPr lang="en-GB" b="1" dirty="0" smtClean="0">
                <a:solidFill>
                  <a:srgbClr val="800080"/>
                </a:solidFill>
                <a:latin typeface="Arial Rounded MT Bold" panose="020F0704030504030204" pitchFamily="34" charset="0"/>
              </a:rPr>
              <a:t>-Imagery-</a:t>
            </a:r>
            <a:endParaRPr lang="en-GB" b="1" dirty="0">
              <a:solidFill>
                <a:srgbClr val="800080"/>
              </a:solidFill>
              <a:latin typeface="Arial Rounded MT Bold" panose="020F0704030504030204" pitchFamily="34" charset="0"/>
            </a:endParaRPr>
          </a:p>
        </p:txBody>
      </p:sp>
      <p:sp>
        <p:nvSpPr>
          <p:cNvPr id="7" name="Rounded Rectangle 6"/>
          <p:cNvSpPr/>
          <p:nvPr/>
        </p:nvSpPr>
        <p:spPr>
          <a:xfrm>
            <a:off x="386051" y="1931898"/>
            <a:ext cx="8276037" cy="2088231"/>
          </a:xfrm>
          <a:prstGeom prst="round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Baskerville Old Face" panose="02020602080505020303" pitchFamily="18" charset="0"/>
              </a:rPr>
              <a:t>The stars danced playfully in the moonlit sky</a:t>
            </a:r>
          </a:p>
          <a:p>
            <a:pPr algn="ctr"/>
            <a:endParaRPr lang="en-GB" sz="2800" dirty="0">
              <a:solidFill>
                <a:schemeClr val="tx1"/>
              </a:solidFill>
              <a:latin typeface="Baskerville Old Face" panose="02020602080505020303" pitchFamily="18" charset="0"/>
            </a:endParaRPr>
          </a:p>
          <a:p>
            <a:pPr algn="ctr"/>
            <a:r>
              <a:rPr lang="en-GB" sz="2800" b="1" dirty="0" smtClean="0">
                <a:solidFill>
                  <a:schemeClr val="tx1"/>
                </a:solidFill>
                <a:latin typeface="Baskerville Old Face" panose="02020602080505020303" pitchFamily="18" charset="0"/>
              </a:rPr>
              <a:t>Explain how the writer’s use of imagery help to express the beauty of the evening.</a:t>
            </a:r>
            <a:endParaRPr lang="en-GB" sz="2800"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303871641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en-GB" b="1" dirty="0"/>
              <a:t>I used to think social media was a force for good. Now the evidence says I was wrong </a:t>
            </a:r>
            <a:r>
              <a:rPr lang="en-GB" dirty="0"/>
              <a:t/>
            </a:r>
            <a:br>
              <a:rPr lang="en-GB" dirty="0"/>
            </a:b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2743200"/>
            <a:ext cx="2362200" cy="2362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586037"/>
            <a:ext cx="3657600" cy="2743200"/>
          </a:xfrm>
          <a:prstGeom prst="rect">
            <a:avLst/>
          </a:prstGeom>
        </p:spPr>
      </p:pic>
    </p:spTree>
    <p:extLst>
      <p:ext uri="{BB962C8B-B14F-4D97-AF65-F5344CB8AC3E}">
        <p14:creationId xmlns:p14="http://schemas.microsoft.com/office/powerpoint/2010/main" val="12083676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1</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How does the writer’s use of imagery help to demonstrate how certain mental illnesses are linked? (paragraph 2)			</a:t>
            </a:r>
            <a:r>
              <a:rPr lang="en-GB" b="1" dirty="0" smtClean="0"/>
              <a:t>3 marks</a:t>
            </a:r>
          </a:p>
          <a:p>
            <a:r>
              <a:rPr lang="en-GB" dirty="0" smtClean="0"/>
              <a:t>Quote</a:t>
            </a:r>
          </a:p>
          <a:p>
            <a:pPr marL="0" indent="0">
              <a:buNone/>
            </a:pPr>
            <a:r>
              <a:rPr lang="en-GB" b="1" dirty="0" smtClean="0"/>
              <a:t>“the evil twins of anxiety and depression”</a:t>
            </a:r>
          </a:p>
          <a:p>
            <a:r>
              <a:rPr lang="en-GB" dirty="0" smtClean="0"/>
              <a:t>Identify technique</a:t>
            </a:r>
          </a:p>
          <a:p>
            <a:pPr marL="0" indent="0">
              <a:buNone/>
            </a:pPr>
            <a:r>
              <a:rPr lang="en-GB" b="1" dirty="0" smtClean="0"/>
              <a:t>Personification/metaphor</a:t>
            </a:r>
          </a:p>
          <a:p>
            <a:r>
              <a:rPr lang="en-GB" dirty="0" smtClean="0"/>
              <a:t>Just as…so too…</a:t>
            </a:r>
          </a:p>
          <a:p>
            <a:pPr marL="0" indent="0">
              <a:buNone/>
            </a:pPr>
            <a:r>
              <a:rPr lang="en-GB" b="1" dirty="0" smtClean="0"/>
              <a:t>Just as evil twins are always together, causing trouble, so too anxiety and depression are often mental illnesses that are linked and experience together by an individual.</a:t>
            </a:r>
            <a:endParaRPr lang="en-GB" b="1" dirty="0"/>
          </a:p>
        </p:txBody>
      </p:sp>
    </p:spTree>
    <p:extLst>
      <p:ext uri="{BB962C8B-B14F-4D97-AF65-F5344CB8AC3E}">
        <p14:creationId xmlns:p14="http://schemas.microsoft.com/office/powerpoint/2010/main" val="402174872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lstStyle/>
          <a:p>
            <a:r>
              <a:rPr lang="en-GB" dirty="0" smtClean="0"/>
              <a:t>Higher R4UAE-</a:t>
            </a:r>
            <a:br>
              <a:rPr lang="en-GB" dirty="0" smtClean="0"/>
            </a:br>
            <a:r>
              <a:rPr lang="en-GB" dirty="0" smtClean="0"/>
              <a:t>Tone</a:t>
            </a:r>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81000"/>
            <a:ext cx="2971800" cy="1977237"/>
          </a:xfrm>
          <a:prstGeom prst="rect">
            <a:avLst/>
          </a:prstGeom>
        </p:spPr>
      </p:pic>
    </p:spTree>
    <p:extLst>
      <p:ext uri="{BB962C8B-B14F-4D97-AF65-F5344CB8AC3E}">
        <p14:creationId xmlns:p14="http://schemas.microsoft.com/office/powerpoint/2010/main" val="29696585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9862" y="294443"/>
            <a:ext cx="6474654" cy="1167619"/>
          </a:xfrm>
          <a:prstGeom prst="rect">
            <a:avLst/>
          </a:prstGeom>
          <a:solidFill>
            <a:schemeClr val="bg1"/>
          </a:solidFill>
          <a:ln w="57150">
            <a:solidFill>
              <a:srgbClr val="FF66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The Analysis Question </a:t>
            </a:r>
          </a:p>
          <a:p>
            <a:pPr algn="ctr"/>
            <a:r>
              <a:rPr lang="en-GB" b="1" dirty="0" smtClean="0">
                <a:solidFill>
                  <a:srgbClr val="800080"/>
                </a:solidFill>
                <a:latin typeface="Arial Rounded MT Bold" panose="020F0704030504030204" pitchFamily="34" charset="0"/>
              </a:rPr>
              <a:t>-Tone-</a:t>
            </a:r>
            <a:endParaRPr lang="en-GB" b="1" dirty="0">
              <a:solidFill>
                <a:srgbClr val="800080"/>
              </a:solidFill>
              <a:latin typeface="Arial Rounded MT Bold" panose="020F0704030504030204" pitchFamily="34" charset="0"/>
            </a:endParaRPr>
          </a:p>
        </p:txBody>
      </p:sp>
      <p:sp>
        <p:nvSpPr>
          <p:cNvPr id="5" name="Content Placeholder 2"/>
          <p:cNvSpPr txBox="1">
            <a:spLocks/>
          </p:cNvSpPr>
          <p:nvPr/>
        </p:nvSpPr>
        <p:spPr>
          <a:xfrm>
            <a:off x="395536" y="1844824"/>
            <a:ext cx="8529035" cy="1944216"/>
          </a:xfrm>
          <a:prstGeom prst="rect">
            <a:avLst/>
          </a:prstGeom>
          <a:solidFill>
            <a:schemeClr val="bg1"/>
          </a:solidFill>
          <a:ln w="57150">
            <a:solidFill>
              <a:srgbClr val="FF66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Char char="§"/>
            </a:pPr>
            <a:r>
              <a:rPr lang="en-GB" sz="4000" dirty="0" smtClean="0"/>
              <a:t>Tone refers to the writer’s attitude</a:t>
            </a:r>
          </a:p>
          <a:p>
            <a:pPr marL="0" indent="0">
              <a:buFont typeface="Wingdings" pitchFamily="2" charset="2"/>
              <a:buChar char="§"/>
            </a:pPr>
            <a:r>
              <a:rPr lang="en-GB" sz="4000" dirty="0" smtClean="0"/>
              <a:t>Imagine how the words would sound if read aloud</a:t>
            </a:r>
          </a:p>
          <a:p>
            <a:pPr marL="0" indent="0">
              <a:buNone/>
            </a:pPr>
            <a:endParaRPr lang="en-GB" sz="4000" dirty="0"/>
          </a:p>
          <a:p>
            <a:pPr marL="0" indent="0">
              <a:buNone/>
            </a:pPr>
            <a:endParaRPr lang="en-US" sz="3200" dirty="0" smtClean="0"/>
          </a:p>
          <a:p>
            <a:endParaRPr lang="en-GB" sz="3200" dirty="0" smtClean="0"/>
          </a:p>
        </p:txBody>
      </p:sp>
      <p:pic>
        <p:nvPicPr>
          <p:cNvPr id="1027" name="Picture 3" descr="C:\Users\mi3069a\AppData\Local\Microsoft\Windows\Temporary Internet Files\Content.IE5\NJX73MX8\criticism-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267200"/>
            <a:ext cx="3798147" cy="207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0766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Tone Formula</a:t>
            </a:r>
            <a:endParaRPr lang="en-GB" dirty="0"/>
          </a:p>
        </p:txBody>
      </p:sp>
      <p:sp>
        <p:nvSpPr>
          <p:cNvPr id="3" name="Content Placeholder 2"/>
          <p:cNvSpPr>
            <a:spLocks noGrp="1"/>
          </p:cNvSpPr>
          <p:nvPr>
            <p:ph idx="1"/>
          </p:nvPr>
        </p:nvSpPr>
        <p:spPr/>
        <p:txBody>
          <a:bodyPr/>
          <a:lstStyle/>
          <a:p>
            <a:r>
              <a:rPr lang="en-GB" dirty="0" smtClean="0"/>
              <a:t>Identify tone (angry, sarcastic, ironic, etc.) (1)</a:t>
            </a:r>
          </a:p>
          <a:p>
            <a:endParaRPr lang="en-GB" dirty="0"/>
          </a:p>
          <a:p>
            <a:r>
              <a:rPr lang="en-GB" dirty="0" smtClean="0"/>
              <a:t>Give evidence (quote)</a:t>
            </a:r>
          </a:p>
          <a:p>
            <a:endParaRPr lang="en-GB" dirty="0"/>
          </a:p>
          <a:p>
            <a:r>
              <a:rPr lang="en-GB" dirty="0" smtClean="0"/>
              <a:t>Comment on effect-how techniques indicate tone (1)</a:t>
            </a:r>
            <a:endParaRPr lang="en-GB" dirty="0"/>
          </a:p>
        </p:txBody>
      </p:sp>
      <p:pic>
        <p:nvPicPr>
          <p:cNvPr id="2050" name="Picture 2" descr="C:\Users\mi3069a\AppData\Local\Microsoft\Windows\Temporary Internet Files\Content.IE5\S994T7W6\Quadratic_Formul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638800"/>
            <a:ext cx="4052888" cy="110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34350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chemeClr val="bg1"/>
          </a:solidFill>
          <a:ln w="57150">
            <a:solidFill>
              <a:srgbClr val="FF6600"/>
            </a:solidFill>
          </a:ln>
        </p:spPr>
        <p:txBody>
          <a:bodyPr/>
          <a:lstStyle/>
          <a:p>
            <a:pPr eaLnBrk="1" hangingPunct="1"/>
            <a:r>
              <a:rPr lang="en-GB" altLang="en-US" b="1" dirty="0" smtClean="0">
                <a:solidFill>
                  <a:srgbClr val="FF6600"/>
                </a:solidFill>
              </a:rPr>
              <a:t>Irony or Sarcasm?</a:t>
            </a:r>
            <a:endParaRPr lang="en-US" altLang="en-US" b="1" dirty="0" smtClean="0">
              <a:solidFill>
                <a:srgbClr val="FF6600"/>
              </a:solidFill>
            </a:endParaRPr>
          </a:p>
        </p:txBody>
      </p:sp>
      <p:sp>
        <p:nvSpPr>
          <p:cNvPr id="8195" name="Rectangle 3"/>
          <p:cNvSpPr>
            <a:spLocks noGrp="1" noChangeArrowheads="1"/>
          </p:cNvSpPr>
          <p:nvPr>
            <p:ph type="body" idx="1"/>
          </p:nvPr>
        </p:nvSpPr>
        <p:spPr>
          <a:solidFill>
            <a:schemeClr val="bg1"/>
          </a:solidFill>
          <a:ln w="76200">
            <a:solidFill>
              <a:srgbClr val="FF6600"/>
            </a:solidFill>
          </a:ln>
        </p:spPr>
        <p:txBody>
          <a:bodyPr/>
          <a:lstStyle/>
          <a:p>
            <a:pPr eaLnBrk="1" hangingPunct="1"/>
            <a:endParaRPr lang="en-GB" altLang="en-US" dirty="0" smtClean="0">
              <a:solidFill>
                <a:srgbClr val="000099"/>
              </a:solidFill>
            </a:endParaRPr>
          </a:p>
          <a:p>
            <a:pPr eaLnBrk="1" hangingPunct="1"/>
            <a:r>
              <a:rPr lang="en-GB" altLang="en-US" dirty="0" smtClean="0">
                <a:solidFill>
                  <a:srgbClr val="000099"/>
                </a:solidFill>
              </a:rPr>
              <a:t>Irony:</a:t>
            </a:r>
            <a:r>
              <a:rPr lang="en-GB" altLang="en-US" dirty="0" smtClean="0"/>
              <a:t> “A </a:t>
            </a:r>
            <a:r>
              <a:rPr lang="en-GB" altLang="en-US" b="1" dirty="0" smtClean="0"/>
              <a:t>mockingly humorous </a:t>
            </a:r>
            <a:r>
              <a:rPr lang="en-GB" altLang="en-US" dirty="0" smtClean="0"/>
              <a:t>use of words in which the intended meaning is the opposite of what is actually said.”</a:t>
            </a:r>
          </a:p>
          <a:p>
            <a:pPr eaLnBrk="1" hangingPunct="1"/>
            <a:endParaRPr lang="en-GB" altLang="en-US" dirty="0" smtClean="0"/>
          </a:p>
          <a:p>
            <a:pPr eaLnBrk="1" hangingPunct="1"/>
            <a:r>
              <a:rPr lang="en-GB" altLang="en-US" dirty="0" smtClean="0">
                <a:solidFill>
                  <a:srgbClr val="000099"/>
                </a:solidFill>
              </a:rPr>
              <a:t>Sarcasm:</a:t>
            </a:r>
            <a:r>
              <a:rPr lang="en-GB" altLang="en-US" dirty="0" smtClean="0"/>
              <a:t> “Using </a:t>
            </a:r>
            <a:r>
              <a:rPr lang="en-GB" altLang="en-US" b="1" dirty="0" smtClean="0"/>
              <a:t>harsh, bitter words intended to hurt or insult</a:t>
            </a:r>
            <a:r>
              <a:rPr lang="en-GB" altLang="en-US" dirty="0" smtClean="0"/>
              <a:t>, especially in an </a:t>
            </a:r>
            <a:r>
              <a:rPr lang="en-GB" altLang="en-US" b="1" dirty="0" smtClean="0"/>
              <a:t>exaggerated</a:t>
            </a:r>
            <a:r>
              <a:rPr lang="en-GB" altLang="en-US" dirty="0" smtClean="0"/>
              <a:t> or ironical way.”</a:t>
            </a:r>
          </a:p>
          <a:p>
            <a:pPr eaLnBrk="1" hangingPunct="1"/>
            <a:endParaRPr lang="en-GB" altLang="en-US" dirty="0" smtClean="0"/>
          </a:p>
        </p:txBody>
      </p:sp>
    </p:spTree>
    <p:extLst>
      <p:ext uri="{BB962C8B-B14F-4D97-AF65-F5344CB8AC3E}">
        <p14:creationId xmlns:p14="http://schemas.microsoft.com/office/powerpoint/2010/main" val="2386525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Irony or Sarcasm?</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8" y="1295400"/>
            <a:ext cx="4762500" cy="36099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427" y="3960730"/>
            <a:ext cx="4401861" cy="2897270"/>
          </a:xfrm>
          <a:prstGeom prst="rect">
            <a:avLst/>
          </a:prstGeom>
        </p:spPr>
      </p:pic>
      <p:pic>
        <p:nvPicPr>
          <p:cNvPr id="1026" name="Picture 2" descr="C:\Users\lh1094c\AppData\Local\Microsoft\Windows\Temporary Internet Files\Content.IE5\X1WYLG3B\question-mar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1" y="1387433"/>
            <a:ext cx="2309812" cy="24637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lh1094c\AppData\Local\Microsoft\Windows\Temporary Internet Files\Content.IE5\X1WYLG3B\question-mark[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6656" y="5066575"/>
            <a:ext cx="1698944" cy="1812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3523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chemeClr val="bg1"/>
          </a:solidFill>
          <a:ln w="57150">
            <a:solidFill>
              <a:srgbClr val="FF6600"/>
            </a:solidFill>
          </a:ln>
        </p:spPr>
        <p:txBody>
          <a:bodyPr/>
          <a:lstStyle/>
          <a:p>
            <a:pPr eaLnBrk="1" hangingPunct="1"/>
            <a:r>
              <a:rPr lang="en-GB" altLang="en-US" b="1" dirty="0" smtClean="0">
                <a:solidFill>
                  <a:srgbClr val="FF6600"/>
                </a:solidFill>
              </a:rPr>
              <a:t>Identifying Tone</a:t>
            </a:r>
          </a:p>
        </p:txBody>
      </p:sp>
      <p:sp>
        <p:nvSpPr>
          <p:cNvPr id="9219" name="Rectangle 3"/>
          <p:cNvSpPr>
            <a:spLocks noGrp="1" noChangeArrowheads="1"/>
          </p:cNvSpPr>
          <p:nvPr>
            <p:ph type="body" idx="1"/>
          </p:nvPr>
        </p:nvSpPr>
        <p:spPr>
          <a:xfrm>
            <a:off x="457200" y="1600200"/>
            <a:ext cx="8229600" cy="4781128"/>
          </a:xfrm>
          <a:solidFill>
            <a:schemeClr val="bg1"/>
          </a:solidFill>
          <a:ln w="76200">
            <a:solidFill>
              <a:srgbClr val="FF6600"/>
            </a:solidFill>
          </a:ln>
        </p:spPr>
        <p:txBody>
          <a:bodyPr>
            <a:normAutofit/>
          </a:bodyPr>
          <a:lstStyle/>
          <a:p>
            <a:pPr marL="0" indent="0" eaLnBrk="1" hangingPunct="1">
              <a:buNone/>
            </a:pPr>
            <a:r>
              <a:rPr lang="en-GB" altLang="en-US" dirty="0" smtClean="0"/>
              <a:t>You should look for particular </a:t>
            </a:r>
            <a:r>
              <a:rPr lang="en-GB" altLang="en-US" dirty="0" smtClean="0">
                <a:solidFill>
                  <a:srgbClr val="000099"/>
                </a:solidFill>
              </a:rPr>
              <a:t>words or phrases</a:t>
            </a:r>
            <a:r>
              <a:rPr lang="en-GB" altLang="en-US" dirty="0" smtClean="0"/>
              <a:t> that help to identify the tone.</a:t>
            </a:r>
          </a:p>
          <a:p>
            <a:pPr marL="0" indent="0" eaLnBrk="1" hangingPunct="1">
              <a:buNone/>
            </a:pPr>
            <a:endParaRPr lang="en-GB" altLang="en-US" dirty="0" smtClean="0"/>
          </a:p>
          <a:p>
            <a:pPr marL="914400" lvl="2" indent="0">
              <a:buNone/>
            </a:pPr>
            <a:r>
              <a:rPr lang="en-GB" altLang="en-US" sz="2800" dirty="0" smtClean="0"/>
              <a:t>“I’m sorry,” she </a:t>
            </a:r>
            <a:r>
              <a:rPr lang="en-GB" altLang="en-US" sz="2800" dirty="0" smtClean="0">
                <a:solidFill>
                  <a:srgbClr val="000099"/>
                </a:solidFill>
              </a:rPr>
              <a:t>spat</a:t>
            </a:r>
            <a:r>
              <a:rPr lang="en-GB" altLang="en-US" sz="2800" dirty="0" smtClean="0"/>
              <a:t>.		</a:t>
            </a:r>
          </a:p>
          <a:p>
            <a:pPr marL="914400" lvl="2" indent="0">
              <a:buNone/>
            </a:pPr>
            <a:r>
              <a:rPr lang="en-GB" altLang="en-US" sz="2800" dirty="0" smtClean="0">
                <a:solidFill>
                  <a:srgbClr val="FF0000"/>
                </a:solidFill>
              </a:rPr>
              <a:t> </a:t>
            </a:r>
            <a:r>
              <a:rPr lang="en-GB" altLang="en-US" sz="2800" dirty="0" smtClean="0"/>
              <a:t>“I’m sorry,” she </a:t>
            </a:r>
            <a:r>
              <a:rPr lang="en-GB" altLang="en-US" sz="2800" dirty="0" smtClean="0">
                <a:solidFill>
                  <a:srgbClr val="000099"/>
                </a:solidFill>
              </a:rPr>
              <a:t>sneered</a:t>
            </a:r>
            <a:r>
              <a:rPr lang="en-GB" altLang="en-US" sz="2800" dirty="0" smtClean="0"/>
              <a:t>.		</a:t>
            </a:r>
            <a:r>
              <a:rPr lang="en-GB" altLang="en-US" sz="2800" dirty="0" smtClean="0">
                <a:solidFill>
                  <a:srgbClr val="FF0000"/>
                </a:solidFill>
              </a:rPr>
              <a:t> </a:t>
            </a:r>
          </a:p>
          <a:p>
            <a:pPr marL="914400" lvl="2" indent="0">
              <a:buNone/>
            </a:pPr>
            <a:r>
              <a:rPr lang="en-GB" altLang="en-US" sz="2800" dirty="0" smtClean="0"/>
              <a:t>“I’m sorry,” she </a:t>
            </a:r>
            <a:r>
              <a:rPr lang="en-GB" altLang="en-US" sz="2800" dirty="0" smtClean="0">
                <a:solidFill>
                  <a:srgbClr val="000099"/>
                </a:solidFill>
              </a:rPr>
              <a:t>sighed</a:t>
            </a:r>
            <a:r>
              <a:rPr lang="en-GB" altLang="en-US" sz="2800" dirty="0" smtClean="0"/>
              <a:t>.			</a:t>
            </a:r>
          </a:p>
          <a:p>
            <a:pPr marL="457200" lvl="1" indent="0" eaLnBrk="1" hangingPunct="1">
              <a:buNone/>
            </a:pPr>
            <a:r>
              <a:rPr lang="en-GB" altLang="en-US" dirty="0"/>
              <a:t>	</a:t>
            </a:r>
            <a:r>
              <a:rPr lang="en-GB" altLang="en-US" dirty="0" smtClean="0"/>
              <a:t>“I’m sorry,” she </a:t>
            </a:r>
            <a:r>
              <a:rPr lang="en-GB" altLang="en-US" dirty="0" smtClean="0">
                <a:solidFill>
                  <a:srgbClr val="000099"/>
                </a:solidFill>
              </a:rPr>
              <a:t>sobbed</a:t>
            </a:r>
            <a:r>
              <a:rPr lang="en-GB" altLang="en-US" dirty="0" smtClean="0"/>
              <a:t>.		</a:t>
            </a:r>
          </a:p>
          <a:p>
            <a:pPr marL="0" indent="0" algn="ctr" eaLnBrk="1" hangingPunct="1">
              <a:buNone/>
            </a:pPr>
            <a:r>
              <a:rPr lang="en-GB" altLang="en-US" dirty="0" smtClean="0">
                <a:solidFill>
                  <a:srgbClr val="FF0000"/>
                </a:solidFill>
              </a:rPr>
              <a:t>4 different words = 4 different tones.</a:t>
            </a:r>
          </a:p>
        </p:txBody>
      </p:sp>
    </p:spTree>
    <p:extLst>
      <p:ext uri="{BB962C8B-B14F-4D97-AF65-F5344CB8AC3E}">
        <p14:creationId xmlns:p14="http://schemas.microsoft.com/office/powerpoint/2010/main" val="3187372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a:t>
            </a:r>
            <a:endParaRPr lang="en-GB" dirty="0"/>
          </a:p>
        </p:txBody>
      </p:sp>
      <p:sp>
        <p:nvSpPr>
          <p:cNvPr id="3" name="Content Placeholder 2"/>
          <p:cNvSpPr>
            <a:spLocks noGrp="1"/>
          </p:cNvSpPr>
          <p:nvPr>
            <p:ph idx="1"/>
          </p:nvPr>
        </p:nvSpPr>
        <p:spPr/>
        <p:txBody>
          <a:bodyPr/>
          <a:lstStyle/>
          <a:p>
            <a:r>
              <a:rPr lang="en-GB" b="1" dirty="0" smtClean="0"/>
              <a:t>“my </a:t>
            </a:r>
            <a:r>
              <a:rPr lang="en-GB" b="1" dirty="0"/>
              <a:t>very </a:t>
            </a:r>
            <a:r>
              <a:rPr lang="en-GB" b="1" u="sng" dirty="0"/>
              <a:t>presence</a:t>
            </a:r>
            <a:r>
              <a:rPr lang="en-GB" b="1" dirty="0"/>
              <a:t> in </a:t>
            </a:r>
            <a:r>
              <a:rPr lang="en-GB" b="1" u="sng" dirty="0"/>
              <a:t>that place </a:t>
            </a:r>
            <a:r>
              <a:rPr lang="en-GB" b="1" dirty="0"/>
              <a:t>was </a:t>
            </a:r>
            <a:r>
              <a:rPr lang="en-GB" b="1" u="sng" dirty="0"/>
              <a:t>being </a:t>
            </a:r>
            <a:r>
              <a:rPr lang="en-GB" b="1" u="sng" dirty="0" smtClean="0"/>
              <a:t>questioned</a:t>
            </a:r>
            <a:r>
              <a:rPr lang="en-GB" b="1" dirty="0" smtClean="0"/>
              <a:t>”</a:t>
            </a:r>
          </a:p>
          <a:p>
            <a:endParaRPr lang="en-GB" dirty="0"/>
          </a:p>
          <a:p>
            <a:r>
              <a:rPr lang="en-GB" b="1" dirty="0" smtClean="0"/>
              <a:t>“I </a:t>
            </a:r>
            <a:r>
              <a:rPr lang="en-GB" b="1" dirty="0"/>
              <a:t>was </a:t>
            </a:r>
            <a:r>
              <a:rPr lang="en-GB" b="1" u="sng" dirty="0"/>
              <a:t>seen as </a:t>
            </a:r>
            <a:r>
              <a:rPr lang="en-GB" b="1" dirty="0"/>
              <a:t>some </a:t>
            </a:r>
            <a:r>
              <a:rPr lang="en-GB" b="1" u="sng" dirty="0"/>
              <a:t>sort of hero</a:t>
            </a:r>
            <a:r>
              <a:rPr lang="en-GB" b="1" dirty="0"/>
              <a:t> for </a:t>
            </a:r>
            <a:r>
              <a:rPr lang="en-GB" b="1" u="sng" dirty="0"/>
              <a:t>“overcoming”</a:t>
            </a:r>
            <a:r>
              <a:rPr lang="en-GB" b="1" dirty="0"/>
              <a:t> my </a:t>
            </a:r>
            <a:r>
              <a:rPr lang="en-GB" b="1" u="sng" dirty="0" smtClean="0"/>
              <a:t>disability</a:t>
            </a:r>
            <a:r>
              <a:rPr lang="en-GB" b="1" dirty="0" smtClean="0"/>
              <a:t>”</a:t>
            </a:r>
          </a:p>
          <a:p>
            <a:endParaRPr lang="en-GB" b="1" dirty="0"/>
          </a:p>
          <a:p>
            <a:endParaRPr lang="en-GB" dirty="0"/>
          </a:p>
        </p:txBody>
      </p:sp>
      <p:sp>
        <p:nvSpPr>
          <p:cNvPr id="4" name="TextBox 3"/>
          <p:cNvSpPr txBox="1"/>
          <p:nvPr/>
        </p:nvSpPr>
        <p:spPr>
          <a:xfrm>
            <a:off x="1600200" y="5041612"/>
            <a:ext cx="2743200" cy="1077218"/>
          </a:xfrm>
          <a:prstGeom prst="rect">
            <a:avLst/>
          </a:prstGeom>
          <a:solidFill>
            <a:schemeClr val="accent4">
              <a:lumMod val="40000"/>
              <a:lumOff val="60000"/>
            </a:schemeClr>
          </a:solidFill>
        </p:spPr>
        <p:txBody>
          <a:bodyPr wrap="square" rtlCol="0">
            <a:spAutoFit/>
          </a:bodyPr>
          <a:lstStyle/>
          <a:p>
            <a:r>
              <a:rPr lang="en-GB" sz="3200" dirty="0" smtClean="0"/>
              <a:t>Translate!</a:t>
            </a:r>
          </a:p>
          <a:p>
            <a:endParaRPr lang="en-GB" sz="3200" dirty="0"/>
          </a:p>
        </p:txBody>
      </p:sp>
      <p:pic>
        <p:nvPicPr>
          <p:cNvPr id="2052" name="Picture 4" descr="C:\Users\lh1094c\AppData\Local\Microsoft\Windows\Temporary Internet Files\Content.IE5\KH1ZLFB5\thesaurus_fullpic_artwo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8114" y="5054875"/>
            <a:ext cx="1371600" cy="106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68973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tone</a:t>
            </a:r>
            <a:endParaRPr lang="en-GB" dirty="0"/>
          </a:p>
        </p:txBody>
      </p:sp>
      <p:sp>
        <p:nvSpPr>
          <p:cNvPr id="3" name="Content Placeholder 2"/>
          <p:cNvSpPr>
            <a:spLocks noGrp="1"/>
          </p:cNvSpPr>
          <p:nvPr>
            <p:ph idx="1"/>
          </p:nvPr>
        </p:nvSpPr>
        <p:spPr/>
        <p:txBody>
          <a:bodyPr>
            <a:normAutofit fontScale="92500" lnSpcReduction="20000"/>
          </a:bodyPr>
          <a:lstStyle/>
          <a:p>
            <a:r>
              <a:rPr lang="en-GB" b="1" dirty="0" smtClean="0"/>
              <a:t>Spat</a:t>
            </a:r>
            <a:r>
              <a:rPr lang="en-GB" dirty="0" smtClean="0"/>
              <a:t>-disgusted, frustrated, hateful, disingenuous, forced</a:t>
            </a:r>
          </a:p>
          <a:p>
            <a:endParaRPr lang="en-GB" dirty="0" smtClean="0"/>
          </a:p>
          <a:p>
            <a:r>
              <a:rPr lang="en-GB" b="1" dirty="0" smtClean="0"/>
              <a:t>Sneered</a:t>
            </a:r>
            <a:r>
              <a:rPr lang="en-GB" dirty="0" smtClean="0"/>
              <a:t>-insulting, superior, sly, sneaky </a:t>
            </a:r>
          </a:p>
          <a:p>
            <a:endParaRPr lang="en-GB" dirty="0" smtClean="0"/>
          </a:p>
          <a:p>
            <a:r>
              <a:rPr lang="en-GB" b="1" dirty="0" smtClean="0"/>
              <a:t>Sighed</a:t>
            </a:r>
            <a:r>
              <a:rPr lang="en-GB" dirty="0" smtClean="0"/>
              <a:t>-bored, tired, fed up, annoyed, disappointment, frustrated</a:t>
            </a:r>
          </a:p>
          <a:p>
            <a:endParaRPr lang="en-GB" dirty="0" smtClean="0"/>
          </a:p>
          <a:p>
            <a:r>
              <a:rPr lang="en-GB" b="1" dirty="0" smtClean="0"/>
              <a:t>Sobbed</a:t>
            </a:r>
            <a:r>
              <a:rPr lang="en-GB" dirty="0" smtClean="0"/>
              <a:t>-distraught, inconsolable, guilty, grovelling, desperate</a:t>
            </a:r>
            <a:endParaRPr lang="en-GB" dirty="0"/>
          </a:p>
        </p:txBody>
      </p:sp>
    </p:spTree>
    <p:extLst>
      <p:ext uri="{BB962C8B-B14F-4D97-AF65-F5344CB8AC3E}">
        <p14:creationId xmlns:p14="http://schemas.microsoft.com/office/powerpoint/2010/main" val="402316718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20294" y="4653136"/>
            <a:ext cx="6590106" cy="1728192"/>
          </a:xfrm>
          <a:solidFill>
            <a:schemeClr val="bg1"/>
          </a:solidFill>
          <a:ln w="57150">
            <a:solidFill>
              <a:srgbClr val="FF6600"/>
            </a:solidFill>
          </a:ln>
        </p:spPr>
        <p:txBody>
          <a:bodyPr>
            <a:noAutofit/>
          </a:bodyPr>
          <a:lstStyle/>
          <a:p>
            <a:pPr eaLnBrk="1" hangingPunct="1"/>
            <a:r>
              <a:rPr lang="en-GB" altLang="en-US" sz="2400" b="1" i="1" dirty="0" smtClean="0"/>
              <a:t>‘This was marginally inconvenient…boxing gold.’  What tone is adopted by the writer in this sentence?  Go on to explain the effect of the tone in this context.  (2)</a:t>
            </a:r>
            <a:endParaRPr lang="en-GB" altLang="en-US" sz="3200" b="1" dirty="0" smtClean="0"/>
          </a:p>
        </p:txBody>
      </p:sp>
      <p:sp>
        <p:nvSpPr>
          <p:cNvPr id="11267" name="Rectangle 3"/>
          <p:cNvSpPr>
            <a:spLocks noGrp="1" noChangeArrowheads="1"/>
          </p:cNvSpPr>
          <p:nvPr>
            <p:ph type="body" idx="1"/>
          </p:nvPr>
        </p:nvSpPr>
        <p:spPr>
          <a:xfrm>
            <a:off x="388318" y="332657"/>
            <a:ext cx="5707682" cy="3960440"/>
          </a:xfrm>
          <a:prstGeom prst="roundRect">
            <a:avLst/>
          </a:prstGeom>
          <a:solidFill>
            <a:schemeClr val="bg1"/>
          </a:solidFill>
          <a:ln w="57150">
            <a:solidFill>
              <a:srgbClr val="FF6600"/>
            </a:solidFill>
          </a:ln>
        </p:spPr>
        <p:txBody>
          <a:bodyPr>
            <a:noAutofit/>
          </a:bodyPr>
          <a:lstStyle/>
          <a:p>
            <a:pPr marL="0" indent="0" eaLnBrk="1" hangingPunct="1">
              <a:buNone/>
            </a:pPr>
            <a:r>
              <a:rPr lang="en-GB" altLang="en-US" sz="2400" dirty="0" smtClean="0">
                <a:latin typeface="Baskerville Old Face" panose="02020602080505020303" pitchFamily="18" charset="0"/>
              </a:rPr>
              <a:t>The truth was that he (Ali) was dead scared of flying.  Two months earlier, on his way to the U.S. boxing trials, he had been violently buffeted during a turbulent flight across to California.  It was the first time he had ever travelled by air, and he swore he would never fly again.  </a:t>
            </a:r>
            <a:r>
              <a:rPr lang="en-GB" altLang="en-US" sz="2400" b="1" dirty="0" smtClean="0">
                <a:latin typeface="Baskerville Old Face" panose="02020602080505020303" pitchFamily="18" charset="0"/>
              </a:rPr>
              <a:t>This was marginally inconvenient when he was one of the hottest hopes America had for Olympic boxing gold.</a:t>
            </a:r>
            <a:endParaRPr lang="en-GB" altLang="en-US" sz="2400" b="1" i="1" dirty="0" smtClean="0">
              <a:latin typeface="Baskerville Old Face" panose="02020602080505020303" pitchFamily="18" charset="0"/>
            </a:endParaRPr>
          </a:p>
        </p:txBody>
      </p:sp>
      <p:pic>
        <p:nvPicPr>
          <p:cNvPr id="3075" name="Picture 3" descr="C:\Users\mi3069a\AppData\Local\Microsoft\Windows\Temporary Internet Files\Content.IE5\S994T7W6\Muhammad_Ali_NYWT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4495800"/>
            <a:ext cx="1437085" cy="18034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48400" y="302362"/>
            <a:ext cx="2743200" cy="2585323"/>
          </a:xfrm>
          <a:prstGeom prst="rect">
            <a:avLst/>
          </a:prstGeom>
          <a:solidFill>
            <a:schemeClr val="accent6">
              <a:lumMod val="40000"/>
              <a:lumOff val="60000"/>
            </a:schemeClr>
          </a:solidFill>
        </p:spPr>
        <p:txBody>
          <a:bodyPr wrap="square" rtlCol="0">
            <a:spAutoFit/>
          </a:bodyPr>
          <a:lstStyle/>
          <a:p>
            <a:r>
              <a:rPr lang="en-GB" b="1" u="sng" dirty="0" smtClean="0"/>
              <a:t>Tone formula</a:t>
            </a:r>
          </a:p>
          <a:p>
            <a:pPr marL="285750" indent="-285750">
              <a:buFont typeface="Arial" panose="020B0604020202020204" pitchFamily="34" charset="0"/>
              <a:buChar char="•"/>
            </a:pPr>
            <a:r>
              <a:rPr lang="en-GB" dirty="0"/>
              <a:t>Identify tone (angry, sarcastic, ironic, etc.) (1</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Give </a:t>
            </a:r>
            <a:r>
              <a:rPr lang="en-GB" dirty="0"/>
              <a:t>evidence (quote</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Comment </a:t>
            </a:r>
            <a:r>
              <a:rPr lang="en-GB" dirty="0"/>
              <a:t>on effect-how techniques indicate tone (1</a:t>
            </a:r>
            <a:r>
              <a:rPr lang="en-GB" dirty="0" smtClean="0"/>
              <a:t>)</a:t>
            </a:r>
            <a:endParaRPr lang="en-GB" dirty="0"/>
          </a:p>
        </p:txBody>
      </p:sp>
    </p:spTree>
    <p:extLst>
      <p:ext uri="{BB962C8B-B14F-4D97-AF65-F5344CB8AC3E}">
        <p14:creationId xmlns:p14="http://schemas.microsoft.com/office/powerpoint/2010/main" val="279753595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chemeClr val="bg1"/>
          </a:solidFill>
          <a:ln w="76200">
            <a:solidFill>
              <a:srgbClr val="FF6600"/>
            </a:solidFill>
          </a:ln>
        </p:spPr>
        <p:txBody>
          <a:bodyPr/>
          <a:lstStyle/>
          <a:p>
            <a:pPr eaLnBrk="1" hangingPunct="1"/>
            <a:r>
              <a:rPr lang="en-GB" altLang="en-US" dirty="0" smtClean="0">
                <a:solidFill>
                  <a:srgbClr val="660066"/>
                </a:solidFill>
              </a:rPr>
              <a:t>Tone Answer 1</a:t>
            </a:r>
          </a:p>
        </p:txBody>
      </p:sp>
      <p:sp>
        <p:nvSpPr>
          <p:cNvPr id="10243" name="Rectangle 3"/>
          <p:cNvSpPr>
            <a:spLocks noGrp="1" noChangeArrowheads="1"/>
          </p:cNvSpPr>
          <p:nvPr>
            <p:ph type="body" idx="1"/>
          </p:nvPr>
        </p:nvSpPr>
        <p:spPr>
          <a:solidFill>
            <a:schemeClr val="bg1"/>
          </a:solidFill>
          <a:ln w="76200">
            <a:solidFill>
              <a:srgbClr val="FF6600"/>
            </a:solidFill>
          </a:ln>
        </p:spPr>
        <p:txBody>
          <a:bodyPr/>
          <a:lstStyle/>
          <a:p>
            <a:pPr eaLnBrk="1" hangingPunct="1"/>
            <a:endParaRPr lang="en-GB" altLang="en-US" sz="2600" dirty="0" smtClean="0"/>
          </a:p>
          <a:p>
            <a:r>
              <a:rPr lang="en-GB" altLang="en-US" sz="2600" dirty="0" smtClean="0"/>
              <a:t>Tone: amused/humorous/ironic.</a:t>
            </a:r>
          </a:p>
          <a:p>
            <a:endParaRPr lang="en-GB" altLang="en-US" sz="2600" dirty="0"/>
          </a:p>
          <a:p>
            <a:r>
              <a:rPr lang="en-GB" altLang="en-US" sz="2600" dirty="0" smtClean="0"/>
              <a:t>“</a:t>
            </a:r>
            <a:r>
              <a:rPr lang="en-GB" altLang="en-US" sz="2600" dirty="0"/>
              <a:t>Marginally” inconvenient?  Actually </a:t>
            </a:r>
            <a:r>
              <a:rPr lang="en-GB" altLang="en-US" sz="2600" i="1" dirty="0"/>
              <a:t>massively</a:t>
            </a:r>
            <a:r>
              <a:rPr lang="en-GB" altLang="en-US" sz="2600" dirty="0"/>
              <a:t> inconvenient</a:t>
            </a:r>
            <a:r>
              <a:rPr lang="en-GB" altLang="en-US" sz="2600" dirty="0" smtClean="0"/>
              <a:t>!-use of litotes/understatement</a:t>
            </a:r>
            <a:endParaRPr lang="en-GB" altLang="en-US" sz="2600" dirty="0"/>
          </a:p>
          <a:p>
            <a:pPr eaLnBrk="1" hangingPunct="1"/>
            <a:endParaRPr lang="en-GB" altLang="en-US" sz="2600" dirty="0" smtClean="0"/>
          </a:p>
          <a:p>
            <a:pPr eaLnBrk="1" hangingPunct="1"/>
            <a:r>
              <a:rPr lang="en-GB" altLang="en-US" sz="2600" dirty="0" smtClean="0"/>
              <a:t>Effect: emphasises writer’s amusement at situation: hero is afraid of flying and Olympic committee would be in a state of panic.</a:t>
            </a:r>
          </a:p>
        </p:txBody>
      </p:sp>
    </p:spTree>
    <p:extLst>
      <p:ext uri="{BB962C8B-B14F-4D97-AF65-F5344CB8AC3E}">
        <p14:creationId xmlns:p14="http://schemas.microsoft.com/office/powerpoint/2010/main" val="17256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3528" y="5373216"/>
            <a:ext cx="5543872" cy="1143000"/>
          </a:xfrm>
          <a:solidFill>
            <a:schemeClr val="bg1"/>
          </a:solidFill>
          <a:ln w="76200">
            <a:solidFill>
              <a:srgbClr val="FF6600"/>
            </a:solidFill>
          </a:ln>
        </p:spPr>
        <p:txBody>
          <a:bodyPr>
            <a:normAutofit fontScale="90000"/>
          </a:bodyPr>
          <a:lstStyle/>
          <a:p>
            <a:pPr eaLnBrk="1" hangingPunct="1"/>
            <a:r>
              <a:rPr lang="en-GB" altLang="en-US" sz="2800" i="1" dirty="0" smtClean="0"/>
              <a:t>Show how the writer uses tone to demonstrate her strength of feeling in these lines. (2)</a:t>
            </a:r>
          </a:p>
        </p:txBody>
      </p:sp>
      <p:sp>
        <p:nvSpPr>
          <p:cNvPr id="2" name="Rounded Rectangle 1"/>
          <p:cNvSpPr/>
          <p:nvPr/>
        </p:nvSpPr>
        <p:spPr>
          <a:xfrm>
            <a:off x="323528" y="404664"/>
            <a:ext cx="5315272" cy="4608512"/>
          </a:xfrm>
          <a:prstGeom prst="roundRect">
            <a:avLst/>
          </a:prstGeom>
          <a:solidFill>
            <a:schemeClr val="bg1"/>
          </a:solidFill>
          <a:ln w="762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400" dirty="0">
                <a:solidFill>
                  <a:schemeClr val="tx1"/>
                </a:solidFill>
                <a:latin typeface="Baskerville Old Face" panose="02020602080505020303" pitchFamily="18" charset="0"/>
              </a:rPr>
              <a:t>Yet Ireland has managed to attract its young entrepreneurs back to help drive a burgeoning economy.  We must try to do likewise.  We need immigrants.  We cannot grow the necessary skills fast enough to fill the gap sites.  We need people with energy and commitment and motivation, three characteristics commonly found among those whose circumstances prompt them to make huge sacrifices to find a new life.</a:t>
            </a:r>
          </a:p>
        </p:txBody>
      </p:sp>
      <p:pic>
        <p:nvPicPr>
          <p:cNvPr id="4098" name="Picture 2" descr="C:\Users\mi3069a\AppData\Local\Microsoft\Windows\Temporary Internet Files\Content.IE5\S994T7W6\globe3-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0" y="5238750"/>
            <a:ext cx="1428750" cy="1619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67734" y="304800"/>
            <a:ext cx="2743200" cy="2585323"/>
          </a:xfrm>
          <a:prstGeom prst="rect">
            <a:avLst/>
          </a:prstGeom>
          <a:solidFill>
            <a:schemeClr val="accent6">
              <a:lumMod val="40000"/>
              <a:lumOff val="60000"/>
            </a:schemeClr>
          </a:solidFill>
        </p:spPr>
        <p:txBody>
          <a:bodyPr wrap="square" rtlCol="0">
            <a:spAutoFit/>
          </a:bodyPr>
          <a:lstStyle/>
          <a:p>
            <a:r>
              <a:rPr lang="en-GB" b="1" dirty="0" smtClean="0"/>
              <a:t>Tone formula</a:t>
            </a:r>
          </a:p>
          <a:p>
            <a:pPr marL="285750" indent="-285750">
              <a:buFont typeface="Arial" panose="020B0604020202020204" pitchFamily="34" charset="0"/>
              <a:buChar char="•"/>
            </a:pPr>
            <a:r>
              <a:rPr lang="en-GB" dirty="0"/>
              <a:t>Identify tone (angry, sarcastic, ironic, etc.) (1</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Give </a:t>
            </a:r>
            <a:r>
              <a:rPr lang="en-GB" dirty="0"/>
              <a:t>evidence (quote)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Comment </a:t>
            </a:r>
            <a:r>
              <a:rPr lang="en-GB" dirty="0"/>
              <a:t>on effect-how techniques indicate tone (1</a:t>
            </a:r>
            <a:r>
              <a:rPr lang="en-GB" dirty="0" smtClean="0"/>
              <a:t>)</a:t>
            </a:r>
            <a:endParaRPr lang="en-GB" dirty="0"/>
          </a:p>
        </p:txBody>
      </p:sp>
    </p:spTree>
    <p:extLst>
      <p:ext uri="{BB962C8B-B14F-4D97-AF65-F5344CB8AC3E}">
        <p14:creationId xmlns:p14="http://schemas.microsoft.com/office/powerpoint/2010/main" val="82364313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chemeClr val="bg1"/>
          </a:solidFill>
          <a:ln w="57150">
            <a:solidFill>
              <a:srgbClr val="FF6600"/>
            </a:solidFill>
          </a:ln>
        </p:spPr>
        <p:txBody>
          <a:bodyPr/>
          <a:lstStyle/>
          <a:p>
            <a:pPr eaLnBrk="1" hangingPunct="1"/>
            <a:r>
              <a:rPr lang="en-GB" altLang="en-US" dirty="0" smtClean="0">
                <a:solidFill>
                  <a:srgbClr val="660066"/>
                </a:solidFill>
              </a:rPr>
              <a:t>Tone Answer 2</a:t>
            </a:r>
          </a:p>
        </p:txBody>
      </p:sp>
      <p:sp>
        <p:nvSpPr>
          <p:cNvPr id="14339" name="Rectangle 3"/>
          <p:cNvSpPr>
            <a:spLocks noGrp="1" noChangeArrowheads="1"/>
          </p:cNvSpPr>
          <p:nvPr>
            <p:ph type="body" idx="1"/>
          </p:nvPr>
        </p:nvSpPr>
        <p:spPr>
          <a:xfrm>
            <a:off x="457200" y="1916832"/>
            <a:ext cx="8229600" cy="4525963"/>
          </a:xfrm>
          <a:solidFill>
            <a:schemeClr val="bg1"/>
          </a:solidFill>
          <a:ln w="57150">
            <a:solidFill>
              <a:srgbClr val="FF6600"/>
            </a:solidFill>
          </a:ln>
        </p:spPr>
        <p:txBody>
          <a:bodyPr/>
          <a:lstStyle/>
          <a:p>
            <a:r>
              <a:rPr lang="en-GB" altLang="en-US" sz="2600" dirty="0"/>
              <a:t>Tone could be: demanding; persuasive; </a:t>
            </a:r>
            <a:r>
              <a:rPr lang="en-GB" altLang="en-US" sz="2600" dirty="0" smtClean="0"/>
              <a:t>pleading</a:t>
            </a:r>
          </a:p>
          <a:p>
            <a:pPr marL="0" indent="0">
              <a:buNone/>
            </a:pPr>
            <a:endParaRPr lang="en-GB" altLang="en-US" sz="2600" dirty="0" smtClean="0"/>
          </a:p>
          <a:p>
            <a:pPr eaLnBrk="1" hangingPunct="1"/>
            <a:r>
              <a:rPr lang="en-GB" altLang="en-US" sz="2600" dirty="0" smtClean="0"/>
              <a:t>Stress on ‘must’, ‘need’ ‘cannot’ and ‘need’.  </a:t>
            </a:r>
          </a:p>
          <a:p>
            <a:pPr lvl="1" eaLnBrk="1" hangingPunct="1"/>
            <a:r>
              <a:rPr lang="en-GB" altLang="en-US" sz="2200" dirty="0" smtClean="0"/>
              <a:t>These words demand action.</a:t>
            </a:r>
            <a:endParaRPr lang="en-GB" altLang="en-US" sz="2600" dirty="0" smtClean="0"/>
          </a:p>
          <a:p>
            <a:pPr eaLnBrk="1" hangingPunct="1"/>
            <a:r>
              <a:rPr lang="en-GB" altLang="en-US" sz="2600" dirty="0" smtClean="0"/>
              <a:t>Repetition of ‘we’:</a:t>
            </a:r>
          </a:p>
          <a:p>
            <a:pPr lvl="1" eaLnBrk="1" hangingPunct="1"/>
            <a:r>
              <a:rPr lang="en-GB" altLang="en-US" sz="2200" dirty="0" smtClean="0"/>
              <a:t>Underlines the fact that they must help themselves/each other .</a:t>
            </a:r>
          </a:p>
          <a:p>
            <a:pPr eaLnBrk="1" hangingPunct="1"/>
            <a:r>
              <a:rPr lang="en-GB" altLang="en-US" sz="2600" dirty="0" smtClean="0"/>
              <a:t>Repetition of ‘and’:</a:t>
            </a:r>
          </a:p>
          <a:p>
            <a:pPr lvl="1" eaLnBrk="1" hangingPunct="1"/>
            <a:r>
              <a:rPr lang="en-GB" altLang="en-US" sz="2200" dirty="0" smtClean="0"/>
              <a:t> Emphasises importance of qualities that are needed.</a:t>
            </a:r>
          </a:p>
        </p:txBody>
      </p:sp>
    </p:spTree>
    <p:extLst>
      <p:ext uri="{BB962C8B-B14F-4D97-AF65-F5344CB8AC3E}">
        <p14:creationId xmlns:p14="http://schemas.microsoft.com/office/powerpoint/2010/main" val="2196991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5181600"/>
            <a:ext cx="5486400" cy="1143000"/>
          </a:xfrm>
          <a:solidFill>
            <a:schemeClr val="bg1"/>
          </a:solidFill>
          <a:ln w="57150">
            <a:solidFill>
              <a:srgbClr val="FF6600"/>
            </a:solidFill>
          </a:ln>
        </p:spPr>
        <p:txBody>
          <a:bodyPr>
            <a:normAutofit fontScale="90000"/>
          </a:bodyPr>
          <a:lstStyle/>
          <a:p>
            <a:pPr eaLnBrk="1" hangingPunct="1"/>
            <a:r>
              <a:rPr lang="en-GB" altLang="en-US" sz="2800" i="1" dirty="0" smtClean="0"/>
              <a:t>Show how the language of these lines contributes toward a complex portrait of the Scots.  You should consider tone.  (2)</a:t>
            </a:r>
          </a:p>
        </p:txBody>
      </p:sp>
      <p:sp>
        <p:nvSpPr>
          <p:cNvPr id="16387" name="Rectangle 3"/>
          <p:cNvSpPr>
            <a:spLocks noGrp="1" noChangeArrowheads="1"/>
          </p:cNvSpPr>
          <p:nvPr>
            <p:ph type="body" idx="1"/>
          </p:nvPr>
        </p:nvSpPr>
        <p:spPr>
          <a:xfrm>
            <a:off x="539552" y="332656"/>
            <a:ext cx="4794448" cy="4525963"/>
          </a:xfrm>
          <a:prstGeom prst="roundRect">
            <a:avLst/>
          </a:prstGeom>
          <a:solidFill>
            <a:schemeClr val="bg1"/>
          </a:solidFill>
          <a:ln w="57150">
            <a:solidFill>
              <a:srgbClr val="FF6600"/>
            </a:solidFill>
          </a:ln>
        </p:spPr>
        <p:txBody>
          <a:bodyPr>
            <a:normAutofit lnSpcReduction="10000"/>
          </a:bodyPr>
          <a:lstStyle/>
          <a:p>
            <a:pPr marL="0" indent="0" eaLnBrk="1" hangingPunct="1">
              <a:buNone/>
            </a:pPr>
            <a:r>
              <a:rPr lang="en-GB" altLang="en-US" sz="2600" dirty="0" smtClean="0">
                <a:latin typeface="Courier New" panose="02070309020205020404" pitchFamily="49" charset="0"/>
                <a:cs typeface="Courier New" panose="02070309020205020404" pitchFamily="49" charset="0"/>
              </a:rPr>
              <a:t>And we are certainly not mean: we may sometimes be cautious, for we have long memories of poverty; but we are just as often generous to a fault.  We are not hypocritical, at least not very.  </a:t>
            </a:r>
          </a:p>
        </p:txBody>
      </p:sp>
      <p:pic>
        <p:nvPicPr>
          <p:cNvPr id="5122" name="Picture 2" descr="C:\Users\mi3069a\AppData\Local\Microsoft\Windows\Temporary Internet Files\Content.IE5\2CD0IRMA\220px-GroundskeeperWilli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895517"/>
            <a:ext cx="1396826" cy="19555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67400" y="304799"/>
            <a:ext cx="2743200" cy="3139321"/>
          </a:xfrm>
          <a:prstGeom prst="rect">
            <a:avLst/>
          </a:prstGeom>
          <a:solidFill>
            <a:schemeClr val="accent6">
              <a:lumMod val="40000"/>
              <a:lumOff val="60000"/>
            </a:schemeClr>
          </a:solidFill>
        </p:spPr>
        <p:txBody>
          <a:bodyPr wrap="square" rtlCol="0">
            <a:spAutoFit/>
          </a:bodyPr>
          <a:lstStyle/>
          <a:p>
            <a:r>
              <a:rPr lang="en-GB" b="1" dirty="0" smtClean="0"/>
              <a:t>Tone formula</a:t>
            </a:r>
          </a:p>
          <a:p>
            <a:pPr marL="285750" indent="-285750">
              <a:buFont typeface="Arial" panose="020B0604020202020204" pitchFamily="34" charset="0"/>
              <a:buChar char="•"/>
            </a:pPr>
            <a:r>
              <a:rPr lang="en-GB" dirty="0"/>
              <a:t>Identify tone (angry, sarcastic, ironic, etc.) (1</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Give </a:t>
            </a:r>
            <a:r>
              <a:rPr lang="en-GB" dirty="0"/>
              <a:t>evidence (quote</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Comment </a:t>
            </a:r>
            <a:r>
              <a:rPr lang="en-GB" dirty="0"/>
              <a:t>on effect-how techniques indicate tone (1</a:t>
            </a:r>
            <a:r>
              <a:rPr lang="en-GB" dirty="0" smtClean="0"/>
              <a:t>)</a:t>
            </a:r>
          </a:p>
          <a:p>
            <a:endParaRPr lang="en-GB" dirty="0" smtClean="0"/>
          </a:p>
          <a:p>
            <a:endParaRPr lang="en-GB" dirty="0"/>
          </a:p>
        </p:txBody>
      </p:sp>
    </p:spTree>
    <p:extLst>
      <p:ext uri="{BB962C8B-B14F-4D97-AF65-F5344CB8AC3E}">
        <p14:creationId xmlns:p14="http://schemas.microsoft.com/office/powerpoint/2010/main" val="1148509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chemeClr val="bg1"/>
          </a:solidFill>
          <a:ln w="57150">
            <a:solidFill>
              <a:srgbClr val="FF6600"/>
            </a:solidFill>
          </a:ln>
        </p:spPr>
        <p:txBody>
          <a:bodyPr/>
          <a:lstStyle/>
          <a:p>
            <a:pPr eaLnBrk="1" hangingPunct="1"/>
            <a:r>
              <a:rPr lang="en-GB" altLang="en-US" dirty="0" smtClean="0"/>
              <a:t>Tone Answer 3</a:t>
            </a:r>
          </a:p>
        </p:txBody>
      </p:sp>
      <p:sp>
        <p:nvSpPr>
          <p:cNvPr id="16387" name="Rectangle 3"/>
          <p:cNvSpPr>
            <a:spLocks noGrp="1" noChangeArrowheads="1"/>
          </p:cNvSpPr>
          <p:nvPr>
            <p:ph type="body" idx="1"/>
          </p:nvPr>
        </p:nvSpPr>
        <p:spPr>
          <a:solidFill>
            <a:schemeClr val="bg1"/>
          </a:solidFill>
          <a:ln w="57150">
            <a:solidFill>
              <a:srgbClr val="FF6600"/>
            </a:solidFill>
          </a:ln>
        </p:spPr>
        <p:txBody>
          <a:bodyPr/>
          <a:lstStyle/>
          <a:p>
            <a:endParaRPr lang="en-GB" altLang="en-US" sz="2400" dirty="0" smtClean="0"/>
          </a:p>
          <a:p>
            <a:r>
              <a:rPr lang="en-GB" altLang="en-US" sz="2400" dirty="0" smtClean="0"/>
              <a:t>Tone could be: defensive, tongue-in-cheek, self-deprecating</a:t>
            </a:r>
          </a:p>
          <a:p>
            <a:endParaRPr lang="en-GB" altLang="en-US" sz="2400" dirty="0" smtClean="0"/>
          </a:p>
          <a:p>
            <a:r>
              <a:rPr lang="en-GB" altLang="en-US" sz="2400" dirty="0" smtClean="0"/>
              <a:t>Word choice of “certainly not mean” </a:t>
            </a:r>
          </a:p>
          <a:p>
            <a:pPr lvl="1" eaLnBrk="1" hangingPunct="1"/>
            <a:r>
              <a:rPr lang="en-GB" altLang="en-US" sz="2000" dirty="0" smtClean="0"/>
              <a:t>Suggests writer is offended at the very idea.</a:t>
            </a:r>
          </a:p>
          <a:p>
            <a:pPr lvl="1" eaLnBrk="1" hangingPunct="1"/>
            <a:r>
              <a:rPr lang="en-GB" altLang="en-US" sz="2000" dirty="0" smtClean="0"/>
              <a:t>Uses euphemism of “cautious” instead, though both words have the same basic meaning. </a:t>
            </a:r>
          </a:p>
          <a:p>
            <a:pPr marL="0" indent="0" eaLnBrk="1" hangingPunct="1">
              <a:buNone/>
            </a:pPr>
            <a:endParaRPr lang="en-GB" altLang="en-US" sz="2000" dirty="0" smtClean="0"/>
          </a:p>
        </p:txBody>
      </p:sp>
    </p:spTree>
    <p:extLst>
      <p:ext uri="{BB962C8B-B14F-4D97-AF65-F5344CB8AC3E}">
        <p14:creationId xmlns:p14="http://schemas.microsoft.com/office/powerpoint/2010/main" val="335912531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GB" b="1" dirty="0"/>
              <a:t>Well done, Ryanair - yes, Ryanair! – for shaming the speedy boarders </a:t>
            </a:r>
            <a:r>
              <a:rPr lang="en-GB" dirty="0"/>
              <a:t/>
            </a:r>
            <a:br>
              <a:rPr lang="en-GB" dirty="0"/>
            </a:b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81200"/>
            <a:ext cx="8229600" cy="4269809"/>
          </a:xfrm>
        </p:spPr>
      </p:pic>
    </p:spTree>
    <p:extLst>
      <p:ext uri="{BB962C8B-B14F-4D97-AF65-F5344CB8AC3E}">
        <p14:creationId xmlns:p14="http://schemas.microsoft.com/office/powerpoint/2010/main" val="168824879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lstStyle/>
          <a:p>
            <a:r>
              <a:rPr lang="en-GB" dirty="0" smtClean="0"/>
              <a:t>Higher R4UAE-</a:t>
            </a:r>
            <a:br>
              <a:rPr lang="en-GB" dirty="0" smtClean="0"/>
            </a:br>
            <a:r>
              <a:rPr lang="en-GB" dirty="0" smtClean="0"/>
              <a:t>Link Q</a:t>
            </a:r>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81000"/>
            <a:ext cx="2971800" cy="1977237"/>
          </a:xfrm>
          <a:prstGeom prst="rect">
            <a:avLst/>
          </a:prstGeom>
        </p:spPr>
      </p:pic>
    </p:spTree>
    <p:extLst>
      <p:ext uri="{BB962C8B-B14F-4D97-AF65-F5344CB8AC3E}">
        <p14:creationId xmlns:p14="http://schemas.microsoft.com/office/powerpoint/2010/main" val="379990933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9862" y="294445"/>
            <a:ext cx="6474654" cy="1167619"/>
          </a:xfrm>
          <a:prstGeom prst="rect">
            <a:avLst/>
          </a:prstGeom>
          <a:solidFill>
            <a:schemeClr val="bg1"/>
          </a:solidFill>
          <a:ln w="57150">
            <a:solidFill>
              <a:srgbClr val="FF6600"/>
            </a:solidFill>
          </a:ln>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The Understanding Question </a:t>
            </a:r>
          </a:p>
          <a:p>
            <a:pPr algn="ctr"/>
            <a:r>
              <a:rPr lang="en-GB" dirty="0" smtClean="0">
                <a:solidFill>
                  <a:srgbClr val="FF6600"/>
                </a:solidFill>
                <a:latin typeface="Arial Rounded MT Bold" panose="020F0704030504030204" pitchFamily="34" charset="0"/>
              </a:rPr>
              <a:t>-Link-  </a:t>
            </a:r>
            <a:endParaRPr lang="en-GB" dirty="0">
              <a:solidFill>
                <a:srgbClr val="FF6600"/>
              </a:solidFill>
              <a:latin typeface="Arial Rounded MT Bold" panose="020F0704030504030204" pitchFamily="34" charset="0"/>
            </a:endParaRPr>
          </a:p>
        </p:txBody>
      </p:sp>
      <p:sp>
        <p:nvSpPr>
          <p:cNvPr id="5" name="Content Placeholder 2"/>
          <p:cNvSpPr txBox="1">
            <a:spLocks/>
          </p:cNvSpPr>
          <p:nvPr/>
        </p:nvSpPr>
        <p:spPr>
          <a:xfrm>
            <a:off x="304800" y="1752600"/>
            <a:ext cx="8610599" cy="4800599"/>
          </a:xfrm>
          <a:prstGeom prst="rect">
            <a:avLst/>
          </a:prstGeom>
          <a:solidFill>
            <a:schemeClr val="bg1"/>
          </a:solidFill>
          <a:ln w="57150">
            <a:solidFill>
              <a:srgbClr val="FF6600"/>
            </a:solidFill>
          </a:ln>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3200" b="1" u="sng" dirty="0" smtClean="0">
              <a:solidFill>
                <a:prstClr val="black"/>
              </a:solidFill>
              <a:latin typeface="Arial Rounded MT Bold" panose="020F0704030504030204" pitchFamily="34" charset="0"/>
            </a:endParaRPr>
          </a:p>
          <a:p>
            <a:pPr marL="0" indent="0">
              <a:buFont typeface="Arial" panose="020B0604020202020204" pitchFamily="34" charset="0"/>
              <a:buNone/>
            </a:pPr>
            <a:r>
              <a:rPr lang="en-GB" sz="9600" dirty="0" smtClean="0">
                <a:solidFill>
                  <a:prstClr val="black"/>
                </a:solidFill>
              </a:rPr>
              <a:t>These </a:t>
            </a:r>
            <a:r>
              <a:rPr lang="en-GB" sz="9600" dirty="0">
                <a:solidFill>
                  <a:prstClr val="black"/>
                </a:solidFill>
              </a:rPr>
              <a:t>questions are designed to assess your </a:t>
            </a:r>
            <a:r>
              <a:rPr lang="en-GB" sz="9600" dirty="0" smtClean="0">
                <a:solidFill>
                  <a:prstClr val="black"/>
                </a:solidFill>
              </a:rPr>
              <a:t>understanding </a:t>
            </a:r>
            <a:r>
              <a:rPr lang="en-GB" sz="9600" dirty="0">
                <a:solidFill>
                  <a:prstClr val="black"/>
                </a:solidFill>
              </a:rPr>
              <a:t>of how writers link similar or </a:t>
            </a:r>
            <a:r>
              <a:rPr lang="en-GB" sz="9600" dirty="0" smtClean="0">
                <a:solidFill>
                  <a:prstClr val="black"/>
                </a:solidFill>
              </a:rPr>
              <a:t>opposing </a:t>
            </a:r>
            <a:r>
              <a:rPr lang="en-GB" sz="9600" dirty="0">
                <a:solidFill>
                  <a:prstClr val="black"/>
                </a:solidFill>
              </a:rPr>
              <a:t>points together in a way that helps </a:t>
            </a:r>
            <a:r>
              <a:rPr lang="en-GB" sz="9600" dirty="0" smtClean="0">
                <a:solidFill>
                  <a:prstClr val="black"/>
                </a:solidFill>
              </a:rPr>
              <a:t>the </a:t>
            </a:r>
            <a:r>
              <a:rPr lang="en-GB" sz="9600" dirty="0">
                <a:solidFill>
                  <a:prstClr val="black"/>
                </a:solidFill>
              </a:rPr>
              <a:t>flow of their argument. </a:t>
            </a:r>
            <a:endParaRPr lang="en-GB" sz="9600" dirty="0" smtClean="0">
              <a:solidFill>
                <a:prstClr val="black"/>
              </a:solidFill>
            </a:endParaRPr>
          </a:p>
          <a:p>
            <a:pPr marL="0" indent="0">
              <a:buFont typeface="Arial" panose="020B0604020202020204" pitchFamily="34" charset="0"/>
              <a:buNone/>
            </a:pPr>
            <a:endParaRPr lang="en-GB" sz="9600" dirty="0">
              <a:solidFill>
                <a:prstClr val="black"/>
              </a:solidFill>
            </a:endParaRPr>
          </a:p>
          <a:p>
            <a:pPr marL="0" indent="0">
              <a:buFont typeface="Arial" panose="020B0604020202020204" pitchFamily="34" charset="0"/>
              <a:buNone/>
            </a:pPr>
            <a:r>
              <a:rPr lang="en-GB" sz="9600" dirty="0" smtClean="0">
                <a:solidFill>
                  <a:prstClr val="black"/>
                </a:solidFill>
              </a:rPr>
              <a:t>The </a:t>
            </a:r>
            <a:r>
              <a:rPr lang="en-GB" sz="9600" dirty="0">
                <a:solidFill>
                  <a:prstClr val="black"/>
                </a:solidFill>
              </a:rPr>
              <a:t>question </a:t>
            </a:r>
            <a:r>
              <a:rPr lang="en-GB" sz="9600" dirty="0" smtClean="0">
                <a:solidFill>
                  <a:prstClr val="black"/>
                </a:solidFill>
              </a:rPr>
              <a:t>usually asks </a:t>
            </a:r>
            <a:r>
              <a:rPr lang="en-GB" sz="9600" dirty="0">
                <a:solidFill>
                  <a:prstClr val="black"/>
                </a:solidFill>
              </a:rPr>
              <a:t>you to show how a sentence </a:t>
            </a:r>
            <a:r>
              <a:rPr lang="en-GB" sz="9600" dirty="0" smtClean="0">
                <a:solidFill>
                  <a:prstClr val="black"/>
                </a:solidFill>
              </a:rPr>
              <a:t>provides </a:t>
            </a:r>
            <a:r>
              <a:rPr lang="en-GB" sz="9600" dirty="0">
                <a:solidFill>
                  <a:prstClr val="black"/>
                </a:solidFill>
              </a:rPr>
              <a:t>an effective link between two </a:t>
            </a:r>
            <a:r>
              <a:rPr lang="en-GB" sz="9600" dirty="0" smtClean="0">
                <a:solidFill>
                  <a:prstClr val="black"/>
                </a:solidFill>
              </a:rPr>
              <a:t>paragraphs </a:t>
            </a:r>
            <a:r>
              <a:rPr lang="en-GB" sz="9600" dirty="0">
                <a:solidFill>
                  <a:prstClr val="black"/>
                </a:solidFill>
              </a:rPr>
              <a:t>or ideas.</a:t>
            </a:r>
          </a:p>
          <a:p>
            <a:pPr marL="0" indent="0">
              <a:buFont typeface="Arial" panose="020B0604020202020204" pitchFamily="34" charset="0"/>
              <a:buNone/>
            </a:pPr>
            <a:endParaRPr lang="en-US" sz="8000" dirty="0" smtClean="0">
              <a:solidFill>
                <a:prstClr val="black"/>
              </a:solidFill>
            </a:endParaRPr>
          </a:p>
          <a:p>
            <a:endParaRPr lang="en-GB" sz="8000" dirty="0" smtClean="0">
              <a:solidFill>
                <a:prstClr val="black"/>
              </a:solidFill>
            </a:endParaRPr>
          </a:p>
        </p:txBody>
      </p:sp>
      <p:pic>
        <p:nvPicPr>
          <p:cNvPr id="1027" name="Picture 3" descr="C:\Users\lh1094c\AppData\Local\Microsoft\Windows\Temporary Internet Files\Content.IE5\X1WYLG3B\large-Chain-166.6-11058[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5020971"/>
            <a:ext cx="182233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15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a:t>
            </a:r>
            <a:endParaRPr lang="en-GB" dirty="0"/>
          </a:p>
        </p:txBody>
      </p:sp>
      <p:sp>
        <p:nvSpPr>
          <p:cNvPr id="3" name="Content Placeholder 2"/>
          <p:cNvSpPr>
            <a:spLocks noGrp="1"/>
          </p:cNvSpPr>
          <p:nvPr>
            <p:ph idx="1"/>
          </p:nvPr>
        </p:nvSpPr>
        <p:spPr/>
        <p:txBody>
          <a:bodyPr>
            <a:normAutofit/>
          </a:bodyPr>
          <a:lstStyle/>
          <a:p>
            <a:r>
              <a:rPr lang="en-GB" b="1" dirty="0" smtClean="0"/>
              <a:t>“my </a:t>
            </a:r>
            <a:r>
              <a:rPr lang="en-GB" b="1" dirty="0"/>
              <a:t>very </a:t>
            </a:r>
            <a:r>
              <a:rPr lang="en-GB" b="1" u="sng" dirty="0"/>
              <a:t>presence</a:t>
            </a:r>
            <a:r>
              <a:rPr lang="en-GB" b="1" dirty="0"/>
              <a:t> in </a:t>
            </a:r>
            <a:r>
              <a:rPr lang="en-GB" b="1" u="sng" dirty="0"/>
              <a:t>that place </a:t>
            </a:r>
            <a:r>
              <a:rPr lang="en-GB" b="1" dirty="0"/>
              <a:t>was </a:t>
            </a:r>
            <a:r>
              <a:rPr lang="en-GB" b="1" u="sng" dirty="0"/>
              <a:t>being </a:t>
            </a:r>
            <a:r>
              <a:rPr lang="en-GB" b="1" u="sng" dirty="0" smtClean="0"/>
              <a:t>questioned</a:t>
            </a:r>
            <a:r>
              <a:rPr lang="en-GB" b="1" dirty="0" smtClean="0"/>
              <a:t>”</a:t>
            </a:r>
          </a:p>
          <a:p>
            <a:pPr marL="0" indent="0">
              <a:buNone/>
            </a:pPr>
            <a:r>
              <a:rPr lang="en-GB" dirty="0" smtClean="0"/>
              <a:t>She was wondering why he was even at the club</a:t>
            </a:r>
          </a:p>
          <a:p>
            <a:pPr marL="0" indent="0">
              <a:buNone/>
            </a:pPr>
            <a:endParaRPr lang="en-GB" dirty="0"/>
          </a:p>
          <a:p>
            <a:r>
              <a:rPr lang="en-GB" b="1" dirty="0" smtClean="0"/>
              <a:t>“I </a:t>
            </a:r>
            <a:r>
              <a:rPr lang="en-GB" b="1" dirty="0"/>
              <a:t>was </a:t>
            </a:r>
            <a:r>
              <a:rPr lang="en-GB" b="1" u="sng" dirty="0"/>
              <a:t>seen as </a:t>
            </a:r>
            <a:r>
              <a:rPr lang="en-GB" b="1" dirty="0"/>
              <a:t>some </a:t>
            </a:r>
            <a:r>
              <a:rPr lang="en-GB" b="1" u="sng" dirty="0"/>
              <a:t>sort of hero</a:t>
            </a:r>
            <a:r>
              <a:rPr lang="en-GB" b="1" dirty="0"/>
              <a:t> for </a:t>
            </a:r>
            <a:r>
              <a:rPr lang="en-GB" b="1" u="sng" dirty="0"/>
              <a:t>“overcoming”</a:t>
            </a:r>
            <a:r>
              <a:rPr lang="en-GB" b="1" dirty="0"/>
              <a:t> my </a:t>
            </a:r>
            <a:r>
              <a:rPr lang="en-GB" b="1" u="sng" dirty="0" smtClean="0"/>
              <a:t>disability</a:t>
            </a:r>
            <a:r>
              <a:rPr lang="en-GB" b="1" dirty="0" smtClean="0"/>
              <a:t>”</a:t>
            </a:r>
          </a:p>
          <a:p>
            <a:pPr marL="0" indent="0">
              <a:buNone/>
            </a:pPr>
            <a:r>
              <a:rPr lang="en-GB" dirty="0" smtClean="0"/>
              <a:t>He was being viewed as something superhuman for working around his impairment</a:t>
            </a:r>
          </a:p>
          <a:p>
            <a:pPr marL="0" indent="0">
              <a:buNone/>
            </a:pPr>
            <a:endParaRPr lang="en-GB" b="1" dirty="0" smtClean="0"/>
          </a:p>
          <a:p>
            <a:endParaRPr lang="en-GB" b="1" dirty="0"/>
          </a:p>
          <a:p>
            <a:endParaRPr lang="en-GB" dirty="0"/>
          </a:p>
        </p:txBody>
      </p:sp>
      <p:sp>
        <p:nvSpPr>
          <p:cNvPr id="4" name="TextBox 3"/>
          <p:cNvSpPr txBox="1"/>
          <p:nvPr/>
        </p:nvSpPr>
        <p:spPr>
          <a:xfrm>
            <a:off x="6112329" y="5789757"/>
            <a:ext cx="3009900" cy="1077218"/>
          </a:xfrm>
          <a:prstGeom prst="rect">
            <a:avLst/>
          </a:prstGeom>
          <a:solidFill>
            <a:schemeClr val="accent4">
              <a:lumMod val="40000"/>
              <a:lumOff val="60000"/>
            </a:schemeClr>
          </a:solidFill>
        </p:spPr>
        <p:txBody>
          <a:bodyPr wrap="square" rtlCol="0">
            <a:spAutoFit/>
          </a:bodyPr>
          <a:lstStyle/>
          <a:p>
            <a:r>
              <a:rPr lang="en-GB" sz="3200" dirty="0" smtClean="0"/>
              <a:t>Translate!</a:t>
            </a:r>
          </a:p>
          <a:p>
            <a:endParaRPr lang="en-GB" sz="3200" dirty="0" smtClean="0"/>
          </a:p>
        </p:txBody>
      </p:sp>
      <p:pic>
        <p:nvPicPr>
          <p:cNvPr id="2052" name="Picture 4" descr="C:\Users\lh1094c\AppData\Local\Microsoft\Windows\Temporary Internet Files\Content.IE5\KH1ZLFB5\thesaurus_fullpic_artwo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5819567"/>
            <a:ext cx="1256756" cy="104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17648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 Formula</a:t>
            </a:r>
            <a:endParaRPr lang="en-GB" dirty="0"/>
          </a:p>
        </p:txBody>
      </p:sp>
      <p:sp>
        <p:nvSpPr>
          <p:cNvPr id="3" name="Content Placeholder 2"/>
          <p:cNvSpPr>
            <a:spLocks noGrp="1"/>
          </p:cNvSpPr>
          <p:nvPr>
            <p:ph idx="1"/>
          </p:nvPr>
        </p:nvSpPr>
        <p:spPr>
          <a:xfrm>
            <a:off x="457200" y="1600201"/>
            <a:ext cx="8001000" cy="3886200"/>
          </a:xfrm>
        </p:spPr>
        <p:txBody>
          <a:bodyPr>
            <a:normAutofit fontScale="77500" lnSpcReduction="20000"/>
          </a:bodyPr>
          <a:lstStyle/>
          <a:p>
            <a:r>
              <a:rPr lang="en-GB" dirty="0" smtClean="0"/>
              <a:t>(Identify </a:t>
            </a:r>
            <a:r>
              <a:rPr lang="en-GB" dirty="0"/>
              <a:t>link word or </a:t>
            </a:r>
            <a:r>
              <a:rPr lang="en-GB" dirty="0" smtClean="0"/>
              <a:t>phrase)</a:t>
            </a:r>
            <a:endParaRPr lang="en-GB" dirty="0"/>
          </a:p>
          <a:p>
            <a:endParaRPr lang="en-GB" dirty="0"/>
          </a:p>
          <a:p>
            <a:r>
              <a:rPr lang="en-GB" dirty="0" smtClean="0"/>
              <a:t>Quote </a:t>
            </a:r>
            <a:r>
              <a:rPr lang="en-GB" dirty="0"/>
              <a:t>the part referring </a:t>
            </a:r>
            <a:r>
              <a:rPr lang="en-GB" dirty="0" smtClean="0"/>
              <a:t>back to previous paragraph</a:t>
            </a:r>
            <a:endParaRPr lang="en-GB" dirty="0"/>
          </a:p>
          <a:p>
            <a:endParaRPr lang="en-GB" dirty="0"/>
          </a:p>
          <a:p>
            <a:r>
              <a:rPr lang="en-GB" dirty="0" smtClean="0"/>
              <a:t>Explain</a:t>
            </a:r>
            <a:r>
              <a:rPr lang="en-GB" dirty="0"/>
              <a:t>, in your own words, what the earlier topic is.</a:t>
            </a:r>
          </a:p>
          <a:p>
            <a:endParaRPr lang="en-GB" dirty="0"/>
          </a:p>
          <a:p>
            <a:r>
              <a:rPr lang="en-GB" dirty="0" smtClean="0"/>
              <a:t>Quote </a:t>
            </a:r>
            <a:r>
              <a:rPr lang="en-GB" dirty="0"/>
              <a:t>the part linking </a:t>
            </a:r>
            <a:r>
              <a:rPr lang="en-GB" dirty="0" smtClean="0"/>
              <a:t>forward/introducing something new</a:t>
            </a:r>
            <a:endParaRPr lang="en-GB" dirty="0"/>
          </a:p>
          <a:p>
            <a:endParaRPr lang="en-GB" dirty="0"/>
          </a:p>
          <a:p>
            <a:r>
              <a:rPr lang="en-GB" dirty="0" smtClean="0"/>
              <a:t>Explain</a:t>
            </a:r>
            <a:r>
              <a:rPr lang="en-GB" dirty="0"/>
              <a:t>, in your own words, what that new topic is.</a:t>
            </a:r>
          </a:p>
          <a:p>
            <a:endParaRPr lang="en-GB" dirty="0"/>
          </a:p>
        </p:txBody>
      </p:sp>
      <p:pic>
        <p:nvPicPr>
          <p:cNvPr id="2050" name="Picture 2" descr="C:\Users\mi3069a\AppData\Local\Microsoft\Windows\Temporary Internet Files\Content.IE5\S994T7W6\Quadratic_Formul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1112" y="5757862"/>
            <a:ext cx="4052888" cy="110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32017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Dummy Answer</a:t>
            </a:r>
            <a:endParaRPr lang="en-GB" dirty="0"/>
          </a:p>
        </p:txBody>
      </p:sp>
      <p:sp>
        <p:nvSpPr>
          <p:cNvPr id="3" name="Content Placeholder 2"/>
          <p:cNvSpPr>
            <a:spLocks noGrp="1"/>
          </p:cNvSpPr>
          <p:nvPr>
            <p:ph idx="1"/>
          </p:nvPr>
        </p:nvSpPr>
        <p:spPr/>
        <p:txBody>
          <a:bodyPr/>
          <a:lstStyle/>
          <a:p>
            <a:r>
              <a:rPr lang="en-GB" dirty="0" smtClean="0"/>
              <a:t>The expression “______” acts as a link in the writer’s argument.</a:t>
            </a:r>
          </a:p>
          <a:p>
            <a:endParaRPr lang="en-GB" dirty="0"/>
          </a:p>
          <a:p>
            <a:r>
              <a:rPr lang="en-GB" dirty="0" smtClean="0"/>
              <a:t>“_____” links back to the idea in the previous paragraph about ________.</a:t>
            </a:r>
          </a:p>
          <a:p>
            <a:endParaRPr lang="en-GB" dirty="0"/>
          </a:p>
          <a:p>
            <a:r>
              <a:rPr lang="en-GB" dirty="0" smtClean="0"/>
              <a:t>“______” links forward to the idea in the next paragraph about _________.</a:t>
            </a:r>
          </a:p>
        </p:txBody>
      </p:sp>
      <p:pic>
        <p:nvPicPr>
          <p:cNvPr id="4" name="Picture 2" descr="C:\Users\InnesM2\AppData\Local\Microsoft\Windows\Temporary Internet Files\Content.IE5\LC1GMXEI\chain%20lin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1"/>
            <a:ext cx="1143000" cy="1721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48927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GB" dirty="0" smtClean="0"/>
              <a:t>Example 1</a:t>
            </a:r>
            <a:endParaRPr lang="en-GB" dirty="0"/>
          </a:p>
        </p:txBody>
      </p:sp>
      <p:sp>
        <p:nvSpPr>
          <p:cNvPr id="3" name="Content Placeholder 2"/>
          <p:cNvSpPr>
            <a:spLocks noGrp="1"/>
          </p:cNvSpPr>
          <p:nvPr>
            <p:ph idx="1"/>
          </p:nvPr>
        </p:nvSpPr>
        <p:spPr>
          <a:xfrm>
            <a:off x="76200" y="609600"/>
            <a:ext cx="8763000" cy="6248400"/>
          </a:xfrm>
        </p:spPr>
        <p:txBody>
          <a:bodyPr>
            <a:normAutofit fontScale="70000" lnSpcReduction="20000"/>
          </a:bodyPr>
          <a:lstStyle/>
          <a:p>
            <a:pPr marL="0" lvl="0" indent="0">
              <a:buNone/>
            </a:pPr>
            <a:r>
              <a:rPr lang="en-US" dirty="0"/>
              <a:t>The playground was full of acts of premeditated violence. The building was dilapidated. The morale amongst the teachers was poor, with many objecting to acts of intimidation directed at them by the pupils they tried to teach. The cleaners had given up trying to deal with the debris, which lay scattered in every corridor and stairwell at the end of morning interval or the all too brief lunchtimes. Local drug dealers had taken to hanging about the school gates, finding too many willing customers </a:t>
            </a:r>
            <a:r>
              <a:rPr lang="en-US" dirty="0" smtClean="0"/>
              <a:t>exiting there.</a:t>
            </a:r>
          </a:p>
          <a:p>
            <a:pPr marL="0" lvl="0" indent="0">
              <a:buNone/>
            </a:pPr>
            <a:endParaRPr lang="en-GB" u="sng" dirty="0"/>
          </a:p>
          <a:p>
            <a:pPr marL="0" indent="0">
              <a:buNone/>
            </a:pPr>
            <a:r>
              <a:rPr lang="en-US" b="1" dirty="0" smtClean="0"/>
              <a:t>Yet</a:t>
            </a:r>
            <a:r>
              <a:rPr lang="en-US" b="1" dirty="0"/>
              <a:t>, these terrible problems did not deter the new Rector, as he put a variety of </a:t>
            </a:r>
            <a:r>
              <a:rPr lang="en-US" b="1" dirty="0" smtClean="0"/>
              <a:t>strategies </a:t>
            </a:r>
            <a:r>
              <a:rPr lang="en-US" b="1" dirty="0"/>
              <a:t>into operation. </a:t>
            </a:r>
            <a:r>
              <a:rPr lang="en-US" dirty="0"/>
              <a:t>Firstly, he and the Board Of Studies began regular patrols in the playground during times when the pupils were using it, and motivated pupils were sworn in as prefects to help enforce the law. A new Staff Social Committee was set up and the staffroom was redecorated. New litter patrols were initiated using the pupils who wanted to have pride in their school. Money was spent installing a new security system and a more effective and hard-hitting anti-drugs education pack was used during Social Education lessons.</a:t>
            </a:r>
            <a:endParaRPr lang="en-GB" u="sng" dirty="0"/>
          </a:p>
          <a:p>
            <a:pPr marL="0" indent="0">
              <a:buNone/>
            </a:pPr>
            <a:r>
              <a:rPr lang="en-US" b="1" i="1" dirty="0"/>
              <a:t> </a:t>
            </a:r>
            <a:endParaRPr lang="en-GB" u="sng" dirty="0"/>
          </a:p>
          <a:p>
            <a:pPr marL="0" indent="0">
              <a:buNone/>
            </a:pPr>
            <a:r>
              <a:rPr lang="en-US" i="1" dirty="0"/>
              <a:t>Explain how the sentence “ Yet, these terrible…..into operation” performs a linking function in the passage. (2)</a:t>
            </a:r>
            <a:endParaRPr lang="en-GB" u="sng" dirty="0"/>
          </a:p>
          <a:p>
            <a:endParaRPr lang="en-GB" dirty="0"/>
          </a:p>
        </p:txBody>
      </p:sp>
    </p:spTree>
    <p:extLst>
      <p:ext uri="{BB962C8B-B14F-4D97-AF65-F5344CB8AC3E}">
        <p14:creationId xmlns:p14="http://schemas.microsoft.com/office/powerpoint/2010/main" val="204389195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Answer</a:t>
            </a:r>
            <a:endParaRPr lang="en-GB" dirty="0"/>
          </a:p>
        </p:txBody>
      </p:sp>
      <p:sp>
        <p:nvSpPr>
          <p:cNvPr id="3" name="Content Placeholder 2"/>
          <p:cNvSpPr>
            <a:spLocks noGrp="1"/>
          </p:cNvSpPr>
          <p:nvPr>
            <p:ph idx="1"/>
          </p:nvPr>
        </p:nvSpPr>
        <p:spPr/>
        <p:txBody>
          <a:bodyPr>
            <a:normAutofit/>
          </a:bodyPr>
          <a:lstStyle/>
          <a:p>
            <a:r>
              <a:rPr lang="en-GB" dirty="0"/>
              <a:t>The expression </a:t>
            </a:r>
            <a:r>
              <a:rPr lang="en-GB" dirty="0" smtClean="0"/>
              <a:t>“</a:t>
            </a:r>
            <a:r>
              <a:rPr lang="en-US" i="1" dirty="0"/>
              <a:t>Yet, these terrible…..into operation</a:t>
            </a:r>
            <a:r>
              <a:rPr lang="en-GB" dirty="0" smtClean="0"/>
              <a:t>” </a:t>
            </a:r>
            <a:r>
              <a:rPr lang="en-GB" dirty="0"/>
              <a:t>acts as a link in the writer’s argument.</a:t>
            </a:r>
          </a:p>
          <a:p>
            <a:endParaRPr lang="en-GB" dirty="0"/>
          </a:p>
          <a:p>
            <a:endParaRPr lang="en-GB" dirty="0"/>
          </a:p>
        </p:txBody>
      </p:sp>
      <p:sp>
        <p:nvSpPr>
          <p:cNvPr id="4" name="TextBox 3"/>
          <p:cNvSpPr txBox="1"/>
          <p:nvPr/>
        </p:nvSpPr>
        <p:spPr>
          <a:xfrm>
            <a:off x="5638800" y="3200400"/>
            <a:ext cx="3352800" cy="3139321"/>
          </a:xfrm>
          <a:prstGeom prst="rect">
            <a:avLst/>
          </a:prstGeom>
          <a:solidFill>
            <a:schemeClr val="accent6">
              <a:lumMod val="20000"/>
              <a:lumOff val="80000"/>
            </a:schemeClr>
          </a:solidFill>
        </p:spPr>
        <p:txBody>
          <a:bodyPr wrap="square" rtlCol="0">
            <a:spAutoFit/>
          </a:bodyPr>
          <a:lstStyle/>
          <a:p>
            <a:r>
              <a:rPr lang="en-GB" b="1" dirty="0" smtClean="0"/>
              <a:t>Dummy Answer</a:t>
            </a:r>
          </a:p>
          <a:p>
            <a:r>
              <a:rPr lang="en-GB" dirty="0" smtClean="0"/>
              <a:t>The </a:t>
            </a:r>
            <a:r>
              <a:rPr lang="en-GB" dirty="0"/>
              <a:t>expression “______” acts as a link in the writer’s argument.</a:t>
            </a:r>
          </a:p>
          <a:p>
            <a:endParaRPr lang="en-GB" dirty="0"/>
          </a:p>
          <a:p>
            <a:r>
              <a:rPr lang="en-GB" dirty="0"/>
              <a:t>“_____” links back to the idea in the previous paragraph about ________.</a:t>
            </a:r>
          </a:p>
          <a:p>
            <a:endParaRPr lang="en-GB" dirty="0"/>
          </a:p>
          <a:p>
            <a:r>
              <a:rPr lang="en-GB" dirty="0"/>
              <a:t>“______” links forward to the idea in the next paragraph about _________.</a:t>
            </a:r>
          </a:p>
        </p:txBody>
      </p:sp>
    </p:spTree>
    <p:extLst>
      <p:ext uri="{BB962C8B-B14F-4D97-AF65-F5344CB8AC3E}">
        <p14:creationId xmlns:p14="http://schemas.microsoft.com/office/powerpoint/2010/main" val="160586939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Answer</a:t>
            </a:r>
            <a:endParaRPr lang="en-GB" dirty="0"/>
          </a:p>
        </p:txBody>
      </p:sp>
      <p:sp>
        <p:nvSpPr>
          <p:cNvPr id="3" name="Content Placeholder 2"/>
          <p:cNvSpPr>
            <a:spLocks noGrp="1"/>
          </p:cNvSpPr>
          <p:nvPr>
            <p:ph idx="1"/>
          </p:nvPr>
        </p:nvSpPr>
        <p:spPr>
          <a:xfrm>
            <a:off x="457200" y="1600200"/>
            <a:ext cx="6096000" cy="5029200"/>
          </a:xfrm>
        </p:spPr>
        <p:txBody>
          <a:bodyPr>
            <a:normAutofit fontScale="55000" lnSpcReduction="20000"/>
          </a:bodyPr>
          <a:lstStyle/>
          <a:p>
            <a:pPr marL="0" lvl="0" indent="0">
              <a:buNone/>
            </a:pPr>
            <a:r>
              <a:rPr lang="en-US" dirty="0"/>
              <a:t>The playground was full of acts of premeditated violence. The building was dilapidated. The morale amongst the teachers was poor, with many objecting to acts of intimidation directed at them by the pupils they tried to teach. The cleaners had given up trying to deal with the debris, which lay scattered in every corridor and stairwell at the end of morning interval or the all too brief lunchtimes. Local drug dealers had taken to hanging about the school gates, finding too many willing customers exiting there.</a:t>
            </a:r>
          </a:p>
          <a:p>
            <a:pPr marL="0" lvl="0" indent="0">
              <a:buNone/>
            </a:pPr>
            <a:endParaRPr lang="en-GB" u="sng" dirty="0"/>
          </a:p>
          <a:p>
            <a:pPr marL="0" indent="0">
              <a:buNone/>
            </a:pPr>
            <a:r>
              <a:rPr lang="en-US" b="1" dirty="0"/>
              <a:t>Yet, these terrible problems did not deter the new Rector, as he put a variety of strategies into operation.</a:t>
            </a:r>
            <a:endParaRPr lang="en-GB" dirty="0"/>
          </a:p>
          <a:p>
            <a:endParaRPr lang="en-GB" dirty="0" smtClean="0"/>
          </a:p>
          <a:p>
            <a:r>
              <a:rPr lang="en-GB" i="1" dirty="0" smtClean="0"/>
              <a:t>What is the paragraph before about?</a:t>
            </a:r>
          </a:p>
          <a:p>
            <a:r>
              <a:rPr lang="en-GB" i="1" dirty="0" smtClean="0"/>
              <a:t>What part of the linking phrase refers back to the ideas of the paragraph before?</a:t>
            </a:r>
            <a:endParaRPr lang="en-GB" i="1" dirty="0"/>
          </a:p>
          <a:p>
            <a:endParaRPr lang="en-GB" dirty="0" smtClean="0"/>
          </a:p>
          <a:p>
            <a:r>
              <a:rPr lang="en-GB" dirty="0" smtClean="0"/>
              <a:t>“_____” </a:t>
            </a:r>
            <a:r>
              <a:rPr lang="en-GB" dirty="0"/>
              <a:t>links back to the idea in the previous paragraph about ________.</a:t>
            </a:r>
          </a:p>
          <a:p>
            <a:endParaRPr lang="en-GB" dirty="0"/>
          </a:p>
        </p:txBody>
      </p:sp>
      <p:sp>
        <p:nvSpPr>
          <p:cNvPr id="4" name="TextBox 3"/>
          <p:cNvSpPr txBox="1"/>
          <p:nvPr/>
        </p:nvSpPr>
        <p:spPr>
          <a:xfrm>
            <a:off x="6629400" y="2970"/>
            <a:ext cx="2514600" cy="3970318"/>
          </a:xfrm>
          <a:prstGeom prst="rect">
            <a:avLst/>
          </a:prstGeom>
          <a:solidFill>
            <a:schemeClr val="accent6">
              <a:lumMod val="20000"/>
              <a:lumOff val="80000"/>
            </a:schemeClr>
          </a:solidFill>
        </p:spPr>
        <p:txBody>
          <a:bodyPr wrap="square" rtlCol="0">
            <a:spAutoFit/>
          </a:bodyPr>
          <a:lstStyle/>
          <a:p>
            <a:r>
              <a:rPr lang="en-GB" b="1" dirty="0" smtClean="0"/>
              <a:t>Dummy Answer</a:t>
            </a:r>
          </a:p>
          <a:p>
            <a:r>
              <a:rPr lang="en-GB" dirty="0" smtClean="0"/>
              <a:t>The </a:t>
            </a:r>
            <a:r>
              <a:rPr lang="en-GB" dirty="0"/>
              <a:t>expression “______” acts as a link in the writer’s argument.</a:t>
            </a:r>
          </a:p>
          <a:p>
            <a:endParaRPr lang="en-GB" dirty="0"/>
          </a:p>
          <a:p>
            <a:r>
              <a:rPr lang="en-GB" dirty="0"/>
              <a:t>“_____” links back to the idea in the previous paragraph about ________.</a:t>
            </a:r>
          </a:p>
          <a:p>
            <a:endParaRPr lang="en-GB" dirty="0"/>
          </a:p>
          <a:p>
            <a:r>
              <a:rPr lang="en-GB" dirty="0"/>
              <a:t>“______” links forward to the idea in the next paragraph about _________.</a:t>
            </a:r>
          </a:p>
        </p:txBody>
      </p:sp>
    </p:spTree>
    <p:extLst>
      <p:ext uri="{BB962C8B-B14F-4D97-AF65-F5344CB8AC3E}">
        <p14:creationId xmlns:p14="http://schemas.microsoft.com/office/powerpoint/2010/main" val="206818541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Answer</a:t>
            </a:r>
            <a:endParaRPr lang="en-GB" dirty="0"/>
          </a:p>
        </p:txBody>
      </p:sp>
      <p:sp>
        <p:nvSpPr>
          <p:cNvPr id="3" name="Content Placeholder 2"/>
          <p:cNvSpPr>
            <a:spLocks noGrp="1"/>
          </p:cNvSpPr>
          <p:nvPr>
            <p:ph idx="1"/>
          </p:nvPr>
        </p:nvSpPr>
        <p:spPr>
          <a:xfrm>
            <a:off x="457200" y="1600200"/>
            <a:ext cx="6096000" cy="5029200"/>
          </a:xfrm>
        </p:spPr>
        <p:txBody>
          <a:bodyPr>
            <a:normAutofit fontScale="55000" lnSpcReduction="20000"/>
          </a:bodyPr>
          <a:lstStyle/>
          <a:p>
            <a:pPr marL="0" lvl="0" indent="0">
              <a:buNone/>
            </a:pPr>
            <a:r>
              <a:rPr lang="en-US" dirty="0"/>
              <a:t>The playground was full of acts of premeditated violence. The building was dilapidated. The morale amongst the teachers was poor, with many objecting to acts of intimidation directed at them by the pupils they tried to teach. The cleaners had given up trying to deal with the debris, which lay scattered in every corridor and stairwell at the end of morning interval or the all too brief lunchtimes. Local drug dealers had taken to hanging about the school gates, finding too many willing customers exiting there.</a:t>
            </a:r>
          </a:p>
          <a:p>
            <a:pPr marL="0" lvl="0" indent="0">
              <a:buNone/>
            </a:pPr>
            <a:endParaRPr lang="en-GB" u="sng" dirty="0"/>
          </a:p>
          <a:p>
            <a:pPr marL="0" indent="0">
              <a:buNone/>
            </a:pPr>
            <a:r>
              <a:rPr lang="en-US" b="1" dirty="0"/>
              <a:t>Yet, these terrible problems did not deter the new Rector, as he put a variety of strategies into operation.</a:t>
            </a:r>
            <a:endParaRPr lang="en-GB" dirty="0"/>
          </a:p>
          <a:p>
            <a:endParaRPr lang="en-GB" dirty="0" smtClean="0"/>
          </a:p>
          <a:p>
            <a:r>
              <a:rPr lang="en-GB" i="1" dirty="0" smtClean="0"/>
              <a:t>What is the paragraph before about?</a:t>
            </a:r>
          </a:p>
          <a:p>
            <a:r>
              <a:rPr lang="en-GB" i="1" dirty="0" smtClean="0"/>
              <a:t>What part of the linking phrase refers back to the ideas of the paragraph before?</a:t>
            </a:r>
            <a:endParaRPr lang="en-GB" i="1" dirty="0"/>
          </a:p>
          <a:p>
            <a:endParaRPr lang="en-GB" dirty="0" smtClean="0"/>
          </a:p>
          <a:p>
            <a:r>
              <a:rPr lang="en-GB" b="1" dirty="0" smtClean="0"/>
              <a:t>“</a:t>
            </a:r>
            <a:r>
              <a:rPr lang="en-GB" b="1" u="sng" dirty="0" smtClean="0"/>
              <a:t>terrible problems</a:t>
            </a:r>
            <a:r>
              <a:rPr lang="en-GB" b="1" dirty="0" smtClean="0"/>
              <a:t>” </a:t>
            </a:r>
            <a:r>
              <a:rPr lang="en-GB" b="1" dirty="0"/>
              <a:t>links back to the idea in the previous paragraph about </a:t>
            </a:r>
            <a:r>
              <a:rPr lang="en-GB" b="1" u="sng" dirty="0" smtClean="0"/>
              <a:t>the many issues faced by the school</a:t>
            </a:r>
            <a:r>
              <a:rPr lang="en-GB" b="1" dirty="0" smtClean="0"/>
              <a:t>.</a:t>
            </a:r>
            <a:endParaRPr lang="en-GB" b="1" dirty="0"/>
          </a:p>
          <a:p>
            <a:endParaRPr lang="en-GB" dirty="0"/>
          </a:p>
        </p:txBody>
      </p:sp>
      <p:sp>
        <p:nvSpPr>
          <p:cNvPr id="4" name="TextBox 3"/>
          <p:cNvSpPr txBox="1"/>
          <p:nvPr/>
        </p:nvSpPr>
        <p:spPr>
          <a:xfrm>
            <a:off x="6629400" y="2970"/>
            <a:ext cx="2514600" cy="3970318"/>
          </a:xfrm>
          <a:prstGeom prst="rect">
            <a:avLst/>
          </a:prstGeom>
          <a:solidFill>
            <a:schemeClr val="accent6">
              <a:lumMod val="20000"/>
              <a:lumOff val="80000"/>
            </a:schemeClr>
          </a:solidFill>
        </p:spPr>
        <p:txBody>
          <a:bodyPr wrap="square" rtlCol="0">
            <a:spAutoFit/>
          </a:bodyPr>
          <a:lstStyle/>
          <a:p>
            <a:r>
              <a:rPr lang="en-GB" b="1" dirty="0" smtClean="0"/>
              <a:t>Dummy Answer</a:t>
            </a:r>
          </a:p>
          <a:p>
            <a:r>
              <a:rPr lang="en-GB" dirty="0" smtClean="0"/>
              <a:t>The </a:t>
            </a:r>
            <a:r>
              <a:rPr lang="en-GB" dirty="0"/>
              <a:t>expression “______” acts as a link in the writer’s argument.</a:t>
            </a:r>
          </a:p>
          <a:p>
            <a:endParaRPr lang="en-GB" dirty="0"/>
          </a:p>
          <a:p>
            <a:r>
              <a:rPr lang="en-GB" dirty="0"/>
              <a:t>“_____” links back to the idea in the previous paragraph about ________.</a:t>
            </a:r>
          </a:p>
          <a:p>
            <a:endParaRPr lang="en-GB" dirty="0"/>
          </a:p>
          <a:p>
            <a:r>
              <a:rPr lang="en-GB" dirty="0"/>
              <a:t>“______” links forward to the idea in the next paragraph about _________.</a:t>
            </a:r>
          </a:p>
        </p:txBody>
      </p:sp>
    </p:spTree>
    <p:extLst>
      <p:ext uri="{BB962C8B-B14F-4D97-AF65-F5344CB8AC3E}">
        <p14:creationId xmlns:p14="http://schemas.microsoft.com/office/powerpoint/2010/main" val="266503458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Answer</a:t>
            </a:r>
            <a:endParaRPr lang="en-GB" dirty="0"/>
          </a:p>
        </p:txBody>
      </p:sp>
      <p:sp>
        <p:nvSpPr>
          <p:cNvPr id="3" name="Content Placeholder 2"/>
          <p:cNvSpPr>
            <a:spLocks noGrp="1"/>
          </p:cNvSpPr>
          <p:nvPr>
            <p:ph idx="1"/>
          </p:nvPr>
        </p:nvSpPr>
        <p:spPr>
          <a:xfrm>
            <a:off x="457200" y="1600200"/>
            <a:ext cx="6096000" cy="5029200"/>
          </a:xfrm>
        </p:spPr>
        <p:txBody>
          <a:bodyPr>
            <a:normAutofit fontScale="62500" lnSpcReduction="20000"/>
          </a:bodyPr>
          <a:lstStyle/>
          <a:p>
            <a:pPr marL="0" indent="0">
              <a:buNone/>
            </a:pPr>
            <a:r>
              <a:rPr lang="en-US" b="1" dirty="0" smtClean="0"/>
              <a:t>Yet</a:t>
            </a:r>
            <a:r>
              <a:rPr lang="en-US" b="1" dirty="0"/>
              <a:t>, these terrible problems did not deter the new Rector, as he put a variety of strategies into operation</a:t>
            </a:r>
            <a:r>
              <a:rPr lang="en-US" b="1" dirty="0" smtClean="0"/>
              <a:t>.</a:t>
            </a:r>
            <a:r>
              <a:rPr lang="en-US" dirty="0"/>
              <a:t> Firstly, he and the Board Of Studies began regular patrols in the playground during times when the pupils were using it, and motivated pupils were sworn in as prefects to help enforce the law. A new Staff Social Committee was set up and the staffroom was redecorated. New litter patrols were initiated using the pupils who wanted to have pride in their school. Money was spent installing a new security system and a more effective and hard-hitting anti-drugs education pack was used during Social Education lessons.</a:t>
            </a:r>
            <a:endParaRPr lang="en-GB" dirty="0"/>
          </a:p>
          <a:p>
            <a:endParaRPr lang="en-GB" dirty="0" smtClean="0"/>
          </a:p>
          <a:p>
            <a:r>
              <a:rPr lang="en-GB" i="1" dirty="0" smtClean="0"/>
              <a:t>What is the new paragraph about?</a:t>
            </a:r>
          </a:p>
          <a:p>
            <a:r>
              <a:rPr lang="en-GB" i="1" dirty="0" smtClean="0"/>
              <a:t>What part of the linking phrase brings in a new idea?</a:t>
            </a:r>
            <a:endParaRPr lang="en-GB" i="1" dirty="0"/>
          </a:p>
          <a:p>
            <a:endParaRPr lang="en-GB" dirty="0" smtClean="0"/>
          </a:p>
          <a:p>
            <a:pPr marL="0" indent="0">
              <a:buNone/>
            </a:pPr>
            <a:r>
              <a:rPr lang="en-GB" b="1" dirty="0" smtClean="0"/>
              <a:t>“</a:t>
            </a:r>
            <a:r>
              <a:rPr lang="en-GB" b="1" u="sng" dirty="0" smtClean="0"/>
              <a:t>variety of strategies</a:t>
            </a:r>
            <a:r>
              <a:rPr lang="en-GB" b="1" dirty="0" smtClean="0"/>
              <a:t>” </a:t>
            </a:r>
            <a:r>
              <a:rPr lang="en-GB" b="1" dirty="0"/>
              <a:t>links forward to the idea in the next paragraph about </a:t>
            </a:r>
            <a:r>
              <a:rPr lang="en-GB" b="1" u="sng" dirty="0" smtClean="0"/>
              <a:t>the improvements planned for the school.</a:t>
            </a:r>
            <a:endParaRPr lang="en-GB" b="1" u="sng" dirty="0"/>
          </a:p>
          <a:p>
            <a:endParaRPr lang="en-GB" dirty="0" smtClean="0"/>
          </a:p>
          <a:p>
            <a:endParaRPr lang="en-GB" dirty="0"/>
          </a:p>
        </p:txBody>
      </p:sp>
      <p:sp>
        <p:nvSpPr>
          <p:cNvPr id="4" name="TextBox 3"/>
          <p:cNvSpPr txBox="1"/>
          <p:nvPr/>
        </p:nvSpPr>
        <p:spPr>
          <a:xfrm>
            <a:off x="6629400" y="2970"/>
            <a:ext cx="2514600" cy="3970318"/>
          </a:xfrm>
          <a:prstGeom prst="rect">
            <a:avLst/>
          </a:prstGeom>
          <a:solidFill>
            <a:schemeClr val="accent6">
              <a:lumMod val="20000"/>
              <a:lumOff val="80000"/>
            </a:schemeClr>
          </a:solidFill>
        </p:spPr>
        <p:txBody>
          <a:bodyPr wrap="square" rtlCol="0">
            <a:spAutoFit/>
          </a:bodyPr>
          <a:lstStyle/>
          <a:p>
            <a:r>
              <a:rPr lang="en-GB" b="1" dirty="0" smtClean="0"/>
              <a:t>Dummy Answer</a:t>
            </a:r>
          </a:p>
          <a:p>
            <a:r>
              <a:rPr lang="en-GB" dirty="0" smtClean="0"/>
              <a:t>The </a:t>
            </a:r>
            <a:r>
              <a:rPr lang="en-GB" dirty="0"/>
              <a:t>expression “______” acts as a link in the writer’s argument.</a:t>
            </a:r>
          </a:p>
          <a:p>
            <a:endParaRPr lang="en-GB" dirty="0"/>
          </a:p>
          <a:p>
            <a:r>
              <a:rPr lang="en-GB" dirty="0"/>
              <a:t>“_____” links back to the idea in the previous paragraph about ________.</a:t>
            </a:r>
          </a:p>
          <a:p>
            <a:endParaRPr lang="en-GB" dirty="0"/>
          </a:p>
          <a:p>
            <a:r>
              <a:rPr lang="en-GB" dirty="0"/>
              <a:t>“______” links forward to the idea in the next paragraph about _________.</a:t>
            </a:r>
          </a:p>
        </p:txBody>
      </p:sp>
    </p:spTree>
    <p:extLst>
      <p:ext uri="{BB962C8B-B14F-4D97-AF65-F5344CB8AC3E}">
        <p14:creationId xmlns:p14="http://schemas.microsoft.com/office/powerpoint/2010/main" val="276252133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Answer</a:t>
            </a:r>
            <a:endParaRPr lang="en-GB" dirty="0"/>
          </a:p>
        </p:txBody>
      </p:sp>
      <p:sp>
        <p:nvSpPr>
          <p:cNvPr id="3" name="Content Placeholder 2"/>
          <p:cNvSpPr>
            <a:spLocks noGrp="1"/>
          </p:cNvSpPr>
          <p:nvPr>
            <p:ph idx="1"/>
          </p:nvPr>
        </p:nvSpPr>
        <p:spPr>
          <a:xfrm>
            <a:off x="457200" y="1600200"/>
            <a:ext cx="6096000" cy="5029200"/>
          </a:xfrm>
        </p:spPr>
        <p:txBody>
          <a:bodyPr>
            <a:normAutofit fontScale="62500" lnSpcReduction="20000"/>
          </a:bodyPr>
          <a:lstStyle/>
          <a:p>
            <a:pPr marL="0" indent="0">
              <a:buNone/>
            </a:pPr>
            <a:r>
              <a:rPr lang="en-US" b="1" dirty="0" smtClean="0"/>
              <a:t>Yet</a:t>
            </a:r>
            <a:r>
              <a:rPr lang="en-US" b="1" dirty="0"/>
              <a:t>, these terrible problems did not deter the new Rector, as he put a variety of strategies into operation</a:t>
            </a:r>
            <a:r>
              <a:rPr lang="en-US" b="1" dirty="0" smtClean="0"/>
              <a:t>.</a:t>
            </a:r>
            <a:r>
              <a:rPr lang="en-US" dirty="0"/>
              <a:t> Firstly, he and the Board Of Studies began regular patrols in the playground during times when the pupils were using it, and motivated pupils were sworn in as prefects to help enforce the law. A new Staff Social Committee was set up and the staffroom was redecorated. New litter patrols were initiated using the pupils who wanted to have pride in their school. Money was spent installing a new security system and a more effective and hard-hitting anti-drugs education pack was used during Social Education lessons.</a:t>
            </a:r>
            <a:endParaRPr lang="en-GB" dirty="0"/>
          </a:p>
          <a:p>
            <a:endParaRPr lang="en-GB" dirty="0" smtClean="0"/>
          </a:p>
          <a:p>
            <a:r>
              <a:rPr lang="en-GB" i="1" dirty="0" smtClean="0"/>
              <a:t>What is the new paragraph about?</a:t>
            </a:r>
          </a:p>
          <a:p>
            <a:r>
              <a:rPr lang="en-GB" i="1" dirty="0" smtClean="0"/>
              <a:t>What part of the linking phrase brings in a new idea?</a:t>
            </a:r>
            <a:endParaRPr lang="en-GB" i="1" dirty="0"/>
          </a:p>
          <a:p>
            <a:endParaRPr lang="en-GB" dirty="0" smtClean="0"/>
          </a:p>
          <a:p>
            <a:pPr marL="0" indent="0">
              <a:buNone/>
            </a:pPr>
            <a:r>
              <a:rPr lang="en-GB" dirty="0" smtClean="0"/>
              <a:t>“</a:t>
            </a:r>
            <a:r>
              <a:rPr lang="en-GB" u="sng" dirty="0" smtClean="0"/>
              <a:t>put a variety of strategies into operation</a:t>
            </a:r>
            <a:r>
              <a:rPr lang="en-GB" dirty="0" smtClean="0"/>
              <a:t>” </a:t>
            </a:r>
            <a:r>
              <a:rPr lang="en-GB" dirty="0"/>
              <a:t>links forward to the idea in the next paragraph about </a:t>
            </a:r>
            <a:r>
              <a:rPr lang="en-GB" u="sng" dirty="0" smtClean="0"/>
              <a:t>how the Rector tried to improve the school</a:t>
            </a:r>
            <a:r>
              <a:rPr lang="en-GB" dirty="0" smtClean="0"/>
              <a:t>.</a:t>
            </a:r>
            <a:endParaRPr lang="en-GB" dirty="0"/>
          </a:p>
          <a:p>
            <a:endParaRPr lang="en-GB" dirty="0" smtClean="0"/>
          </a:p>
          <a:p>
            <a:endParaRPr lang="en-GB" dirty="0"/>
          </a:p>
        </p:txBody>
      </p:sp>
      <p:sp>
        <p:nvSpPr>
          <p:cNvPr id="4" name="TextBox 3"/>
          <p:cNvSpPr txBox="1"/>
          <p:nvPr/>
        </p:nvSpPr>
        <p:spPr>
          <a:xfrm>
            <a:off x="6629400" y="2970"/>
            <a:ext cx="2514600" cy="3970318"/>
          </a:xfrm>
          <a:prstGeom prst="rect">
            <a:avLst/>
          </a:prstGeom>
          <a:solidFill>
            <a:schemeClr val="accent6">
              <a:lumMod val="20000"/>
              <a:lumOff val="80000"/>
            </a:schemeClr>
          </a:solidFill>
        </p:spPr>
        <p:txBody>
          <a:bodyPr wrap="square" rtlCol="0">
            <a:spAutoFit/>
          </a:bodyPr>
          <a:lstStyle/>
          <a:p>
            <a:r>
              <a:rPr lang="en-GB" b="1" dirty="0" smtClean="0"/>
              <a:t>Dummy Answer</a:t>
            </a:r>
          </a:p>
          <a:p>
            <a:r>
              <a:rPr lang="en-GB" dirty="0" smtClean="0"/>
              <a:t>The </a:t>
            </a:r>
            <a:r>
              <a:rPr lang="en-GB" dirty="0"/>
              <a:t>expression “______” acts as a link in the writer’s argument.</a:t>
            </a:r>
          </a:p>
          <a:p>
            <a:endParaRPr lang="en-GB" dirty="0"/>
          </a:p>
          <a:p>
            <a:r>
              <a:rPr lang="en-GB" dirty="0"/>
              <a:t>“_____” links back to the idea in the previous paragraph about ________.</a:t>
            </a:r>
          </a:p>
          <a:p>
            <a:endParaRPr lang="en-GB" dirty="0"/>
          </a:p>
          <a:p>
            <a:r>
              <a:rPr lang="en-GB" dirty="0"/>
              <a:t>“______” links forward to the idea in the next paragraph about _________.</a:t>
            </a:r>
          </a:p>
        </p:txBody>
      </p:sp>
    </p:spTree>
    <p:extLst>
      <p:ext uri="{BB962C8B-B14F-4D97-AF65-F5344CB8AC3E}">
        <p14:creationId xmlns:p14="http://schemas.microsoft.com/office/powerpoint/2010/main" val="182928442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Full Answer</a:t>
            </a:r>
            <a:endParaRPr lang="en-GB" dirty="0"/>
          </a:p>
        </p:txBody>
      </p:sp>
      <p:sp>
        <p:nvSpPr>
          <p:cNvPr id="3" name="Content Placeholder 2"/>
          <p:cNvSpPr>
            <a:spLocks noGrp="1"/>
          </p:cNvSpPr>
          <p:nvPr>
            <p:ph idx="1"/>
          </p:nvPr>
        </p:nvSpPr>
        <p:spPr>
          <a:xfrm>
            <a:off x="457200" y="1600200"/>
            <a:ext cx="6096000" cy="4525963"/>
          </a:xfrm>
        </p:spPr>
        <p:txBody>
          <a:bodyPr>
            <a:normAutofit fontScale="85000" lnSpcReduction="20000"/>
          </a:bodyPr>
          <a:lstStyle/>
          <a:p>
            <a:r>
              <a:rPr lang="en-GB" dirty="0"/>
              <a:t>The expression “</a:t>
            </a:r>
            <a:r>
              <a:rPr lang="en-US" i="1" dirty="0"/>
              <a:t>Yet, these terrible…..into operation</a:t>
            </a:r>
            <a:r>
              <a:rPr lang="en-GB" dirty="0"/>
              <a:t>” acts as a link in the writer’s argument</a:t>
            </a:r>
            <a:r>
              <a:rPr lang="en-GB" dirty="0" smtClean="0"/>
              <a:t>.</a:t>
            </a:r>
          </a:p>
          <a:p>
            <a:endParaRPr lang="en-GB" dirty="0"/>
          </a:p>
          <a:p>
            <a:r>
              <a:rPr lang="en-GB" dirty="0"/>
              <a:t>“</a:t>
            </a:r>
            <a:r>
              <a:rPr lang="en-GB" u="sng" dirty="0"/>
              <a:t>terrible problems</a:t>
            </a:r>
            <a:r>
              <a:rPr lang="en-GB" dirty="0"/>
              <a:t>” links back to the idea in the previous paragraph about </a:t>
            </a:r>
            <a:r>
              <a:rPr lang="en-GB" u="sng" dirty="0"/>
              <a:t>the many issues faced by the school</a:t>
            </a:r>
            <a:r>
              <a:rPr lang="en-GB" dirty="0"/>
              <a:t>.</a:t>
            </a:r>
          </a:p>
          <a:p>
            <a:endParaRPr lang="en-GB" dirty="0" smtClean="0"/>
          </a:p>
          <a:p>
            <a:r>
              <a:rPr lang="en-GB" dirty="0"/>
              <a:t>“</a:t>
            </a:r>
            <a:r>
              <a:rPr lang="en-GB" u="sng" dirty="0"/>
              <a:t>put a variety of strategies into operation</a:t>
            </a:r>
            <a:r>
              <a:rPr lang="en-GB" dirty="0"/>
              <a:t>” links forward to the idea in the next paragraph about </a:t>
            </a:r>
            <a:r>
              <a:rPr lang="en-GB" u="sng" dirty="0"/>
              <a:t>how the Rector tried to improve the school</a:t>
            </a:r>
            <a:r>
              <a:rPr lang="en-GB" dirty="0"/>
              <a:t>.</a:t>
            </a:r>
          </a:p>
          <a:p>
            <a:endParaRPr lang="en-GB" dirty="0"/>
          </a:p>
        </p:txBody>
      </p:sp>
      <p:sp>
        <p:nvSpPr>
          <p:cNvPr id="4" name="TextBox 3"/>
          <p:cNvSpPr txBox="1"/>
          <p:nvPr/>
        </p:nvSpPr>
        <p:spPr>
          <a:xfrm>
            <a:off x="6629400" y="2970"/>
            <a:ext cx="2514600" cy="3970318"/>
          </a:xfrm>
          <a:prstGeom prst="rect">
            <a:avLst/>
          </a:prstGeom>
          <a:solidFill>
            <a:schemeClr val="accent6">
              <a:lumMod val="20000"/>
              <a:lumOff val="80000"/>
            </a:schemeClr>
          </a:solidFill>
        </p:spPr>
        <p:txBody>
          <a:bodyPr wrap="square" rtlCol="0">
            <a:spAutoFit/>
          </a:bodyPr>
          <a:lstStyle/>
          <a:p>
            <a:r>
              <a:rPr lang="en-GB" b="1" dirty="0" smtClean="0"/>
              <a:t>Dummy Answer</a:t>
            </a:r>
          </a:p>
          <a:p>
            <a:r>
              <a:rPr lang="en-GB" dirty="0" smtClean="0"/>
              <a:t>The </a:t>
            </a:r>
            <a:r>
              <a:rPr lang="en-GB" dirty="0"/>
              <a:t>expression “______” acts as a link in the writer’s argument.</a:t>
            </a:r>
          </a:p>
          <a:p>
            <a:endParaRPr lang="en-GB" dirty="0"/>
          </a:p>
          <a:p>
            <a:r>
              <a:rPr lang="en-GB" dirty="0"/>
              <a:t>“_____” links back to the idea in the previous paragraph about ________.</a:t>
            </a:r>
          </a:p>
          <a:p>
            <a:endParaRPr lang="en-GB" dirty="0"/>
          </a:p>
          <a:p>
            <a:r>
              <a:rPr lang="en-GB" dirty="0"/>
              <a:t>“______” links forward to the idea in the next paragraph about _________.</a:t>
            </a:r>
          </a:p>
        </p:txBody>
      </p:sp>
    </p:spTree>
    <p:extLst>
      <p:ext uri="{BB962C8B-B14F-4D97-AF65-F5344CB8AC3E}">
        <p14:creationId xmlns:p14="http://schemas.microsoft.com/office/powerpoint/2010/main" val="333288295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2</a:t>
            </a:r>
            <a:endParaRPr lang="en-GB" dirty="0"/>
          </a:p>
        </p:txBody>
      </p:sp>
      <p:sp>
        <p:nvSpPr>
          <p:cNvPr id="3" name="Content Placeholder 2"/>
          <p:cNvSpPr>
            <a:spLocks noGrp="1"/>
          </p:cNvSpPr>
          <p:nvPr>
            <p:ph idx="1"/>
          </p:nvPr>
        </p:nvSpPr>
        <p:spPr>
          <a:xfrm>
            <a:off x="341416" y="990600"/>
            <a:ext cx="6858000" cy="5943600"/>
          </a:xfrm>
        </p:spPr>
        <p:txBody>
          <a:bodyPr>
            <a:normAutofit fontScale="62500" lnSpcReduction="20000"/>
          </a:bodyPr>
          <a:lstStyle/>
          <a:p>
            <a:pPr marL="0" lvl="0" indent="0">
              <a:buNone/>
            </a:pPr>
            <a:r>
              <a:rPr lang="en-US" dirty="0"/>
              <a:t>During his time at High School, Harding became a cause for concern. His </a:t>
            </a:r>
            <a:r>
              <a:rPr lang="en-US" dirty="0" err="1"/>
              <a:t>behaviour</a:t>
            </a:r>
            <a:r>
              <a:rPr lang="en-US" dirty="0"/>
              <a:t> with female students was intimidating and there were many complaints about his inappropriate comments to them, often of a violent or sexual nature. He also found it impossible to relate to his peers and he was an isolated figure in the playground or corridors as he actively sought to separate himself from the other children. Most problematic was his art work and he produced images of the bizarre fantasies spewing forth from his dark imagination. One depiction of a wart-time massacre was so horrific that his Art teacher refused to teach him any more.</a:t>
            </a:r>
            <a:endParaRPr lang="en-GB" dirty="0"/>
          </a:p>
          <a:p>
            <a:pPr marL="0" indent="0">
              <a:buNone/>
            </a:pPr>
            <a:r>
              <a:rPr lang="en-US" dirty="0"/>
              <a:t> </a:t>
            </a:r>
            <a:endParaRPr lang="en-GB" dirty="0"/>
          </a:p>
          <a:p>
            <a:pPr marL="0" indent="0">
              <a:buNone/>
            </a:pPr>
            <a:r>
              <a:rPr lang="en-US" b="1" dirty="0"/>
              <a:t>Despite the psychological problems that were becoming increasingly obvious in his words and actions, Harding had undoubted academic potential. </a:t>
            </a:r>
            <a:r>
              <a:rPr lang="en-US" dirty="0"/>
              <a:t>He won a Creative Writing competition during his first year at the school. Moreover, his performance in Science and Mathematics tests at the end of second year was so much more advanced than his classmates that he won Awards in both subjects.</a:t>
            </a:r>
            <a:endParaRPr lang="en-GB" dirty="0"/>
          </a:p>
          <a:p>
            <a:pPr marL="0" indent="0">
              <a:buNone/>
            </a:pPr>
            <a:r>
              <a:rPr lang="en-US" dirty="0"/>
              <a:t> </a:t>
            </a:r>
            <a:endParaRPr lang="en-GB" dirty="0"/>
          </a:p>
          <a:p>
            <a:pPr marL="0" indent="0">
              <a:buNone/>
            </a:pPr>
            <a:r>
              <a:rPr lang="en-US" i="1" dirty="0"/>
              <a:t>Explain </a:t>
            </a:r>
            <a:r>
              <a:rPr lang="en-US" i="1" dirty="0" smtClean="0"/>
              <a:t>the function of the sentence “Despite </a:t>
            </a:r>
            <a:r>
              <a:rPr lang="en-US" i="1" dirty="0"/>
              <a:t>the psychological problems…academic potential” </a:t>
            </a:r>
            <a:r>
              <a:rPr lang="en-US" i="1" dirty="0" smtClean="0"/>
              <a:t>in </a:t>
            </a:r>
            <a:r>
              <a:rPr lang="en-US" i="1" dirty="0"/>
              <a:t>the passage. (2)</a:t>
            </a:r>
            <a:endParaRPr lang="en-GB" dirty="0"/>
          </a:p>
          <a:p>
            <a:endParaRPr lang="en-GB" dirty="0"/>
          </a:p>
        </p:txBody>
      </p:sp>
      <p:sp>
        <p:nvSpPr>
          <p:cNvPr id="4" name="TextBox 3"/>
          <p:cNvSpPr txBox="1"/>
          <p:nvPr/>
        </p:nvSpPr>
        <p:spPr>
          <a:xfrm>
            <a:off x="7162800" y="457200"/>
            <a:ext cx="1981200" cy="4524315"/>
          </a:xfrm>
          <a:prstGeom prst="rect">
            <a:avLst/>
          </a:prstGeom>
          <a:solidFill>
            <a:schemeClr val="accent6">
              <a:lumMod val="20000"/>
              <a:lumOff val="80000"/>
            </a:schemeClr>
          </a:solidFill>
        </p:spPr>
        <p:txBody>
          <a:bodyPr wrap="square" rtlCol="0">
            <a:spAutoFit/>
          </a:bodyPr>
          <a:lstStyle/>
          <a:p>
            <a:r>
              <a:rPr lang="en-GB" b="1" dirty="0" smtClean="0"/>
              <a:t>Dummy Answer</a:t>
            </a:r>
          </a:p>
          <a:p>
            <a:r>
              <a:rPr lang="en-GB" dirty="0" smtClean="0"/>
              <a:t>The </a:t>
            </a:r>
            <a:r>
              <a:rPr lang="en-GB" dirty="0"/>
              <a:t>expression “______” acts as a link in the writer’s argument.</a:t>
            </a:r>
          </a:p>
          <a:p>
            <a:endParaRPr lang="en-GB" dirty="0"/>
          </a:p>
          <a:p>
            <a:r>
              <a:rPr lang="en-GB" dirty="0"/>
              <a:t>“_____” links back to the idea in the previous paragraph about ________.</a:t>
            </a:r>
          </a:p>
          <a:p>
            <a:endParaRPr lang="en-GB" dirty="0"/>
          </a:p>
          <a:p>
            <a:r>
              <a:rPr lang="en-GB" dirty="0"/>
              <a:t>“______” links forward to the idea in the next paragraph about _________.</a:t>
            </a:r>
          </a:p>
        </p:txBody>
      </p:sp>
    </p:spTree>
    <p:extLst>
      <p:ext uri="{BB962C8B-B14F-4D97-AF65-F5344CB8AC3E}">
        <p14:creationId xmlns:p14="http://schemas.microsoft.com/office/powerpoint/2010/main" val="164429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311"/>
            <a:ext cx="8229600" cy="1143000"/>
          </a:xfrm>
        </p:spPr>
        <p:txBody>
          <a:bodyPr/>
          <a:lstStyle/>
          <a:p>
            <a:r>
              <a:rPr lang="en-GB" dirty="0" smtClean="0"/>
              <a:t>Paired Example</a:t>
            </a:r>
            <a:endParaRPr lang="en-GB" dirty="0"/>
          </a:p>
        </p:txBody>
      </p:sp>
      <p:sp>
        <p:nvSpPr>
          <p:cNvPr id="3" name="Content Placeholder 2"/>
          <p:cNvSpPr>
            <a:spLocks noGrp="1"/>
          </p:cNvSpPr>
          <p:nvPr>
            <p:ph idx="1"/>
          </p:nvPr>
        </p:nvSpPr>
        <p:spPr>
          <a:xfrm>
            <a:off x="0" y="838200"/>
            <a:ext cx="8991599" cy="6068111"/>
          </a:xfrm>
        </p:spPr>
        <p:txBody>
          <a:bodyPr>
            <a:normAutofit fontScale="77500" lnSpcReduction="20000"/>
          </a:bodyPr>
          <a:lstStyle/>
          <a:p>
            <a:pPr marL="0" indent="0">
              <a:buNone/>
            </a:pPr>
            <a:r>
              <a:rPr lang="en-GB" b="1" dirty="0" smtClean="0"/>
              <a:t>The article is about the rise of online hate.</a:t>
            </a:r>
          </a:p>
          <a:p>
            <a:pPr marL="0" indent="0">
              <a:buNone/>
            </a:pPr>
            <a:endParaRPr lang="en-GB" dirty="0" smtClean="0"/>
          </a:p>
          <a:p>
            <a:pPr marL="0" indent="0">
              <a:buNone/>
            </a:pPr>
            <a:r>
              <a:rPr lang="en-GB" dirty="0" smtClean="0"/>
              <a:t>Overall </a:t>
            </a:r>
            <a:r>
              <a:rPr lang="en-GB" dirty="0"/>
              <a:t>there is no question that something has to be done. The police are concerned about </a:t>
            </a:r>
            <a:r>
              <a:rPr lang="en-GB" dirty="0" smtClean="0"/>
              <a:t>the spike in hate crime that followed the </a:t>
            </a:r>
            <a:r>
              <a:rPr lang="en-GB" dirty="0" err="1" smtClean="0"/>
              <a:t>Brexit</a:t>
            </a:r>
            <a:r>
              <a:rPr lang="en-GB" dirty="0" smtClean="0"/>
              <a:t> vote. The </a:t>
            </a:r>
            <a:r>
              <a:rPr lang="en-GB" dirty="0"/>
              <a:t>toxic and depressing bile online is part of this. The anonymity of the digital world has been liberating in radical ways, but it has liberated some of the worst impulses. Everything can be said. Everything is permitted. And we have got to this situation because the social media platforms take such little responsibility for their content. Facebook and Twitter may be taking the problem more seriously lately, but </a:t>
            </a:r>
            <a:r>
              <a:rPr lang="en-GB" dirty="0" smtClean="0"/>
              <a:t>they have had a laissez-faire attitude to abuse. </a:t>
            </a:r>
            <a:r>
              <a:rPr lang="en-GB" dirty="0"/>
              <a:t>We have now got to the point where if all hate crime was prosecuted, it’s hard to know what time the police would have for anything else. But does this mean we do nothing</a:t>
            </a:r>
            <a:r>
              <a:rPr lang="en-GB" dirty="0" smtClean="0"/>
              <a:t>?</a:t>
            </a:r>
          </a:p>
          <a:p>
            <a:pPr marL="0" indent="0">
              <a:buNone/>
            </a:pPr>
            <a:endParaRPr lang="en-GB" b="1" dirty="0"/>
          </a:p>
          <a:p>
            <a:pPr marL="0" indent="0">
              <a:buNone/>
            </a:pPr>
            <a:r>
              <a:rPr lang="en-GB" b="1" dirty="0" smtClean="0"/>
              <a:t>Explain why the writer believes online hate has risen in recent years. Use your own words.						(3 marks)</a:t>
            </a:r>
            <a:endParaRPr lang="en-GB" b="1" dirty="0"/>
          </a:p>
        </p:txBody>
      </p:sp>
      <p:pic>
        <p:nvPicPr>
          <p:cNvPr id="3078" name="Picture 6" descr="C:\Users\lh1094c\AppData\Local\Microsoft\Windows\Temporary Internet Files\Content.IE5\O0O7GI7X\monito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10886"/>
            <a:ext cx="1338943" cy="150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7340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a:t>The expression </a:t>
            </a:r>
            <a:r>
              <a:rPr lang="en-GB" dirty="0" smtClean="0"/>
              <a:t>“</a:t>
            </a:r>
            <a:r>
              <a:rPr lang="en-US" i="1" dirty="0"/>
              <a:t>Despite the psychological problems…academic potential</a:t>
            </a:r>
            <a:r>
              <a:rPr lang="en-GB" dirty="0" smtClean="0"/>
              <a:t>” </a:t>
            </a:r>
            <a:r>
              <a:rPr lang="en-GB" dirty="0"/>
              <a:t>acts as a link in the writer’s argument.</a:t>
            </a:r>
          </a:p>
          <a:p>
            <a:endParaRPr lang="en-GB" dirty="0"/>
          </a:p>
          <a:p>
            <a:r>
              <a:rPr lang="en-GB" dirty="0" smtClean="0"/>
              <a:t>“psychological problems” </a:t>
            </a:r>
            <a:r>
              <a:rPr lang="en-GB" dirty="0"/>
              <a:t>links back to the idea in the previous paragraph about </a:t>
            </a:r>
            <a:r>
              <a:rPr lang="en-GB" dirty="0" smtClean="0"/>
              <a:t>Harding’s terrible behaviour.</a:t>
            </a:r>
            <a:endParaRPr lang="en-GB" dirty="0"/>
          </a:p>
          <a:p>
            <a:endParaRPr lang="en-GB" dirty="0"/>
          </a:p>
          <a:p>
            <a:r>
              <a:rPr lang="en-GB" dirty="0" smtClean="0"/>
              <a:t>“undoubted academic potential” </a:t>
            </a:r>
            <a:r>
              <a:rPr lang="en-GB" dirty="0"/>
              <a:t>links forward to the idea in the next paragraph about </a:t>
            </a:r>
            <a:r>
              <a:rPr lang="en-GB" dirty="0" smtClean="0"/>
              <a:t>his success in his studies.</a:t>
            </a:r>
            <a:endParaRPr lang="en-GB" dirty="0"/>
          </a:p>
          <a:p>
            <a:endParaRPr lang="en-GB" dirty="0"/>
          </a:p>
        </p:txBody>
      </p:sp>
    </p:spTree>
    <p:extLst>
      <p:ext uri="{BB962C8B-B14F-4D97-AF65-F5344CB8AC3E}">
        <p14:creationId xmlns:p14="http://schemas.microsoft.com/office/powerpoint/2010/main" val="382454790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2</a:t>
            </a:r>
            <a:endParaRPr lang="en-GB" dirty="0"/>
          </a:p>
        </p:txBody>
      </p:sp>
      <p:sp>
        <p:nvSpPr>
          <p:cNvPr id="3" name="Content Placeholder 2"/>
          <p:cNvSpPr>
            <a:spLocks noGrp="1"/>
          </p:cNvSpPr>
          <p:nvPr>
            <p:ph idx="1"/>
          </p:nvPr>
        </p:nvSpPr>
        <p:spPr>
          <a:xfrm>
            <a:off x="304800" y="1143000"/>
            <a:ext cx="6858000" cy="5486400"/>
          </a:xfrm>
        </p:spPr>
        <p:txBody>
          <a:bodyPr>
            <a:normAutofit fontScale="92500" lnSpcReduction="20000"/>
          </a:bodyPr>
          <a:lstStyle/>
          <a:p>
            <a:r>
              <a:rPr lang="en-GB" dirty="0"/>
              <a:t>The expression </a:t>
            </a:r>
            <a:r>
              <a:rPr lang="en-GB" dirty="0" smtClean="0"/>
              <a:t>“</a:t>
            </a:r>
            <a:r>
              <a:rPr lang="en-US" i="1" dirty="0"/>
              <a:t>Despite the psychological problems…academic potential</a:t>
            </a:r>
            <a:r>
              <a:rPr lang="en-GB" dirty="0" smtClean="0"/>
              <a:t>” </a:t>
            </a:r>
            <a:r>
              <a:rPr lang="en-GB" dirty="0"/>
              <a:t>acts as a link in the writer’s argument.</a:t>
            </a:r>
          </a:p>
          <a:p>
            <a:endParaRPr lang="en-GB" dirty="0"/>
          </a:p>
          <a:p>
            <a:r>
              <a:rPr lang="en-GB" dirty="0" smtClean="0"/>
              <a:t>“</a:t>
            </a:r>
            <a:r>
              <a:rPr lang="en-GB" u="sng" dirty="0" smtClean="0"/>
              <a:t>psychological problems</a:t>
            </a:r>
            <a:r>
              <a:rPr lang="en-GB" dirty="0" smtClean="0"/>
              <a:t>” </a:t>
            </a:r>
            <a:r>
              <a:rPr lang="en-GB" dirty="0"/>
              <a:t>links back to the idea in the previous paragraph about </a:t>
            </a:r>
            <a:r>
              <a:rPr lang="en-GB" u="sng" dirty="0" smtClean="0"/>
              <a:t>the issues Harding faced at school</a:t>
            </a:r>
            <a:r>
              <a:rPr lang="en-GB" dirty="0" smtClean="0"/>
              <a:t>.</a:t>
            </a:r>
            <a:endParaRPr lang="en-GB" dirty="0"/>
          </a:p>
          <a:p>
            <a:endParaRPr lang="en-GB" dirty="0"/>
          </a:p>
          <a:p>
            <a:r>
              <a:rPr lang="en-GB" dirty="0" smtClean="0"/>
              <a:t>“</a:t>
            </a:r>
            <a:r>
              <a:rPr lang="en-GB" u="sng" dirty="0" smtClean="0"/>
              <a:t>had undoubted academic potential</a:t>
            </a:r>
            <a:r>
              <a:rPr lang="en-GB" dirty="0" smtClean="0"/>
              <a:t>” </a:t>
            </a:r>
            <a:r>
              <a:rPr lang="en-GB" dirty="0"/>
              <a:t>links forward to the idea in the next paragraph about </a:t>
            </a:r>
            <a:r>
              <a:rPr lang="en-GB" u="sng" dirty="0" smtClean="0"/>
              <a:t>his success in education</a:t>
            </a:r>
            <a:r>
              <a:rPr lang="en-GB" dirty="0" smtClean="0"/>
              <a:t>.</a:t>
            </a:r>
            <a:endParaRPr lang="en-GB" dirty="0"/>
          </a:p>
          <a:p>
            <a:endParaRPr lang="en-GB" dirty="0"/>
          </a:p>
        </p:txBody>
      </p:sp>
      <p:sp>
        <p:nvSpPr>
          <p:cNvPr id="4" name="TextBox 3"/>
          <p:cNvSpPr txBox="1"/>
          <p:nvPr/>
        </p:nvSpPr>
        <p:spPr>
          <a:xfrm>
            <a:off x="7162800" y="457200"/>
            <a:ext cx="1981200" cy="4524315"/>
          </a:xfrm>
          <a:prstGeom prst="rect">
            <a:avLst/>
          </a:prstGeom>
          <a:solidFill>
            <a:schemeClr val="accent6">
              <a:lumMod val="20000"/>
              <a:lumOff val="80000"/>
            </a:schemeClr>
          </a:solidFill>
        </p:spPr>
        <p:txBody>
          <a:bodyPr wrap="square" rtlCol="0">
            <a:spAutoFit/>
          </a:bodyPr>
          <a:lstStyle/>
          <a:p>
            <a:r>
              <a:rPr lang="en-GB" b="1" dirty="0" smtClean="0"/>
              <a:t>Dummy Answer</a:t>
            </a:r>
          </a:p>
          <a:p>
            <a:r>
              <a:rPr lang="en-GB" dirty="0" smtClean="0"/>
              <a:t>The </a:t>
            </a:r>
            <a:r>
              <a:rPr lang="en-GB" dirty="0"/>
              <a:t>expression “______” acts as a link in the writer’s argument.</a:t>
            </a:r>
          </a:p>
          <a:p>
            <a:endParaRPr lang="en-GB" dirty="0"/>
          </a:p>
          <a:p>
            <a:r>
              <a:rPr lang="en-GB" dirty="0"/>
              <a:t>“_____” links back to the idea in the previous paragraph about ________.</a:t>
            </a:r>
          </a:p>
          <a:p>
            <a:endParaRPr lang="en-GB" dirty="0"/>
          </a:p>
          <a:p>
            <a:r>
              <a:rPr lang="en-GB" dirty="0"/>
              <a:t>“______” links forward to the idea in the next paragraph about _________.</a:t>
            </a:r>
          </a:p>
        </p:txBody>
      </p:sp>
    </p:spTree>
    <p:extLst>
      <p:ext uri="{BB962C8B-B14F-4D97-AF65-F5344CB8AC3E}">
        <p14:creationId xmlns:p14="http://schemas.microsoft.com/office/powerpoint/2010/main" val="337310945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GB" b="1" dirty="0"/>
              <a:t>Co-parented by popular culture: why celebrity deaths affect us so deeply </a:t>
            </a:r>
            <a:r>
              <a:rPr lang="en-GB" dirty="0"/>
              <a:t/>
            </a:r>
            <a:br>
              <a:rPr lang="en-GB" dirty="0"/>
            </a:br>
            <a:endParaRPr lang="en-GB" dirty="0"/>
          </a:p>
        </p:txBody>
      </p:sp>
      <p:pic>
        <p:nvPicPr>
          <p:cNvPr id="1027" name="Picture 3" descr="C:\Users\mi3069a\AppData\Local\Microsoft\Windows\Temporary Internet Files\Content.IE5\G3FVI51V\tumblr_mb2vc3z6rl1qzxj7vo1_4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1960926" cy="26717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3069a\AppData\Local\Microsoft\Windows\Temporary Internet Files\Content.IE5\R1RE71Y9\prince1309_468x46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76509"/>
            <a:ext cx="3200400" cy="318672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i3069a\AppData\Local\Microsoft\Windows\Temporary Internet Files\Content.IE5\PPJE3MJK\Alan-Rickman-zv-alan-rickman-6916214-1280-102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2545" y="2031339"/>
            <a:ext cx="2447635" cy="19581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i3069a\AppData\Local\Microsoft\Windows\Temporary Internet Files\Content.IE5\1IUHBHXQ\lei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5550" y="4166074"/>
            <a:ext cx="26289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i3069a\AppData\Local\Microsoft\Windows\Temporary Internet Files\Content.IE5\1IUHBHXQ\georgem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01" y="4343400"/>
            <a:ext cx="2510924" cy="18854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i3069a\AppData\Local\Microsoft\Windows\Temporary Internet Files\Content.IE5\G3FVI51V\Muhammad_Ali_NYWTS[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2200" y="4380016"/>
            <a:ext cx="1894285" cy="237714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i3069a\AppData\Local\Microsoft\Windows\Temporary Internet Files\Content.IE5\R1RE71Y9\cb-chester-bennington-11791491-532-643[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5800" y="4685143"/>
            <a:ext cx="1461872" cy="176688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i3069a\AppData\Local\Microsoft\Windows\Temporary Internet Files\Content.IE5\R1RE71Y9\914465_672535959496646_1134496291_n[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00219" y="2586180"/>
            <a:ext cx="1791857" cy="179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71461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People I Would Mourn</a:t>
            </a:r>
            <a:endParaRPr lang="en-GB" dirty="0"/>
          </a:p>
        </p:txBody>
      </p:sp>
      <p:pic>
        <p:nvPicPr>
          <p:cNvPr id="2050" name="Picture 2" descr="C:\Users\mi3069a\AppData\Local\Microsoft\Windows\Temporary Internet Files\Content.IE5\1IUHBHXQ\Bruce_Springsteen_2604860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55" y="1093025"/>
            <a:ext cx="365930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i3069a\AppData\Local\Microsoft\Windows\Temporary Internet Files\Content.IE5\G3FVI51V\david-attenboroug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093025"/>
            <a:ext cx="2550226" cy="345130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i3069a\AppData\Local\Microsoft\Windows\Temporary Internet Files\Content.IE5\PPJE3MJK\7472_1_12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288720"/>
            <a:ext cx="1940649" cy="2476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mi3069a\AppData\Local\Microsoft\Windows\Temporary Internet Files\Content.IE5\1IUHBHXQ\Elton-John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0" y="3523013"/>
            <a:ext cx="3149600" cy="31496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mi3069a\AppData\Local\Microsoft\Windows\Temporary Internet Files\Content.IE5\G3FVI51V\stevie-wonder...unica-data-italiana-0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4267200"/>
            <a:ext cx="2717800" cy="2318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mi3069a\AppData\Local\Microsoft\Windows\Temporary Internet Files\Content.IE5\R1RE71Y9\Morrissey_crop_tie[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2827" y="4016948"/>
            <a:ext cx="2084557"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9727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 Q example</a:t>
            </a:r>
            <a:endParaRPr lang="en-GB" dirty="0"/>
          </a:p>
        </p:txBody>
      </p:sp>
      <p:sp>
        <p:nvSpPr>
          <p:cNvPr id="3" name="Content Placeholder 2"/>
          <p:cNvSpPr>
            <a:spLocks noGrp="1"/>
          </p:cNvSpPr>
          <p:nvPr>
            <p:ph idx="1"/>
          </p:nvPr>
        </p:nvSpPr>
        <p:spPr/>
        <p:txBody>
          <a:bodyPr/>
          <a:lstStyle/>
          <a:p>
            <a:r>
              <a:rPr lang="en-GB" dirty="0" smtClean="0"/>
              <a:t>Explain the function of these lines in the development of the writer’s argument. You should make close reference to the passage in your answer. 2 marks</a:t>
            </a:r>
          </a:p>
          <a:p>
            <a:r>
              <a:rPr lang="en-GB" dirty="0" smtClean="0"/>
              <a:t>Explain the function of these lines in the development of the writer’s argument. You should make close reference to the passage in your answer. (2 marks)</a:t>
            </a:r>
          </a:p>
          <a:p>
            <a:endParaRPr lang="en-GB" dirty="0"/>
          </a:p>
          <a:p>
            <a:endParaRPr lang="en-GB" dirty="0"/>
          </a:p>
        </p:txBody>
      </p:sp>
    </p:spTree>
    <p:extLst>
      <p:ext uri="{BB962C8B-B14F-4D97-AF65-F5344CB8AC3E}">
        <p14:creationId xmlns:p14="http://schemas.microsoft.com/office/powerpoint/2010/main" val="338415545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lstStyle/>
          <a:p>
            <a:r>
              <a:rPr lang="en-GB" dirty="0" smtClean="0"/>
              <a:t>Higher R4UAE-</a:t>
            </a:r>
            <a:br>
              <a:rPr lang="en-GB" dirty="0" smtClean="0"/>
            </a:br>
            <a:r>
              <a:rPr lang="en-GB" dirty="0" smtClean="0"/>
              <a:t>Comparison Q</a:t>
            </a:r>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81000"/>
            <a:ext cx="2971800" cy="1977237"/>
          </a:xfrm>
          <a:prstGeom prst="rect">
            <a:avLst/>
          </a:prstGeom>
        </p:spPr>
      </p:pic>
    </p:spTree>
    <p:extLst>
      <p:ext uri="{BB962C8B-B14F-4D97-AF65-F5344CB8AC3E}">
        <p14:creationId xmlns:p14="http://schemas.microsoft.com/office/powerpoint/2010/main" val="296965852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of Paper</a:t>
            </a:r>
            <a:endParaRPr lang="en-GB" dirty="0"/>
          </a:p>
        </p:txBody>
      </p:sp>
      <p:sp>
        <p:nvSpPr>
          <p:cNvPr id="3" name="Content Placeholder 2"/>
          <p:cNvSpPr>
            <a:spLocks noGrp="1"/>
          </p:cNvSpPr>
          <p:nvPr>
            <p:ph idx="1"/>
          </p:nvPr>
        </p:nvSpPr>
        <p:spPr/>
        <p:txBody>
          <a:bodyPr/>
          <a:lstStyle/>
          <a:p>
            <a:r>
              <a:rPr lang="en-GB" dirty="0" smtClean="0"/>
              <a:t>2 articles, similar topics</a:t>
            </a:r>
          </a:p>
          <a:p>
            <a:endParaRPr lang="en-GB" dirty="0" smtClean="0"/>
          </a:p>
          <a:p>
            <a:r>
              <a:rPr lang="en-GB" dirty="0" smtClean="0"/>
              <a:t>Most questions will be on passage 1</a:t>
            </a:r>
          </a:p>
          <a:p>
            <a:endParaRPr lang="en-GB" dirty="0" smtClean="0"/>
          </a:p>
          <a:p>
            <a:r>
              <a:rPr lang="en-GB" dirty="0" smtClean="0"/>
              <a:t>One question-the comparison question-will ask you to COMPARE the two articles on issues they AGREE or DISAGREE with</a:t>
            </a:r>
            <a:endParaRPr lang="en-GB" dirty="0"/>
          </a:p>
        </p:txBody>
      </p:sp>
    </p:spTree>
    <p:extLst>
      <p:ext uri="{BB962C8B-B14F-4D97-AF65-F5344CB8AC3E}">
        <p14:creationId xmlns:p14="http://schemas.microsoft.com/office/powerpoint/2010/main" val="153714390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Q Structure</a:t>
            </a:r>
            <a:endParaRPr lang="en-GB" dirty="0"/>
          </a:p>
        </p:txBody>
      </p:sp>
      <p:sp>
        <p:nvSpPr>
          <p:cNvPr id="3" name="Content Placeholder 2"/>
          <p:cNvSpPr>
            <a:spLocks noGrp="1"/>
          </p:cNvSpPr>
          <p:nvPr>
            <p:ph idx="1"/>
          </p:nvPr>
        </p:nvSpPr>
        <p:spPr/>
        <p:txBody>
          <a:bodyPr/>
          <a:lstStyle/>
          <a:p>
            <a:pPr marL="0" indent="0">
              <a:buNone/>
            </a:pPr>
            <a:r>
              <a:rPr lang="en-GB" dirty="0"/>
              <a:t>Look at </a:t>
            </a:r>
            <a:r>
              <a:rPr lang="en-GB" b="1" dirty="0"/>
              <a:t>both</a:t>
            </a:r>
            <a:r>
              <a:rPr lang="en-GB" dirty="0"/>
              <a:t> passages. </a:t>
            </a:r>
            <a:endParaRPr lang="en-GB" dirty="0" smtClean="0"/>
          </a:p>
          <a:p>
            <a:pPr marL="0" indent="0">
              <a:buNone/>
            </a:pPr>
            <a:r>
              <a:rPr lang="en-GB" dirty="0" smtClean="0"/>
              <a:t>The </a:t>
            </a:r>
            <a:r>
              <a:rPr lang="en-GB" dirty="0"/>
              <a:t>writers </a:t>
            </a:r>
            <a:r>
              <a:rPr lang="en-GB" b="1" dirty="0" smtClean="0"/>
              <a:t>agree/disagree</a:t>
            </a:r>
            <a:r>
              <a:rPr lang="en-GB" dirty="0" smtClean="0"/>
              <a:t> about_________. </a:t>
            </a:r>
            <a:r>
              <a:rPr lang="en-GB" dirty="0"/>
              <a:t>Identify </a:t>
            </a:r>
            <a:r>
              <a:rPr lang="en-GB" b="1" dirty="0"/>
              <a:t>three</a:t>
            </a:r>
            <a:r>
              <a:rPr lang="en-GB" dirty="0"/>
              <a:t> key areas on which they </a:t>
            </a:r>
            <a:r>
              <a:rPr lang="en-GB" b="1" dirty="0" smtClean="0"/>
              <a:t>agree/disagree</a:t>
            </a:r>
            <a:r>
              <a:rPr lang="en-GB" dirty="0" smtClean="0"/>
              <a:t>. </a:t>
            </a:r>
          </a:p>
          <a:p>
            <a:pPr marL="0" indent="0">
              <a:buNone/>
            </a:pPr>
            <a:r>
              <a:rPr lang="en-GB" dirty="0" smtClean="0"/>
              <a:t>You </a:t>
            </a:r>
            <a:r>
              <a:rPr lang="en-GB" dirty="0"/>
              <a:t>should </a:t>
            </a:r>
            <a:r>
              <a:rPr lang="en-GB" b="1" dirty="0"/>
              <a:t>support the points </a:t>
            </a:r>
            <a:r>
              <a:rPr lang="en-GB" dirty="0"/>
              <a:t>by </a:t>
            </a:r>
            <a:r>
              <a:rPr lang="en-GB" b="1" dirty="0"/>
              <a:t>referring to important ideas</a:t>
            </a:r>
            <a:r>
              <a:rPr lang="en-GB" dirty="0"/>
              <a:t> in </a:t>
            </a:r>
            <a:r>
              <a:rPr lang="en-GB" b="1" dirty="0"/>
              <a:t>both</a:t>
            </a:r>
            <a:r>
              <a:rPr lang="en-GB" dirty="0"/>
              <a:t> passages.</a:t>
            </a:r>
          </a:p>
          <a:p>
            <a:pPr marL="0" indent="0">
              <a:buNone/>
            </a:pPr>
            <a:r>
              <a:rPr lang="en-GB" dirty="0"/>
              <a:t>You may answer this Q in continuous prose or in a series of </a:t>
            </a:r>
            <a:r>
              <a:rPr lang="en-GB" b="1" dirty="0"/>
              <a:t>developed bullet </a:t>
            </a:r>
            <a:r>
              <a:rPr lang="en-GB" b="1" dirty="0" smtClean="0"/>
              <a:t>points</a:t>
            </a:r>
            <a:r>
              <a:rPr lang="en-GB" dirty="0" smtClean="0"/>
              <a:t>.</a:t>
            </a:r>
            <a:endParaRPr lang="en-GB" dirty="0"/>
          </a:p>
          <a:p>
            <a:endParaRPr lang="en-GB" dirty="0"/>
          </a:p>
        </p:txBody>
      </p:sp>
    </p:spTree>
    <p:extLst>
      <p:ext uri="{BB962C8B-B14F-4D97-AF65-F5344CB8AC3E}">
        <p14:creationId xmlns:p14="http://schemas.microsoft.com/office/powerpoint/2010/main" val="128374968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Answer Structure</a:t>
            </a:r>
            <a:endParaRPr lang="en-GB" dirty="0"/>
          </a:p>
        </p:txBody>
      </p:sp>
      <p:sp>
        <p:nvSpPr>
          <p:cNvPr id="3" name="Content Placeholder 2"/>
          <p:cNvSpPr>
            <a:spLocks noGrp="1"/>
          </p:cNvSpPr>
          <p:nvPr>
            <p:ph idx="1"/>
          </p:nvPr>
        </p:nvSpPr>
        <p:spPr>
          <a:xfrm>
            <a:off x="457200" y="1295400"/>
            <a:ext cx="8229600" cy="5410200"/>
          </a:xfrm>
        </p:spPr>
        <p:txBody>
          <a:bodyPr>
            <a:normAutofit fontScale="70000" lnSpcReduction="20000"/>
          </a:bodyPr>
          <a:lstStyle/>
          <a:p>
            <a:pPr marL="0" indent="0">
              <a:buNone/>
            </a:pPr>
            <a:r>
              <a:rPr lang="en-GB" u="sng" dirty="0" smtClean="0"/>
              <a:t>P.O.A/D (Point of Agreement/Disagreement) 1</a:t>
            </a:r>
          </a:p>
          <a:p>
            <a:r>
              <a:rPr lang="en-GB" dirty="0" smtClean="0"/>
              <a:t>Passage 1 states…</a:t>
            </a:r>
          </a:p>
          <a:p>
            <a:r>
              <a:rPr lang="en-GB" dirty="0" smtClean="0"/>
              <a:t>“_________” (P.1)</a:t>
            </a:r>
          </a:p>
          <a:p>
            <a:r>
              <a:rPr lang="en-GB" dirty="0" smtClean="0"/>
              <a:t>Passage 2 states…</a:t>
            </a:r>
          </a:p>
          <a:p>
            <a:r>
              <a:rPr lang="en-GB" dirty="0" smtClean="0"/>
              <a:t>“________” (P.2)</a:t>
            </a:r>
            <a:endParaRPr lang="en-GB" dirty="0"/>
          </a:p>
          <a:p>
            <a:pPr marL="0" indent="0">
              <a:buNone/>
            </a:pPr>
            <a:r>
              <a:rPr lang="en-GB" u="sng" dirty="0" smtClean="0"/>
              <a:t>P.O.A/D 2</a:t>
            </a:r>
          </a:p>
          <a:p>
            <a:r>
              <a:rPr lang="en-GB" dirty="0"/>
              <a:t>Passage 1 states…</a:t>
            </a:r>
          </a:p>
          <a:p>
            <a:r>
              <a:rPr lang="en-GB" dirty="0"/>
              <a:t>“_________” (P.1)</a:t>
            </a:r>
          </a:p>
          <a:p>
            <a:r>
              <a:rPr lang="en-GB" dirty="0"/>
              <a:t>Passage 2 states…</a:t>
            </a:r>
          </a:p>
          <a:p>
            <a:r>
              <a:rPr lang="en-GB" dirty="0"/>
              <a:t>“________” (P.2</a:t>
            </a:r>
            <a:r>
              <a:rPr lang="en-GB" dirty="0" smtClean="0"/>
              <a:t>)</a:t>
            </a:r>
            <a:endParaRPr lang="en-GB" u="sng" dirty="0"/>
          </a:p>
          <a:p>
            <a:pPr marL="0" indent="0">
              <a:buNone/>
            </a:pPr>
            <a:r>
              <a:rPr lang="en-GB" u="sng" dirty="0" smtClean="0"/>
              <a:t>P.O.A/D 3</a:t>
            </a:r>
          </a:p>
          <a:p>
            <a:r>
              <a:rPr lang="en-GB" dirty="0"/>
              <a:t>Passage 1 states…</a:t>
            </a:r>
          </a:p>
          <a:p>
            <a:r>
              <a:rPr lang="en-GB" dirty="0"/>
              <a:t>“_________” (P.1)</a:t>
            </a:r>
          </a:p>
          <a:p>
            <a:r>
              <a:rPr lang="en-GB" dirty="0"/>
              <a:t>Passage 2 states…</a:t>
            </a:r>
          </a:p>
          <a:p>
            <a:r>
              <a:rPr lang="en-GB" dirty="0"/>
              <a:t>“________” (P.2</a:t>
            </a:r>
            <a:r>
              <a:rPr lang="en-GB" dirty="0" smtClean="0"/>
              <a:t>)</a:t>
            </a:r>
            <a:endParaRPr lang="en-GB" dirty="0"/>
          </a:p>
        </p:txBody>
      </p:sp>
    </p:spTree>
    <p:extLst>
      <p:ext uri="{BB962C8B-B14F-4D97-AF65-F5344CB8AC3E}">
        <p14:creationId xmlns:p14="http://schemas.microsoft.com/office/powerpoint/2010/main" val="340185461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a:t>
            </a:r>
            <a:endParaRPr lang="en-GB" dirty="0"/>
          </a:p>
        </p:txBody>
      </p:sp>
      <p:sp>
        <p:nvSpPr>
          <p:cNvPr id="3" name="Content Placeholder 2"/>
          <p:cNvSpPr>
            <a:spLocks noGrp="1"/>
          </p:cNvSpPr>
          <p:nvPr>
            <p:ph idx="1"/>
          </p:nvPr>
        </p:nvSpPr>
        <p:spPr/>
        <p:txBody>
          <a:bodyPr/>
          <a:lstStyle/>
          <a:p>
            <a:pPr marL="0" indent="0">
              <a:buNone/>
            </a:pPr>
            <a:r>
              <a:rPr lang="en-GB" dirty="0"/>
              <a:t>Look at </a:t>
            </a:r>
            <a:r>
              <a:rPr lang="en-GB" b="1" dirty="0"/>
              <a:t>both</a:t>
            </a:r>
            <a:r>
              <a:rPr lang="en-GB" dirty="0"/>
              <a:t> passages. </a:t>
            </a:r>
            <a:endParaRPr lang="en-GB" dirty="0" smtClean="0"/>
          </a:p>
          <a:p>
            <a:pPr marL="0" indent="0">
              <a:buNone/>
            </a:pPr>
            <a:r>
              <a:rPr lang="en-GB" dirty="0" smtClean="0"/>
              <a:t>The </a:t>
            </a:r>
            <a:r>
              <a:rPr lang="en-GB" dirty="0"/>
              <a:t>writers </a:t>
            </a:r>
            <a:r>
              <a:rPr lang="en-GB" b="1" dirty="0" smtClean="0"/>
              <a:t>agree</a:t>
            </a:r>
            <a:r>
              <a:rPr lang="en-GB" dirty="0" smtClean="0"/>
              <a:t> about </a:t>
            </a:r>
            <a:r>
              <a:rPr lang="en-GB" b="1" dirty="0" smtClean="0"/>
              <a:t>the purpose of school uniform</a:t>
            </a:r>
            <a:r>
              <a:rPr lang="en-GB" dirty="0" smtClean="0"/>
              <a:t>. </a:t>
            </a:r>
            <a:r>
              <a:rPr lang="en-GB" dirty="0"/>
              <a:t>Identify </a:t>
            </a:r>
            <a:r>
              <a:rPr lang="en-GB" b="1" dirty="0"/>
              <a:t>three</a:t>
            </a:r>
            <a:r>
              <a:rPr lang="en-GB" dirty="0"/>
              <a:t> key areas on which they </a:t>
            </a:r>
            <a:r>
              <a:rPr lang="en-GB" b="1" dirty="0" smtClean="0"/>
              <a:t>agree</a:t>
            </a:r>
            <a:r>
              <a:rPr lang="en-GB" dirty="0" smtClean="0"/>
              <a:t>. </a:t>
            </a:r>
          </a:p>
          <a:p>
            <a:pPr marL="0" indent="0">
              <a:buNone/>
            </a:pPr>
            <a:r>
              <a:rPr lang="en-GB" dirty="0" smtClean="0"/>
              <a:t>You </a:t>
            </a:r>
            <a:r>
              <a:rPr lang="en-GB" dirty="0"/>
              <a:t>should </a:t>
            </a:r>
            <a:r>
              <a:rPr lang="en-GB" b="1" dirty="0"/>
              <a:t>support the points </a:t>
            </a:r>
            <a:r>
              <a:rPr lang="en-GB" dirty="0"/>
              <a:t>by </a:t>
            </a:r>
            <a:r>
              <a:rPr lang="en-GB" b="1" dirty="0"/>
              <a:t>referring to important ideas</a:t>
            </a:r>
            <a:r>
              <a:rPr lang="en-GB" dirty="0"/>
              <a:t> in </a:t>
            </a:r>
            <a:r>
              <a:rPr lang="en-GB" b="1" dirty="0"/>
              <a:t>both</a:t>
            </a:r>
            <a:r>
              <a:rPr lang="en-GB" dirty="0"/>
              <a:t> passages.</a:t>
            </a:r>
          </a:p>
          <a:p>
            <a:pPr marL="0" indent="0">
              <a:buNone/>
            </a:pPr>
            <a:r>
              <a:rPr lang="en-GB" dirty="0"/>
              <a:t>You may answer this Q in continuous prose or in a series of </a:t>
            </a:r>
            <a:r>
              <a:rPr lang="en-GB" b="1" dirty="0"/>
              <a:t>developed bullet </a:t>
            </a:r>
            <a:r>
              <a:rPr lang="en-GB" b="1" dirty="0" smtClean="0"/>
              <a:t>points</a:t>
            </a:r>
            <a:r>
              <a:rPr lang="en-GB" dirty="0" smtClean="0"/>
              <a:t>.</a:t>
            </a:r>
            <a:endParaRPr lang="en-GB" dirty="0"/>
          </a:p>
          <a:p>
            <a:endParaRPr lang="en-GB" dirty="0"/>
          </a:p>
        </p:txBody>
      </p:sp>
    </p:spTree>
    <p:extLst>
      <p:ext uri="{BB962C8B-B14F-4D97-AF65-F5344CB8AC3E}">
        <p14:creationId xmlns:p14="http://schemas.microsoft.com/office/powerpoint/2010/main" val="3306858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Paired Example</a:t>
            </a: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r>
              <a:rPr lang="en-GB" b="1" dirty="0" smtClean="0"/>
              <a:t>The article is about the rise of online hate.</a:t>
            </a:r>
          </a:p>
          <a:p>
            <a:pPr marL="0" indent="0">
              <a:buNone/>
            </a:pPr>
            <a:endParaRPr lang="en-GB" dirty="0" smtClean="0"/>
          </a:p>
          <a:p>
            <a:pPr marL="0" indent="0">
              <a:buNone/>
            </a:pPr>
            <a:r>
              <a:rPr lang="en-GB" dirty="0" smtClean="0"/>
              <a:t>Overall </a:t>
            </a:r>
            <a:r>
              <a:rPr lang="en-GB" dirty="0"/>
              <a:t>there is no question that something has to be done. The police are concerned about </a:t>
            </a:r>
            <a:r>
              <a:rPr lang="en-GB" dirty="0" smtClean="0"/>
              <a:t>the</a:t>
            </a:r>
            <a:r>
              <a:rPr lang="en-GB" b="1" dirty="0" smtClean="0"/>
              <a:t> spike in hate crime that followed the </a:t>
            </a:r>
            <a:r>
              <a:rPr lang="en-GB" b="1" dirty="0" err="1" smtClean="0"/>
              <a:t>Brexit</a:t>
            </a:r>
            <a:r>
              <a:rPr lang="en-GB" b="1" dirty="0" smtClean="0"/>
              <a:t> vote</a:t>
            </a:r>
            <a:r>
              <a:rPr lang="en-GB" dirty="0" smtClean="0"/>
              <a:t>. The </a:t>
            </a:r>
            <a:r>
              <a:rPr lang="en-GB" dirty="0"/>
              <a:t>toxic and depressing bile online is part of this. The </a:t>
            </a:r>
            <a:r>
              <a:rPr lang="en-GB" b="1" dirty="0"/>
              <a:t>anonymity of the digital world</a:t>
            </a:r>
            <a:r>
              <a:rPr lang="en-GB" dirty="0"/>
              <a:t> has been liberating in radical ways, but it has liberated some of the worst impulses. Everything can be said. Everything is permitted. And we have got to this situation because the </a:t>
            </a:r>
            <a:r>
              <a:rPr lang="en-GB" b="1" dirty="0"/>
              <a:t>social media platforms take such little responsibility for their content</a:t>
            </a:r>
            <a:r>
              <a:rPr lang="en-GB" dirty="0"/>
              <a:t>. Facebook and Twitter may be taking the problem more seriously lately, but </a:t>
            </a:r>
            <a:r>
              <a:rPr lang="en-GB" dirty="0" smtClean="0"/>
              <a:t>they have had a laissez-faire attitude to abuse. </a:t>
            </a:r>
            <a:r>
              <a:rPr lang="en-GB" dirty="0"/>
              <a:t>We have now got to the point where </a:t>
            </a:r>
            <a:r>
              <a:rPr lang="en-GB" b="1" dirty="0"/>
              <a:t>if all hate crime was prosecuted, it’s hard to know what time the police would have for anything else</a:t>
            </a:r>
            <a:r>
              <a:rPr lang="en-GB" dirty="0"/>
              <a:t>. But does this mean we do nothing</a:t>
            </a:r>
            <a:r>
              <a:rPr lang="en-GB" dirty="0" smtClean="0"/>
              <a:t>?</a:t>
            </a:r>
          </a:p>
          <a:p>
            <a:pPr marL="0" indent="0">
              <a:buNone/>
            </a:pPr>
            <a:endParaRPr lang="en-GB" b="1" dirty="0"/>
          </a:p>
          <a:p>
            <a:pPr marL="0" indent="0">
              <a:buNone/>
            </a:pPr>
            <a:r>
              <a:rPr lang="en-GB" b="1" dirty="0" smtClean="0"/>
              <a:t>Explain why the writer believes online hate has risen in recent years. Use your own words.						(3 marks)</a:t>
            </a:r>
            <a:endParaRPr lang="en-GB" b="1" dirty="0"/>
          </a:p>
        </p:txBody>
      </p:sp>
      <p:pic>
        <p:nvPicPr>
          <p:cNvPr id="3078" name="Picture 6" descr="C:\Users\lh1094c\AppData\Local\Microsoft\Windows\Temporary Internet Files\Content.IE5\O0O7GI7X\monito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3686" y="152400"/>
            <a:ext cx="1673693" cy="18845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457199"/>
            <a:ext cx="2286000" cy="584775"/>
          </a:xfrm>
          <a:prstGeom prst="rect">
            <a:avLst/>
          </a:prstGeom>
          <a:solidFill>
            <a:schemeClr val="accent4">
              <a:lumMod val="40000"/>
              <a:lumOff val="60000"/>
            </a:schemeClr>
          </a:solidFill>
        </p:spPr>
        <p:txBody>
          <a:bodyPr wrap="square" rtlCol="0">
            <a:spAutoFit/>
          </a:bodyPr>
          <a:lstStyle/>
          <a:p>
            <a:r>
              <a:rPr lang="en-GB" sz="3200" dirty="0" smtClean="0"/>
              <a:t>Locate!</a:t>
            </a:r>
            <a:endParaRPr lang="en-GB" sz="3200" dirty="0"/>
          </a:p>
        </p:txBody>
      </p:sp>
      <p:pic>
        <p:nvPicPr>
          <p:cNvPr id="6" name="Picture 5" descr="C:\Users\lh1094c\AppData\Local\Microsoft\Windows\Temporary Internet Files\Content.IE5\150KAAWT\Magnifying-Glass-2-2868-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436593"/>
            <a:ext cx="628169" cy="62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9245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Comparison Answer Structure</a:t>
            </a:r>
            <a:endParaRPr lang="en-GB" dirty="0"/>
          </a:p>
        </p:txBody>
      </p:sp>
      <p:sp>
        <p:nvSpPr>
          <p:cNvPr id="3" name="Content Placeholder 2"/>
          <p:cNvSpPr>
            <a:spLocks noGrp="1"/>
          </p:cNvSpPr>
          <p:nvPr>
            <p:ph idx="1"/>
          </p:nvPr>
        </p:nvSpPr>
        <p:spPr>
          <a:xfrm>
            <a:off x="457200" y="838200"/>
            <a:ext cx="8229600" cy="6172200"/>
          </a:xfrm>
        </p:spPr>
        <p:txBody>
          <a:bodyPr>
            <a:normAutofit fontScale="55000" lnSpcReduction="20000"/>
          </a:bodyPr>
          <a:lstStyle/>
          <a:p>
            <a:pPr marL="0" indent="0">
              <a:buNone/>
            </a:pPr>
            <a:r>
              <a:rPr lang="en-GB" u="sng" dirty="0" smtClean="0"/>
              <a:t>P.O.A(Point of Agreement) 1-school uniform makes pupils look smart</a:t>
            </a:r>
          </a:p>
          <a:p>
            <a:r>
              <a:rPr lang="en-GB" dirty="0" smtClean="0"/>
              <a:t>Passage 1 states that pupils who wear a full uniform are more respected by their communities</a:t>
            </a:r>
          </a:p>
          <a:p>
            <a:r>
              <a:rPr lang="en-GB" dirty="0" smtClean="0"/>
              <a:t> “The neighbourhoods know who these intellectual students are” (P.1)</a:t>
            </a:r>
          </a:p>
          <a:p>
            <a:r>
              <a:rPr lang="en-GB" dirty="0" smtClean="0"/>
              <a:t>Passage 2 states that pupils who wear full uniform are often seen as more successful by their peers</a:t>
            </a:r>
          </a:p>
          <a:p>
            <a:r>
              <a:rPr lang="en-GB" dirty="0" smtClean="0"/>
              <a:t>“Consider the smart kid in your science class. Wasn’t he wearing a blazer and tie all year?” (P.2)</a:t>
            </a:r>
            <a:endParaRPr lang="en-GB" dirty="0"/>
          </a:p>
          <a:p>
            <a:pPr marL="0" indent="0">
              <a:buNone/>
            </a:pPr>
            <a:r>
              <a:rPr lang="en-GB" u="sng" dirty="0" smtClean="0"/>
              <a:t>P.O.A 2-school uniform creates equality</a:t>
            </a:r>
          </a:p>
          <a:p>
            <a:r>
              <a:rPr lang="en-GB" dirty="0"/>
              <a:t>Passage 1 </a:t>
            </a:r>
            <a:r>
              <a:rPr lang="en-GB" dirty="0" smtClean="0"/>
              <a:t>states that uniform means pupils are not under fashion or societal pressure</a:t>
            </a:r>
          </a:p>
          <a:p>
            <a:r>
              <a:rPr lang="en-GB" dirty="0" smtClean="0"/>
              <a:t>  “teens already worry about enough-daily fashion choices add unnecessary stress” </a:t>
            </a:r>
            <a:r>
              <a:rPr lang="en-GB" dirty="0"/>
              <a:t>(P.1)</a:t>
            </a:r>
          </a:p>
          <a:p>
            <a:r>
              <a:rPr lang="en-GB" dirty="0"/>
              <a:t>Passage 2 </a:t>
            </a:r>
            <a:r>
              <a:rPr lang="en-GB" dirty="0" smtClean="0"/>
              <a:t>states that uniform means that those who are from impoverished backgrounds do not face discrimination</a:t>
            </a:r>
          </a:p>
          <a:p>
            <a:r>
              <a:rPr lang="en-GB" dirty="0" smtClean="0"/>
              <a:t> “what better way to remove class barriers than by using a uniform-identical outfits regardless of background.” </a:t>
            </a:r>
            <a:r>
              <a:rPr lang="en-GB" dirty="0"/>
              <a:t>(P.2</a:t>
            </a:r>
            <a:r>
              <a:rPr lang="en-GB" dirty="0" smtClean="0"/>
              <a:t>)</a:t>
            </a:r>
            <a:endParaRPr lang="en-GB" u="sng" dirty="0"/>
          </a:p>
          <a:p>
            <a:pPr marL="0" indent="0">
              <a:buNone/>
            </a:pPr>
            <a:r>
              <a:rPr lang="en-GB" u="sng" dirty="0" smtClean="0"/>
              <a:t>P.O.A 3-school uniform prepares pupils for later life</a:t>
            </a:r>
          </a:p>
          <a:p>
            <a:r>
              <a:rPr lang="en-GB" dirty="0"/>
              <a:t>Passage 1 </a:t>
            </a:r>
            <a:r>
              <a:rPr lang="en-GB" dirty="0" smtClean="0"/>
              <a:t>states that uniforms allow pupils to become comfortable with dressing smartly</a:t>
            </a:r>
          </a:p>
          <a:p>
            <a:r>
              <a:rPr lang="en-GB" dirty="0" smtClean="0"/>
              <a:t> “although they might not wear uniforms in future, they will be expected to live up to a professional dress code of some sort” </a:t>
            </a:r>
            <a:r>
              <a:rPr lang="en-GB" dirty="0"/>
              <a:t>(P.1)</a:t>
            </a:r>
          </a:p>
          <a:p>
            <a:r>
              <a:rPr lang="en-GB" dirty="0"/>
              <a:t>Passage 2 states…</a:t>
            </a:r>
          </a:p>
          <a:p>
            <a:r>
              <a:rPr lang="en-GB" dirty="0"/>
              <a:t>“________” (P.2</a:t>
            </a:r>
            <a:r>
              <a:rPr lang="en-GB" dirty="0" smtClean="0"/>
              <a:t>)</a:t>
            </a:r>
            <a:endParaRPr lang="en-GB" dirty="0"/>
          </a:p>
        </p:txBody>
      </p:sp>
    </p:spTree>
    <p:extLst>
      <p:ext uri="{BB962C8B-B14F-4D97-AF65-F5344CB8AC3E}">
        <p14:creationId xmlns:p14="http://schemas.microsoft.com/office/powerpoint/2010/main" val="135681339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Example-Gender Articles</a:t>
            </a:r>
            <a:endParaRPr lang="en-GB" dirty="0"/>
          </a:p>
        </p:txBody>
      </p:sp>
      <p:pic>
        <p:nvPicPr>
          <p:cNvPr id="1026" name="Picture 2" descr="C:\Users\mi3069a\AppData\Local\Microsoft\Windows\Temporary Internet Files\Content.IE5\2CD0IRMA\clipart0092[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616" y="1295400"/>
            <a:ext cx="1752600" cy="15515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3069a\AppData\Local\Microsoft\Windows\Temporary Internet Files\Content.IE5\NJX73MX8\Baby-girl-sitting-11929-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8152" y="457200"/>
            <a:ext cx="1965848"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1524000"/>
            <a:ext cx="4610100" cy="4610100"/>
          </a:xfrm>
          <a:prstGeom prst="rect">
            <a:avLst/>
          </a:prstGeom>
        </p:spPr>
      </p:pic>
    </p:spTree>
    <p:extLst>
      <p:ext uri="{BB962C8B-B14F-4D97-AF65-F5344CB8AC3E}">
        <p14:creationId xmlns:p14="http://schemas.microsoft.com/office/powerpoint/2010/main" val="90797763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Article Summaries</a:t>
            </a:r>
            <a:endParaRPr lang="en-GB" dirty="0"/>
          </a:p>
        </p:txBody>
      </p:sp>
      <p:sp>
        <p:nvSpPr>
          <p:cNvPr id="3" name="Text Placeholder 2"/>
          <p:cNvSpPr>
            <a:spLocks noGrp="1"/>
          </p:cNvSpPr>
          <p:nvPr>
            <p:ph type="body" idx="1"/>
          </p:nvPr>
        </p:nvSpPr>
        <p:spPr/>
        <p:txBody>
          <a:bodyPr/>
          <a:lstStyle/>
          <a:p>
            <a:r>
              <a:rPr lang="en-GB" dirty="0" smtClean="0"/>
              <a:t>Passage 1</a:t>
            </a:r>
            <a:endParaRPr lang="en-GB" dirty="0"/>
          </a:p>
        </p:txBody>
      </p:sp>
      <p:sp>
        <p:nvSpPr>
          <p:cNvPr id="4" name="Content Placeholder 3"/>
          <p:cNvSpPr>
            <a:spLocks noGrp="1"/>
          </p:cNvSpPr>
          <p:nvPr>
            <p:ph sz="half" idx="2"/>
          </p:nvPr>
        </p:nvSpPr>
        <p:spPr/>
        <p:txBody>
          <a:bodyPr>
            <a:normAutofit fontScale="85000" lnSpcReduction="20000"/>
          </a:bodyPr>
          <a:lstStyle/>
          <a:p>
            <a:r>
              <a:rPr lang="en-GB" dirty="0" smtClean="0"/>
              <a:t> toys presented to kids are too gender specific (P1, 2)</a:t>
            </a:r>
          </a:p>
          <a:p>
            <a:r>
              <a:rPr lang="en-GB" dirty="0"/>
              <a:t> </a:t>
            </a:r>
            <a:r>
              <a:rPr lang="en-GB" dirty="0" smtClean="0"/>
              <a:t>a lot of discussion about gender in the press lately (P3)</a:t>
            </a:r>
          </a:p>
          <a:p>
            <a:r>
              <a:rPr lang="en-GB" dirty="0"/>
              <a:t> </a:t>
            </a:r>
            <a:r>
              <a:rPr lang="en-GB" dirty="0" smtClean="0"/>
              <a:t>John Lewis created gender neutral clothing-people disagreed with it-writer thinks it is a good thing (P4)</a:t>
            </a:r>
          </a:p>
          <a:p>
            <a:r>
              <a:rPr lang="en-GB" dirty="0"/>
              <a:t> </a:t>
            </a:r>
            <a:r>
              <a:rPr lang="en-GB" dirty="0" smtClean="0"/>
              <a:t>school got it wrong with trousers-only policy-all should be allowed to wear all uniform(P6)</a:t>
            </a:r>
          </a:p>
          <a:p>
            <a:r>
              <a:rPr lang="en-GB" dirty="0" smtClean="0"/>
              <a:t>There are not only two genders-people can have masculine and feminine qualities(P7)</a:t>
            </a:r>
          </a:p>
          <a:p>
            <a:endParaRPr lang="en-GB" dirty="0"/>
          </a:p>
        </p:txBody>
      </p:sp>
      <p:sp>
        <p:nvSpPr>
          <p:cNvPr id="5" name="Text Placeholder 4"/>
          <p:cNvSpPr>
            <a:spLocks noGrp="1"/>
          </p:cNvSpPr>
          <p:nvPr>
            <p:ph type="body" sz="quarter" idx="3"/>
          </p:nvPr>
        </p:nvSpPr>
        <p:spPr/>
        <p:txBody>
          <a:bodyPr/>
          <a:lstStyle/>
          <a:p>
            <a:r>
              <a:rPr lang="en-GB" dirty="0" smtClean="0"/>
              <a:t>Passage 2</a:t>
            </a:r>
            <a:endParaRPr lang="en-GB" dirty="0"/>
          </a:p>
        </p:txBody>
      </p:sp>
      <p:sp>
        <p:nvSpPr>
          <p:cNvPr id="6" name="Content Placeholder 5"/>
          <p:cNvSpPr>
            <a:spLocks noGrp="1"/>
          </p:cNvSpPr>
          <p:nvPr>
            <p:ph sz="quarter" idx="4"/>
          </p:nvPr>
        </p:nvSpPr>
        <p:spPr/>
        <p:txBody>
          <a:bodyPr/>
          <a:lstStyle/>
          <a:p>
            <a:r>
              <a:rPr lang="en-GB" dirty="0" smtClean="0"/>
              <a:t> JL gender </a:t>
            </a:r>
            <a:r>
              <a:rPr lang="en-GB" dirty="0" smtClean="0"/>
              <a:t>neutral-controversial (P2)</a:t>
            </a:r>
            <a:endParaRPr lang="en-GB" dirty="0" smtClean="0"/>
          </a:p>
          <a:p>
            <a:r>
              <a:rPr lang="en-GB" dirty="0"/>
              <a:t> </a:t>
            </a:r>
            <a:r>
              <a:rPr lang="en-GB" dirty="0" smtClean="0"/>
              <a:t>Sussex school made people feel uncomfortable by banning skirts (P.2)</a:t>
            </a:r>
          </a:p>
          <a:p>
            <a:r>
              <a:rPr lang="en-GB" dirty="0"/>
              <a:t> </a:t>
            </a:r>
            <a:r>
              <a:rPr lang="en-GB" dirty="0" smtClean="0"/>
              <a:t>gender is not just 2 categories (P3)</a:t>
            </a:r>
          </a:p>
          <a:p>
            <a:r>
              <a:rPr lang="en-GB" dirty="0"/>
              <a:t> </a:t>
            </a:r>
          </a:p>
        </p:txBody>
      </p:sp>
      <p:pic>
        <p:nvPicPr>
          <p:cNvPr id="2050" name="Picture 2" descr="C:\Users\mi3069a\AppData\Local\Microsoft\Windows\Temporary Internet Files\Content.IE5\G4LAEEGT\Note.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8322" y="76200"/>
            <a:ext cx="1905000" cy="1905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4114800" y="2743200"/>
            <a:ext cx="609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3581400"/>
            <a:ext cx="1066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038600" y="4724400"/>
            <a:ext cx="8382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16616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Article Summaries</a:t>
            </a:r>
            <a:endParaRPr lang="en-GB" dirty="0"/>
          </a:p>
        </p:txBody>
      </p:sp>
      <p:sp>
        <p:nvSpPr>
          <p:cNvPr id="3" name="Text Placeholder 2"/>
          <p:cNvSpPr>
            <a:spLocks noGrp="1"/>
          </p:cNvSpPr>
          <p:nvPr>
            <p:ph type="body" idx="1"/>
          </p:nvPr>
        </p:nvSpPr>
        <p:spPr/>
        <p:txBody>
          <a:bodyPr/>
          <a:lstStyle/>
          <a:p>
            <a:r>
              <a:rPr lang="en-GB" dirty="0" smtClean="0"/>
              <a:t>Passage 1</a:t>
            </a:r>
            <a:endParaRPr lang="en-GB" dirty="0"/>
          </a:p>
        </p:txBody>
      </p:sp>
      <p:sp>
        <p:nvSpPr>
          <p:cNvPr id="4" name="Content Placeholder 3"/>
          <p:cNvSpPr>
            <a:spLocks noGrp="1"/>
          </p:cNvSpPr>
          <p:nvPr>
            <p:ph sz="half" idx="2"/>
          </p:nvPr>
        </p:nvSpPr>
        <p:spPr/>
        <p:txBody>
          <a:bodyPr>
            <a:normAutofit fontScale="92500" lnSpcReduction="20000"/>
          </a:bodyPr>
          <a:lstStyle/>
          <a:p>
            <a:r>
              <a:rPr lang="en-GB" dirty="0" smtClean="0"/>
              <a:t>Babies don’t care about gendered clothing (P.2)</a:t>
            </a:r>
          </a:p>
          <a:p>
            <a:r>
              <a:rPr lang="en-GB" dirty="0" smtClean="0"/>
              <a:t>The backlash against </a:t>
            </a:r>
            <a:r>
              <a:rPr lang="en-GB" dirty="0" err="1" smtClean="0"/>
              <a:t>degendered</a:t>
            </a:r>
            <a:r>
              <a:rPr lang="en-GB" dirty="0" smtClean="0"/>
              <a:t> clothes is ridiculous(P.4/5)</a:t>
            </a:r>
          </a:p>
          <a:p>
            <a:r>
              <a:rPr lang="en-GB" dirty="0" smtClean="0"/>
              <a:t>Priory School meant well in their choice about uniforms (P. 6)</a:t>
            </a:r>
          </a:p>
          <a:p>
            <a:r>
              <a:rPr lang="en-GB" dirty="0"/>
              <a:t>Changing attitudes about gender stereotypes is difficult (</a:t>
            </a:r>
            <a:r>
              <a:rPr lang="en-GB" dirty="0" smtClean="0"/>
              <a:t>P.7)</a:t>
            </a:r>
          </a:p>
          <a:p>
            <a:r>
              <a:rPr lang="en-GB" dirty="0" smtClean="0"/>
              <a:t>Gender and biological sex are two different things (P.8)</a:t>
            </a:r>
            <a:endParaRPr lang="en-GB" dirty="0"/>
          </a:p>
        </p:txBody>
      </p:sp>
      <p:sp>
        <p:nvSpPr>
          <p:cNvPr id="5" name="Text Placeholder 4"/>
          <p:cNvSpPr>
            <a:spLocks noGrp="1"/>
          </p:cNvSpPr>
          <p:nvPr>
            <p:ph type="body" sz="quarter" idx="3"/>
          </p:nvPr>
        </p:nvSpPr>
        <p:spPr/>
        <p:txBody>
          <a:bodyPr/>
          <a:lstStyle/>
          <a:p>
            <a:r>
              <a:rPr lang="en-GB" dirty="0" smtClean="0"/>
              <a:t>Passage 2</a:t>
            </a:r>
            <a:endParaRPr lang="en-GB" dirty="0"/>
          </a:p>
        </p:txBody>
      </p:sp>
      <p:sp>
        <p:nvSpPr>
          <p:cNvPr id="6" name="Content Placeholder 5"/>
          <p:cNvSpPr>
            <a:spLocks noGrp="1"/>
          </p:cNvSpPr>
          <p:nvPr>
            <p:ph sz="quarter" idx="4"/>
          </p:nvPr>
        </p:nvSpPr>
        <p:spPr/>
        <p:txBody>
          <a:bodyPr>
            <a:normAutofit fontScale="85000" lnSpcReduction="10000"/>
          </a:bodyPr>
          <a:lstStyle/>
          <a:p>
            <a:r>
              <a:rPr lang="en-GB" dirty="0" smtClean="0"/>
              <a:t>Gender and biological sex are two different things (P.3)</a:t>
            </a:r>
          </a:p>
          <a:p>
            <a:r>
              <a:rPr lang="en-GB" dirty="0" smtClean="0"/>
              <a:t>There has been an increase in people ‘coming out’ as non-binary (P.4)</a:t>
            </a:r>
          </a:p>
          <a:p>
            <a:r>
              <a:rPr lang="en-GB" dirty="0" smtClean="0"/>
              <a:t>Changing attitudes about gender stereotypes is difficult (P.12-13)</a:t>
            </a:r>
          </a:p>
          <a:p>
            <a:r>
              <a:rPr lang="en-GB" dirty="0" smtClean="0"/>
              <a:t>Gender stereotypes are generally unhelpful and </a:t>
            </a:r>
            <a:r>
              <a:rPr lang="en-GB" dirty="0" err="1" smtClean="0"/>
              <a:t>unneccessary</a:t>
            </a:r>
            <a:r>
              <a:rPr lang="en-GB" dirty="0" smtClean="0"/>
              <a:t> (P. 13/14/15)</a:t>
            </a:r>
          </a:p>
          <a:p>
            <a:r>
              <a:rPr lang="en-GB" dirty="0" smtClean="0"/>
              <a:t>The backlash against </a:t>
            </a:r>
            <a:r>
              <a:rPr lang="en-GB" dirty="0" err="1" smtClean="0"/>
              <a:t>degendered</a:t>
            </a:r>
            <a:r>
              <a:rPr lang="en-GB" dirty="0" smtClean="0"/>
              <a:t> clothes is ridiculous (P.15)</a:t>
            </a:r>
            <a:endParaRPr lang="en-GB" dirty="0"/>
          </a:p>
          <a:p>
            <a:endParaRPr lang="en-GB" dirty="0"/>
          </a:p>
        </p:txBody>
      </p:sp>
      <p:pic>
        <p:nvPicPr>
          <p:cNvPr id="1026" name="Picture 2" descr="C:\Users\mi3069a\AppData\Local\Microsoft\Windows\Temporary Internet Files\Content.IE5\G4LAEEGT\Not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81000"/>
            <a:ext cx="1295400" cy="12954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3886200" y="3200400"/>
            <a:ext cx="8382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038600" y="3962400"/>
            <a:ext cx="838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114800" y="2362200"/>
            <a:ext cx="533400" cy="3124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71920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Question</a:t>
            </a:r>
            <a:endParaRPr lang="en-GB" dirty="0"/>
          </a:p>
        </p:txBody>
      </p:sp>
      <p:sp>
        <p:nvSpPr>
          <p:cNvPr id="3" name="Content Placeholder 2"/>
          <p:cNvSpPr>
            <a:spLocks noGrp="1"/>
          </p:cNvSpPr>
          <p:nvPr>
            <p:ph idx="1"/>
          </p:nvPr>
        </p:nvSpPr>
        <p:spPr/>
        <p:txBody>
          <a:bodyPr/>
          <a:lstStyle/>
          <a:p>
            <a:pPr marL="0" indent="0">
              <a:buNone/>
            </a:pPr>
            <a:r>
              <a:rPr lang="en-GB" dirty="0"/>
              <a:t>Look at </a:t>
            </a:r>
            <a:r>
              <a:rPr lang="en-GB" b="1" dirty="0"/>
              <a:t>both</a:t>
            </a:r>
            <a:r>
              <a:rPr lang="en-GB" dirty="0"/>
              <a:t> passages. </a:t>
            </a:r>
          </a:p>
          <a:p>
            <a:pPr marL="0" indent="0">
              <a:buNone/>
            </a:pPr>
            <a:r>
              <a:rPr lang="en-GB" dirty="0"/>
              <a:t>The writers </a:t>
            </a:r>
            <a:r>
              <a:rPr lang="en-GB" b="1" dirty="0" smtClean="0"/>
              <a:t>agree</a:t>
            </a:r>
            <a:r>
              <a:rPr lang="en-GB" b="1" dirty="0"/>
              <a:t> </a:t>
            </a:r>
            <a:r>
              <a:rPr lang="en-GB" dirty="0" smtClean="0"/>
              <a:t>that gender stereotypes can be negative. </a:t>
            </a:r>
            <a:r>
              <a:rPr lang="en-GB" dirty="0"/>
              <a:t>Identify </a:t>
            </a:r>
            <a:r>
              <a:rPr lang="en-GB" b="1" dirty="0"/>
              <a:t>three</a:t>
            </a:r>
            <a:r>
              <a:rPr lang="en-GB" dirty="0"/>
              <a:t> key areas on which they </a:t>
            </a:r>
            <a:r>
              <a:rPr lang="en-GB" b="1" dirty="0" smtClean="0"/>
              <a:t>agree</a:t>
            </a:r>
            <a:r>
              <a:rPr lang="en-GB" dirty="0" smtClean="0"/>
              <a:t>. </a:t>
            </a:r>
            <a:endParaRPr lang="en-GB" dirty="0"/>
          </a:p>
          <a:p>
            <a:pPr marL="0" indent="0">
              <a:buNone/>
            </a:pPr>
            <a:r>
              <a:rPr lang="en-GB" dirty="0"/>
              <a:t>You should </a:t>
            </a:r>
            <a:r>
              <a:rPr lang="en-GB" b="1" dirty="0"/>
              <a:t>support the points </a:t>
            </a:r>
            <a:r>
              <a:rPr lang="en-GB" dirty="0"/>
              <a:t>by </a:t>
            </a:r>
            <a:r>
              <a:rPr lang="en-GB" b="1" dirty="0"/>
              <a:t>referring to important ideas</a:t>
            </a:r>
            <a:r>
              <a:rPr lang="en-GB" dirty="0"/>
              <a:t> in </a:t>
            </a:r>
            <a:r>
              <a:rPr lang="en-GB" b="1" dirty="0"/>
              <a:t>both</a:t>
            </a:r>
            <a:r>
              <a:rPr lang="en-GB" dirty="0"/>
              <a:t> passages.</a:t>
            </a:r>
          </a:p>
          <a:p>
            <a:pPr marL="0" indent="0">
              <a:buNone/>
            </a:pPr>
            <a:r>
              <a:rPr lang="en-GB" dirty="0"/>
              <a:t>You may answer this Q in continuous prose or in a series of </a:t>
            </a:r>
            <a:r>
              <a:rPr lang="en-GB" b="1" dirty="0"/>
              <a:t>developed bullet points</a:t>
            </a:r>
            <a:r>
              <a:rPr lang="en-GB" dirty="0"/>
              <a:t>.</a:t>
            </a:r>
          </a:p>
          <a:p>
            <a:pPr marL="0" indent="0">
              <a:buNone/>
            </a:pPr>
            <a:endParaRPr lang="en-GB" dirty="0"/>
          </a:p>
        </p:txBody>
      </p:sp>
      <p:pic>
        <p:nvPicPr>
          <p:cNvPr id="5" name="Picture 2" descr="C:\Users\mi3069a\AppData\Local\Microsoft\Windows\Temporary Internet Files\Content.IE5\2CD0IRMA\clipart00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9" y="0"/>
            <a:ext cx="1752600" cy="15515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mi3069a\AppData\Local\Microsoft\Windows\Temporary Internet Files\Content.IE5\NJX73MX8\Baby-girl-sitting-11929-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0"/>
            <a:ext cx="1179509"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16778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Answer Structure</a:t>
            </a:r>
            <a:endParaRPr lang="en-GB" dirty="0"/>
          </a:p>
        </p:txBody>
      </p:sp>
      <p:sp>
        <p:nvSpPr>
          <p:cNvPr id="3" name="Content Placeholder 2"/>
          <p:cNvSpPr>
            <a:spLocks noGrp="1"/>
          </p:cNvSpPr>
          <p:nvPr>
            <p:ph idx="1"/>
          </p:nvPr>
        </p:nvSpPr>
        <p:spPr/>
        <p:txBody>
          <a:bodyPr/>
          <a:lstStyle/>
          <a:p>
            <a:pPr marL="0" indent="0">
              <a:buNone/>
            </a:pPr>
            <a:r>
              <a:rPr lang="en-GB" dirty="0" smtClean="0"/>
              <a:t>What are our points that they agree on? What do BOTH articles say about gender stereotypes?</a:t>
            </a:r>
          </a:p>
          <a:p>
            <a:r>
              <a:rPr lang="en-GB" dirty="0"/>
              <a:t> </a:t>
            </a:r>
            <a:r>
              <a:rPr lang="en-GB" dirty="0" smtClean="0"/>
              <a:t>John Lewis genderless clothing was a good thing</a:t>
            </a:r>
          </a:p>
          <a:p>
            <a:r>
              <a:rPr lang="en-GB" dirty="0"/>
              <a:t> </a:t>
            </a:r>
            <a:r>
              <a:rPr lang="en-GB" dirty="0" smtClean="0"/>
              <a:t>Sussex school gender neutral uniform was controversial</a:t>
            </a:r>
          </a:p>
          <a:p>
            <a:r>
              <a:rPr lang="en-GB" dirty="0"/>
              <a:t> </a:t>
            </a:r>
            <a:r>
              <a:rPr lang="en-GB" dirty="0" smtClean="0"/>
              <a:t>there are not only two genders-non-binary exists</a:t>
            </a:r>
          </a:p>
          <a:p>
            <a:endParaRPr lang="en-GB" dirty="0"/>
          </a:p>
        </p:txBody>
      </p:sp>
      <p:pic>
        <p:nvPicPr>
          <p:cNvPr id="3076" name="Picture 4" descr="C:\Users\mi3069a\AppData\Local\Microsoft\Windows\Temporary Internet Files\Content.IE5\G4LAEEGT\green_tic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469" y="5334000"/>
            <a:ext cx="1643531" cy="1638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59605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Answer Structure</a:t>
            </a:r>
            <a:endParaRPr lang="en-GB" dirty="0"/>
          </a:p>
        </p:txBody>
      </p:sp>
      <p:sp>
        <p:nvSpPr>
          <p:cNvPr id="3" name="Content Placeholder 2"/>
          <p:cNvSpPr>
            <a:spLocks noGrp="1"/>
          </p:cNvSpPr>
          <p:nvPr>
            <p:ph idx="1"/>
          </p:nvPr>
        </p:nvSpPr>
        <p:spPr>
          <a:xfrm>
            <a:off x="9525" y="1143000"/>
            <a:ext cx="8229600" cy="5105400"/>
          </a:xfrm>
        </p:spPr>
        <p:txBody>
          <a:bodyPr>
            <a:normAutofit fontScale="55000" lnSpcReduction="20000"/>
          </a:bodyPr>
          <a:lstStyle/>
          <a:p>
            <a:pPr marL="0" indent="0">
              <a:buNone/>
            </a:pPr>
            <a:r>
              <a:rPr lang="en-GB" u="sng" dirty="0" smtClean="0"/>
              <a:t>POA </a:t>
            </a:r>
            <a:r>
              <a:rPr lang="en-GB" u="sng" dirty="0" smtClean="0"/>
              <a:t>1-John Lewis are trying to tackle gender stereotypes</a:t>
            </a:r>
            <a:endParaRPr lang="en-GB" u="sng" dirty="0" smtClean="0"/>
          </a:p>
          <a:p>
            <a:r>
              <a:rPr lang="en-GB" dirty="0" smtClean="0"/>
              <a:t>Passage </a:t>
            </a:r>
            <a:r>
              <a:rPr lang="en-GB" dirty="0"/>
              <a:t>1 </a:t>
            </a:r>
            <a:r>
              <a:rPr lang="en-GB" dirty="0" smtClean="0"/>
              <a:t>states that the writer thinks John Lewis made a good decision by removing their gendered kid’s clothing</a:t>
            </a:r>
          </a:p>
          <a:p>
            <a:r>
              <a:rPr lang="en-GB" dirty="0" smtClean="0"/>
              <a:t> “this, the expansion of choice, is what gender neutrality should be about”(P5) </a:t>
            </a:r>
            <a:endParaRPr lang="en-GB" dirty="0" smtClean="0"/>
          </a:p>
          <a:p>
            <a:r>
              <a:rPr lang="en-GB" dirty="0" smtClean="0"/>
              <a:t>Passage </a:t>
            </a:r>
            <a:r>
              <a:rPr lang="en-GB" dirty="0"/>
              <a:t>2 </a:t>
            </a:r>
            <a:r>
              <a:rPr lang="en-GB" dirty="0" smtClean="0"/>
              <a:t>states that John Lewis’ decision was controversial, but a step forward</a:t>
            </a:r>
            <a:endParaRPr lang="en-GB" dirty="0"/>
          </a:p>
          <a:p>
            <a:r>
              <a:rPr lang="en-GB" dirty="0" smtClean="0"/>
              <a:t>“praised by many as progressive”(P2) </a:t>
            </a:r>
            <a:endParaRPr lang="en-GB" dirty="0" smtClean="0"/>
          </a:p>
          <a:p>
            <a:pPr marL="0" indent="0">
              <a:buNone/>
            </a:pPr>
            <a:r>
              <a:rPr lang="en-GB" u="sng" dirty="0" smtClean="0"/>
              <a:t>POA </a:t>
            </a:r>
            <a:r>
              <a:rPr lang="en-GB" u="sng" dirty="0" smtClean="0"/>
              <a:t>2-East Sussex school banning skirts was not a positive gender neutral act</a:t>
            </a:r>
            <a:endParaRPr lang="en-GB" u="sng" dirty="0" smtClean="0"/>
          </a:p>
          <a:p>
            <a:pPr marL="0" indent="0">
              <a:buNone/>
            </a:pPr>
            <a:r>
              <a:rPr lang="en-GB" dirty="0" smtClean="0"/>
              <a:t>Passage </a:t>
            </a:r>
            <a:r>
              <a:rPr lang="en-GB" dirty="0"/>
              <a:t>1 states…</a:t>
            </a:r>
          </a:p>
          <a:p>
            <a:r>
              <a:rPr lang="en-GB" dirty="0"/>
              <a:t>“_________” </a:t>
            </a:r>
            <a:r>
              <a:rPr lang="en-GB" dirty="0" smtClean="0"/>
              <a:t>(P6)</a:t>
            </a:r>
            <a:endParaRPr lang="en-GB" dirty="0"/>
          </a:p>
          <a:p>
            <a:r>
              <a:rPr lang="en-GB" dirty="0"/>
              <a:t>Passage 2 states…</a:t>
            </a:r>
          </a:p>
          <a:p>
            <a:r>
              <a:rPr lang="en-GB" dirty="0"/>
              <a:t>“________” </a:t>
            </a:r>
            <a:r>
              <a:rPr lang="en-GB" dirty="0" smtClean="0"/>
              <a:t>(P2)</a:t>
            </a:r>
            <a:endParaRPr lang="en-GB" dirty="0"/>
          </a:p>
          <a:p>
            <a:pPr marL="0" indent="0">
              <a:buNone/>
            </a:pPr>
            <a:r>
              <a:rPr lang="en-GB" u="sng" dirty="0" smtClean="0"/>
              <a:t>POA </a:t>
            </a:r>
            <a:r>
              <a:rPr lang="en-GB" u="sng" dirty="0" smtClean="0"/>
              <a:t>3-both writers believe that there are not solely two genders </a:t>
            </a:r>
            <a:endParaRPr lang="en-GB" u="sng" dirty="0" smtClean="0"/>
          </a:p>
          <a:p>
            <a:pPr marL="0" indent="0">
              <a:buNone/>
            </a:pPr>
            <a:r>
              <a:rPr lang="en-GB" dirty="0" smtClean="0"/>
              <a:t>Passage </a:t>
            </a:r>
            <a:r>
              <a:rPr lang="en-GB" dirty="0"/>
              <a:t>1 states…</a:t>
            </a:r>
          </a:p>
          <a:p>
            <a:r>
              <a:rPr lang="en-GB" dirty="0"/>
              <a:t>“_________” </a:t>
            </a:r>
            <a:r>
              <a:rPr lang="en-GB" dirty="0" smtClean="0"/>
              <a:t>(p7)</a:t>
            </a:r>
            <a:endParaRPr lang="en-GB" dirty="0"/>
          </a:p>
          <a:p>
            <a:r>
              <a:rPr lang="en-GB" dirty="0"/>
              <a:t>Passage 2 states…</a:t>
            </a:r>
          </a:p>
          <a:p>
            <a:r>
              <a:rPr lang="en-GB" dirty="0"/>
              <a:t>“________” </a:t>
            </a:r>
            <a:r>
              <a:rPr lang="en-GB" dirty="0" smtClean="0"/>
              <a:t>(P3)</a:t>
            </a:r>
            <a:endParaRPr lang="en-GB" dirty="0"/>
          </a:p>
          <a:p>
            <a:pPr marL="0" indent="0">
              <a:buNone/>
            </a:pPr>
            <a:endParaRPr lang="en-GB" u="sng" dirty="0" smtClean="0"/>
          </a:p>
          <a:p>
            <a:pPr marL="0" indent="0">
              <a:buNone/>
            </a:pPr>
            <a:endParaRPr lang="en-GB" dirty="0"/>
          </a:p>
          <a:p>
            <a:endParaRPr lang="en-GB" dirty="0"/>
          </a:p>
        </p:txBody>
      </p:sp>
    </p:spTree>
    <p:extLst>
      <p:ext uri="{BB962C8B-B14F-4D97-AF65-F5344CB8AC3E}">
        <p14:creationId xmlns:p14="http://schemas.microsoft.com/office/powerpoint/2010/main" val="86165216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Answer Structure</a:t>
            </a:r>
            <a:endParaRPr lang="en-GB" dirty="0"/>
          </a:p>
        </p:txBody>
      </p:sp>
      <p:sp>
        <p:nvSpPr>
          <p:cNvPr id="3" name="Content Placeholder 2"/>
          <p:cNvSpPr>
            <a:spLocks noGrp="1"/>
          </p:cNvSpPr>
          <p:nvPr>
            <p:ph idx="1"/>
          </p:nvPr>
        </p:nvSpPr>
        <p:spPr>
          <a:xfrm>
            <a:off x="304800" y="1143000"/>
            <a:ext cx="8229600" cy="5105400"/>
          </a:xfrm>
        </p:spPr>
        <p:txBody>
          <a:bodyPr>
            <a:normAutofit/>
          </a:bodyPr>
          <a:lstStyle/>
          <a:p>
            <a:pPr marL="0" indent="0">
              <a:buNone/>
            </a:pPr>
            <a:r>
              <a:rPr lang="en-GB" u="sng" dirty="0" smtClean="0"/>
              <a:t>POA 1-The </a:t>
            </a:r>
            <a:r>
              <a:rPr lang="en-GB" u="sng" dirty="0"/>
              <a:t>backlash against </a:t>
            </a:r>
            <a:r>
              <a:rPr lang="en-GB" u="sng" dirty="0" err="1"/>
              <a:t>degendered</a:t>
            </a:r>
            <a:r>
              <a:rPr lang="en-GB" u="sng" dirty="0"/>
              <a:t> clothes is </a:t>
            </a:r>
            <a:r>
              <a:rPr lang="en-GB" u="sng" dirty="0" smtClean="0"/>
              <a:t>ridiculous</a:t>
            </a:r>
          </a:p>
          <a:p>
            <a:r>
              <a:rPr lang="en-GB" dirty="0"/>
              <a:t>Passage 1 </a:t>
            </a:r>
            <a:r>
              <a:rPr lang="en-GB" dirty="0" smtClean="0"/>
              <a:t>states that…</a:t>
            </a:r>
            <a:endParaRPr lang="en-GB" dirty="0"/>
          </a:p>
          <a:p>
            <a:r>
              <a:rPr lang="en-GB" dirty="0" smtClean="0"/>
              <a:t>“__________” (P.4-5)</a:t>
            </a:r>
          </a:p>
          <a:p>
            <a:r>
              <a:rPr lang="en-GB" dirty="0" smtClean="0"/>
              <a:t>Passage </a:t>
            </a:r>
            <a:r>
              <a:rPr lang="en-GB" dirty="0"/>
              <a:t>2 </a:t>
            </a:r>
            <a:r>
              <a:rPr lang="en-GB" dirty="0" smtClean="0"/>
              <a:t>states that…</a:t>
            </a:r>
          </a:p>
          <a:p>
            <a:r>
              <a:rPr lang="en-GB" dirty="0" smtClean="0"/>
              <a:t>“_________” (P. 15)</a:t>
            </a:r>
          </a:p>
          <a:p>
            <a:pPr marL="0" indent="0">
              <a:buNone/>
            </a:pPr>
            <a:endParaRPr lang="en-GB" u="sng" dirty="0" smtClean="0"/>
          </a:p>
          <a:p>
            <a:pPr marL="0" indent="0">
              <a:buNone/>
            </a:pPr>
            <a:endParaRPr lang="en-GB" dirty="0"/>
          </a:p>
          <a:p>
            <a:endParaRPr lang="en-GB" dirty="0"/>
          </a:p>
        </p:txBody>
      </p:sp>
    </p:spTree>
    <p:extLst>
      <p:ext uri="{BB962C8B-B14F-4D97-AF65-F5344CB8AC3E}">
        <p14:creationId xmlns:p14="http://schemas.microsoft.com/office/powerpoint/2010/main" val="218075010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Answer Structure</a:t>
            </a:r>
            <a:endParaRPr lang="en-GB" dirty="0"/>
          </a:p>
        </p:txBody>
      </p:sp>
      <p:sp>
        <p:nvSpPr>
          <p:cNvPr id="3" name="Content Placeholder 2"/>
          <p:cNvSpPr>
            <a:spLocks noGrp="1"/>
          </p:cNvSpPr>
          <p:nvPr>
            <p:ph idx="1"/>
          </p:nvPr>
        </p:nvSpPr>
        <p:spPr>
          <a:xfrm>
            <a:off x="381000" y="1143000"/>
            <a:ext cx="8229600" cy="5105400"/>
          </a:xfrm>
        </p:spPr>
        <p:txBody>
          <a:bodyPr>
            <a:normAutofit fontScale="92500" lnSpcReduction="20000"/>
          </a:bodyPr>
          <a:lstStyle/>
          <a:p>
            <a:pPr marL="0" indent="0">
              <a:buNone/>
            </a:pPr>
            <a:r>
              <a:rPr lang="en-GB" u="sng" dirty="0" smtClean="0"/>
              <a:t>POA 1-The </a:t>
            </a:r>
            <a:r>
              <a:rPr lang="en-GB" u="sng" dirty="0"/>
              <a:t>backlash against </a:t>
            </a:r>
            <a:r>
              <a:rPr lang="en-GB" u="sng" dirty="0" err="1"/>
              <a:t>degendered</a:t>
            </a:r>
            <a:r>
              <a:rPr lang="en-GB" u="sng" dirty="0"/>
              <a:t> clothes is </a:t>
            </a:r>
            <a:r>
              <a:rPr lang="en-GB" u="sng" dirty="0" smtClean="0"/>
              <a:t>ridiculous</a:t>
            </a:r>
          </a:p>
          <a:p>
            <a:r>
              <a:rPr lang="en-GB" dirty="0"/>
              <a:t>Passage 1 </a:t>
            </a:r>
            <a:r>
              <a:rPr lang="en-GB" dirty="0" smtClean="0"/>
              <a:t>states that those against John Lewis’ decision overreacted and were acting ridiculously</a:t>
            </a:r>
            <a:endParaRPr lang="en-GB" dirty="0"/>
          </a:p>
          <a:p>
            <a:r>
              <a:rPr lang="en-GB" dirty="0" smtClean="0"/>
              <a:t>“</a:t>
            </a:r>
            <a:r>
              <a:rPr lang="en-GB" dirty="0"/>
              <a:t>the backlash was as idiotic as it was inevitable</a:t>
            </a:r>
            <a:r>
              <a:rPr lang="en-GB" dirty="0" smtClean="0"/>
              <a:t>” </a:t>
            </a:r>
          </a:p>
          <a:p>
            <a:endParaRPr lang="en-GB" dirty="0" smtClean="0"/>
          </a:p>
          <a:p>
            <a:r>
              <a:rPr lang="en-GB" dirty="0" smtClean="0"/>
              <a:t>Passage </a:t>
            </a:r>
            <a:r>
              <a:rPr lang="en-GB" dirty="0"/>
              <a:t>2 </a:t>
            </a:r>
            <a:r>
              <a:rPr lang="en-GB" dirty="0" smtClean="0"/>
              <a:t>states that criticism against </a:t>
            </a:r>
            <a:r>
              <a:rPr lang="en-GB" dirty="0" err="1" smtClean="0"/>
              <a:t>degendered</a:t>
            </a:r>
            <a:r>
              <a:rPr lang="en-GB" dirty="0" smtClean="0"/>
              <a:t> clothing prevents growth and acceptance of non-binary gender</a:t>
            </a:r>
          </a:p>
          <a:p>
            <a:r>
              <a:rPr lang="en-GB" dirty="0" smtClean="0"/>
              <a:t>“</a:t>
            </a:r>
            <a:r>
              <a:rPr lang="en-GB" dirty="0"/>
              <a:t>The backlash against efforts to de-gender children’s clothes, </a:t>
            </a:r>
            <a:r>
              <a:rPr lang="en-GB" dirty="0" smtClean="0"/>
              <a:t>quite </a:t>
            </a:r>
            <a:r>
              <a:rPr lang="en-GB" dirty="0"/>
              <a:t>clearly that we are a long way off understanding gender as more </a:t>
            </a:r>
            <a:r>
              <a:rPr lang="en-GB" dirty="0" smtClean="0"/>
              <a:t>diverse” </a:t>
            </a:r>
          </a:p>
          <a:p>
            <a:pPr marL="0" indent="0">
              <a:buNone/>
            </a:pPr>
            <a:endParaRPr lang="en-GB" u="sng" dirty="0" smtClean="0"/>
          </a:p>
          <a:p>
            <a:pPr marL="0" indent="0">
              <a:buNone/>
            </a:pPr>
            <a:endParaRPr lang="en-GB" dirty="0"/>
          </a:p>
          <a:p>
            <a:endParaRPr lang="en-GB" dirty="0"/>
          </a:p>
        </p:txBody>
      </p:sp>
    </p:spTree>
    <p:extLst>
      <p:ext uri="{BB962C8B-B14F-4D97-AF65-F5344CB8AC3E}">
        <p14:creationId xmlns:p14="http://schemas.microsoft.com/office/powerpoint/2010/main" val="415428815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Answer Structure</a:t>
            </a:r>
            <a:endParaRPr lang="en-GB" dirty="0"/>
          </a:p>
        </p:txBody>
      </p:sp>
      <p:sp>
        <p:nvSpPr>
          <p:cNvPr id="3" name="Content Placeholder 2"/>
          <p:cNvSpPr>
            <a:spLocks noGrp="1"/>
          </p:cNvSpPr>
          <p:nvPr>
            <p:ph idx="1"/>
          </p:nvPr>
        </p:nvSpPr>
        <p:spPr/>
        <p:txBody>
          <a:bodyPr>
            <a:normAutofit/>
          </a:bodyPr>
          <a:lstStyle/>
          <a:p>
            <a:pPr marL="0" indent="0">
              <a:buNone/>
            </a:pPr>
            <a:r>
              <a:rPr lang="en-GB" u="sng" dirty="0"/>
              <a:t>POA 2-Gender and biological sex are two different things </a:t>
            </a:r>
          </a:p>
          <a:p>
            <a:r>
              <a:rPr lang="en-GB" dirty="0"/>
              <a:t>Passage 1 states…</a:t>
            </a:r>
          </a:p>
          <a:p>
            <a:r>
              <a:rPr lang="en-GB" dirty="0"/>
              <a:t>“_________” </a:t>
            </a:r>
            <a:r>
              <a:rPr lang="en-GB" dirty="0" smtClean="0"/>
              <a:t>(P. 8)</a:t>
            </a:r>
            <a:endParaRPr lang="en-GB" dirty="0"/>
          </a:p>
          <a:p>
            <a:r>
              <a:rPr lang="en-GB" dirty="0"/>
              <a:t>Passage 2 states…</a:t>
            </a:r>
          </a:p>
          <a:p>
            <a:r>
              <a:rPr lang="en-GB" dirty="0"/>
              <a:t>“________” </a:t>
            </a:r>
            <a:r>
              <a:rPr lang="en-GB" dirty="0" smtClean="0"/>
              <a:t>(P.3)</a:t>
            </a:r>
            <a:endParaRPr lang="en-GB" dirty="0"/>
          </a:p>
          <a:p>
            <a:endParaRPr lang="en-GB" dirty="0"/>
          </a:p>
        </p:txBody>
      </p:sp>
    </p:spTree>
    <p:extLst>
      <p:ext uri="{BB962C8B-B14F-4D97-AF65-F5344CB8AC3E}">
        <p14:creationId xmlns:p14="http://schemas.microsoft.com/office/powerpoint/2010/main" val="2961521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lstStyle/>
          <a:p>
            <a:r>
              <a:rPr lang="en-GB" dirty="0" smtClean="0"/>
              <a:t>Paired Example</a:t>
            </a:r>
            <a:endParaRPr lang="en-GB" dirty="0"/>
          </a:p>
        </p:txBody>
      </p:sp>
      <p:sp>
        <p:nvSpPr>
          <p:cNvPr id="3" name="Content Placeholder 2"/>
          <p:cNvSpPr>
            <a:spLocks noGrp="1"/>
          </p:cNvSpPr>
          <p:nvPr>
            <p:ph idx="1"/>
          </p:nvPr>
        </p:nvSpPr>
        <p:spPr/>
        <p:txBody>
          <a:bodyPr>
            <a:normAutofit fontScale="85000" lnSpcReduction="10000"/>
          </a:bodyPr>
          <a:lstStyle/>
          <a:p>
            <a:r>
              <a:rPr lang="en-GB" b="1" dirty="0" smtClean="0"/>
              <a:t>“spike </a:t>
            </a:r>
            <a:r>
              <a:rPr lang="en-GB" b="1" dirty="0"/>
              <a:t>in hate crime that followed the </a:t>
            </a:r>
            <a:r>
              <a:rPr lang="en-GB" b="1" dirty="0" err="1"/>
              <a:t>Brexit</a:t>
            </a:r>
            <a:r>
              <a:rPr lang="en-GB" b="1" dirty="0"/>
              <a:t> vote</a:t>
            </a:r>
            <a:r>
              <a:rPr lang="en-GB" b="1" dirty="0" smtClean="0"/>
              <a:t>.”</a:t>
            </a:r>
          </a:p>
          <a:p>
            <a:pPr marL="0" indent="0">
              <a:buNone/>
            </a:pPr>
            <a:endParaRPr lang="en-GB" dirty="0"/>
          </a:p>
          <a:p>
            <a:r>
              <a:rPr lang="en-GB" b="1" dirty="0" smtClean="0"/>
              <a:t>“anonymity </a:t>
            </a:r>
            <a:r>
              <a:rPr lang="en-GB" b="1" dirty="0"/>
              <a:t>of the digital </a:t>
            </a:r>
            <a:r>
              <a:rPr lang="en-GB" b="1" dirty="0" smtClean="0"/>
              <a:t>world”</a:t>
            </a:r>
          </a:p>
          <a:p>
            <a:pPr marL="0" indent="0">
              <a:buNone/>
            </a:pPr>
            <a:endParaRPr lang="en-GB" dirty="0"/>
          </a:p>
          <a:p>
            <a:r>
              <a:rPr lang="en-GB" b="1" dirty="0" smtClean="0"/>
              <a:t>“social </a:t>
            </a:r>
            <a:r>
              <a:rPr lang="en-GB" b="1" dirty="0"/>
              <a:t>media platforms take such little responsibility for their </a:t>
            </a:r>
            <a:r>
              <a:rPr lang="en-GB" b="1" dirty="0" smtClean="0"/>
              <a:t>content”</a:t>
            </a:r>
          </a:p>
          <a:p>
            <a:pPr marL="0" indent="0">
              <a:buNone/>
            </a:pPr>
            <a:endParaRPr lang="en-GB" dirty="0" smtClean="0"/>
          </a:p>
          <a:p>
            <a:r>
              <a:rPr lang="en-GB" b="1" dirty="0" smtClean="0"/>
              <a:t>“if </a:t>
            </a:r>
            <a:r>
              <a:rPr lang="en-GB" b="1" dirty="0"/>
              <a:t>all hate crime was prosecuted, it’s hard to know what time the police would have for anything else</a:t>
            </a:r>
            <a:r>
              <a:rPr lang="en-GB" b="1" dirty="0" smtClean="0"/>
              <a:t>.”</a:t>
            </a:r>
            <a:endParaRPr lang="en-GB" b="1" dirty="0"/>
          </a:p>
        </p:txBody>
      </p:sp>
      <p:sp>
        <p:nvSpPr>
          <p:cNvPr id="4" name="TextBox 3"/>
          <p:cNvSpPr txBox="1"/>
          <p:nvPr/>
        </p:nvSpPr>
        <p:spPr>
          <a:xfrm>
            <a:off x="0" y="0"/>
            <a:ext cx="2743200" cy="1077218"/>
          </a:xfrm>
          <a:prstGeom prst="rect">
            <a:avLst/>
          </a:prstGeom>
          <a:solidFill>
            <a:schemeClr val="accent4">
              <a:lumMod val="40000"/>
              <a:lumOff val="60000"/>
            </a:schemeClr>
          </a:solidFill>
        </p:spPr>
        <p:txBody>
          <a:bodyPr wrap="square" rtlCol="0">
            <a:spAutoFit/>
          </a:bodyPr>
          <a:lstStyle/>
          <a:p>
            <a:r>
              <a:rPr lang="en-GB" sz="3200" dirty="0" smtClean="0"/>
              <a:t>Translate!</a:t>
            </a:r>
          </a:p>
          <a:p>
            <a:endParaRPr lang="en-GB" sz="3200" dirty="0"/>
          </a:p>
        </p:txBody>
      </p:sp>
      <p:pic>
        <p:nvPicPr>
          <p:cNvPr id="5" name="Picture 4" descr="C:\Users\lh1094c\AppData\Local\Microsoft\Windows\Temporary Internet Files\Content.IE5\KH1ZLFB5\thesaurus_fullpic_artwo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0"/>
            <a:ext cx="1256756" cy="10474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lh1094c\AppData\Local\Microsoft\Windows\Temporary Internet Files\Content.IE5\O0O7GI7X\monit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01309"/>
            <a:ext cx="1360170" cy="153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48873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Answer Structure</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u="sng" dirty="0"/>
              <a:t>POA 2-Gender and biological sex are two different things </a:t>
            </a:r>
          </a:p>
          <a:p>
            <a:r>
              <a:rPr lang="en-GB" dirty="0"/>
              <a:t>Passage 1 </a:t>
            </a:r>
            <a:r>
              <a:rPr lang="en-GB" dirty="0" smtClean="0"/>
              <a:t>states that they disapprove of gender and sex being grouped together</a:t>
            </a:r>
          </a:p>
          <a:p>
            <a:r>
              <a:rPr lang="en-GB" dirty="0" smtClean="0"/>
              <a:t>“</a:t>
            </a:r>
            <a:r>
              <a:rPr lang="en-GB" dirty="0"/>
              <a:t>Gender stereotypes are too often confused with biology</a:t>
            </a:r>
            <a:r>
              <a:rPr lang="en-GB" dirty="0" smtClean="0"/>
              <a:t>” </a:t>
            </a:r>
          </a:p>
          <a:p>
            <a:endParaRPr lang="en-GB" dirty="0"/>
          </a:p>
          <a:p>
            <a:r>
              <a:rPr lang="en-GB" dirty="0"/>
              <a:t>Passage 2 </a:t>
            </a:r>
            <a:r>
              <a:rPr lang="en-GB" dirty="0" smtClean="0"/>
              <a:t>states that gender is much more of an open concept, and should not be assigned at birth</a:t>
            </a:r>
          </a:p>
          <a:p>
            <a:r>
              <a:rPr lang="en-GB" dirty="0" smtClean="0"/>
              <a:t> “</a:t>
            </a:r>
            <a:r>
              <a:rPr lang="en-GB" dirty="0"/>
              <a:t>gender isn’t as rigid as we thought it might be. It’s more fluid than the </a:t>
            </a:r>
            <a:r>
              <a:rPr lang="en-GB" dirty="0" err="1"/>
              <a:t>longheld</a:t>
            </a:r>
            <a:r>
              <a:rPr lang="en-GB" dirty="0"/>
              <a:t> binaries of “girl” and “boy”, and “man” and “woman”. </a:t>
            </a:r>
            <a:r>
              <a:rPr lang="en-GB" dirty="0" smtClean="0"/>
              <a:t>” / “the </a:t>
            </a:r>
            <a:r>
              <a:rPr lang="en-GB" dirty="0"/>
              <a:t>gender the midwife assigns us at birth after taking a look at our genitals doesn’t always match up with how we feel inside.</a:t>
            </a:r>
            <a:r>
              <a:rPr lang="en-GB" dirty="0" smtClean="0"/>
              <a:t>”</a:t>
            </a:r>
            <a:endParaRPr lang="en-GB" dirty="0"/>
          </a:p>
          <a:p>
            <a:endParaRPr lang="en-GB" dirty="0"/>
          </a:p>
        </p:txBody>
      </p:sp>
    </p:spTree>
    <p:extLst>
      <p:ext uri="{BB962C8B-B14F-4D97-AF65-F5344CB8AC3E}">
        <p14:creationId xmlns:p14="http://schemas.microsoft.com/office/powerpoint/2010/main" val="100703590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Answer Structure</a:t>
            </a:r>
            <a:endParaRPr lang="en-GB" dirty="0"/>
          </a:p>
        </p:txBody>
      </p:sp>
      <p:sp>
        <p:nvSpPr>
          <p:cNvPr id="3" name="Content Placeholder 2"/>
          <p:cNvSpPr>
            <a:spLocks noGrp="1"/>
          </p:cNvSpPr>
          <p:nvPr>
            <p:ph idx="1"/>
          </p:nvPr>
        </p:nvSpPr>
        <p:spPr/>
        <p:txBody>
          <a:bodyPr>
            <a:normAutofit/>
          </a:bodyPr>
          <a:lstStyle/>
          <a:p>
            <a:pPr marL="0" indent="0">
              <a:buNone/>
            </a:pPr>
            <a:r>
              <a:rPr lang="en-GB" u="sng" dirty="0" smtClean="0"/>
              <a:t>POA </a:t>
            </a:r>
            <a:r>
              <a:rPr lang="en-GB" u="sng" dirty="0"/>
              <a:t>3- Changing attitudes about gender stereotypes is difficult</a:t>
            </a:r>
          </a:p>
          <a:p>
            <a:r>
              <a:rPr lang="en-GB" dirty="0"/>
              <a:t>Passage 1 states…</a:t>
            </a:r>
          </a:p>
          <a:p>
            <a:r>
              <a:rPr lang="en-GB" dirty="0" smtClean="0"/>
              <a:t>“_________” (P.7) </a:t>
            </a:r>
            <a:endParaRPr lang="en-GB" dirty="0"/>
          </a:p>
          <a:p>
            <a:r>
              <a:rPr lang="en-GB" dirty="0"/>
              <a:t>Passage 2 states…</a:t>
            </a:r>
          </a:p>
          <a:p>
            <a:r>
              <a:rPr lang="en-GB" dirty="0"/>
              <a:t>“________” </a:t>
            </a:r>
            <a:r>
              <a:rPr lang="en-GB" dirty="0" smtClean="0"/>
              <a:t>(P.12-13)</a:t>
            </a:r>
            <a:endParaRPr lang="en-GB" dirty="0"/>
          </a:p>
          <a:p>
            <a:endParaRPr lang="en-GB" dirty="0"/>
          </a:p>
        </p:txBody>
      </p:sp>
    </p:spTree>
    <p:extLst>
      <p:ext uri="{BB962C8B-B14F-4D97-AF65-F5344CB8AC3E}">
        <p14:creationId xmlns:p14="http://schemas.microsoft.com/office/powerpoint/2010/main" val="304793449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Answer Structure</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u="sng" dirty="0" smtClean="0"/>
              <a:t>POA </a:t>
            </a:r>
            <a:r>
              <a:rPr lang="en-GB" u="sng" dirty="0"/>
              <a:t>3- Changing attitudes about gender stereotypes is difficult</a:t>
            </a:r>
          </a:p>
          <a:p>
            <a:r>
              <a:rPr lang="en-GB" dirty="0"/>
              <a:t>Passage 1 </a:t>
            </a:r>
            <a:r>
              <a:rPr lang="en-GB" dirty="0" smtClean="0"/>
              <a:t>states that even those who are adopting the term ‘non-binary’ still often adhere to gender stereotypes</a:t>
            </a:r>
          </a:p>
          <a:p>
            <a:r>
              <a:rPr lang="en-GB" dirty="0" smtClean="0"/>
              <a:t> “</a:t>
            </a:r>
            <a:r>
              <a:rPr lang="en-GB" dirty="0"/>
              <a:t>discussions of gender today, rather than expanding boundaries, only contract them. When people say they’re “non-binary”, it sounds to me more like they swallowed the lie of the pink and blue </a:t>
            </a:r>
            <a:r>
              <a:rPr lang="en-GB" dirty="0" err="1"/>
              <a:t>onesies</a:t>
            </a:r>
            <a:r>
              <a:rPr lang="en-GB" dirty="0"/>
              <a:t>. </a:t>
            </a:r>
            <a:r>
              <a:rPr lang="en-GB" dirty="0" smtClean="0"/>
              <a:t>” </a:t>
            </a:r>
          </a:p>
          <a:p>
            <a:endParaRPr lang="en-GB" dirty="0"/>
          </a:p>
          <a:p>
            <a:r>
              <a:rPr lang="en-GB" dirty="0"/>
              <a:t>Passage 2 </a:t>
            </a:r>
            <a:r>
              <a:rPr lang="en-GB" dirty="0" smtClean="0"/>
              <a:t>states that gender ideas are so much part of our society that it is hard to think of things differently</a:t>
            </a:r>
            <a:endParaRPr lang="en-GB" dirty="0"/>
          </a:p>
          <a:p>
            <a:r>
              <a:rPr lang="en-GB" dirty="0" smtClean="0"/>
              <a:t>“</a:t>
            </a:r>
            <a:r>
              <a:rPr lang="en-GB" dirty="0"/>
              <a:t>it is so entrenched in every aspect of our society. It's hard to think about a society that works a little differently to the one we have now. </a:t>
            </a:r>
            <a:r>
              <a:rPr lang="en-GB" dirty="0" smtClean="0"/>
              <a:t>” </a:t>
            </a:r>
            <a:endParaRPr lang="en-GB" dirty="0"/>
          </a:p>
          <a:p>
            <a:endParaRPr lang="en-GB" dirty="0"/>
          </a:p>
        </p:txBody>
      </p:sp>
    </p:spTree>
    <p:extLst>
      <p:ext uri="{BB962C8B-B14F-4D97-AF65-F5344CB8AC3E}">
        <p14:creationId xmlns:p14="http://schemas.microsoft.com/office/powerpoint/2010/main" val="429080593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Example-Mental Health in Schools</a:t>
            </a:r>
            <a:endParaRPr lang="en-GB" dirty="0"/>
          </a:p>
        </p:txBody>
      </p:sp>
      <p:sp>
        <p:nvSpPr>
          <p:cNvPr id="3" name="Content Placeholder 2"/>
          <p:cNvSpPr>
            <a:spLocks noGrp="1"/>
          </p:cNvSpPr>
          <p:nvPr>
            <p:ph idx="1"/>
          </p:nvPr>
        </p:nvSpPr>
        <p:spPr/>
        <p:txBody>
          <a:bodyPr/>
          <a:lstStyle/>
          <a:p>
            <a:endParaRPr lang="en-GB"/>
          </a:p>
        </p:txBody>
      </p:sp>
      <p:pic>
        <p:nvPicPr>
          <p:cNvPr id="4098" name="Picture 2" descr="C:\Users\mi3069a\AppData\Local\Microsoft\Windows\Temporary Internet Files\Content.IE5\G4RKG6IB\world-mental-health-da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05000"/>
            <a:ext cx="3476625" cy="347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10259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Question</a:t>
            </a:r>
            <a:endParaRPr lang="en-GB" dirty="0"/>
          </a:p>
        </p:txBody>
      </p:sp>
      <p:sp>
        <p:nvSpPr>
          <p:cNvPr id="3" name="Content Placeholder 2"/>
          <p:cNvSpPr>
            <a:spLocks noGrp="1"/>
          </p:cNvSpPr>
          <p:nvPr>
            <p:ph idx="1"/>
          </p:nvPr>
        </p:nvSpPr>
        <p:spPr/>
        <p:txBody>
          <a:bodyPr/>
          <a:lstStyle/>
          <a:p>
            <a:pPr marL="0" indent="0">
              <a:buNone/>
            </a:pPr>
            <a:r>
              <a:rPr lang="en-GB" dirty="0"/>
              <a:t>Look at </a:t>
            </a:r>
            <a:r>
              <a:rPr lang="en-GB" b="1" dirty="0"/>
              <a:t>both</a:t>
            </a:r>
            <a:r>
              <a:rPr lang="en-GB" dirty="0"/>
              <a:t> passages. </a:t>
            </a:r>
          </a:p>
          <a:p>
            <a:pPr marL="0" indent="0">
              <a:buNone/>
            </a:pPr>
            <a:r>
              <a:rPr lang="en-GB" dirty="0"/>
              <a:t>The writers </a:t>
            </a:r>
            <a:r>
              <a:rPr lang="en-GB" b="1" dirty="0" smtClean="0"/>
              <a:t>disagree </a:t>
            </a:r>
            <a:r>
              <a:rPr lang="en-GB" dirty="0" smtClean="0"/>
              <a:t>about the way schools approach mental health issues in young people. </a:t>
            </a:r>
            <a:r>
              <a:rPr lang="en-GB" dirty="0"/>
              <a:t>Identify </a:t>
            </a:r>
            <a:r>
              <a:rPr lang="en-GB" b="1" dirty="0"/>
              <a:t>three</a:t>
            </a:r>
            <a:r>
              <a:rPr lang="en-GB" dirty="0"/>
              <a:t> key areas on which they </a:t>
            </a:r>
            <a:r>
              <a:rPr lang="en-GB" b="1" dirty="0" smtClean="0"/>
              <a:t>disagree</a:t>
            </a:r>
            <a:r>
              <a:rPr lang="en-GB" dirty="0"/>
              <a:t>. </a:t>
            </a:r>
          </a:p>
          <a:p>
            <a:pPr marL="0" indent="0">
              <a:buNone/>
            </a:pPr>
            <a:r>
              <a:rPr lang="en-GB" dirty="0"/>
              <a:t>You should </a:t>
            </a:r>
            <a:r>
              <a:rPr lang="en-GB" b="1" dirty="0"/>
              <a:t>support the points </a:t>
            </a:r>
            <a:r>
              <a:rPr lang="en-GB" dirty="0"/>
              <a:t>by </a:t>
            </a:r>
            <a:r>
              <a:rPr lang="en-GB" b="1" dirty="0"/>
              <a:t>referring to important ideas</a:t>
            </a:r>
            <a:r>
              <a:rPr lang="en-GB" dirty="0"/>
              <a:t> in </a:t>
            </a:r>
            <a:r>
              <a:rPr lang="en-GB" b="1" dirty="0"/>
              <a:t>both</a:t>
            </a:r>
            <a:r>
              <a:rPr lang="en-GB" dirty="0"/>
              <a:t> passages.</a:t>
            </a:r>
          </a:p>
          <a:p>
            <a:pPr marL="0" indent="0">
              <a:buNone/>
            </a:pPr>
            <a:r>
              <a:rPr lang="en-GB" dirty="0"/>
              <a:t>You may answer this Q in continuous prose or in a series of </a:t>
            </a:r>
            <a:r>
              <a:rPr lang="en-GB" b="1" dirty="0"/>
              <a:t>developed bullet points</a:t>
            </a:r>
            <a:r>
              <a:rPr lang="en-GB" dirty="0"/>
              <a:t>.</a:t>
            </a:r>
          </a:p>
          <a:p>
            <a:endParaRPr lang="en-GB" dirty="0"/>
          </a:p>
        </p:txBody>
      </p:sp>
      <p:pic>
        <p:nvPicPr>
          <p:cNvPr id="4" name="Picture 2" descr="C:\Users\mi3069a\AppData\Local\Microsoft\Windows\Temporary Internet Files\Content.IE5\G4RKG6IB\world-mental-health-da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93673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Article Summaries</a:t>
            </a:r>
            <a:endParaRPr lang="en-GB" dirty="0"/>
          </a:p>
        </p:txBody>
      </p:sp>
      <p:sp>
        <p:nvSpPr>
          <p:cNvPr id="3" name="Text Placeholder 2"/>
          <p:cNvSpPr>
            <a:spLocks noGrp="1"/>
          </p:cNvSpPr>
          <p:nvPr>
            <p:ph type="body" idx="1"/>
          </p:nvPr>
        </p:nvSpPr>
        <p:spPr/>
        <p:txBody>
          <a:bodyPr/>
          <a:lstStyle/>
          <a:p>
            <a:r>
              <a:rPr lang="en-GB" dirty="0" smtClean="0"/>
              <a:t>Passage 1</a:t>
            </a:r>
            <a:endParaRPr lang="en-GB" dirty="0"/>
          </a:p>
        </p:txBody>
      </p:sp>
      <p:sp>
        <p:nvSpPr>
          <p:cNvPr id="4" name="Content Placeholder 3"/>
          <p:cNvSpPr>
            <a:spLocks noGrp="1"/>
          </p:cNvSpPr>
          <p:nvPr>
            <p:ph sz="half" idx="2"/>
          </p:nvPr>
        </p:nvSpPr>
        <p:spPr/>
        <p:txBody>
          <a:bodyPr/>
          <a:lstStyle/>
          <a:p>
            <a:endParaRPr lang="en-GB" dirty="0"/>
          </a:p>
        </p:txBody>
      </p:sp>
      <p:sp>
        <p:nvSpPr>
          <p:cNvPr id="5" name="Text Placeholder 4"/>
          <p:cNvSpPr>
            <a:spLocks noGrp="1"/>
          </p:cNvSpPr>
          <p:nvPr>
            <p:ph type="body" sz="quarter" idx="3"/>
          </p:nvPr>
        </p:nvSpPr>
        <p:spPr/>
        <p:txBody>
          <a:bodyPr/>
          <a:lstStyle/>
          <a:p>
            <a:r>
              <a:rPr lang="en-GB" dirty="0" smtClean="0"/>
              <a:t>Passage 2</a:t>
            </a:r>
            <a:endParaRPr lang="en-GB" dirty="0"/>
          </a:p>
        </p:txBody>
      </p:sp>
      <p:sp>
        <p:nvSpPr>
          <p:cNvPr id="6" name="Content Placeholder 5"/>
          <p:cNvSpPr>
            <a:spLocks noGrp="1"/>
          </p:cNvSpPr>
          <p:nvPr>
            <p:ph sz="quarter" idx="4"/>
          </p:nvPr>
        </p:nvSpPr>
        <p:spPr/>
        <p:txBody>
          <a:bodyPr/>
          <a:lstStyle/>
          <a:p>
            <a:endParaRPr lang="en-GB" dirty="0"/>
          </a:p>
        </p:txBody>
      </p:sp>
      <p:pic>
        <p:nvPicPr>
          <p:cNvPr id="2050" name="Picture 2" descr="C:\Users\mi3069a\AppData\Local\Microsoft\Windows\Temporary Internet Files\Content.IE5\G4LAEEGT\Note.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8322" y="762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77782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Article Summaries</a:t>
            </a:r>
            <a:endParaRPr lang="en-GB" dirty="0"/>
          </a:p>
        </p:txBody>
      </p:sp>
      <p:sp>
        <p:nvSpPr>
          <p:cNvPr id="3" name="Text Placeholder 2"/>
          <p:cNvSpPr>
            <a:spLocks noGrp="1"/>
          </p:cNvSpPr>
          <p:nvPr>
            <p:ph type="body" idx="1"/>
          </p:nvPr>
        </p:nvSpPr>
        <p:spPr/>
        <p:txBody>
          <a:bodyPr/>
          <a:lstStyle/>
          <a:p>
            <a:r>
              <a:rPr lang="en-GB" dirty="0" smtClean="0"/>
              <a:t>Passage 1</a:t>
            </a:r>
            <a:endParaRPr lang="en-GB" dirty="0"/>
          </a:p>
        </p:txBody>
      </p:sp>
      <p:sp>
        <p:nvSpPr>
          <p:cNvPr id="4" name="Content Placeholder 3"/>
          <p:cNvSpPr>
            <a:spLocks noGrp="1"/>
          </p:cNvSpPr>
          <p:nvPr>
            <p:ph sz="half" idx="2"/>
          </p:nvPr>
        </p:nvSpPr>
        <p:spPr/>
        <p:txBody>
          <a:bodyPr>
            <a:normAutofit fontScale="70000" lnSpcReduction="20000"/>
          </a:bodyPr>
          <a:lstStyle/>
          <a:p>
            <a:r>
              <a:rPr lang="en-GB" dirty="0" smtClean="0"/>
              <a:t>The mental health issues among young people are increasing (P.1)</a:t>
            </a:r>
          </a:p>
          <a:p>
            <a:r>
              <a:rPr lang="en-GB" dirty="0" smtClean="0"/>
              <a:t>School demands can be a source of stress (P.2)</a:t>
            </a:r>
          </a:p>
          <a:p>
            <a:r>
              <a:rPr lang="en-GB" dirty="0" smtClean="0"/>
              <a:t>Social media can make problems worse (P.3)</a:t>
            </a:r>
          </a:p>
          <a:p>
            <a:r>
              <a:rPr lang="en-GB" dirty="0" smtClean="0"/>
              <a:t>There needs to be a higher government investment in mental health care for young people (P.4)</a:t>
            </a:r>
          </a:p>
          <a:p>
            <a:r>
              <a:rPr lang="en-GB" dirty="0" smtClean="0"/>
              <a:t>Schools need more encouragement and training to fulfil health and wellbeing goals (P.5)</a:t>
            </a:r>
          </a:p>
          <a:p>
            <a:r>
              <a:rPr lang="en-GB" dirty="0" smtClean="0"/>
              <a:t>The government needs a way of measuring success in mental health provision in schools (P.6)</a:t>
            </a:r>
          </a:p>
          <a:p>
            <a:r>
              <a:rPr lang="en-GB" dirty="0" smtClean="0"/>
              <a:t>Mental health services need more funding (P.6)</a:t>
            </a:r>
            <a:endParaRPr lang="en-GB" dirty="0"/>
          </a:p>
        </p:txBody>
      </p:sp>
      <p:sp>
        <p:nvSpPr>
          <p:cNvPr id="5" name="Text Placeholder 4"/>
          <p:cNvSpPr>
            <a:spLocks noGrp="1"/>
          </p:cNvSpPr>
          <p:nvPr>
            <p:ph type="body" sz="quarter" idx="3"/>
          </p:nvPr>
        </p:nvSpPr>
        <p:spPr/>
        <p:txBody>
          <a:bodyPr/>
          <a:lstStyle/>
          <a:p>
            <a:r>
              <a:rPr lang="en-GB" dirty="0" smtClean="0"/>
              <a:t>Passage 2</a:t>
            </a:r>
            <a:endParaRPr lang="en-GB" dirty="0"/>
          </a:p>
        </p:txBody>
      </p:sp>
      <p:sp>
        <p:nvSpPr>
          <p:cNvPr id="6" name="Content Placeholder 5"/>
          <p:cNvSpPr>
            <a:spLocks noGrp="1"/>
          </p:cNvSpPr>
          <p:nvPr>
            <p:ph sz="quarter" idx="4"/>
          </p:nvPr>
        </p:nvSpPr>
        <p:spPr/>
        <p:txBody>
          <a:bodyPr>
            <a:normAutofit fontScale="77500" lnSpcReduction="20000"/>
          </a:bodyPr>
          <a:lstStyle/>
          <a:p>
            <a:r>
              <a:rPr lang="en-GB" dirty="0" smtClean="0"/>
              <a:t>Mental health training has so far been unsuccessful (P.1)</a:t>
            </a:r>
          </a:p>
          <a:p>
            <a:r>
              <a:rPr lang="en-GB" dirty="0" smtClean="0"/>
              <a:t>Can often allow children to dwell on problems (P.4)</a:t>
            </a:r>
          </a:p>
          <a:p>
            <a:r>
              <a:rPr lang="en-GB" dirty="0" smtClean="0"/>
              <a:t>Mental health classes often incorrectly teach about emotions (P. 5)</a:t>
            </a:r>
          </a:p>
          <a:p>
            <a:r>
              <a:rPr lang="en-GB" dirty="0" smtClean="0"/>
              <a:t>Mental health issues among young people are increasing (P. 7)</a:t>
            </a:r>
          </a:p>
          <a:p>
            <a:r>
              <a:rPr lang="en-GB" dirty="0" smtClean="0"/>
              <a:t>Programmes funded by the government have been wrongly chosen (P. 8/9)</a:t>
            </a:r>
          </a:p>
          <a:p>
            <a:r>
              <a:rPr lang="en-GB" dirty="0" smtClean="0"/>
              <a:t>Over-reacting and overemphasis on mental health issues can cause panic (P.11)</a:t>
            </a:r>
            <a:endParaRPr lang="en-GB" dirty="0"/>
          </a:p>
        </p:txBody>
      </p:sp>
      <p:pic>
        <p:nvPicPr>
          <p:cNvPr id="2050" name="Picture 2" descr="C:\Users\mi3069a\AppData\Local\Microsoft\Windows\Temporary Internet Files\Content.IE5\G4LAEEGT\Note.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8322" y="76200"/>
            <a:ext cx="1905000" cy="1905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3962400" y="4038600"/>
            <a:ext cx="914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505200" y="2895600"/>
            <a:ext cx="12192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71900" y="5181600"/>
            <a:ext cx="11811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7778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Question</a:t>
            </a:r>
            <a:endParaRPr lang="en-GB" dirty="0"/>
          </a:p>
        </p:txBody>
      </p:sp>
      <p:sp>
        <p:nvSpPr>
          <p:cNvPr id="3" name="Content Placeholder 2"/>
          <p:cNvSpPr>
            <a:spLocks noGrp="1"/>
          </p:cNvSpPr>
          <p:nvPr>
            <p:ph idx="1"/>
          </p:nvPr>
        </p:nvSpPr>
        <p:spPr/>
        <p:txBody>
          <a:bodyPr/>
          <a:lstStyle/>
          <a:p>
            <a:pPr marL="0" indent="0">
              <a:buNone/>
            </a:pPr>
            <a:r>
              <a:rPr lang="en-GB" dirty="0"/>
              <a:t>Look at </a:t>
            </a:r>
            <a:r>
              <a:rPr lang="en-GB" b="1" dirty="0"/>
              <a:t>both</a:t>
            </a:r>
            <a:r>
              <a:rPr lang="en-GB" dirty="0"/>
              <a:t> passages. </a:t>
            </a:r>
          </a:p>
          <a:p>
            <a:pPr marL="0" indent="0">
              <a:buNone/>
            </a:pPr>
            <a:r>
              <a:rPr lang="en-GB" dirty="0"/>
              <a:t>The writers </a:t>
            </a:r>
            <a:r>
              <a:rPr lang="en-GB" b="1" dirty="0" smtClean="0"/>
              <a:t>disagree </a:t>
            </a:r>
            <a:r>
              <a:rPr lang="en-GB" dirty="0" smtClean="0"/>
              <a:t>about the way schools approach mental health issues in young people. </a:t>
            </a:r>
            <a:r>
              <a:rPr lang="en-GB" dirty="0"/>
              <a:t>Identify </a:t>
            </a:r>
            <a:r>
              <a:rPr lang="en-GB" b="1" dirty="0"/>
              <a:t>three</a:t>
            </a:r>
            <a:r>
              <a:rPr lang="en-GB" dirty="0"/>
              <a:t> key areas on which they </a:t>
            </a:r>
            <a:r>
              <a:rPr lang="en-GB" b="1" dirty="0" smtClean="0"/>
              <a:t>disagree</a:t>
            </a:r>
            <a:r>
              <a:rPr lang="en-GB" dirty="0"/>
              <a:t>. </a:t>
            </a:r>
          </a:p>
          <a:p>
            <a:pPr marL="0" indent="0">
              <a:buNone/>
            </a:pPr>
            <a:r>
              <a:rPr lang="en-GB" dirty="0"/>
              <a:t>You should </a:t>
            </a:r>
            <a:r>
              <a:rPr lang="en-GB" b="1" dirty="0"/>
              <a:t>support the points </a:t>
            </a:r>
            <a:r>
              <a:rPr lang="en-GB" dirty="0"/>
              <a:t>by </a:t>
            </a:r>
            <a:r>
              <a:rPr lang="en-GB" b="1" dirty="0"/>
              <a:t>referring to important ideas</a:t>
            </a:r>
            <a:r>
              <a:rPr lang="en-GB" dirty="0"/>
              <a:t> in </a:t>
            </a:r>
            <a:r>
              <a:rPr lang="en-GB" b="1" dirty="0"/>
              <a:t>both</a:t>
            </a:r>
            <a:r>
              <a:rPr lang="en-GB" dirty="0"/>
              <a:t> passages.</a:t>
            </a:r>
          </a:p>
          <a:p>
            <a:pPr marL="0" indent="0">
              <a:buNone/>
            </a:pPr>
            <a:r>
              <a:rPr lang="en-GB" dirty="0"/>
              <a:t>You may answer this Q in continuous prose or in a series of </a:t>
            </a:r>
            <a:r>
              <a:rPr lang="en-GB" b="1" dirty="0"/>
              <a:t>developed bullet points</a:t>
            </a:r>
            <a:r>
              <a:rPr lang="en-GB" dirty="0"/>
              <a:t>.</a:t>
            </a:r>
          </a:p>
          <a:p>
            <a:endParaRPr lang="en-GB" dirty="0"/>
          </a:p>
        </p:txBody>
      </p:sp>
      <p:pic>
        <p:nvPicPr>
          <p:cNvPr id="4" name="Picture 2" descr="C:\Users\mi3069a\AppData\Local\Microsoft\Windows\Temporary Internet Files\Content.IE5\G4RKG6IB\world-mental-health-da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72470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Answer Structure</a:t>
            </a:r>
            <a:endParaRPr lang="en-GB" dirty="0"/>
          </a:p>
        </p:txBody>
      </p:sp>
      <p:sp>
        <p:nvSpPr>
          <p:cNvPr id="3" name="Content Placeholder 2"/>
          <p:cNvSpPr>
            <a:spLocks noGrp="1"/>
          </p:cNvSpPr>
          <p:nvPr>
            <p:ph idx="1"/>
          </p:nvPr>
        </p:nvSpPr>
        <p:spPr>
          <a:xfrm>
            <a:off x="457200" y="1524000"/>
            <a:ext cx="8229600" cy="4525963"/>
          </a:xfrm>
        </p:spPr>
        <p:txBody>
          <a:bodyPr>
            <a:normAutofit/>
          </a:bodyPr>
          <a:lstStyle/>
          <a:p>
            <a:pPr marL="0" indent="0">
              <a:buNone/>
            </a:pPr>
            <a:r>
              <a:rPr lang="en-GB" dirty="0" smtClean="0"/>
              <a:t>What are our points that they </a:t>
            </a:r>
            <a:r>
              <a:rPr lang="en-GB" b="1" dirty="0" smtClean="0"/>
              <a:t>disagree</a:t>
            </a:r>
            <a:r>
              <a:rPr lang="en-GB" dirty="0" smtClean="0"/>
              <a:t> on? </a:t>
            </a:r>
          </a:p>
          <a:p>
            <a:pPr marL="0" indent="0">
              <a:buNone/>
            </a:pPr>
            <a:endParaRPr lang="en-GB" dirty="0" smtClean="0"/>
          </a:p>
          <a:p>
            <a:r>
              <a:rPr lang="en-GB" dirty="0"/>
              <a:t> </a:t>
            </a:r>
            <a:r>
              <a:rPr lang="en-GB" dirty="0" smtClean="0"/>
              <a:t> </a:t>
            </a:r>
          </a:p>
          <a:p>
            <a:r>
              <a:rPr lang="en-GB" dirty="0"/>
              <a:t> </a:t>
            </a:r>
            <a:endParaRPr lang="en-GB" dirty="0" smtClean="0"/>
          </a:p>
          <a:p>
            <a:r>
              <a:rPr lang="en-GB" dirty="0"/>
              <a:t> </a:t>
            </a:r>
            <a:endParaRPr lang="en-GB" dirty="0" smtClean="0"/>
          </a:p>
          <a:p>
            <a:endParaRPr lang="en-GB" dirty="0"/>
          </a:p>
        </p:txBody>
      </p:sp>
      <p:pic>
        <p:nvPicPr>
          <p:cNvPr id="5122" name="Picture 2" descr="C:\Users\mi3069a\AppData\Local\Microsoft\Windows\Temporary Internet Files\Content.IE5\D3IGD9E7\incorrect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5715000"/>
            <a:ext cx="1041438"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46764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Answer Structure</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What are our points that they </a:t>
            </a:r>
            <a:r>
              <a:rPr lang="en-GB" b="1" dirty="0" smtClean="0"/>
              <a:t>disagree</a:t>
            </a:r>
            <a:r>
              <a:rPr lang="en-GB" dirty="0" smtClean="0"/>
              <a:t> on? </a:t>
            </a:r>
          </a:p>
          <a:p>
            <a:pPr marL="0" indent="0">
              <a:buNone/>
            </a:pPr>
            <a:endParaRPr lang="en-GB" dirty="0" smtClean="0"/>
          </a:p>
          <a:p>
            <a:r>
              <a:rPr lang="en-GB" dirty="0" smtClean="0"/>
              <a:t>The benefits/harm mental health lessons can have</a:t>
            </a:r>
          </a:p>
          <a:p>
            <a:r>
              <a:rPr lang="en-GB" dirty="0" smtClean="0"/>
              <a:t>Government choices over mental health support programmes</a:t>
            </a:r>
          </a:p>
          <a:p>
            <a:r>
              <a:rPr lang="en-GB" dirty="0" smtClean="0"/>
              <a:t>The importance of these schemes in schools</a:t>
            </a:r>
            <a:endParaRPr lang="en-GB" dirty="0"/>
          </a:p>
        </p:txBody>
      </p:sp>
      <p:pic>
        <p:nvPicPr>
          <p:cNvPr id="5" name="Picture 2" descr="C:\Users\mi3069a\AppData\Local\Microsoft\Windows\Temporary Internet Files\Content.IE5\D3IGD9E7\incorrect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5715000"/>
            <a:ext cx="1041438"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960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Paired Example</a:t>
            </a:r>
            <a:endParaRPr lang="en-GB" dirty="0"/>
          </a:p>
        </p:txBody>
      </p:sp>
      <p:sp>
        <p:nvSpPr>
          <p:cNvPr id="3" name="Content Placeholder 2"/>
          <p:cNvSpPr>
            <a:spLocks noGrp="1"/>
          </p:cNvSpPr>
          <p:nvPr>
            <p:ph idx="1"/>
          </p:nvPr>
        </p:nvSpPr>
        <p:spPr/>
        <p:txBody>
          <a:bodyPr>
            <a:normAutofit fontScale="70000" lnSpcReduction="20000"/>
          </a:bodyPr>
          <a:lstStyle/>
          <a:p>
            <a:r>
              <a:rPr lang="en-GB" b="1" dirty="0" smtClean="0"/>
              <a:t>“spike </a:t>
            </a:r>
            <a:r>
              <a:rPr lang="en-GB" b="1" dirty="0"/>
              <a:t>in hate crime that followed the </a:t>
            </a:r>
            <a:r>
              <a:rPr lang="en-GB" b="1" dirty="0" err="1"/>
              <a:t>Brexit</a:t>
            </a:r>
            <a:r>
              <a:rPr lang="en-GB" b="1" dirty="0"/>
              <a:t> vote</a:t>
            </a:r>
            <a:r>
              <a:rPr lang="en-GB" b="1" dirty="0" smtClean="0"/>
              <a:t>.”</a:t>
            </a:r>
          </a:p>
          <a:p>
            <a:pPr marL="0" indent="0">
              <a:buNone/>
            </a:pPr>
            <a:r>
              <a:rPr lang="en-GB" dirty="0" smtClean="0"/>
              <a:t>Increase in abuse after UK voted to leave the EU.</a:t>
            </a:r>
          </a:p>
          <a:p>
            <a:pPr marL="0" indent="0">
              <a:buNone/>
            </a:pPr>
            <a:endParaRPr lang="en-GB" dirty="0"/>
          </a:p>
          <a:p>
            <a:r>
              <a:rPr lang="en-GB" b="1" dirty="0" smtClean="0"/>
              <a:t>“anonymity </a:t>
            </a:r>
            <a:r>
              <a:rPr lang="en-GB" b="1" dirty="0"/>
              <a:t>of the digital </a:t>
            </a:r>
            <a:r>
              <a:rPr lang="en-GB" b="1" dirty="0" smtClean="0"/>
              <a:t>world”</a:t>
            </a:r>
          </a:p>
          <a:p>
            <a:pPr marL="0" indent="0">
              <a:buNone/>
            </a:pPr>
            <a:r>
              <a:rPr lang="en-GB" dirty="0" smtClean="0"/>
              <a:t>Able to disguise your identity online</a:t>
            </a:r>
          </a:p>
          <a:p>
            <a:pPr marL="0" indent="0">
              <a:buNone/>
            </a:pPr>
            <a:endParaRPr lang="en-GB" dirty="0"/>
          </a:p>
          <a:p>
            <a:r>
              <a:rPr lang="en-GB" b="1" dirty="0" smtClean="0"/>
              <a:t>“social </a:t>
            </a:r>
            <a:r>
              <a:rPr lang="en-GB" b="1" dirty="0"/>
              <a:t>media platforms take such little responsibility for their </a:t>
            </a:r>
            <a:r>
              <a:rPr lang="en-GB" b="1" dirty="0" smtClean="0"/>
              <a:t>content”</a:t>
            </a:r>
          </a:p>
          <a:p>
            <a:pPr marL="0" indent="0">
              <a:buNone/>
            </a:pPr>
            <a:r>
              <a:rPr lang="en-GB" dirty="0" smtClean="0"/>
              <a:t>Sites do not monitor or prosecute comments made on their sites</a:t>
            </a:r>
          </a:p>
          <a:p>
            <a:pPr marL="0" indent="0">
              <a:buNone/>
            </a:pPr>
            <a:endParaRPr lang="en-GB" dirty="0" smtClean="0"/>
          </a:p>
          <a:p>
            <a:r>
              <a:rPr lang="en-GB" b="1" dirty="0" smtClean="0"/>
              <a:t>“if </a:t>
            </a:r>
            <a:r>
              <a:rPr lang="en-GB" b="1" dirty="0"/>
              <a:t>all hate crime was prosecuted, it’s hard to know what time the police would have for anything else</a:t>
            </a:r>
            <a:r>
              <a:rPr lang="en-GB" b="1" dirty="0" smtClean="0"/>
              <a:t>.”</a:t>
            </a:r>
            <a:endParaRPr lang="en-GB" b="1" dirty="0"/>
          </a:p>
          <a:p>
            <a:pPr marL="0" indent="0">
              <a:buNone/>
            </a:pPr>
            <a:r>
              <a:rPr lang="en-GB" dirty="0" smtClean="0"/>
              <a:t>It would be overwhelming to try to legally deal with every instance of online abuse</a:t>
            </a:r>
            <a:endParaRPr lang="en-GB" dirty="0"/>
          </a:p>
        </p:txBody>
      </p:sp>
      <p:pic>
        <p:nvPicPr>
          <p:cNvPr id="4" name="Picture 6" descr="C:\Users\lh1094c\AppData\Local\Microsoft\Windows\Temporary Internet Files\Content.IE5\O0O7GI7X\monito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152400"/>
            <a:ext cx="1673693" cy="188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34577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Answer Structure</a:t>
            </a:r>
            <a:endParaRPr lang="en-GB" dirty="0"/>
          </a:p>
        </p:txBody>
      </p:sp>
      <p:sp>
        <p:nvSpPr>
          <p:cNvPr id="3" name="Content Placeholder 2"/>
          <p:cNvSpPr>
            <a:spLocks noGrp="1"/>
          </p:cNvSpPr>
          <p:nvPr>
            <p:ph idx="1"/>
          </p:nvPr>
        </p:nvSpPr>
        <p:spPr>
          <a:xfrm>
            <a:off x="381000" y="1143000"/>
            <a:ext cx="8229600" cy="5410200"/>
          </a:xfrm>
        </p:spPr>
        <p:txBody>
          <a:bodyPr>
            <a:normAutofit fontScale="62500" lnSpcReduction="20000"/>
          </a:bodyPr>
          <a:lstStyle/>
          <a:p>
            <a:pPr marL="0" indent="0">
              <a:buNone/>
            </a:pPr>
            <a:r>
              <a:rPr lang="en-GB" u="sng" dirty="0" smtClean="0"/>
              <a:t>POD 1-</a:t>
            </a:r>
            <a:r>
              <a:rPr lang="en-GB" u="sng" dirty="0"/>
              <a:t>The benefits/harm mental health lessons can </a:t>
            </a:r>
            <a:r>
              <a:rPr lang="en-GB" u="sng" dirty="0" smtClean="0"/>
              <a:t>have</a:t>
            </a:r>
          </a:p>
          <a:p>
            <a:pPr marL="0" indent="0">
              <a:buNone/>
            </a:pPr>
            <a:r>
              <a:rPr lang="en-GB" dirty="0" smtClean="0"/>
              <a:t>Passage </a:t>
            </a:r>
            <a:r>
              <a:rPr lang="en-GB" dirty="0"/>
              <a:t>1 states…</a:t>
            </a:r>
          </a:p>
          <a:p>
            <a:r>
              <a:rPr lang="en-GB" dirty="0"/>
              <a:t>“_________” </a:t>
            </a:r>
            <a:endParaRPr lang="en-GB" dirty="0" smtClean="0"/>
          </a:p>
          <a:p>
            <a:r>
              <a:rPr lang="en-GB" dirty="0" smtClean="0"/>
              <a:t>Passage </a:t>
            </a:r>
            <a:r>
              <a:rPr lang="en-GB" dirty="0"/>
              <a:t>2 states…</a:t>
            </a:r>
          </a:p>
          <a:p>
            <a:r>
              <a:rPr lang="en-GB" dirty="0"/>
              <a:t>“________” </a:t>
            </a:r>
            <a:endParaRPr lang="en-GB" dirty="0" smtClean="0"/>
          </a:p>
          <a:p>
            <a:endParaRPr lang="en-GB" dirty="0" smtClean="0"/>
          </a:p>
          <a:p>
            <a:pPr marL="0" indent="0">
              <a:buNone/>
            </a:pPr>
            <a:r>
              <a:rPr lang="en-GB" u="sng" dirty="0" smtClean="0"/>
              <a:t>POD 2-</a:t>
            </a:r>
            <a:r>
              <a:rPr lang="en-GB" u="sng" dirty="0"/>
              <a:t>Government choices over mental health support </a:t>
            </a:r>
            <a:r>
              <a:rPr lang="en-GB" u="sng" dirty="0" smtClean="0"/>
              <a:t>programmes</a:t>
            </a:r>
          </a:p>
          <a:p>
            <a:r>
              <a:rPr lang="en-GB" dirty="0"/>
              <a:t>Passage 1 states…</a:t>
            </a:r>
          </a:p>
          <a:p>
            <a:r>
              <a:rPr lang="en-GB" dirty="0"/>
              <a:t>“_________” </a:t>
            </a:r>
          </a:p>
          <a:p>
            <a:r>
              <a:rPr lang="en-GB" dirty="0"/>
              <a:t>Passage 2 states…</a:t>
            </a:r>
          </a:p>
          <a:p>
            <a:r>
              <a:rPr lang="en-GB" dirty="0"/>
              <a:t>“________” </a:t>
            </a:r>
            <a:endParaRPr lang="en-GB" dirty="0" smtClean="0"/>
          </a:p>
          <a:p>
            <a:endParaRPr lang="en-GB" dirty="0"/>
          </a:p>
          <a:p>
            <a:pPr marL="0" indent="0">
              <a:buNone/>
            </a:pPr>
            <a:r>
              <a:rPr lang="en-GB" u="sng" dirty="0" smtClean="0"/>
              <a:t>POD </a:t>
            </a:r>
            <a:r>
              <a:rPr lang="en-GB" u="sng" dirty="0"/>
              <a:t>3- The importance of these schemes in </a:t>
            </a:r>
            <a:r>
              <a:rPr lang="en-GB" u="sng" dirty="0" smtClean="0"/>
              <a:t>schools</a:t>
            </a:r>
          </a:p>
          <a:p>
            <a:r>
              <a:rPr lang="en-GB" dirty="0" smtClean="0"/>
              <a:t>Passage </a:t>
            </a:r>
            <a:r>
              <a:rPr lang="en-GB" dirty="0"/>
              <a:t>1 states…</a:t>
            </a:r>
          </a:p>
          <a:p>
            <a:r>
              <a:rPr lang="en-GB" dirty="0"/>
              <a:t>“_________” </a:t>
            </a:r>
          </a:p>
          <a:p>
            <a:r>
              <a:rPr lang="en-GB" dirty="0"/>
              <a:t>Passage 2 states…</a:t>
            </a:r>
          </a:p>
          <a:p>
            <a:r>
              <a:rPr lang="en-GB" dirty="0"/>
              <a:t>“________” </a:t>
            </a:r>
          </a:p>
          <a:p>
            <a:pPr marL="0" indent="0">
              <a:buNone/>
            </a:pPr>
            <a:endParaRPr lang="en-GB" u="sng" dirty="0" smtClean="0"/>
          </a:p>
          <a:p>
            <a:pPr marL="0" indent="0">
              <a:buNone/>
            </a:pPr>
            <a:endParaRPr lang="en-GB" dirty="0"/>
          </a:p>
          <a:p>
            <a:endParaRPr lang="en-GB" dirty="0"/>
          </a:p>
        </p:txBody>
      </p:sp>
    </p:spTree>
    <p:extLst>
      <p:ext uri="{BB962C8B-B14F-4D97-AF65-F5344CB8AC3E}">
        <p14:creationId xmlns:p14="http://schemas.microsoft.com/office/powerpoint/2010/main" val="189575082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lstStyle/>
          <a:p>
            <a:r>
              <a:rPr lang="en-GB" dirty="0" smtClean="0"/>
              <a:t>Higher R4UAE-</a:t>
            </a:r>
            <a:br>
              <a:rPr lang="en-GB" dirty="0" smtClean="0"/>
            </a:br>
            <a:r>
              <a:rPr lang="en-GB" dirty="0" smtClean="0"/>
              <a:t>Ali Practice Paper</a:t>
            </a:r>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81000"/>
            <a:ext cx="2971800" cy="1977237"/>
          </a:xfrm>
          <a:prstGeom prst="rect">
            <a:avLst/>
          </a:prstGeom>
        </p:spPr>
      </p:pic>
    </p:spTree>
    <p:extLst>
      <p:ext uri="{BB962C8B-B14F-4D97-AF65-F5344CB8AC3E}">
        <p14:creationId xmlns:p14="http://schemas.microsoft.com/office/powerpoint/2010/main" val="162260831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Passages</a:t>
            </a:r>
            <a:endParaRPr lang="en-GB" dirty="0"/>
          </a:p>
        </p:txBody>
      </p:sp>
      <p:sp>
        <p:nvSpPr>
          <p:cNvPr id="3" name="Content Placeholder 2"/>
          <p:cNvSpPr>
            <a:spLocks noGrp="1"/>
          </p:cNvSpPr>
          <p:nvPr>
            <p:ph idx="1"/>
          </p:nvPr>
        </p:nvSpPr>
        <p:spPr>
          <a:xfrm>
            <a:off x="457200" y="1600200"/>
            <a:ext cx="4876800" cy="4525963"/>
          </a:xfrm>
        </p:spPr>
        <p:txBody>
          <a:bodyPr>
            <a:normAutofit fontScale="92500" lnSpcReduction="10000"/>
          </a:bodyPr>
          <a:lstStyle/>
          <a:p>
            <a:r>
              <a:rPr lang="en-GB" dirty="0" smtClean="0"/>
              <a:t>In the first passage, Hugh </a:t>
            </a:r>
            <a:r>
              <a:rPr lang="en-GB" dirty="0" err="1" smtClean="0"/>
              <a:t>McIlvanny</a:t>
            </a:r>
            <a:r>
              <a:rPr lang="en-GB" dirty="0" smtClean="0"/>
              <a:t> discusses the joys and drawbacks of fame and notoriety for boxing legend, Muhammad Ali.</a:t>
            </a:r>
          </a:p>
          <a:p>
            <a:endParaRPr lang="en-GB" dirty="0"/>
          </a:p>
          <a:p>
            <a:r>
              <a:rPr lang="en-GB" dirty="0" smtClean="0"/>
              <a:t>In the second passage, the author considers the role of boxing in today’s sporting world.</a:t>
            </a:r>
            <a:endParaRPr lang="en-GB" dirty="0"/>
          </a:p>
        </p:txBody>
      </p:sp>
      <p:pic>
        <p:nvPicPr>
          <p:cNvPr id="4" name="Picture 8" descr="C:\Users\mi3069a\AppData\Local\Microsoft\Windows\Temporary Internet Files\Content.IE5\G3FVI51V\Muhammad_Ali_NYWT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799" y="1371600"/>
            <a:ext cx="1894285" cy="23771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i3069a\AppData\Local\Microsoft\Windows\Temporary Internet Files\Content.IE5\G4LAEEGT\boxing-silhouette-3-smal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114800"/>
            <a:ext cx="3119438" cy="203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32588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Question Types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Beside each question, write what kind of Q it is</a:t>
            </a:r>
          </a:p>
          <a:p>
            <a:pPr marL="0" indent="0">
              <a:buNone/>
            </a:pPr>
            <a:r>
              <a:rPr lang="en-GB" dirty="0" smtClean="0"/>
              <a:t>E.g.</a:t>
            </a:r>
          </a:p>
          <a:p>
            <a:r>
              <a:rPr lang="en-GB" dirty="0" smtClean="0"/>
              <a:t>IYOW</a:t>
            </a:r>
          </a:p>
          <a:p>
            <a:r>
              <a:rPr lang="en-GB" dirty="0" smtClean="0"/>
              <a:t>WC</a:t>
            </a:r>
          </a:p>
          <a:p>
            <a:r>
              <a:rPr lang="en-GB" dirty="0" smtClean="0"/>
              <a:t>SS</a:t>
            </a:r>
          </a:p>
          <a:p>
            <a:r>
              <a:rPr lang="en-GB" dirty="0" smtClean="0"/>
              <a:t>Link</a:t>
            </a:r>
          </a:p>
          <a:p>
            <a:r>
              <a:rPr lang="en-GB" dirty="0" smtClean="0"/>
              <a:t>Imagery</a:t>
            </a:r>
          </a:p>
          <a:p>
            <a:r>
              <a:rPr lang="en-GB" dirty="0" smtClean="0"/>
              <a:t>Comp</a:t>
            </a:r>
          </a:p>
        </p:txBody>
      </p:sp>
      <p:pic>
        <p:nvPicPr>
          <p:cNvPr id="4" name="Picture 3" descr="C:\Users\mi3069a\AppData\Local\Microsoft\Windows\Temporary Internet Files\Content.IE5\TAN180R1\question-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9" y="2286000"/>
            <a:ext cx="3429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11206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Q Types</a:t>
            </a:r>
            <a:endParaRPr lang="en-GB"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pPr marL="0" indent="0">
              <a:buNone/>
            </a:pPr>
            <a:r>
              <a:rPr lang="en-GB" u="sng" dirty="0" smtClean="0"/>
              <a:t>IYOW</a:t>
            </a:r>
          </a:p>
          <a:p>
            <a:pPr marL="0" indent="0">
              <a:buNone/>
            </a:pPr>
            <a:r>
              <a:rPr lang="en-GB" dirty="0" smtClean="0"/>
              <a:t>1, 3, 4</a:t>
            </a:r>
          </a:p>
          <a:p>
            <a:pPr marL="0" indent="0">
              <a:buNone/>
            </a:pPr>
            <a:r>
              <a:rPr lang="en-GB" u="sng" dirty="0" smtClean="0"/>
              <a:t>WC</a:t>
            </a:r>
          </a:p>
          <a:p>
            <a:pPr marL="0" indent="0">
              <a:buNone/>
            </a:pPr>
            <a:r>
              <a:rPr lang="en-GB" dirty="0" smtClean="0"/>
              <a:t>2, 6, 7, 8</a:t>
            </a:r>
          </a:p>
          <a:p>
            <a:pPr marL="0" indent="0">
              <a:buNone/>
            </a:pPr>
            <a:r>
              <a:rPr lang="en-GB" u="sng" dirty="0" smtClean="0"/>
              <a:t>SS</a:t>
            </a:r>
          </a:p>
          <a:p>
            <a:pPr marL="0" indent="0">
              <a:buNone/>
            </a:pPr>
            <a:r>
              <a:rPr lang="en-GB" dirty="0" smtClean="0"/>
              <a:t>2, 6, 7, 8</a:t>
            </a:r>
          </a:p>
          <a:p>
            <a:pPr marL="0" indent="0">
              <a:buNone/>
            </a:pPr>
            <a:r>
              <a:rPr lang="en-GB" u="sng" dirty="0" smtClean="0"/>
              <a:t>Link</a:t>
            </a:r>
          </a:p>
          <a:p>
            <a:pPr marL="0" indent="0">
              <a:buNone/>
            </a:pPr>
            <a:r>
              <a:rPr lang="en-GB" dirty="0" smtClean="0"/>
              <a:t>5</a:t>
            </a:r>
          </a:p>
          <a:p>
            <a:pPr marL="0" indent="0">
              <a:buNone/>
            </a:pPr>
            <a:r>
              <a:rPr lang="en-GB" u="sng" dirty="0" smtClean="0"/>
              <a:t>Imagery</a:t>
            </a:r>
          </a:p>
          <a:p>
            <a:pPr marL="0" indent="0">
              <a:buNone/>
            </a:pPr>
            <a:r>
              <a:rPr lang="en-GB" dirty="0" smtClean="0"/>
              <a:t>2, 6, 8</a:t>
            </a:r>
          </a:p>
          <a:p>
            <a:pPr marL="0" indent="0">
              <a:buNone/>
            </a:pPr>
            <a:r>
              <a:rPr lang="en-GB" u="sng" dirty="0" smtClean="0"/>
              <a:t>Comp</a:t>
            </a:r>
          </a:p>
          <a:p>
            <a:pPr marL="0" indent="0">
              <a:buNone/>
            </a:pPr>
            <a:r>
              <a:rPr lang="en-GB" dirty="0" smtClean="0"/>
              <a:t>9</a:t>
            </a:r>
            <a:endParaRPr lang="en-GB" dirty="0"/>
          </a:p>
        </p:txBody>
      </p:sp>
      <p:pic>
        <p:nvPicPr>
          <p:cNvPr id="2051" name="Picture 3" descr="C:\Users\mi3069a\AppData\Local\Microsoft\Windows\Temporary Internet Files\Content.IE5\TAN180R1\question-mar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9" y="2057400"/>
            <a:ext cx="3429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56786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969173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GB" dirty="0" smtClean="0"/>
              <a:t>Solo Example</a:t>
            </a:r>
            <a:endParaRPr lang="en-GB" dirty="0"/>
          </a:p>
        </p:txBody>
      </p:sp>
      <p:sp>
        <p:nvSpPr>
          <p:cNvPr id="3" name="Content Placeholder 2"/>
          <p:cNvSpPr>
            <a:spLocks noGrp="1"/>
          </p:cNvSpPr>
          <p:nvPr>
            <p:ph idx="1"/>
          </p:nvPr>
        </p:nvSpPr>
        <p:spPr>
          <a:xfrm>
            <a:off x="228600" y="1219200"/>
            <a:ext cx="8763000" cy="5410200"/>
          </a:xfrm>
        </p:spPr>
        <p:txBody>
          <a:bodyPr>
            <a:normAutofit fontScale="77500" lnSpcReduction="20000"/>
          </a:bodyPr>
          <a:lstStyle/>
          <a:p>
            <a:pPr marL="0" indent="0">
              <a:buNone/>
            </a:pPr>
            <a:r>
              <a:rPr lang="en-GB" b="1" dirty="0" smtClean="0">
                <a:solidFill>
                  <a:prstClr val="black"/>
                </a:solidFill>
              </a:rPr>
              <a:t>The article is about overfishing</a:t>
            </a:r>
          </a:p>
          <a:p>
            <a:pPr marL="0" indent="0">
              <a:buNone/>
            </a:pPr>
            <a:endParaRPr lang="en-GB" dirty="0" smtClean="0">
              <a:solidFill>
                <a:prstClr val="black"/>
              </a:solidFill>
            </a:endParaRPr>
          </a:p>
          <a:p>
            <a:pPr marL="0" indent="0">
              <a:buNone/>
            </a:pPr>
            <a:r>
              <a:rPr lang="en-GB" dirty="0" smtClean="0">
                <a:solidFill>
                  <a:prstClr val="black"/>
                </a:solidFill>
              </a:rPr>
              <a:t>Since </a:t>
            </a:r>
            <a:r>
              <a:rPr lang="en-GB" dirty="0">
                <a:solidFill>
                  <a:prstClr val="black"/>
                </a:solidFill>
              </a:rPr>
              <a:t>the 1900s, this disaster has seen the voracious global fishing system savage 90 per cent of the ocean’s largest species – tuna, swordfish and sharks – bringing about an imminent end to the eco system, the planet and the ne billion people who rely on fish for protein.  And if we don’t know much about fish in peril because we just don’t particularly care – then why not?  Is it because we ‘must; eat fish for our ‘essential’ omega 3, otherwise we will be dead within weeks from nineteenth century scurvy?  Or because fish are Earth’s own aliens, no-limbed spooky beings with amoebas for brains?  Or because we’ve more important things to worry about, like unemployment.  </a:t>
            </a:r>
            <a:endParaRPr lang="en-GB" dirty="0" smtClean="0">
              <a:solidFill>
                <a:prstClr val="black"/>
              </a:solidFill>
            </a:endParaRPr>
          </a:p>
          <a:p>
            <a:pPr marL="0" indent="0">
              <a:buNone/>
            </a:pPr>
            <a:endParaRPr lang="en-GB" dirty="0">
              <a:solidFill>
                <a:prstClr val="black"/>
              </a:solidFill>
            </a:endParaRPr>
          </a:p>
          <a:p>
            <a:pPr marL="0" indent="0">
              <a:buNone/>
            </a:pPr>
            <a:r>
              <a:rPr lang="en-GB" b="1" dirty="0">
                <a:solidFill>
                  <a:prstClr val="black"/>
                </a:solidFill>
              </a:rPr>
              <a:t>Identify 3 reasons why we don’t care that we eat too much fish. </a:t>
            </a:r>
          </a:p>
          <a:p>
            <a:pPr marL="0" indent="0">
              <a:buNone/>
            </a:pPr>
            <a:r>
              <a:rPr lang="en-GB" b="1" dirty="0" smtClean="0">
                <a:solidFill>
                  <a:prstClr val="black"/>
                </a:solidFill>
              </a:rPr>
              <a:t>							(3 marks) </a:t>
            </a:r>
            <a:endParaRPr lang="en-GB" b="1" dirty="0">
              <a:solidFill>
                <a:prstClr val="black"/>
              </a:solidFill>
            </a:endParaRPr>
          </a:p>
          <a:p>
            <a:pPr marL="0" indent="0">
              <a:buNone/>
            </a:pPr>
            <a:endParaRPr lang="en-GB" dirty="0">
              <a:solidFill>
                <a:prstClr val="black"/>
              </a:solidFill>
            </a:endParaRPr>
          </a:p>
          <a:p>
            <a:endParaRPr lang="en-GB" dirty="0"/>
          </a:p>
        </p:txBody>
      </p:sp>
      <p:pic>
        <p:nvPicPr>
          <p:cNvPr id="1026" name="Picture 2" descr="C:\Users\lh1094c\AppData\Local\Microsoft\Windows\Temporary Internet Files\Content.IE5\G50B46UN\clipart00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28600"/>
            <a:ext cx="2159000" cy="141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526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GB" dirty="0" smtClean="0"/>
              <a:t>Solo Example</a:t>
            </a:r>
            <a:endParaRPr lang="en-GB" dirty="0"/>
          </a:p>
        </p:txBody>
      </p:sp>
      <p:sp>
        <p:nvSpPr>
          <p:cNvPr id="3" name="Content Placeholder 2"/>
          <p:cNvSpPr>
            <a:spLocks noGrp="1"/>
          </p:cNvSpPr>
          <p:nvPr>
            <p:ph idx="1"/>
          </p:nvPr>
        </p:nvSpPr>
        <p:spPr>
          <a:xfrm>
            <a:off x="228600" y="1219200"/>
            <a:ext cx="8763000" cy="5410200"/>
          </a:xfrm>
        </p:spPr>
        <p:txBody>
          <a:bodyPr>
            <a:normAutofit fontScale="77500" lnSpcReduction="20000"/>
          </a:bodyPr>
          <a:lstStyle/>
          <a:p>
            <a:pPr marL="0" indent="0">
              <a:buNone/>
            </a:pPr>
            <a:r>
              <a:rPr lang="en-GB" b="1" dirty="0" smtClean="0">
                <a:solidFill>
                  <a:prstClr val="black"/>
                </a:solidFill>
              </a:rPr>
              <a:t>The article is about overfishing</a:t>
            </a:r>
          </a:p>
          <a:p>
            <a:pPr marL="0" indent="0">
              <a:buNone/>
            </a:pPr>
            <a:endParaRPr lang="en-GB" dirty="0" smtClean="0">
              <a:solidFill>
                <a:prstClr val="black"/>
              </a:solidFill>
            </a:endParaRPr>
          </a:p>
          <a:p>
            <a:pPr marL="0" indent="0">
              <a:buNone/>
            </a:pPr>
            <a:r>
              <a:rPr lang="en-GB" dirty="0" smtClean="0">
                <a:solidFill>
                  <a:prstClr val="black"/>
                </a:solidFill>
              </a:rPr>
              <a:t>Since </a:t>
            </a:r>
            <a:r>
              <a:rPr lang="en-GB" dirty="0">
                <a:solidFill>
                  <a:prstClr val="black"/>
                </a:solidFill>
              </a:rPr>
              <a:t>the 1900s, this disaster has seen the voracious global fishing system savage 90 per cent of the ocean’s largest species – tuna, swordfish and sharks – bringing about an imminent end to the eco system, the planet and the ne billion people who rely on fish for protein.  And if we don’t know much about fish in peril because we just don’t particularly care – then why not?  Is it because we </a:t>
            </a:r>
            <a:r>
              <a:rPr lang="en-GB" b="1" dirty="0">
                <a:solidFill>
                  <a:prstClr val="black"/>
                </a:solidFill>
              </a:rPr>
              <a:t>‘must; eat fish for our ‘essential’ omega 3, otherwise we will be dead within weeks from nineteenth century scurvy?  Or because fish are Earth’s own aliens, no-limbed spooky beings with amoebas for brains?  Or because we’ve more important things to worry about, like unemployment.  </a:t>
            </a:r>
            <a:endParaRPr lang="en-GB" b="1" dirty="0" smtClean="0">
              <a:solidFill>
                <a:prstClr val="black"/>
              </a:solidFill>
            </a:endParaRPr>
          </a:p>
          <a:p>
            <a:pPr marL="0" indent="0">
              <a:buNone/>
            </a:pPr>
            <a:endParaRPr lang="en-GB" dirty="0">
              <a:solidFill>
                <a:prstClr val="black"/>
              </a:solidFill>
            </a:endParaRPr>
          </a:p>
          <a:p>
            <a:pPr marL="0" indent="0">
              <a:buNone/>
            </a:pPr>
            <a:r>
              <a:rPr lang="en-GB" b="1" dirty="0">
                <a:solidFill>
                  <a:prstClr val="black"/>
                </a:solidFill>
              </a:rPr>
              <a:t>Identify 3 reasons why we don’t care that we eat too much fish. </a:t>
            </a:r>
          </a:p>
          <a:p>
            <a:pPr marL="0" indent="0">
              <a:buNone/>
            </a:pPr>
            <a:r>
              <a:rPr lang="en-GB" b="1" dirty="0" smtClean="0">
                <a:solidFill>
                  <a:prstClr val="black"/>
                </a:solidFill>
              </a:rPr>
              <a:t>							(3 marks) </a:t>
            </a:r>
            <a:endParaRPr lang="en-GB" b="1" dirty="0">
              <a:solidFill>
                <a:prstClr val="black"/>
              </a:solidFill>
            </a:endParaRPr>
          </a:p>
          <a:p>
            <a:pPr marL="0" indent="0">
              <a:buNone/>
            </a:pPr>
            <a:endParaRPr lang="en-GB" dirty="0">
              <a:solidFill>
                <a:prstClr val="black"/>
              </a:solidFill>
            </a:endParaRPr>
          </a:p>
          <a:p>
            <a:endParaRPr lang="en-GB" dirty="0"/>
          </a:p>
        </p:txBody>
      </p:sp>
      <p:pic>
        <p:nvPicPr>
          <p:cNvPr id="4" name="Picture 2" descr="C:\Users\lh1094c\AppData\Local\Microsoft\Windows\Temporary Internet Files\Content.IE5\G50B46UN\clipart00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28600"/>
            <a:ext cx="2159000" cy="141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832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Solo Example</a:t>
            </a:r>
            <a:endParaRPr lang="en-GB" dirty="0"/>
          </a:p>
        </p:txBody>
      </p:sp>
      <p:sp>
        <p:nvSpPr>
          <p:cNvPr id="3" name="Content Placeholder 2"/>
          <p:cNvSpPr>
            <a:spLocks noGrp="1"/>
          </p:cNvSpPr>
          <p:nvPr>
            <p:ph idx="1"/>
          </p:nvPr>
        </p:nvSpPr>
        <p:spPr>
          <a:xfrm>
            <a:off x="457200" y="1600200"/>
            <a:ext cx="8305800" cy="5029200"/>
          </a:xfrm>
        </p:spPr>
        <p:txBody>
          <a:bodyPr>
            <a:normAutofit lnSpcReduction="10000"/>
          </a:bodyPr>
          <a:lstStyle/>
          <a:p>
            <a:r>
              <a:rPr lang="en-GB" b="1" dirty="0" smtClean="0">
                <a:solidFill>
                  <a:prstClr val="black"/>
                </a:solidFill>
              </a:rPr>
              <a:t>“‘must’; </a:t>
            </a:r>
            <a:r>
              <a:rPr lang="en-GB" b="1" dirty="0">
                <a:solidFill>
                  <a:prstClr val="black"/>
                </a:solidFill>
              </a:rPr>
              <a:t>eat fish for our ‘essential’ omega 3, otherwise we will be dead within weeks from nineteenth century scurvy</a:t>
            </a:r>
            <a:r>
              <a:rPr lang="en-GB" b="1" dirty="0" smtClean="0">
                <a:solidFill>
                  <a:prstClr val="black"/>
                </a:solidFill>
              </a:rPr>
              <a:t>?”</a:t>
            </a:r>
          </a:p>
          <a:p>
            <a:endParaRPr lang="en-GB" b="1" dirty="0" smtClean="0">
              <a:solidFill>
                <a:prstClr val="black"/>
              </a:solidFill>
            </a:endParaRPr>
          </a:p>
          <a:p>
            <a:r>
              <a:rPr lang="en-GB" b="1" dirty="0" smtClean="0">
                <a:solidFill>
                  <a:prstClr val="black"/>
                </a:solidFill>
              </a:rPr>
              <a:t>“Or </a:t>
            </a:r>
            <a:r>
              <a:rPr lang="en-GB" b="1" dirty="0">
                <a:solidFill>
                  <a:prstClr val="black"/>
                </a:solidFill>
              </a:rPr>
              <a:t>because fish are Earth’s own aliens, no-limbed spooky beings with amoebas for brains</a:t>
            </a:r>
            <a:r>
              <a:rPr lang="en-GB" b="1" dirty="0" smtClean="0">
                <a:solidFill>
                  <a:prstClr val="black"/>
                </a:solidFill>
              </a:rPr>
              <a:t>?”</a:t>
            </a:r>
          </a:p>
          <a:p>
            <a:endParaRPr lang="en-GB" b="1" dirty="0" smtClean="0">
              <a:solidFill>
                <a:prstClr val="black"/>
              </a:solidFill>
            </a:endParaRPr>
          </a:p>
          <a:p>
            <a:r>
              <a:rPr lang="en-GB" b="1" dirty="0" smtClean="0">
                <a:solidFill>
                  <a:prstClr val="black"/>
                </a:solidFill>
              </a:rPr>
              <a:t>“Or </a:t>
            </a:r>
            <a:r>
              <a:rPr lang="en-GB" b="1" dirty="0">
                <a:solidFill>
                  <a:prstClr val="black"/>
                </a:solidFill>
              </a:rPr>
              <a:t>because we’ve more important things to worry about, like unemployment</a:t>
            </a:r>
            <a:r>
              <a:rPr lang="en-GB" b="1" dirty="0" smtClean="0">
                <a:solidFill>
                  <a:prstClr val="black"/>
                </a:solidFill>
              </a:rPr>
              <a:t>.”  </a:t>
            </a:r>
          </a:p>
          <a:p>
            <a:endParaRPr lang="en-GB" dirty="0"/>
          </a:p>
        </p:txBody>
      </p:sp>
      <p:pic>
        <p:nvPicPr>
          <p:cNvPr id="4" name="Picture 2" descr="C:\Users\lh1094c\AppData\Local\Microsoft\Windows\Temporary Internet Files\Content.IE5\G50B46UN\clipart00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28600"/>
            <a:ext cx="2159000" cy="141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184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N5-&gt; Higher</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2 texts, similar topics-comparison required</a:t>
            </a:r>
          </a:p>
          <a:p>
            <a:endParaRPr lang="en-GB" dirty="0" smtClean="0"/>
          </a:p>
          <a:p>
            <a:r>
              <a:rPr lang="en-GB" dirty="0" smtClean="0"/>
              <a:t>More language analysis Qs</a:t>
            </a:r>
          </a:p>
          <a:p>
            <a:endParaRPr lang="en-GB" dirty="0" smtClean="0"/>
          </a:p>
          <a:p>
            <a:r>
              <a:rPr lang="en-GB" dirty="0" smtClean="0"/>
              <a:t>Less IYOW/understanding Qs</a:t>
            </a:r>
          </a:p>
          <a:p>
            <a:endParaRPr lang="en-GB" dirty="0" smtClean="0"/>
          </a:p>
          <a:p>
            <a:r>
              <a:rPr lang="en-GB" dirty="0" smtClean="0"/>
              <a:t>More complex language to decode</a:t>
            </a:r>
          </a:p>
          <a:p>
            <a:endParaRPr lang="en-GB" dirty="0" smtClean="0"/>
          </a:p>
          <a:p>
            <a:r>
              <a:rPr lang="en-GB" dirty="0" smtClean="0"/>
              <a:t>No marks for quoting/giving examples!</a:t>
            </a:r>
          </a:p>
          <a:p>
            <a:endParaRPr lang="en-GB" dirty="0"/>
          </a:p>
          <a:p>
            <a:r>
              <a:rPr lang="en-GB" dirty="0" smtClean="0"/>
              <a:t>Longer, more in depth analysis required</a:t>
            </a:r>
          </a:p>
          <a:p>
            <a:endParaRPr lang="en-GB" dirty="0" smtClean="0"/>
          </a:p>
          <a:p>
            <a:endParaRPr lang="en-GB" dirty="0" smtClean="0"/>
          </a:p>
          <a:p>
            <a:endParaRPr lang="en-GB" dirty="0"/>
          </a:p>
        </p:txBody>
      </p:sp>
    </p:spTree>
    <p:extLst>
      <p:ext uri="{BB962C8B-B14F-4D97-AF65-F5344CB8AC3E}">
        <p14:creationId xmlns:p14="http://schemas.microsoft.com/office/powerpoint/2010/main" val="994920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Solo Example</a:t>
            </a:r>
            <a:endParaRPr lang="en-GB" dirty="0"/>
          </a:p>
        </p:txBody>
      </p:sp>
      <p:sp>
        <p:nvSpPr>
          <p:cNvPr id="3" name="Content Placeholder 2"/>
          <p:cNvSpPr>
            <a:spLocks noGrp="1"/>
          </p:cNvSpPr>
          <p:nvPr>
            <p:ph idx="1"/>
          </p:nvPr>
        </p:nvSpPr>
        <p:spPr>
          <a:xfrm>
            <a:off x="457200" y="1600200"/>
            <a:ext cx="8305800" cy="5029200"/>
          </a:xfrm>
        </p:spPr>
        <p:txBody>
          <a:bodyPr>
            <a:normAutofit fontScale="85000" lnSpcReduction="20000"/>
          </a:bodyPr>
          <a:lstStyle/>
          <a:p>
            <a:r>
              <a:rPr lang="en-GB" b="1" dirty="0" smtClean="0">
                <a:solidFill>
                  <a:prstClr val="black"/>
                </a:solidFill>
              </a:rPr>
              <a:t>“‘must’; </a:t>
            </a:r>
            <a:r>
              <a:rPr lang="en-GB" b="1" dirty="0">
                <a:solidFill>
                  <a:prstClr val="black"/>
                </a:solidFill>
              </a:rPr>
              <a:t>eat fish for our ‘essential’ omega 3, otherwise we will be dead within weeks from nineteenth century scurvy</a:t>
            </a:r>
            <a:r>
              <a:rPr lang="en-GB" b="1" dirty="0" smtClean="0">
                <a:solidFill>
                  <a:prstClr val="black"/>
                </a:solidFill>
              </a:rPr>
              <a:t>?”</a:t>
            </a:r>
          </a:p>
          <a:p>
            <a:pPr marL="0" indent="0">
              <a:buNone/>
            </a:pPr>
            <a:r>
              <a:rPr lang="en-GB" dirty="0"/>
              <a:t>Fish provide necessary items to supplement our diet so that we avoid </a:t>
            </a:r>
            <a:r>
              <a:rPr lang="en-GB" dirty="0" smtClean="0"/>
              <a:t>illness</a:t>
            </a:r>
            <a:endParaRPr lang="en-GB" dirty="0" smtClean="0">
              <a:solidFill>
                <a:prstClr val="black"/>
              </a:solidFill>
            </a:endParaRPr>
          </a:p>
          <a:p>
            <a:r>
              <a:rPr lang="en-GB" b="1" dirty="0" smtClean="0">
                <a:solidFill>
                  <a:prstClr val="black"/>
                </a:solidFill>
              </a:rPr>
              <a:t>“Or </a:t>
            </a:r>
            <a:r>
              <a:rPr lang="en-GB" b="1" dirty="0">
                <a:solidFill>
                  <a:prstClr val="black"/>
                </a:solidFill>
              </a:rPr>
              <a:t>because fish are Earth’s own aliens, no-limbed spooky beings with amoebas for brains</a:t>
            </a:r>
            <a:r>
              <a:rPr lang="en-GB" b="1" dirty="0" smtClean="0">
                <a:solidFill>
                  <a:prstClr val="black"/>
                </a:solidFill>
              </a:rPr>
              <a:t>?”</a:t>
            </a:r>
          </a:p>
          <a:p>
            <a:pPr marL="0" indent="0">
              <a:buNone/>
            </a:pPr>
            <a:r>
              <a:rPr lang="en-GB" dirty="0">
                <a:solidFill>
                  <a:prstClr val="black"/>
                </a:solidFill>
              </a:rPr>
              <a:t> Fish are not attractive animals so we don’t care about </a:t>
            </a:r>
            <a:r>
              <a:rPr lang="en-GB" dirty="0" smtClean="0">
                <a:solidFill>
                  <a:prstClr val="black"/>
                </a:solidFill>
              </a:rPr>
              <a:t>them</a:t>
            </a:r>
            <a:endParaRPr lang="en-GB" b="1" dirty="0" smtClean="0">
              <a:solidFill>
                <a:prstClr val="black"/>
              </a:solidFill>
            </a:endParaRPr>
          </a:p>
          <a:p>
            <a:r>
              <a:rPr lang="en-GB" b="1" dirty="0" smtClean="0">
                <a:solidFill>
                  <a:prstClr val="black"/>
                </a:solidFill>
              </a:rPr>
              <a:t>“Or </a:t>
            </a:r>
            <a:r>
              <a:rPr lang="en-GB" b="1" dirty="0">
                <a:solidFill>
                  <a:prstClr val="black"/>
                </a:solidFill>
              </a:rPr>
              <a:t>because we’ve more important things to worry about, like unemployment</a:t>
            </a:r>
            <a:r>
              <a:rPr lang="en-GB" b="1" dirty="0" smtClean="0">
                <a:solidFill>
                  <a:prstClr val="black"/>
                </a:solidFill>
              </a:rPr>
              <a:t>.”  </a:t>
            </a:r>
          </a:p>
          <a:p>
            <a:pPr marL="0" indent="0">
              <a:buNone/>
            </a:pPr>
            <a:r>
              <a:rPr lang="en-GB" dirty="0">
                <a:solidFill>
                  <a:prstClr val="black"/>
                </a:solidFill>
              </a:rPr>
              <a:t>Other, more important aspects of our real lives don’t leave us any room to care about fish. </a:t>
            </a:r>
          </a:p>
          <a:p>
            <a:endParaRPr lang="en-GB" dirty="0"/>
          </a:p>
        </p:txBody>
      </p:sp>
      <p:pic>
        <p:nvPicPr>
          <p:cNvPr id="4" name="Picture 2" descr="C:\Users\lh1094c\AppData\Local\Microsoft\Windows\Temporary Internet Files\Content.IE5\G50B46UN\clipart004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28600"/>
            <a:ext cx="2159000" cy="141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51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Article Practice</a:t>
            </a:r>
            <a:endParaRPr lang="en-GB"/>
          </a:p>
        </p:txBody>
      </p:sp>
      <p:sp>
        <p:nvSpPr>
          <p:cNvPr id="3" name="Content Placeholder 2"/>
          <p:cNvSpPr>
            <a:spLocks noGrp="1"/>
          </p:cNvSpPr>
          <p:nvPr>
            <p:ph idx="1"/>
          </p:nvPr>
        </p:nvSpPr>
        <p:spPr/>
        <p:txBody>
          <a:bodyPr>
            <a:normAutofit/>
          </a:bodyPr>
          <a:lstStyle/>
          <a:p>
            <a:pPr marL="0" indent="0">
              <a:buNone/>
            </a:pPr>
            <a:r>
              <a:rPr lang="en-GB" sz="4000" b="1" dirty="0"/>
              <a:t>Vicky Allan: Please, Sirs, can we have some more male primary teachers</a:t>
            </a:r>
            <a:r>
              <a:rPr lang="en-GB" sz="4000" b="1" dirty="0" smtClean="0"/>
              <a:t>?</a:t>
            </a:r>
          </a:p>
          <a:p>
            <a:pPr marL="0" indent="0">
              <a:buNone/>
            </a:pPr>
            <a:endParaRPr lang="en-GB"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429000"/>
            <a:ext cx="4000500" cy="2444750"/>
          </a:xfrm>
          <a:prstGeom prst="rect">
            <a:avLst/>
          </a:prstGeom>
        </p:spPr>
      </p:pic>
    </p:spTree>
    <p:extLst>
      <p:ext uri="{BB962C8B-B14F-4D97-AF65-F5344CB8AC3E}">
        <p14:creationId xmlns:p14="http://schemas.microsoft.com/office/powerpoint/2010/main" val="2163030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1</a:t>
            </a:r>
            <a:endParaRPr lang="en-GB" dirty="0"/>
          </a:p>
        </p:txBody>
      </p:sp>
      <p:sp>
        <p:nvSpPr>
          <p:cNvPr id="3" name="Content Placeholder 2"/>
          <p:cNvSpPr>
            <a:spLocks noGrp="1"/>
          </p:cNvSpPr>
          <p:nvPr>
            <p:ph idx="1"/>
          </p:nvPr>
        </p:nvSpPr>
        <p:spPr>
          <a:xfrm>
            <a:off x="381000" y="1600200"/>
            <a:ext cx="8229600" cy="4525963"/>
          </a:xfrm>
        </p:spPr>
        <p:txBody>
          <a:bodyPr>
            <a:normAutofit/>
          </a:bodyPr>
          <a:lstStyle/>
          <a:p>
            <a:pPr marL="0" lvl="0" indent="0">
              <a:buNone/>
            </a:pPr>
            <a:r>
              <a:rPr lang="en-GB" dirty="0"/>
              <a:t>In paragraph 3, the writer gives the example of her children’s primary school experience to illustrate the role men are given in the school. Explain in your own words how men are given an elevated position.				</a:t>
            </a:r>
            <a:r>
              <a:rPr lang="en-GB" b="1" dirty="0" smtClean="0"/>
              <a:t>(</a:t>
            </a:r>
            <a:r>
              <a:rPr lang="en-GB" b="1" dirty="0"/>
              <a:t>3 marks</a:t>
            </a:r>
            <a:r>
              <a:rPr lang="en-GB" b="1" dirty="0" smtClean="0"/>
              <a:t>)</a:t>
            </a:r>
          </a:p>
          <a:p>
            <a:pPr marL="0" lvl="0" indent="0">
              <a:buNone/>
            </a:pPr>
            <a:endParaRPr lang="en-GB" dirty="0"/>
          </a:p>
          <a:p>
            <a:endParaRPr lang="en-GB" dirty="0"/>
          </a:p>
        </p:txBody>
      </p:sp>
    </p:spTree>
    <p:extLst>
      <p:ext uri="{BB962C8B-B14F-4D97-AF65-F5344CB8AC3E}">
        <p14:creationId xmlns:p14="http://schemas.microsoft.com/office/powerpoint/2010/main" val="1354133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1</a:t>
            </a:r>
            <a:endParaRPr lang="en-GB" dirty="0"/>
          </a:p>
        </p:txBody>
      </p:sp>
      <p:sp>
        <p:nvSpPr>
          <p:cNvPr id="3" name="Content Placeholder 2"/>
          <p:cNvSpPr>
            <a:spLocks noGrp="1"/>
          </p:cNvSpPr>
          <p:nvPr>
            <p:ph idx="1"/>
          </p:nvPr>
        </p:nvSpPr>
        <p:spPr>
          <a:xfrm>
            <a:off x="381000" y="1600200"/>
            <a:ext cx="8229600" cy="4525963"/>
          </a:xfrm>
        </p:spPr>
        <p:txBody>
          <a:bodyPr>
            <a:normAutofit fontScale="77500" lnSpcReduction="20000"/>
          </a:bodyPr>
          <a:lstStyle/>
          <a:p>
            <a:pPr marL="0" lvl="0" indent="0">
              <a:buNone/>
            </a:pPr>
            <a:r>
              <a:rPr lang="en-GB" dirty="0"/>
              <a:t>In paragraph 3, the writer gives the example of her children’s primary school experience to illustrate the role men are given in the school. Explain in your own words how men are given an elevated position.					</a:t>
            </a:r>
            <a:r>
              <a:rPr lang="en-GB" b="1" dirty="0" smtClean="0"/>
              <a:t>(</a:t>
            </a:r>
            <a:r>
              <a:rPr lang="en-GB" b="1" dirty="0"/>
              <a:t>3 marks</a:t>
            </a:r>
            <a:r>
              <a:rPr lang="en-GB" b="1" dirty="0" smtClean="0"/>
              <a:t>)</a:t>
            </a:r>
          </a:p>
          <a:p>
            <a:pPr marL="0" lvl="0" indent="0">
              <a:buNone/>
            </a:pPr>
            <a:endParaRPr lang="en-GB" dirty="0"/>
          </a:p>
          <a:p>
            <a:pPr lvl="0"/>
            <a:r>
              <a:rPr lang="en-GB" b="1" dirty="0"/>
              <a:t>“one of whom was the head teacher”</a:t>
            </a:r>
            <a:endParaRPr lang="en-GB" dirty="0"/>
          </a:p>
          <a:p>
            <a:pPr lvl="0"/>
            <a:r>
              <a:rPr lang="en-GB" b="1" dirty="0"/>
              <a:t>E.g. given most senior position</a:t>
            </a:r>
            <a:endParaRPr lang="en-GB" dirty="0"/>
          </a:p>
          <a:p>
            <a:pPr lvl="0"/>
            <a:r>
              <a:rPr lang="en-GB" b="1" dirty="0"/>
              <a:t>“rapidly disappeared to do something important”</a:t>
            </a:r>
            <a:endParaRPr lang="en-GB" dirty="0"/>
          </a:p>
          <a:p>
            <a:pPr lvl="0"/>
            <a:r>
              <a:rPr lang="en-GB" b="1" dirty="0"/>
              <a:t>E.g. often promoted</a:t>
            </a:r>
            <a:endParaRPr lang="en-GB" dirty="0"/>
          </a:p>
          <a:p>
            <a:pPr lvl="0"/>
            <a:r>
              <a:rPr lang="en-GB" b="1" dirty="0"/>
              <a:t>“female deputy head acted up for a while…new head teacher came along, also male”</a:t>
            </a:r>
            <a:endParaRPr lang="en-GB" dirty="0"/>
          </a:p>
          <a:p>
            <a:pPr lvl="0"/>
            <a:r>
              <a:rPr lang="en-GB" b="1" dirty="0"/>
              <a:t>E.g. women in high positions often replaced with men</a:t>
            </a:r>
            <a:endParaRPr lang="en-GB" dirty="0"/>
          </a:p>
          <a:p>
            <a:endParaRPr lang="en-GB" dirty="0"/>
          </a:p>
        </p:txBody>
      </p:sp>
    </p:spTree>
    <p:extLst>
      <p:ext uri="{BB962C8B-B14F-4D97-AF65-F5344CB8AC3E}">
        <p14:creationId xmlns:p14="http://schemas.microsoft.com/office/powerpoint/2010/main" val="3127008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2</a:t>
            </a:r>
            <a:endParaRPr lang="en-GB" dirty="0"/>
          </a:p>
        </p:txBody>
      </p:sp>
      <p:sp>
        <p:nvSpPr>
          <p:cNvPr id="3" name="Content Placeholder 2"/>
          <p:cNvSpPr>
            <a:spLocks noGrp="1"/>
          </p:cNvSpPr>
          <p:nvPr>
            <p:ph idx="1"/>
          </p:nvPr>
        </p:nvSpPr>
        <p:spPr/>
        <p:txBody>
          <a:bodyPr>
            <a:normAutofit/>
          </a:bodyPr>
          <a:lstStyle/>
          <a:p>
            <a:pPr marL="0" lvl="0" indent="0">
              <a:buNone/>
            </a:pPr>
            <a:r>
              <a:rPr lang="en-GB" dirty="0"/>
              <a:t>Why did the writer “applaud” in paragraph 4 when she heard to proposal to encourage more men into primary teaching? Explain in your own words.				</a:t>
            </a:r>
            <a:r>
              <a:rPr lang="en-GB" b="1" dirty="0" smtClean="0"/>
              <a:t>(</a:t>
            </a:r>
            <a:r>
              <a:rPr lang="en-GB" b="1" dirty="0"/>
              <a:t>2 marks</a:t>
            </a:r>
            <a:r>
              <a:rPr lang="en-GB" b="1" dirty="0" smtClean="0"/>
              <a:t>)</a:t>
            </a:r>
          </a:p>
          <a:p>
            <a:pPr marL="0" lvl="0" indent="0">
              <a:buNone/>
            </a:pPr>
            <a:endParaRPr lang="en-GB" dirty="0"/>
          </a:p>
          <a:p>
            <a:endParaRPr lang="en-GB" dirty="0"/>
          </a:p>
        </p:txBody>
      </p:sp>
    </p:spTree>
    <p:extLst>
      <p:ext uri="{BB962C8B-B14F-4D97-AF65-F5344CB8AC3E}">
        <p14:creationId xmlns:p14="http://schemas.microsoft.com/office/powerpoint/2010/main" val="1827538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2</a:t>
            </a:r>
            <a:endParaRPr lang="en-GB" dirty="0"/>
          </a:p>
        </p:txBody>
      </p:sp>
      <p:sp>
        <p:nvSpPr>
          <p:cNvPr id="3" name="Content Placeholder 2"/>
          <p:cNvSpPr>
            <a:spLocks noGrp="1"/>
          </p:cNvSpPr>
          <p:nvPr>
            <p:ph idx="1"/>
          </p:nvPr>
        </p:nvSpPr>
        <p:spPr/>
        <p:txBody>
          <a:bodyPr>
            <a:normAutofit fontScale="70000" lnSpcReduction="20000"/>
          </a:bodyPr>
          <a:lstStyle/>
          <a:p>
            <a:pPr marL="0" lvl="0" indent="0">
              <a:buNone/>
            </a:pPr>
            <a:r>
              <a:rPr lang="en-GB" dirty="0"/>
              <a:t>Why did the writer “applaud” in paragraph 4 when she heard to proposal to encourage more men into primary teaching? Explain in your own words.				</a:t>
            </a:r>
            <a:r>
              <a:rPr lang="en-GB" b="1" dirty="0" smtClean="0"/>
              <a:t>(</a:t>
            </a:r>
            <a:r>
              <a:rPr lang="en-GB" b="1" dirty="0"/>
              <a:t>2 marks</a:t>
            </a:r>
            <a:r>
              <a:rPr lang="en-GB" b="1" dirty="0" smtClean="0"/>
              <a:t>)</a:t>
            </a:r>
          </a:p>
          <a:p>
            <a:pPr marL="0" lvl="0" indent="0">
              <a:buNone/>
            </a:pPr>
            <a:endParaRPr lang="en-GB" dirty="0"/>
          </a:p>
          <a:p>
            <a:pPr lvl="0"/>
            <a:r>
              <a:rPr lang="en-GB" b="1" dirty="0"/>
              <a:t>“only one in 10 primary school teachers in male”</a:t>
            </a:r>
            <a:endParaRPr lang="en-GB" dirty="0"/>
          </a:p>
          <a:p>
            <a:pPr lvl="0"/>
            <a:r>
              <a:rPr lang="en-GB" b="1" dirty="0"/>
              <a:t>E.g. Very few men in Scotland are primary teachers (10%)</a:t>
            </a:r>
            <a:endParaRPr lang="en-GB" dirty="0"/>
          </a:p>
          <a:p>
            <a:pPr lvl="0"/>
            <a:r>
              <a:rPr lang="en-GB" b="1" dirty="0"/>
              <a:t>“a monoculture in which few men are to be found”</a:t>
            </a:r>
            <a:endParaRPr lang="en-GB" dirty="0"/>
          </a:p>
          <a:p>
            <a:pPr lvl="0"/>
            <a:r>
              <a:rPr lang="en-GB" b="1" dirty="0"/>
              <a:t>E.g. in primary schools it often seems like there is only one gender represented</a:t>
            </a:r>
            <a:endParaRPr lang="en-GB" dirty="0"/>
          </a:p>
          <a:p>
            <a:pPr lvl="0"/>
            <a:r>
              <a:rPr lang="en-GB" b="1" dirty="0"/>
              <a:t>“a firm message is being delivered to children-that looking after the young is the job of the women, not men”</a:t>
            </a:r>
            <a:endParaRPr lang="en-GB" dirty="0"/>
          </a:p>
          <a:p>
            <a:pPr lvl="0"/>
            <a:r>
              <a:rPr lang="en-GB" b="1" dirty="0"/>
              <a:t>E.g. kids are being taught that males do not work in caring roles</a:t>
            </a:r>
            <a:endParaRPr lang="en-GB" dirty="0"/>
          </a:p>
          <a:p>
            <a:endParaRPr lang="en-GB" dirty="0"/>
          </a:p>
        </p:txBody>
      </p:sp>
    </p:spTree>
    <p:extLst>
      <p:ext uri="{BB962C8B-B14F-4D97-AF65-F5344CB8AC3E}">
        <p14:creationId xmlns:p14="http://schemas.microsoft.com/office/powerpoint/2010/main" val="572565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3</a:t>
            </a:r>
            <a:endParaRPr lang="en-GB" dirty="0"/>
          </a:p>
        </p:txBody>
      </p:sp>
      <p:sp>
        <p:nvSpPr>
          <p:cNvPr id="3" name="Content Placeholder 2"/>
          <p:cNvSpPr>
            <a:spLocks noGrp="1"/>
          </p:cNvSpPr>
          <p:nvPr>
            <p:ph idx="1"/>
          </p:nvPr>
        </p:nvSpPr>
        <p:spPr/>
        <p:txBody>
          <a:bodyPr>
            <a:normAutofit/>
          </a:bodyPr>
          <a:lstStyle/>
          <a:p>
            <a:pPr marL="0" lvl="0" indent="0">
              <a:buNone/>
            </a:pPr>
            <a:r>
              <a:rPr lang="en-GB" dirty="0"/>
              <a:t>In Paragraph 7, the writer outlines some of the “gender stereotypes” society holds about men and women. In your own words, briefly explain the stereotypes held for each gender.	</a:t>
            </a:r>
            <a:r>
              <a:rPr lang="en-GB" b="1" dirty="0" smtClean="0"/>
              <a:t>(</a:t>
            </a:r>
            <a:r>
              <a:rPr lang="en-GB" b="1" dirty="0"/>
              <a:t>2 marks</a:t>
            </a:r>
            <a:r>
              <a:rPr lang="en-GB" b="1" dirty="0" smtClean="0"/>
              <a:t>)</a:t>
            </a:r>
          </a:p>
          <a:p>
            <a:pPr marL="0" lvl="0" indent="0">
              <a:buNone/>
            </a:pPr>
            <a:endParaRPr lang="en-GB" dirty="0"/>
          </a:p>
          <a:p>
            <a:endParaRPr lang="en-GB" dirty="0"/>
          </a:p>
        </p:txBody>
      </p:sp>
    </p:spTree>
    <p:extLst>
      <p:ext uri="{BB962C8B-B14F-4D97-AF65-F5344CB8AC3E}">
        <p14:creationId xmlns:p14="http://schemas.microsoft.com/office/powerpoint/2010/main" val="3804834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3</a:t>
            </a:r>
            <a:endParaRPr lang="en-GB" dirty="0"/>
          </a:p>
        </p:txBody>
      </p:sp>
      <p:sp>
        <p:nvSpPr>
          <p:cNvPr id="3" name="Content Placeholder 2"/>
          <p:cNvSpPr>
            <a:spLocks noGrp="1"/>
          </p:cNvSpPr>
          <p:nvPr>
            <p:ph idx="1"/>
          </p:nvPr>
        </p:nvSpPr>
        <p:spPr/>
        <p:txBody>
          <a:bodyPr>
            <a:normAutofit fontScale="92500" lnSpcReduction="10000"/>
          </a:bodyPr>
          <a:lstStyle/>
          <a:p>
            <a:pPr marL="0" lvl="0" indent="0">
              <a:buNone/>
            </a:pPr>
            <a:r>
              <a:rPr lang="en-GB" dirty="0"/>
              <a:t>In Paragraph 7, the writer outlines some of the “gender stereotypes” society holds about men and women. In your own words, briefly explain the stereotypes held for each gender.		</a:t>
            </a:r>
            <a:r>
              <a:rPr lang="en-GB" b="1" dirty="0" smtClean="0"/>
              <a:t>(</a:t>
            </a:r>
            <a:r>
              <a:rPr lang="en-GB" b="1" dirty="0"/>
              <a:t>2 marks</a:t>
            </a:r>
            <a:r>
              <a:rPr lang="en-GB" b="1" dirty="0" smtClean="0"/>
              <a:t>)</a:t>
            </a:r>
          </a:p>
          <a:p>
            <a:pPr marL="0" lvl="0" indent="0">
              <a:buNone/>
            </a:pPr>
            <a:endParaRPr lang="en-GB" dirty="0"/>
          </a:p>
          <a:p>
            <a:pPr lvl="0"/>
            <a:r>
              <a:rPr lang="en-GB" b="1" dirty="0"/>
              <a:t>“women are more caring and nurturing”</a:t>
            </a:r>
            <a:endParaRPr lang="en-GB" dirty="0"/>
          </a:p>
          <a:p>
            <a:pPr lvl="0"/>
            <a:r>
              <a:rPr lang="en-GB" b="1" dirty="0"/>
              <a:t>E.g. women are kind, able to look after others</a:t>
            </a:r>
            <a:endParaRPr lang="en-GB" dirty="0"/>
          </a:p>
          <a:p>
            <a:pPr lvl="0"/>
            <a:r>
              <a:rPr lang="en-GB" b="1" dirty="0"/>
              <a:t>“men are more likely to be paedophiles”</a:t>
            </a:r>
            <a:endParaRPr lang="en-GB" dirty="0"/>
          </a:p>
          <a:p>
            <a:pPr lvl="0"/>
            <a:r>
              <a:rPr lang="en-GB" b="1" dirty="0"/>
              <a:t>E.g. Child abusers are usually male</a:t>
            </a:r>
            <a:endParaRPr lang="en-GB" dirty="0"/>
          </a:p>
          <a:p>
            <a:endParaRPr lang="en-GB" dirty="0"/>
          </a:p>
        </p:txBody>
      </p:sp>
    </p:spTree>
    <p:extLst>
      <p:ext uri="{BB962C8B-B14F-4D97-AF65-F5344CB8AC3E}">
        <p14:creationId xmlns:p14="http://schemas.microsoft.com/office/powerpoint/2010/main" val="4025745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4</a:t>
            </a:r>
            <a:endParaRPr lang="en-GB" dirty="0"/>
          </a:p>
        </p:txBody>
      </p:sp>
      <p:sp>
        <p:nvSpPr>
          <p:cNvPr id="3" name="Content Placeholder 2"/>
          <p:cNvSpPr>
            <a:spLocks noGrp="1"/>
          </p:cNvSpPr>
          <p:nvPr>
            <p:ph idx="1"/>
          </p:nvPr>
        </p:nvSpPr>
        <p:spPr/>
        <p:txBody>
          <a:bodyPr>
            <a:normAutofit/>
          </a:bodyPr>
          <a:lstStyle/>
          <a:p>
            <a:pPr marL="0" lvl="0" indent="0">
              <a:buNone/>
            </a:pPr>
            <a:r>
              <a:rPr lang="en-GB" dirty="0"/>
              <a:t>The writer describes what’s happening with gender in teaching as “a microcosmic lesson in how wider society works”. Explain in your own words, the reasons she gives for this theory.	 (Paragraph 10)	</a:t>
            </a:r>
            <a:r>
              <a:rPr lang="en-GB" dirty="0" smtClean="0"/>
              <a:t>		</a:t>
            </a:r>
            <a:r>
              <a:rPr lang="en-GB" b="1" dirty="0" smtClean="0"/>
              <a:t>(</a:t>
            </a:r>
            <a:r>
              <a:rPr lang="en-GB" b="1" dirty="0"/>
              <a:t>3 marks)</a:t>
            </a:r>
            <a:endParaRPr lang="en-GB" dirty="0"/>
          </a:p>
          <a:p>
            <a:endParaRPr lang="en-GB" dirty="0"/>
          </a:p>
        </p:txBody>
      </p:sp>
    </p:spTree>
    <p:extLst>
      <p:ext uri="{BB962C8B-B14F-4D97-AF65-F5344CB8AC3E}">
        <p14:creationId xmlns:p14="http://schemas.microsoft.com/office/powerpoint/2010/main" val="436813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4</a:t>
            </a:r>
            <a:endParaRPr lang="en-GB" dirty="0"/>
          </a:p>
        </p:txBody>
      </p:sp>
      <p:sp>
        <p:nvSpPr>
          <p:cNvPr id="3" name="Content Placeholder 2"/>
          <p:cNvSpPr>
            <a:spLocks noGrp="1"/>
          </p:cNvSpPr>
          <p:nvPr>
            <p:ph idx="1"/>
          </p:nvPr>
        </p:nvSpPr>
        <p:spPr/>
        <p:txBody>
          <a:bodyPr>
            <a:normAutofit fontScale="77500" lnSpcReduction="20000"/>
          </a:bodyPr>
          <a:lstStyle/>
          <a:p>
            <a:pPr marL="0" lvl="0" indent="0">
              <a:buNone/>
            </a:pPr>
            <a:r>
              <a:rPr lang="en-GB" dirty="0"/>
              <a:t>The writer describes what’s happening with gender in teaching as “a microcosmic lesson in how wider society works”. Explain in your own words, the reasons she gives for this theory.	 (Paragraph 10)	</a:t>
            </a:r>
            <a:r>
              <a:rPr lang="en-GB" dirty="0" smtClean="0"/>
              <a:t>	</a:t>
            </a:r>
            <a:r>
              <a:rPr lang="en-GB" b="1" dirty="0" smtClean="0"/>
              <a:t>(</a:t>
            </a:r>
            <a:r>
              <a:rPr lang="en-GB" b="1" dirty="0"/>
              <a:t>3 marks)</a:t>
            </a:r>
            <a:endParaRPr lang="en-GB" dirty="0"/>
          </a:p>
          <a:p>
            <a:pPr lvl="0"/>
            <a:r>
              <a:rPr lang="en-GB" b="1" dirty="0"/>
              <a:t>“so gender-stratified”</a:t>
            </a:r>
            <a:endParaRPr lang="en-GB" dirty="0"/>
          </a:p>
          <a:p>
            <a:pPr lvl="0"/>
            <a:r>
              <a:rPr lang="en-GB" b="1" dirty="0"/>
              <a:t>e.g. there is a clear role for men and women		</a:t>
            </a:r>
            <a:endParaRPr lang="en-GB" dirty="0"/>
          </a:p>
          <a:p>
            <a:pPr lvl="0"/>
            <a:r>
              <a:rPr lang="en-GB" b="1" dirty="0"/>
              <a:t>“devalued and disrespected since women entered the workforce”-e.g. teaching is seen as a lesser career path, given less prestige/value now women are in the majority of roles</a:t>
            </a:r>
            <a:endParaRPr lang="en-GB" dirty="0"/>
          </a:p>
          <a:p>
            <a:pPr lvl="0"/>
            <a:r>
              <a:rPr lang="en-GB" b="1" dirty="0"/>
              <a:t>“when men do appear, it’s often at the top of the tree, as heads”</a:t>
            </a:r>
            <a:endParaRPr lang="en-GB" dirty="0"/>
          </a:p>
          <a:p>
            <a:pPr lvl="0"/>
            <a:r>
              <a:rPr lang="en-GB" b="1" dirty="0" err="1"/>
              <a:t>e.g</a:t>
            </a:r>
            <a:r>
              <a:rPr lang="en-GB" b="1" dirty="0"/>
              <a:t> usually men are found in management roles</a:t>
            </a:r>
            <a:endParaRPr lang="en-GB" dirty="0"/>
          </a:p>
          <a:p>
            <a:endParaRPr lang="en-GB" dirty="0"/>
          </a:p>
        </p:txBody>
      </p:sp>
    </p:spTree>
    <p:extLst>
      <p:ext uri="{BB962C8B-B14F-4D97-AF65-F5344CB8AC3E}">
        <p14:creationId xmlns:p14="http://schemas.microsoft.com/office/powerpoint/2010/main" val="32612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83057" y="336647"/>
            <a:ext cx="4888523" cy="1167619"/>
          </a:xfrm>
          <a:prstGeom prst="rect">
            <a:avLst/>
          </a:prstGeom>
          <a:solidFill>
            <a:schemeClr val="bg1"/>
          </a:solidFill>
          <a:ln w="57150">
            <a:solidFill>
              <a:srgbClr val="FF66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Question Types </a:t>
            </a:r>
            <a:endParaRPr lang="en-GB" dirty="0">
              <a:solidFill>
                <a:srgbClr val="FF6600"/>
              </a:solidFill>
              <a:latin typeface="Arial Rounded MT Bold" panose="020F0704030504030204" pitchFamily="34" charset="0"/>
            </a:endParaRPr>
          </a:p>
        </p:txBody>
      </p:sp>
      <p:sp>
        <p:nvSpPr>
          <p:cNvPr id="5" name="Title 1"/>
          <p:cNvSpPr txBox="1">
            <a:spLocks/>
          </p:cNvSpPr>
          <p:nvPr/>
        </p:nvSpPr>
        <p:spPr>
          <a:xfrm>
            <a:off x="212775" y="1842451"/>
            <a:ext cx="8388085" cy="1351513"/>
          </a:xfrm>
          <a:prstGeom prst="rect">
            <a:avLst/>
          </a:prstGeom>
          <a:solidFill>
            <a:schemeClr val="bg1"/>
          </a:solidFill>
          <a:ln w="57150">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smtClean="0">
                <a:solidFill>
                  <a:srgbClr val="FF6600"/>
                </a:solidFill>
                <a:latin typeface="Arial Rounded MT Bold" panose="020F0704030504030204" pitchFamily="34" charset="0"/>
              </a:rPr>
              <a:t>Understanding - </a:t>
            </a:r>
            <a:r>
              <a:rPr lang="en-GB" sz="2400" b="1" dirty="0" smtClean="0">
                <a:solidFill>
                  <a:prstClr val="black"/>
                </a:solidFill>
                <a:latin typeface="Arial Rounded MT Bold" panose="020F0704030504030204" pitchFamily="34" charset="0"/>
              </a:rPr>
              <a:t>What is the writer saying?</a:t>
            </a:r>
          </a:p>
          <a:p>
            <a:endParaRPr lang="en-GB" sz="2400" b="1" dirty="0">
              <a:solidFill>
                <a:prstClr val="black"/>
              </a:solidFill>
              <a:latin typeface="Arial Rounded MT Bold" panose="020F0704030504030204" pitchFamily="34" charset="0"/>
            </a:endParaRPr>
          </a:p>
          <a:p>
            <a:r>
              <a:rPr lang="en-GB" sz="2400" b="1" dirty="0" smtClean="0">
                <a:solidFill>
                  <a:prstClr val="black"/>
                </a:solidFill>
                <a:latin typeface="Arial Rounded MT Bold" panose="020F0704030504030204" pitchFamily="34" charset="0"/>
              </a:rPr>
              <a:t>Paraphrase, define, link </a:t>
            </a:r>
            <a:endParaRPr lang="en-GB" sz="2400" b="1" dirty="0">
              <a:solidFill>
                <a:prstClr val="black"/>
              </a:solidFill>
              <a:latin typeface="Arial Rounded MT Bold" panose="020F0704030504030204" pitchFamily="34" charset="0"/>
            </a:endParaRPr>
          </a:p>
        </p:txBody>
      </p:sp>
      <p:sp>
        <p:nvSpPr>
          <p:cNvPr id="6" name="Title 1"/>
          <p:cNvSpPr txBox="1">
            <a:spLocks/>
          </p:cNvSpPr>
          <p:nvPr/>
        </p:nvSpPr>
        <p:spPr>
          <a:xfrm>
            <a:off x="212773" y="5223160"/>
            <a:ext cx="8388086" cy="1324707"/>
          </a:xfrm>
          <a:prstGeom prst="rect">
            <a:avLst/>
          </a:prstGeom>
          <a:solidFill>
            <a:schemeClr val="bg1"/>
          </a:solidFill>
          <a:ln w="57150">
            <a:solidFill>
              <a:srgbClr val="FF66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smtClean="0">
                <a:solidFill>
                  <a:srgbClr val="FF6600"/>
                </a:solidFill>
                <a:latin typeface="Arial Rounded MT Bold" panose="020F0704030504030204" pitchFamily="34" charset="0"/>
              </a:rPr>
              <a:t>Evaluation - </a:t>
            </a:r>
            <a:r>
              <a:rPr lang="en-GB" sz="2400" b="1" dirty="0" smtClean="0">
                <a:solidFill>
                  <a:prstClr val="black"/>
                </a:solidFill>
                <a:latin typeface="Arial Rounded MT Bold" panose="020F0704030504030204" pitchFamily="34" charset="0"/>
              </a:rPr>
              <a:t>How well did the writer say it?</a:t>
            </a:r>
          </a:p>
          <a:p>
            <a:endParaRPr lang="en-GB" sz="2400" b="1" dirty="0">
              <a:solidFill>
                <a:prstClr val="black"/>
              </a:solidFill>
              <a:latin typeface="Arial Rounded MT Bold" panose="020F0704030504030204" pitchFamily="34" charset="0"/>
            </a:endParaRPr>
          </a:p>
          <a:p>
            <a:r>
              <a:rPr lang="en-GB" sz="2400" b="1" dirty="0" smtClean="0">
                <a:solidFill>
                  <a:prstClr val="black"/>
                </a:solidFill>
                <a:latin typeface="Arial Rounded MT Bold" panose="020F0704030504030204" pitchFamily="34" charset="0"/>
              </a:rPr>
              <a:t>Quote and explanation </a:t>
            </a:r>
          </a:p>
        </p:txBody>
      </p:sp>
      <p:sp>
        <p:nvSpPr>
          <p:cNvPr id="7" name="Title 1"/>
          <p:cNvSpPr txBox="1">
            <a:spLocks/>
          </p:cNvSpPr>
          <p:nvPr/>
        </p:nvSpPr>
        <p:spPr>
          <a:xfrm>
            <a:off x="224124" y="3357765"/>
            <a:ext cx="8388086" cy="1603980"/>
          </a:xfrm>
          <a:prstGeom prst="rect">
            <a:avLst/>
          </a:prstGeom>
          <a:solidFill>
            <a:schemeClr val="bg1"/>
          </a:solidFill>
          <a:ln w="57150">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smtClean="0">
                <a:solidFill>
                  <a:srgbClr val="FF6600"/>
                </a:solidFill>
                <a:latin typeface="Arial Rounded MT Bold" panose="020F0704030504030204" pitchFamily="34" charset="0"/>
              </a:rPr>
              <a:t>Analysis - </a:t>
            </a:r>
            <a:r>
              <a:rPr lang="en-GB" sz="2400" b="1" dirty="0" smtClean="0">
                <a:solidFill>
                  <a:prstClr val="black"/>
                </a:solidFill>
                <a:latin typeface="Arial Rounded MT Bold" panose="020F0704030504030204" pitchFamily="34" charset="0"/>
              </a:rPr>
              <a:t>How has the writer said it?</a:t>
            </a:r>
          </a:p>
          <a:p>
            <a:endParaRPr lang="en-GB" sz="1050" dirty="0">
              <a:solidFill>
                <a:prstClr val="black"/>
              </a:solidFill>
              <a:latin typeface="Arial Rounded MT Bold" panose="020F0704030504030204" pitchFamily="34" charset="0"/>
            </a:endParaRPr>
          </a:p>
          <a:p>
            <a:r>
              <a:rPr lang="en-GB" sz="2000" b="1" dirty="0" smtClean="0">
                <a:solidFill>
                  <a:srgbClr val="FF6600"/>
                </a:solidFill>
                <a:latin typeface="Arial Rounded MT Bold" panose="020F0704030504030204" pitchFamily="34" charset="0"/>
              </a:rPr>
              <a:t>W</a:t>
            </a:r>
            <a:r>
              <a:rPr lang="en-GB" sz="2000" b="1" dirty="0" smtClean="0">
                <a:solidFill>
                  <a:prstClr val="black"/>
                </a:solidFill>
                <a:latin typeface="Arial Rounded MT Bold" panose="020F0704030504030204" pitchFamily="34" charset="0"/>
              </a:rPr>
              <a:t>ord choice, </a:t>
            </a:r>
            <a:r>
              <a:rPr lang="en-GB" sz="2000" b="1" dirty="0" smtClean="0">
                <a:solidFill>
                  <a:srgbClr val="FF6600"/>
                </a:solidFill>
                <a:latin typeface="Arial Rounded MT Bold" panose="020F0704030504030204" pitchFamily="34" charset="0"/>
              </a:rPr>
              <a:t>I</a:t>
            </a:r>
            <a:r>
              <a:rPr lang="en-GB" sz="2000" b="1" dirty="0" smtClean="0">
                <a:solidFill>
                  <a:prstClr val="black"/>
                </a:solidFill>
                <a:latin typeface="Arial Rounded MT Bold" panose="020F0704030504030204" pitchFamily="34" charset="0"/>
              </a:rPr>
              <a:t>magery, </a:t>
            </a:r>
            <a:r>
              <a:rPr lang="en-GB" sz="2000" b="1" dirty="0" smtClean="0">
                <a:solidFill>
                  <a:srgbClr val="FF6600"/>
                </a:solidFill>
                <a:latin typeface="Arial Rounded MT Bold" panose="020F0704030504030204" pitchFamily="34" charset="0"/>
              </a:rPr>
              <a:t>T</a:t>
            </a:r>
            <a:r>
              <a:rPr lang="en-GB" sz="2000" b="1" dirty="0" smtClean="0">
                <a:solidFill>
                  <a:prstClr val="black"/>
                </a:solidFill>
                <a:latin typeface="Arial Rounded MT Bold" panose="020F0704030504030204" pitchFamily="34" charset="0"/>
              </a:rPr>
              <a:t>one, </a:t>
            </a:r>
            <a:r>
              <a:rPr lang="en-GB" sz="2000" b="1" dirty="0" smtClean="0">
                <a:solidFill>
                  <a:srgbClr val="FF6600"/>
                </a:solidFill>
                <a:latin typeface="Arial Rounded MT Bold" panose="020F0704030504030204" pitchFamily="34" charset="0"/>
              </a:rPr>
              <a:t>S</a:t>
            </a:r>
            <a:r>
              <a:rPr lang="en-GB" sz="2000" b="1" dirty="0" smtClean="0">
                <a:solidFill>
                  <a:prstClr val="black"/>
                </a:solidFill>
                <a:latin typeface="Arial Rounded MT Bold" panose="020F0704030504030204" pitchFamily="34" charset="0"/>
              </a:rPr>
              <a:t>entence Structure</a:t>
            </a:r>
          </a:p>
          <a:p>
            <a:endParaRPr lang="en-GB" sz="800" b="1" dirty="0" smtClean="0">
              <a:solidFill>
                <a:prstClr val="black"/>
              </a:solidFill>
              <a:latin typeface="Arial Rounded MT Bold" panose="020F0704030504030204" pitchFamily="34" charset="0"/>
            </a:endParaRPr>
          </a:p>
          <a:p>
            <a:r>
              <a:rPr lang="en-GB" sz="2000" b="1" dirty="0" smtClean="0">
                <a:solidFill>
                  <a:srgbClr val="FF6600"/>
                </a:solidFill>
                <a:latin typeface="Arial Rounded MT Bold" panose="020F0704030504030204" pitchFamily="34" charset="0"/>
              </a:rPr>
              <a:t>C</a:t>
            </a:r>
            <a:r>
              <a:rPr lang="en-GB" sz="2000" b="1" dirty="0" smtClean="0">
                <a:solidFill>
                  <a:prstClr val="black"/>
                </a:solidFill>
                <a:latin typeface="Arial Rounded MT Bold" panose="020F0704030504030204" pitchFamily="34" charset="0"/>
              </a:rPr>
              <a:t>limax, </a:t>
            </a:r>
            <a:r>
              <a:rPr lang="en-GB" sz="2000" b="1" dirty="0" smtClean="0">
                <a:solidFill>
                  <a:srgbClr val="FF6600"/>
                </a:solidFill>
                <a:latin typeface="Arial Rounded MT Bold" panose="020F0704030504030204" pitchFamily="34" charset="0"/>
              </a:rPr>
              <a:t>R</a:t>
            </a:r>
            <a:r>
              <a:rPr lang="en-GB" sz="2000" b="1" dirty="0" smtClean="0">
                <a:solidFill>
                  <a:prstClr val="black"/>
                </a:solidFill>
                <a:latin typeface="Arial Rounded MT Bold" panose="020F0704030504030204" pitchFamily="34" charset="0"/>
              </a:rPr>
              <a:t>epetition, </a:t>
            </a:r>
            <a:r>
              <a:rPr lang="en-GB" sz="2000" b="1" dirty="0" smtClean="0">
                <a:solidFill>
                  <a:srgbClr val="FF6600"/>
                </a:solidFill>
                <a:latin typeface="Arial Rounded MT Bold" panose="020F0704030504030204" pitchFamily="34" charset="0"/>
              </a:rPr>
              <a:t>I</a:t>
            </a:r>
            <a:r>
              <a:rPr lang="en-GB" sz="2000" b="1" dirty="0" smtClean="0">
                <a:solidFill>
                  <a:prstClr val="black"/>
                </a:solidFill>
                <a:latin typeface="Arial Rounded MT Bold" panose="020F0704030504030204" pitchFamily="34" charset="0"/>
              </a:rPr>
              <a:t>nversion, </a:t>
            </a:r>
            <a:r>
              <a:rPr lang="en-GB" sz="2000" b="1" dirty="0" smtClean="0">
                <a:solidFill>
                  <a:srgbClr val="FF6600"/>
                </a:solidFill>
                <a:latin typeface="Arial Rounded MT Bold" panose="020F0704030504030204" pitchFamily="34" charset="0"/>
              </a:rPr>
              <a:t>P</a:t>
            </a:r>
            <a:r>
              <a:rPr lang="en-GB" sz="2000" b="1" dirty="0" smtClean="0">
                <a:solidFill>
                  <a:prstClr val="black"/>
                </a:solidFill>
                <a:latin typeface="Arial Rounded MT Bold" panose="020F0704030504030204" pitchFamily="34" charset="0"/>
              </a:rPr>
              <a:t>arenthesis, </a:t>
            </a:r>
            <a:r>
              <a:rPr lang="en-GB" sz="2000" b="1" dirty="0" smtClean="0">
                <a:solidFill>
                  <a:srgbClr val="FF6600"/>
                </a:solidFill>
                <a:latin typeface="Arial Rounded MT Bold" panose="020F0704030504030204" pitchFamily="34" charset="0"/>
              </a:rPr>
              <a:t>P</a:t>
            </a:r>
            <a:r>
              <a:rPr lang="en-GB" sz="2000" b="1" dirty="0" smtClean="0">
                <a:solidFill>
                  <a:prstClr val="black"/>
                </a:solidFill>
                <a:latin typeface="Arial Rounded MT Bold" panose="020F0704030504030204" pitchFamily="34" charset="0"/>
              </a:rPr>
              <a:t>unctuation, </a:t>
            </a:r>
            <a:r>
              <a:rPr lang="en-GB" sz="2000" b="1" dirty="0" smtClean="0">
                <a:solidFill>
                  <a:srgbClr val="FF6600"/>
                </a:solidFill>
                <a:latin typeface="Arial Rounded MT Bold" panose="020F0704030504030204" pitchFamily="34" charset="0"/>
              </a:rPr>
              <a:t>L</a:t>
            </a:r>
            <a:r>
              <a:rPr lang="en-GB" sz="2000" b="1" dirty="0" smtClean="0">
                <a:solidFill>
                  <a:prstClr val="black"/>
                </a:solidFill>
                <a:latin typeface="Arial Rounded MT Bold" panose="020F0704030504030204" pitchFamily="34" charset="0"/>
              </a:rPr>
              <a:t>ists, </a:t>
            </a:r>
            <a:r>
              <a:rPr lang="en-GB" sz="2000" b="1" dirty="0" smtClean="0">
                <a:solidFill>
                  <a:srgbClr val="FF6600"/>
                </a:solidFill>
                <a:latin typeface="Arial Rounded MT Bold" panose="020F0704030504030204" pitchFamily="34" charset="0"/>
              </a:rPr>
              <a:t>E</a:t>
            </a:r>
            <a:r>
              <a:rPr lang="en-GB" sz="2000" b="1" dirty="0" smtClean="0">
                <a:solidFill>
                  <a:prstClr val="black"/>
                </a:solidFill>
                <a:latin typeface="Arial Rounded MT Bold" panose="020F0704030504030204" pitchFamily="34" charset="0"/>
              </a:rPr>
              <a:t>llipsis, </a:t>
            </a:r>
            <a:r>
              <a:rPr lang="en-GB" sz="2000" b="1" dirty="0" smtClean="0">
                <a:solidFill>
                  <a:srgbClr val="FF6600"/>
                </a:solidFill>
                <a:latin typeface="Arial Rounded MT Bold" panose="020F0704030504030204" pitchFamily="34" charset="0"/>
              </a:rPr>
              <a:t>S</a:t>
            </a:r>
            <a:r>
              <a:rPr lang="en-GB" sz="2000" b="1" dirty="0" smtClean="0">
                <a:solidFill>
                  <a:prstClr val="black"/>
                </a:solidFill>
                <a:latin typeface="Arial Rounded MT Bold" panose="020F0704030504030204" pitchFamily="34" charset="0"/>
              </a:rPr>
              <a:t>entence type </a:t>
            </a:r>
          </a:p>
          <a:p>
            <a:endParaRPr lang="en-GB" sz="2400" b="1" dirty="0">
              <a:solidFill>
                <a:prstClr val="black"/>
              </a:solidFill>
              <a:latin typeface="Arial Rounded MT Bold" panose="020F070403050403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8484" y="174185"/>
            <a:ext cx="719109" cy="149889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206" y="191836"/>
            <a:ext cx="719109" cy="1498892"/>
          </a:xfrm>
          <a:prstGeom prst="rect">
            <a:avLst/>
          </a:prstGeom>
        </p:spPr>
      </p:pic>
    </p:spTree>
    <p:extLst>
      <p:ext uri="{BB962C8B-B14F-4D97-AF65-F5344CB8AC3E}">
        <p14:creationId xmlns:p14="http://schemas.microsoft.com/office/powerpoint/2010/main" val="1983420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5</a:t>
            </a:r>
            <a:endParaRPr lang="en-GB" dirty="0"/>
          </a:p>
        </p:txBody>
      </p:sp>
      <p:sp>
        <p:nvSpPr>
          <p:cNvPr id="3" name="Content Placeholder 2"/>
          <p:cNvSpPr>
            <a:spLocks noGrp="1"/>
          </p:cNvSpPr>
          <p:nvPr>
            <p:ph idx="1"/>
          </p:nvPr>
        </p:nvSpPr>
        <p:spPr/>
        <p:txBody>
          <a:bodyPr>
            <a:normAutofit/>
          </a:bodyPr>
          <a:lstStyle/>
          <a:p>
            <a:pPr marL="0" lvl="0" indent="0">
              <a:buNone/>
            </a:pPr>
            <a:r>
              <a:rPr lang="en-GB" dirty="0"/>
              <a:t>In paragraph 11, the writer gives reasons why she thinks “pay and attitudes don’t reflect” the hard work of childcare. In your own words, outline her reasons for this.		</a:t>
            </a:r>
            <a:r>
              <a:rPr lang="en-GB" b="1" dirty="0" smtClean="0"/>
              <a:t>(</a:t>
            </a:r>
            <a:r>
              <a:rPr lang="en-GB" b="1" dirty="0"/>
              <a:t>2 marks</a:t>
            </a:r>
            <a:r>
              <a:rPr lang="en-GB" b="1" dirty="0" smtClean="0"/>
              <a:t>)</a:t>
            </a:r>
          </a:p>
          <a:p>
            <a:pPr marL="0" lvl="0" indent="0">
              <a:buNone/>
            </a:pPr>
            <a:endParaRPr lang="en-GB" dirty="0"/>
          </a:p>
          <a:p>
            <a:endParaRPr lang="en-GB" dirty="0"/>
          </a:p>
        </p:txBody>
      </p:sp>
    </p:spTree>
    <p:extLst>
      <p:ext uri="{BB962C8B-B14F-4D97-AF65-F5344CB8AC3E}">
        <p14:creationId xmlns:p14="http://schemas.microsoft.com/office/powerpoint/2010/main" val="1386998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5</a:t>
            </a:r>
            <a:endParaRPr lang="en-GB" dirty="0"/>
          </a:p>
        </p:txBody>
      </p:sp>
      <p:sp>
        <p:nvSpPr>
          <p:cNvPr id="3" name="Content Placeholder 2"/>
          <p:cNvSpPr>
            <a:spLocks noGrp="1"/>
          </p:cNvSpPr>
          <p:nvPr>
            <p:ph idx="1"/>
          </p:nvPr>
        </p:nvSpPr>
        <p:spPr/>
        <p:txBody>
          <a:bodyPr>
            <a:normAutofit fontScale="77500" lnSpcReduction="20000"/>
          </a:bodyPr>
          <a:lstStyle/>
          <a:p>
            <a:pPr marL="0" lvl="0" indent="0">
              <a:buNone/>
            </a:pPr>
            <a:r>
              <a:rPr lang="en-GB" dirty="0"/>
              <a:t>In paragraph 11, the writer gives reasons why she thinks “pay and attitudes don’t reflect” the hard work of childcare. In your own words, outline her reasons for this.		</a:t>
            </a:r>
            <a:r>
              <a:rPr lang="en-GB" b="1" dirty="0" smtClean="0"/>
              <a:t>(</a:t>
            </a:r>
            <a:r>
              <a:rPr lang="en-GB" b="1" dirty="0"/>
              <a:t>2 marks</a:t>
            </a:r>
            <a:r>
              <a:rPr lang="en-GB" b="1" dirty="0" smtClean="0"/>
              <a:t>)</a:t>
            </a:r>
          </a:p>
          <a:p>
            <a:pPr marL="0" lvl="0" indent="0">
              <a:buNone/>
            </a:pPr>
            <a:endParaRPr lang="en-GB" dirty="0"/>
          </a:p>
          <a:p>
            <a:pPr lvl="0"/>
            <a:r>
              <a:rPr lang="en-GB" b="1" dirty="0"/>
              <a:t>“because this work has been done, unpaid, by women for centuries”</a:t>
            </a:r>
            <a:endParaRPr lang="en-GB" dirty="0"/>
          </a:p>
          <a:p>
            <a:pPr lvl="0"/>
            <a:r>
              <a:rPr lang="en-GB" b="1" dirty="0"/>
              <a:t>E.g. Childcare has stereotypically been carried out by women as their natural role </a:t>
            </a:r>
            <a:endParaRPr lang="en-GB" dirty="0"/>
          </a:p>
          <a:p>
            <a:pPr lvl="0"/>
            <a:r>
              <a:rPr lang="en-GB" b="1" dirty="0"/>
              <a:t>“anything women used to do for nothing is undervalued”</a:t>
            </a:r>
            <a:endParaRPr lang="en-GB" dirty="0"/>
          </a:p>
          <a:p>
            <a:pPr lvl="0"/>
            <a:r>
              <a:rPr lang="en-GB" b="1" dirty="0"/>
              <a:t>E.g. Women’s skills are not praised, especially if they are not receiving pay for it</a:t>
            </a:r>
            <a:endParaRPr lang="en-GB" dirty="0"/>
          </a:p>
          <a:p>
            <a:endParaRPr lang="en-GB" dirty="0"/>
          </a:p>
        </p:txBody>
      </p:sp>
    </p:spTree>
    <p:extLst>
      <p:ext uri="{BB962C8B-B14F-4D97-AF65-F5344CB8AC3E}">
        <p14:creationId xmlns:p14="http://schemas.microsoft.com/office/powerpoint/2010/main" val="2189071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Question 6</a:t>
            </a:r>
            <a:endParaRPr lang="en-GB" dirty="0"/>
          </a:p>
        </p:txBody>
      </p:sp>
      <p:sp>
        <p:nvSpPr>
          <p:cNvPr id="3" name="Content Placeholder 2"/>
          <p:cNvSpPr>
            <a:spLocks noGrp="1"/>
          </p:cNvSpPr>
          <p:nvPr>
            <p:ph idx="1"/>
          </p:nvPr>
        </p:nvSpPr>
        <p:spPr/>
        <p:txBody>
          <a:bodyPr>
            <a:normAutofit/>
          </a:bodyPr>
          <a:lstStyle/>
          <a:p>
            <a:pPr marL="0" lvl="0" indent="0">
              <a:buNone/>
            </a:pPr>
            <a:r>
              <a:rPr lang="en-GB" dirty="0"/>
              <a:t>Explain in your own words the writer’s suggested changes, designed to entice men to the career. (paragraph 12)			</a:t>
            </a:r>
            <a:r>
              <a:rPr lang="en-GB" b="1" dirty="0" smtClean="0"/>
              <a:t>(</a:t>
            </a:r>
            <a:r>
              <a:rPr lang="en-GB" b="1" dirty="0"/>
              <a:t>3 marks</a:t>
            </a:r>
            <a:r>
              <a:rPr lang="en-GB" b="1" dirty="0" smtClean="0"/>
              <a:t>)</a:t>
            </a:r>
          </a:p>
          <a:p>
            <a:pPr marL="0" lvl="0" indent="0">
              <a:buNone/>
            </a:pPr>
            <a:endParaRPr lang="en-GB" dirty="0"/>
          </a:p>
          <a:p>
            <a:pPr marL="0" indent="0">
              <a:buNone/>
            </a:pPr>
            <a:endParaRPr lang="en-GB" dirty="0"/>
          </a:p>
        </p:txBody>
      </p:sp>
    </p:spTree>
    <p:extLst>
      <p:ext uri="{BB962C8B-B14F-4D97-AF65-F5344CB8AC3E}">
        <p14:creationId xmlns:p14="http://schemas.microsoft.com/office/powerpoint/2010/main" val="3408055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Question 6</a:t>
            </a:r>
            <a:endParaRPr lang="en-GB" dirty="0"/>
          </a:p>
        </p:txBody>
      </p:sp>
      <p:sp>
        <p:nvSpPr>
          <p:cNvPr id="3" name="Content Placeholder 2"/>
          <p:cNvSpPr>
            <a:spLocks noGrp="1"/>
          </p:cNvSpPr>
          <p:nvPr>
            <p:ph idx="1"/>
          </p:nvPr>
        </p:nvSpPr>
        <p:spPr/>
        <p:txBody>
          <a:bodyPr>
            <a:normAutofit fontScale="92500" lnSpcReduction="20000"/>
          </a:bodyPr>
          <a:lstStyle/>
          <a:p>
            <a:pPr marL="0" lvl="0" indent="0">
              <a:buNone/>
            </a:pPr>
            <a:r>
              <a:rPr lang="en-GB" dirty="0"/>
              <a:t>Explain in your own words the writer’s suggested changes, designed to entice men to the career. (paragraph 12)			</a:t>
            </a:r>
            <a:r>
              <a:rPr lang="en-GB" dirty="0" smtClean="0"/>
              <a:t>		</a:t>
            </a:r>
            <a:r>
              <a:rPr lang="en-GB" b="1" dirty="0" smtClean="0"/>
              <a:t>(</a:t>
            </a:r>
            <a:r>
              <a:rPr lang="en-GB" b="1" dirty="0"/>
              <a:t>3 marks</a:t>
            </a:r>
            <a:r>
              <a:rPr lang="en-GB" b="1" dirty="0" smtClean="0"/>
              <a:t>)</a:t>
            </a:r>
          </a:p>
          <a:p>
            <a:pPr marL="0" lvl="0" indent="0">
              <a:buNone/>
            </a:pPr>
            <a:endParaRPr lang="en-GB" dirty="0"/>
          </a:p>
          <a:p>
            <a:pPr lvl="0"/>
            <a:r>
              <a:rPr lang="en-GB" b="1" dirty="0"/>
              <a:t>“greater status and respect for the profession”</a:t>
            </a:r>
            <a:endParaRPr lang="en-GB" dirty="0"/>
          </a:p>
          <a:p>
            <a:pPr lvl="0"/>
            <a:r>
              <a:rPr lang="en-GB" b="1" dirty="0"/>
              <a:t>E.g. The job needs to be give more value</a:t>
            </a:r>
            <a:endParaRPr lang="en-GB" dirty="0"/>
          </a:p>
          <a:p>
            <a:pPr lvl="0"/>
            <a:r>
              <a:rPr lang="en-GB" b="1" dirty="0"/>
              <a:t>“more financial reward”</a:t>
            </a:r>
            <a:endParaRPr lang="en-GB" dirty="0"/>
          </a:p>
          <a:p>
            <a:pPr lvl="0"/>
            <a:r>
              <a:rPr lang="en-GB" b="1" dirty="0"/>
              <a:t>E.g. better pay</a:t>
            </a:r>
            <a:endParaRPr lang="en-GB" dirty="0"/>
          </a:p>
          <a:p>
            <a:pPr lvl="0"/>
            <a:r>
              <a:rPr lang="en-GB" b="1" dirty="0"/>
              <a:t>“Better working conditions”</a:t>
            </a:r>
            <a:endParaRPr lang="en-GB" dirty="0"/>
          </a:p>
          <a:p>
            <a:pPr lvl="0"/>
            <a:r>
              <a:rPr lang="en-GB" b="1" dirty="0"/>
              <a:t>E.g. an improved job environment</a:t>
            </a:r>
            <a:endParaRPr lang="en-GB" dirty="0"/>
          </a:p>
          <a:p>
            <a:endParaRPr lang="en-GB" dirty="0"/>
          </a:p>
        </p:txBody>
      </p:sp>
    </p:spTree>
    <p:extLst>
      <p:ext uri="{BB962C8B-B14F-4D97-AF65-F5344CB8AC3E}">
        <p14:creationId xmlns:p14="http://schemas.microsoft.com/office/powerpoint/2010/main" val="3647270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470025"/>
          </a:xfrm>
        </p:spPr>
        <p:txBody>
          <a:bodyPr/>
          <a:lstStyle/>
          <a:p>
            <a:r>
              <a:rPr lang="en-GB" dirty="0" smtClean="0"/>
              <a:t>Higher R4UAE-</a:t>
            </a:r>
            <a:br>
              <a:rPr lang="en-GB" dirty="0" smtClean="0"/>
            </a:br>
            <a:r>
              <a:rPr lang="en-GB" dirty="0" smtClean="0"/>
              <a:t>Word Choice</a:t>
            </a:r>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81000"/>
            <a:ext cx="2971800" cy="1977237"/>
          </a:xfrm>
          <a:prstGeom prst="rect">
            <a:avLst/>
          </a:prstGeom>
        </p:spPr>
      </p:pic>
    </p:spTree>
    <p:extLst>
      <p:ext uri="{BB962C8B-B14F-4D97-AF65-F5344CB8AC3E}">
        <p14:creationId xmlns:p14="http://schemas.microsoft.com/office/powerpoint/2010/main" val="29268260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87659" y="139698"/>
            <a:ext cx="6474654" cy="1843847"/>
          </a:xfrm>
          <a:prstGeom prst="rightArrow">
            <a:avLst/>
          </a:prstGeom>
          <a:solidFill>
            <a:schemeClr val="bg1"/>
          </a:solidFill>
          <a:ln w="57150">
            <a:solidFill>
              <a:srgbClr val="FF66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Analysis Questions</a:t>
            </a:r>
            <a:endParaRPr lang="en-GB" dirty="0">
              <a:solidFill>
                <a:srgbClr val="FF6600"/>
              </a:solidFill>
              <a:latin typeface="Arial Rounded MT Bold" panose="020F0704030504030204" pitchFamily="34" charset="0"/>
            </a:endParaRPr>
          </a:p>
        </p:txBody>
      </p:sp>
      <p:sp>
        <p:nvSpPr>
          <p:cNvPr id="5" name="Title 1"/>
          <p:cNvSpPr txBox="1">
            <a:spLocks/>
          </p:cNvSpPr>
          <p:nvPr/>
        </p:nvSpPr>
        <p:spPr>
          <a:xfrm>
            <a:off x="379828" y="2187913"/>
            <a:ext cx="8472269" cy="2370021"/>
          </a:xfrm>
          <a:prstGeom prst="roundRect">
            <a:avLst/>
          </a:prstGeom>
          <a:solidFill>
            <a:schemeClr val="bg1"/>
          </a:solidFill>
          <a:ln w="57150">
            <a:solidFill>
              <a:srgbClr val="FF66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r>
              <a:rPr lang="en-GB" sz="2800" dirty="0" smtClean="0">
                <a:latin typeface="Arial Rounded MT Bold" panose="020F0704030504030204" pitchFamily="34" charset="0"/>
              </a:rPr>
              <a:t>You will be asked to comment on the features of</a:t>
            </a:r>
          </a:p>
          <a:p>
            <a:pPr marL="742950" indent="-742950"/>
            <a:r>
              <a:rPr lang="en-GB" sz="2800" dirty="0" smtClean="0">
                <a:latin typeface="Arial Rounded MT Bold" panose="020F0704030504030204" pitchFamily="34" charset="0"/>
              </a:rPr>
              <a:t>the writer’s language</a:t>
            </a:r>
          </a:p>
          <a:p>
            <a:pPr marL="742950" indent="-742950"/>
            <a:endParaRPr lang="en-GB" sz="2800" dirty="0" smtClean="0">
              <a:latin typeface="Arial Rounded MT Bold" panose="020F0704030504030204" pitchFamily="34" charset="0"/>
            </a:endParaRPr>
          </a:p>
          <a:p>
            <a:pPr marL="742950" indent="-742950"/>
            <a:r>
              <a:rPr lang="en-GB" sz="2800" dirty="0" smtClean="0">
                <a:latin typeface="Arial Rounded MT Bold" panose="020F0704030504030204" pitchFamily="34" charset="0"/>
              </a:rPr>
              <a:t>e.g. How does the writer’s language...</a:t>
            </a:r>
          </a:p>
          <a:p>
            <a:pPr marL="742950" indent="-742950"/>
            <a:r>
              <a:rPr lang="en-GB" sz="2800" dirty="0" smtClean="0">
                <a:latin typeface="Arial Rounded MT Bold" panose="020F0704030504030204" pitchFamily="34" charset="0"/>
              </a:rPr>
              <a:t>       Analyse how the writer’s use of imagery...</a:t>
            </a:r>
            <a:endParaRPr lang="en-GB" sz="2800" dirty="0">
              <a:latin typeface="Arial Rounded MT Bold" panose="020F0704030504030204" pitchFamily="34" charset="0"/>
            </a:endParaRPr>
          </a:p>
        </p:txBody>
      </p:sp>
      <p:sp>
        <p:nvSpPr>
          <p:cNvPr id="8" name="Rectangle 7"/>
          <p:cNvSpPr/>
          <p:nvPr/>
        </p:nvSpPr>
        <p:spPr>
          <a:xfrm>
            <a:off x="467544" y="4923694"/>
            <a:ext cx="8384552" cy="1575581"/>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r>
              <a:rPr lang="en-GB" sz="4400" b="1" dirty="0" smtClean="0">
                <a:solidFill>
                  <a:srgbClr val="800080"/>
                </a:solidFill>
                <a:latin typeface="Comic Sans MS" pitchFamily="66" charset="0"/>
              </a:rPr>
              <a:t>W</a:t>
            </a:r>
            <a:r>
              <a:rPr lang="en-GB" sz="4400" b="1" dirty="0" smtClean="0">
                <a:solidFill>
                  <a:srgbClr val="FF6600"/>
                </a:solidFill>
                <a:latin typeface="Comic Sans MS" pitchFamily="66" charset="0"/>
              </a:rPr>
              <a:t>ord choice – </a:t>
            </a:r>
            <a:r>
              <a:rPr lang="en-GB" sz="4400" b="1" dirty="0" smtClean="0">
                <a:solidFill>
                  <a:srgbClr val="800080"/>
                </a:solidFill>
                <a:latin typeface="Comic Sans MS" pitchFamily="66" charset="0"/>
              </a:rPr>
              <a:t>I</a:t>
            </a:r>
            <a:r>
              <a:rPr lang="en-GB" sz="4400" b="1" dirty="0" smtClean="0">
                <a:solidFill>
                  <a:srgbClr val="FF6600"/>
                </a:solidFill>
                <a:latin typeface="Comic Sans MS" pitchFamily="66" charset="0"/>
              </a:rPr>
              <a:t>magery – </a:t>
            </a:r>
            <a:r>
              <a:rPr lang="en-GB" sz="4400" b="1" dirty="0" smtClean="0">
                <a:solidFill>
                  <a:srgbClr val="800080"/>
                </a:solidFill>
                <a:latin typeface="Comic Sans MS" pitchFamily="66" charset="0"/>
              </a:rPr>
              <a:t>T</a:t>
            </a:r>
            <a:r>
              <a:rPr lang="en-GB" sz="4400" b="1" dirty="0" smtClean="0">
                <a:solidFill>
                  <a:srgbClr val="FF6600"/>
                </a:solidFill>
                <a:latin typeface="Comic Sans MS" pitchFamily="66" charset="0"/>
              </a:rPr>
              <a:t>one – </a:t>
            </a:r>
            <a:r>
              <a:rPr lang="en-GB" sz="4400" b="1" dirty="0" smtClean="0">
                <a:solidFill>
                  <a:srgbClr val="800080"/>
                </a:solidFill>
                <a:latin typeface="Comic Sans MS" pitchFamily="66" charset="0"/>
              </a:rPr>
              <a:t>S</a:t>
            </a:r>
            <a:r>
              <a:rPr lang="en-GB" sz="4400" b="1" dirty="0" smtClean="0">
                <a:solidFill>
                  <a:srgbClr val="FF6600"/>
                </a:solidFill>
                <a:latin typeface="Comic Sans MS" pitchFamily="66" charset="0"/>
              </a:rPr>
              <a:t>entence structure </a:t>
            </a:r>
            <a:endParaRPr lang="en-GB" sz="4400" b="1" dirty="0">
              <a:solidFill>
                <a:srgbClr val="FF6600"/>
              </a:solidFill>
              <a:latin typeface="Comic Sans MS" pitchFamily="66" charset="0"/>
            </a:endParaRPr>
          </a:p>
        </p:txBody>
      </p:sp>
    </p:spTree>
    <p:extLst>
      <p:ext uri="{BB962C8B-B14F-4D97-AF65-F5344CB8AC3E}">
        <p14:creationId xmlns:p14="http://schemas.microsoft.com/office/powerpoint/2010/main" val="2668829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9862" y="294443"/>
            <a:ext cx="6474654" cy="1167619"/>
          </a:xfrm>
          <a:prstGeom prst="rect">
            <a:avLst/>
          </a:prstGeom>
          <a:solidFill>
            <a:schemeClr val="bg1"/>
          </a:solidFill>
          <a:ln w="57150">
            <a:solidFill>
              <a:srgbClr val="FF66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The Analysis Question </a:t>
            </a:r>
          </a:p>
          <a:p>
            <a:pPr algn="ctr"/>
            <a:r>
              <a:rPr lang="en-GB" b="1" dirty="0" smtClean="0">
                <a:solidFill>
                  <a:srgbClr val="800080"/>
                </a:solidFill>
                <a:latin typeface="Arial Rounded MT Bold" panose="020F0704030504030204" pitchFamily="34" charset="0"/>
              </a:rPr>
              <a:t>-Word Choice-</a:t>
            </a:r>
            <a:endParaRPr lang="en-GB" b="1" dirty="0">
              <a:solidFill>
                <a:srgbClr val="800080"/>
              </a:solidFill>
              <a:latin typeface="Arial Rounded MT Bold" panose="020F0704030504030204" pitchFamily="34" charset="0"/>
            </a:endParaRPr>
          </a:p>
        </p:txBody>
      </p:sp>
      <p:sp>
        <p:nvSpPr>
          <p:cNvPr id="5" name="Content Placeholder 2"/>
          <p:cNvSpPr txBox="1">
            <a:spLocks/>
          </p:cNvSpPr>
          <p:nvPr/>
        </p:nvSpPr>
        <p:spPr>
          <a:xfrm>
            <a:off x="395536" y="1700808"/>
            <a:ext cx="8529035" cy="1651671"/>
          </a:xfrm>
          <a:prstGeom prst="rect">
            <a:avLst/>
          </a:prstGeom>
          <a:solidFill>
            <a:schemeClr val="bg1"/>
          </a:solidFill>
          <a:ln w="57150">
            <a:solidFill>
              <a:srgbClr val="FF6600"/>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smtClean="0">
                <a:latin typeface="Arial Rounded MT Bold" panose="020F0704030504030204" pitchFamily="34" charset="0"/>
              </a:rPr>
              <a:t>Ask yourself – </a:t>
            </a:r>
            <a:r>
              <a:rPr lang="en-GB" sz="3200" b="1" u="sng" dirty="0" smtClean="0">
                <a:latin typeface="Arial Rounded MT Bold" panose="020F0704030504030204" pitchFamily="34" charset="0"/>
              </a:rPr>
              <a:t>why</a:t>
            </a:r>
            <a:r>
              <a:rPr lang="en-GB" sz="3200" dirty="0" smtClean="0">
                <a:latin typeface="Arial Rounded MT Bold" panose="020F0704030504030204" pitchFamily="34" charset="0"/>
              </a:rPr>
              <a:t> a writer has chosen one particular word to describe someone or something, rather than any of the other words which have a similar meaning.   </a:t>
            </a:r>
            <a:endParaRPr lang="en-GB" sz="9600" dirty="0"/>
          </a:p>
          <a:p>
            <a:pPr marL="0" indent="0">
              <a:buNone/>
            </a:pPr>
            <a:endParaRPr lang="en-US" sz="8000" dirty="0" smtClean="0"/>
          </a:p>
          <a:p>
            <a:endParaRPr lang="en-GB" sz="8000" dirty="0" smtClean="0"/>
          </a:p>
        </p:txBody>
      </p:sp>
      <p:sp>
        <p:nvSpPr>
          <p:cNvPr id="6" name="Content Placeholder 2"/>
          <p:cNvSpPr txBox="1">
            <a:spLocks/>
          </p:cNvSpPr>
          <p:nvPr/>
        </p:nvSpPr>
        <p:spPr>
          <a:xfrm>
            <a:off x="355619" y="5562600"/>
            <a:ext cx="8568952" cy="920840"/>
          </a:xfrm>
          <a:prstGeom prst="rect">
            <a:avLst/>
          </a:prstGeom>
          <a:solidFill>
            <a:srgbClr val="FF6600"/>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solidFill>
                  <a:srgbClr val="800080"/>
                </a:solidFill>
              </a:rPr>
              <a:t>Connotation = the associations connected to a certain word/phrase</a:t>
            </a:r>
          </a:p>
          <a:p>
            <a:pPr marL="0" indent="0">
              <a:buFont typeface="Arial" panose="020B0604020202020204" pitchFamily="34" charset="0"/>
              <a:buNone/>
            </a:pPr>
            <a:r>
              <a:rPr lang="en-GB" dirty="0" smtClean="0">
                <a:solidFill>
                  <a:srgbClr val="800080"/>
                </a:solidFill>
              </a:rPr>
              <a:t>Denotation = the definition of the word </a:t>
            </a:r>
            <a:endParaRPr lang="en-GB" dirty="0">
              <a:solidFill>
                <a:srgbClr val="800080"/>
              </a:solidFill>
            </a:endParaRPr>
          </a:p>
        </p:txBody>
      </p:sp>
      <p:sp>
        <p:nvSpPr>
          <p:cNvPr id="3" name="Oval 2"/>
          <p:cNvSpPr/>
          <p:nvPr/>
        </p:nvSpPr>
        <p:spPr>
          <a:xfrm>
            <a:off x="3330275" y="3581400"/>
            <a:ext cx="2895600" cy="1524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593253" y="4020234"/>
            <a:ext cx="2133600" cy="646331"/>
          </a:xfrm>
          <a:prstGeom prst="rect">
            <a:avLst/>
          </a:prstGeom>
          <a:noFill/>
        </p:spPr>
        <p:txBody>
          <a:bodyPr wrap="square" rtlCol="0">
            <a:spAutoFit/>
          </a:bodyPr>
          <a:lstStyle/>
          <a:p>
            <a:pPr algn="ctr"/>
            <a:r>
              <a:rPr lang="en-GB" sz="3600" dirty="0" smtClean="0"/>
              <a:t>Home</a:t>
            </a:r>
            <a:endParaRPr lang="en-GB" sz="3600" dirty="0"/>
          </a:p>
        </p:txBody>
      </p:sp>
      <p:cxnSp>
        <p:nvCxnSpPr>
          <p:cNvPr id="10" name="Straight Connector 9"/>
          <p:cNvCxnSpPr/>
          <p:nvPr/>
        </p:nvCxnSpPr>
        <p:spPr>
          <a:xfrm flipH="1" flipV="1">
            <a:off x="2362200" y="3886200"/>
            <a:ext cx="1066800" cy="13403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1827" y="3581400"/>
            <a:ext cx="1890373" cy="923330"/>
          </a:xfrm>
          <a:prstGeom prst="rect">
            <a:avLst/>
          </a:prstGeom>
          <a:noFill/>
        </p:spPr>
        <p:txBody>
          <a:bodyPr wrap="square" rtlCol="0">
            <a:spAutoFit/>
          </a:bodyPr>
          <a:lstStyle/>
          <a:p>
            <a:r>
              <a:rPr lang="en-GB" b="1" dirty="0" smtClean="0"/>
              <a:t>Denotation</a:t>
            </a:r>
          </a:p>
          <a:p>
            <a:r>
              <a:rPr lang="en-GB" dirty="0" smtClean="0"/>
              <a:t>The place where someone lives</a:t>
            </a:r>
            <a:endParaRPr lang="en-GB" dirty="0"/>
          </a:p>
        </p:txBody>
      </p:sp>
      <p:cxnSp>
        <p:nvCxnSpPr>
          <p:cNvPr id="13" name="Straight Connector 12"/>
          <p:cNvCxnSpPr>
            <a:stCxn id="3" idx="7"/>
          </p:cNvCxnSpPr>
          <p:nvPr/>
        </p:nvCxnSpPr>
        <p:spPr>
          <a:xfrm flipV="1">
            <a:off x="5801824" y="3733800"/>
            <a:ext cx="1132376" cy="70785"/>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34200" y="3581400"/>
            <a:ext cx="1990371" cy="1200329"/>
          </a:xfrm>
          <a:prstGeom prst="rect">
            <a:avLst/>
          </a:prstGeom>
          <a:noFill/>
        </p:spPr>
        <p:txBody>
          <a:bodyPr wrap="square" rtlCol="0">
            <a:spAutoFit/>
          </a:bodyPr>
          <a:lstStyle/>
          <a:p>
            <a:r>
              <a:rPr lang="en-GB" b="1" dirty="0" smtClean="0"/>
              <a:t>Connotations</a:t>
            </a:r>
          </a:p>
          <a:p>
            <a:r>
              <a:rPr lang="en-GB" dirty="0" smtClean="0"/>
              <a:t>Safety, comfort, warmth, family, calm, peacefulness </a:t>
            </a:r>
            <a:endParaRPr lang="en-GB" dirty="0"/>
          </a:p>
        </p:txBody>
      </p:sp>
    </p:spTree>
    <p:extLst>
      <p:ext uri="{BB962C8B-B14F-4D97-AF65-F5344CB8AC3E}">
        <p14:creationId xmlns:p14="http://schemas.microsoft.com/office/powerpoint/2010/main" val="22719247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Word Choice Formula</a:t>
            </a:r>
            <a:endParaRPr lang="en-GB" dirty="0"/>
          </a:p>
        </p:txBody>
      </p:sp>
      <p:sp>
        <p:nvSpPr>
          <p:cNvPr id="3" name="Content Placeholder 2"/>
          <p:cNvSpPr>
            <a:spLocks noGrp="1"/>
          </p:cNvSpPr>
          <p:nvPr>
            <p:ph idx="1"/>
          </p:nvPr>
        </p:nvSpPr>
        <p:spPr/>
        <p:txBody>
          <a:bodyPr/>
          <a:lstStyle/>
          <a:p>
            <a:r>
              <a:rPr lang="en-GB" dirty="0" smtClean="0"/>
              <a:t>Quote appropriate word/phrase (2-3 words)</a:t>
            </a:r>
          </a:p>
          <a:p>
            <a:endParaRPr lang="en-GB" dirty="0"/>
          </a:p>
          <a:p>
            <a:r>
              <a:rPr lang="en-GB" dirty="0" smtClean="0"/>
              <a:t>Explain what word suggests (connotations) (1)</a:t>
            </a:r>
          </a:p>
          <a:p>
            <a:endParaRPr lang="en-GB" dirty="0"/>
          </a:p>
          <a:p>
            <a:r>
              <a:rPr lang="en-GB" dirty="0" smtClean="0"/>
              <a:t>Link specifically to idea in Q (1)</a:t>
            </a:r>
            <a:endParaRPr lang="en-GB" dirty="0"/>
          </a:p>
        </p:txBody>
      </p:sp>
      <p:pic>
        <p:nvPicPr>
          <p:cNvPr id="1027" name="Picture 3" descr="C:\Users\mi3069a\AppData\Local\Microsoft\Windows\Temporary Internet Files\Content.IE5\2CD0IRMA\Formula%2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963886"/>
            <a:ext cx="3322948"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463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9862" y="294443"/>
            <a:ext cx="6474654" cy="1167619"/>
          </a:xfrm>
          <a:prstGeom prst="rect">
            <a:avLst/>
          </a:prstGeom>
          <a:solidFill>
            <a:schemeClr val="bg1"/>
          </a:solidFill>
          <a:ln w="57150">
            <a:solidFill>
              <a:srgbClr val="FF66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NEVER!</a:t>
            </a:r>
            <a:endParaRPr lang="en-GB" b="1" dirty="0">
              <a:solidFill>
                <a:srgbClr val="800080"/>
              </a:solidFill>
              <a:latin typeface="Arial Rounded MT Bold" panose="020F0704030504030204" pitchFamily="34" charset="0"/>
            </a:endParaRPr>
          </a:p>
        </p:txBody>
      </p:sp>
      <p:sp>
        <p:nvSpPr>
          <p:cNvPr id="5" name="Content Placeholder 2"/>
          <p:cNvSpPr txBox="1">
            <a:spLocks/>
          </p:cNvSpPr>
          <p:nvPr/>
        </p:nvSpPr>
        <p:spPr>
          <a:xfrm>
            <a:off x="395536" y="1700808"/>
            <a:ext cx="8529035" cy="3600400"/>
          </a:xfrm>
          <a:prstGeom prst="rect">
            <a:avLst/>
          </a:prstGeom>
          <a:solidFill>
            <a:schemeClr val="bg1"/>
          </a:solidFill>
          <a:ln w="57150">
            <a:solidFill>
              <a:srgbClr val="FF66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err="1" smtClean="0"/>
              <a:t>Analyse</a:t>
            </a:r>
            <a:r>
              <a:rPr lang="en-US" sz="8000" dirty="0" smtClean="0"/>
              <a:t> a word using the word</a:t>
            </a:r>
          </a:p>
          <a:p>
            <a:endParaRPr lang="en-GB" sz="8000" dirty="0" smtClean="0"/>
          </a:p>
        </p:txBody>
      </p:sp>
    </p:spTree>
    <p:extLst>
      <p:ext uri="{BB962C8B-B14F-4D97-AF65-F5344CB8AC3E}">
        <p14:creationId xmlns:p14="http://schemas.microsoft.com/office/powerpoint/2010/main" val="22707620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64704"/>
            <a:ext cx="8452048" cy="5559896"/>
          </a:xfrm>
          <a:solidFill>
            <a:schemeClr val="bg1"/>
          </a:solidFill>
          <a:ln w="57150">
            <a:solidFill>
              <a:srgbClr val="FF6600"/>
            </a:solidFill>
          </a:ln>
        </p:spPr>
        <p:txBody>
          <a:bodyPr>
            <a:normAutofit fontScale="92500" lnSpcReduction="10000"/>
          </a:bodyPr>
          <a:lstStyle/>
          <a:p>
            <a:pPr marL="0" indent="0">
              <a:buNone/>
              <a:defRPr/>
            </a:pPr>
            <a:endParaRPr lang="en-US" altLang="en-US" dirty="0" smtClean="0"/>
          </a:p>
          <a:p>
            <a:pPr marL="0" indent="0">
              <a:buNone/>
              <a:defRPr/>
            </a:pPr>
            <a:r>
              <a:rPr lang="en-US" altLang="en-US" dirty="0" smtClean="0"/>
              <a:t>“</a:t>
            </a:r>
            <a:r>
              <a:rPr lang="en-US" dirty="0" smtClean="0"/>
              <a:t>Pushing past the gas-blanket, I blundered down the stairs to the company headquarters</a:t>
            </a:r>
            <a:r>
              <a:rPr lang="en-US" altLang="en-US" dirty="0" smtClean="0"/>
              <a:t>’</a:t>
            </a:r>
            <a:r>
              <a:rPr lang="en-US" dirty="0" smtClean="0"/>
              <a:t> dug-out.</a:t>
            </a:r>
            <a:r>
              <a:rPr lang="en-US" altLang="en-US" dirty="0" smtClean="0"/>
              <a:t>”</a:t>
            </a:r>
          </a:p>
          <a:p>
            <a:pPr>
              <a:buNone/>
              <a:defRPr/>
            </a:pPr>
            <a:endParaRPr lang="en-US" sz="2000" dirty="0" smtClean="0"/>
          </a:p>
          <a:p>
            <a:pPr marL="0" indent="0">
              <a:buNone/>
              <a:defRPr/>
            </a:pPr>
            <a:r>
              <a:rPr lang="en-US" i="1" dirty="0" smtClean="0"/>
              <a:t>What does the word </a:t>
            </a:r>
            <a:r>
              <a:rPr lang="en-US" altLang="en-US" i="1" dirty="0" smtClean="0"/>
              <a:t>‘</a:t>
            </a:r>
            <a:r>
              <a:rPr lang="en-US" i="1" dirty="0" smtClean="0"/>
              <a:t>blundered</a:t>
            </a:r>
            <a:r>
              <a:rPr lang="en-US" altLang="en-US" i="1" dirty="0" smtClean="0"/>
              <a:t>’</a:t>
            </a:r>
            <a:r>
              <a:rPr lang="en-US" i="1" dirty="0" smtClean="0"/>
              <a:t> reveal about the way the speaker descended the stairs? (2 marks) </a:t>
            </a:r>
          </a:p>
          <a:p>
            <a:pPr marL="0" indent="0">
              <a:buNone/>
              <a:defRPr/>
            </a:pPr>
            <a:endParaRPr lang="en-US" dirty="0" smtClean="0"/>
          </a:p>
          <a:p>
            <a:pPr>
              <a:defRPr/>
            </a:pPr>
            <a:r>
              <a:rPr lang="en-US" dirty="0" smtClean="0"/>
              <a:t>“blundered” suggests a stumbling or falling movement, clumsy</a:t>
            </a:r>
          </a:p>
          <a:p>
            <a:pPr>
              <a:defRPr/>
            </a:pPr>
            <a:r>
              <a:rPr lang="en-US" dirty="0" smtClean="0"/>
              <a:t>This tells us that the speaker was moving quickly to get out, not caring about the manner in which they moved</a:t>
            </a:r>
            <a:endParaRPr lang="en-US" dirty="0"/>
          </a:p>
          <a:p>
            <a:pPr marL="0" indent="0">
              <a:buNone/>
              <a:defRPr/>
            </a:pPr>
            <a:endParaRPr lang="en-GB" i="1" dirty="0" smtClean="0"/>
          </a:p>
          <a:p>
            <a:endParaRPr lang="en-GB" dirty="0"/>
          </a:p>
        </p:txBody>
      </p:sp>
    </p:spTree>
    <p:extLst>
      <p:ext uri="{BB962C8B-B14F-4D97-AF65-F5344CB8AC3E}">
        <p14:creationId xmlns:p14="http://schemas.microsoft.com/office/powerpoint/2010/main" val="4097613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5043" y="2667000"/>
            <a:ext cx="7772400" cy="1470025"/>
          </a:xfrm>
        </p:spPr>
        <p:txBody>
          <a:bodyPr/>
          <a:lstStyle/>
          <a:p>
            <a:r>
              <a:rPr lang="en-GB" dirty="0" smtClean="0"/>
              <a:t>Higher R4UAE-</a:t>
            </a:r>
            <a:br>
              <a:rPr lang="en-GB" dirty="0" smtClean="0"/>
            </a:br>
            <a:r>
              <a:rPr lang="en-GB" dirty="0" smtClean="0"/>
              <a:t>In Your Own Words</a:t>
            </a:r>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5343" y="457200"/>
            <a:ext cx="2971800" cy="1977237"/>
          </a:xfrm>
          <a:prstGeom prst="rect">
            <a:avLst/>
          </a:prstGeom>
        </p:spPr>
      </p:pic>
    </p:spTree>
    <p:extLst>
      <p:ext uri="{BB962C8B-B14F-4D97-AF65-F5344CB8AC3E}">
        <p14:creationId xmlns:p14="http://schemas.microsoft.com/office/powerpoint/2010/main" val="1249399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4525963"/>
          </a:xfrm>
          <a:solidFill>
            <a:schemeClr val="bg1"/>
          </a:solidFill>
          <a:ln w="57150">
            <a:solidFill>
              <a:srgbClr val="FF6600"/>
            </a:solidFill>
          </a:ln>
        </p:spPr>
        <p:txBody>
          <a:bodyPr>
            <a:normAutofit fontScale="77500" lnSpcReduction="20000"/>
          </a:bodyPr>
          <a:lstStyle/>
          <a:p>
            <a:pPr marL="0" indent="0">
              <a:buNone/>
              <a:defRPr/>
            </a:pPr>
            <a:endParaRPr lang="en-US" altLang="en-US" dirty="0" smtClean="0"/>
          </a:p>
          <a:p>
            <a:pPr marL="0" indent="0">
              <a:buNone/>
              <a:defRPr/>
            </a:pPr>
            <a:r>
              <a:rPr lang="en-US" altLang="en-US" dirty="0" smtClean="0"/>
              <a:t>“</a:t>
            </a:r>
            <a:r>
              <a:rPr lang="en-US" dirty="0" smtClean="0"/>
              <a:t>Pushing past the gas-blanket, I blundered down the stairs to the company headquarters</a:t>
            </a:r>
            <a:r>
              <a:rPr lang="en-US" altLang="en-US" dirty="0" smtClean="0"/>
              <a:t>’</a:t>
            </a:r>
            <a:r>
              <a:rPr lang="en-US" dirty="0" smtClean="0"/>
              <a:t> dug-out.</a:t>
            </a:r>
            <a:r>
              <a:rPr lang="en-US" altLang="en-US" dirty="0" smtClean="0"/>
              <a:t>”</a:t>
            </a:r>
          </a:p>
          <a:p>
            <a:pPr>
              <a:buNone/>
              <a:defRPr/>
            </a:pPr>
            <a:endParaRPr lang="en-US" sz="2000" dirty="0" smtClean="0"/>
          </a:p>
          <a:p>
            <a:pPr marL="0" indent="0">
              <a:buNone/>
              <a:defRPr/>
            </a:pPr>
            <a:r>
              <a:rPr lang="en-US" i="1" dirty="0" smtClean="0"/>
              <a:t>What does the word </a:t>
            </a:r>
            <a:r>
              <a:rPr lang="en-US" altLang="en-US" i="1" dirty="0" smtClean="0"/>
              <a:t>‘</a:t>
            </a:r>
            <a:r>
              <a:rPr lang="en-US" i="1" dirty="0" smtClean="0"/>
              <a:t>blundered</a:t>
            </a:r>
            <a:r>
              <a:rPr lang="en-US" altLang="en-US" i="1" dirty="0" smtClean="0"/>
              <a:t>’</a:t>
            </a:r>
            <a:r>
              <a:rPr lang="en-US" i="1" dirty="0" smtClean="0"/>
              <a:t> reveal about the way the speaker descended the stairs? (2 marks) </a:t>
            </a:r>
          </a:p>
          <a:p>
            <a:pPr marL="0" indent="0">
              <a:buNone/>
              <a:defRPr/>
            </a:pPr>
            <a:endParaRPr lang="en-US" b="1" dirty="0" smtClean="0"/>
          </a:p>
          <a:p>
            <a:pPr marL="0" indent="0">
              <a:buNone/>
              <a:defRPr/>
            </a:pPr>
            <a:r>
              <a:rPr lang="en-US" b="1" dirty="0" smtClean="0"/>
              <a:t>ANSWER</a:t>
            </a:r>
            <a:endParaRPr lang="en-US" b="1" dirty="0"/>
          </a:p>
          <a:p>
            <a:pPr marL="0" indent="0">
              <a:buNone/>
              <a:defRPr/>
            </a:pPr>
            <a:r>
              <a:rPr lang="en-US" b="1" dirty="0" smtClean="0"/>
              <a:t>“blundered” suggests quick, clumsy movement. (1)</a:t>
            </a:r>
          </a:p>
          <a:p>
            <a:pPr marL="0" indent="0">
              <a:buNone/>
              <a:defRPr/>
            </a:pPr>
            <a:endParaRPr lang="en-US" b="1" dirty="0"/>
          </a:p>
          <a:p>
            <a:pPr marL="0" indent="0">
              <a:buNone/>
              <a:defRPr/>
            </a:pPr>
            <a:r>
              <a:rPr lang="en-US" b="1" dirty="0" smtClean="0"/>
              <a:t>This tells the reader that the speaker was eager to leave where he was, and took little care while doing so.(1)</a:t>
            </a:r>
            <a:endParaRPr lang="en-GB" b="1" dirty="0" smtClean="0"/>
          </a:p>
          <a:p>
            <a:endParaRPr lang="en-GB" dirty="0"/>
          </a:p>
        </p:txBody>
      </p:sp>
    </p:spTree>
    <p:extLst>
      <p:ext uri="{BB962C8B-B14F-4D97-AF65-F5344CB8AC3E}">
        <p14:creationId xmlns:p14="http://schemas.microsoft.com/office/powerpoint/2010/main" val="886879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a:ln w="57150">
            <a:solidFill>
              <a:srgbClr val="FF6600"/>
            </a:solidFill>
          </a:ln>
        </p:spPr>
        <p:txBody>
          <a:bodyPr>
            <a:normAutofit fontScale="77500" lnSpcReduction="20000"/>
          </a:bodyPr>
          <a:lstStyle/>
          <a:p>
            <a:pPr marL="0" indent="0">
              <a:lnSpc>
                <a:spcPct val="90000"/>
              </a:lnSpc>
              <a:buNone/>
              <a:defRPr/>
            </a:pPr>
            <a:endParaRPr lang="en-US" altLang="en-US" dirty="0" smtClean="0"/>
          </a:p>
          <a:p>
            <a:pPr marL="0" indent="0">
              <a:lnSpc>
                <a:spcPct val="90000"/>
              </a:lnSpc>
              <a:buNone/>
              <a:defRPr/>
            </a:pPr>
            <a:r>
              <a:rPr lang="en-US" altLang="en-US" dirty="0" smtClean="0"/>
              <a:t>“</a:t>
            </a:r>
            <a:r>
              <a:rPr lang="en-US" dirty="0" smtClean="0"/>
              <a:t>My guest was lying sprawled on his back.  There was a long knife through his heart which skewered him to the floor.</a:t>
            </a:r>
            <a:r>
              <a:rPr lang="en-US" altLang="en-US" dirty="0" smtClean="0"/>
              <a:t>”</a:t>
            </a:r>
          </a:p>
          <a:p>
            <a:pPr>
              <a:lnSpc>
                <a:spcPct val="90000"/>
              </a:lnSpc>
              <a:buNone/>
              <a:defRPr/>
            </a:pPr>
            <a:endParaRPr lang="en-US" sz="1800" dirty="0" smtClean="0"/>
          </a:p>
          <a:p>
            <a:pPr>
              <a:lnSpc>
                <a:spcPct val="90000"/>
              </a:lnSpc>
              <a:buNone/>
              <a:defRPr/>
            </a:pPr>
            <a:endParaRPr lang="en-US" sz="1800" i="1" dirty="0" smtClean="0"/>
          </a:p>
          <a:p>
            <a:pPr marL="0" indent="0">
              <a:lnSpc>
                <a:spcPct val="90000"/>
              </a:lnSpc>
              <a:buNone/>
              <a:tabLst>
                <a:tab pos="265113" algn="l"/>
              </a:tabLst>
              <a:defRPr/>
            </a:pPr>
            <a:r>
              <a:rPr lang="en-US" i="1" dirty="0" smtClean="0"/>
              <a:t>Explain how the word </a:t>
            </a:r>
            <a:r>
              <a:rPr lang="en-US" altLang="en-US" i="1" dirty="0" smtClean="0"/>
              <a:t>‘</a:t>
            </a:r>
            <a:r>
              <a:rPr lang="en-US" i="1" dirty="0" smtClean="0"/>
              <a:t>skewered</a:t>
            </a:r>
            <a:r>
              <a:rPr lang="en-US" altLang="en-US" i="1" dirty="0" smtClean="0"/>
              <a:t>’</a:t>
            </a:r>
            <a:r>
              <a:rPr lang="en-US" i="1" dirty="0" smtClean="0"/>
              <a:t> adds to the horror of the scene.(2 marks)</a:t>
            </a:r>
          </a:p>
          <a:p>
            <a:pPr marL="0" indent="0">
              <a:lnSpc>
                <a:spcPct val="90000"/>
              </a:lnSpc>
              <a:buNone/>
              <a:tabLst>
                <a:tab pos="265113" algn="l"/>
              </a:tabLst>
              <a:defRPr/>
            </a:pPr>
            <a:endParaRPr lang="en-US" i="1" dirty="0"/>
          </a:p>
          <a:p>
            <a:pPr>
              <a:lnSpc>
                <a:spcPct val="90000"/>
              </a:lnSpc>
              <a:tabLst>
                <a:tab pos="265113" algn="l"/>
              </a:tabLst>
              <a:defRPr/>
            </a:pPr>
            <a:r>
              <a:rPr lang="en-GB" dirty="0" smtClean="0"/>
              <a:t>“skewered” suggests a lot of force behind action, a body being pierced/impaled, someone pinned down, unable to move, helpless</a:t>
            </a:r>
          </a:p>
          <a:p>
            <a:pPr>
              <a:lnSpc>
                <a:spcPct val="90000"/>
              </a:lnSpc>
              <a:tabLst>
                <a:tab pos="265113" algn="l"/>
              </a:tabLst>
              <a:defRPr/>
            </a:pPr>
            <a:endParaRPr lang="en-GB" dirty="0"/>
          </a:p>
          <a:p>
            <a:pPr>
              <a:lnSpc>
                <a:spcPct val="90000"/>
              </a:lnSpc>
              <a:tabLst>
                <a:tab pos="265113" algn="l"/>
              </a:tabLst>
              <a:defRPr/>
            </a:pPr>
            <a:r>
              <a:rPr lang="en-GB" dirty="0" smtClean="0"/>
              <a:t>This creates a horrifying image, as it suggests there may be a large, bloody wound, makes us think the person is being treated like a piece of meat-inhumane, trapped</a:t>
            </a:r>
          </a:p>
        </p:txBody>
      </p:sp>
    </p:spTree>
    <p:extLst>
      <p:ext uri="{BB962C8B-B14F-4D97-AF65-F5344CB8AC3E}">
        <p14:creationId xmlns:p14="http://schemas.microsoft.com/office/powerpoint/2010/main" val="4323746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a:ln w="57150">
            <a:solidFill>
              <a:srgbClr val="FF6600"/>
            </a:solidFill>
          </a:ln>
        </p:spPr>
        <p:txBody>
          <a:bodyPr>
            <a:normAutofit fontScale="70000" lnSpcReduction="20000"/>
          </a:bodyPr>
          <a:lstStyle/>
          <a:p>
            <a:pPr marL="0" indent="0">
              <a:lnSpc>
                <a:spcPct val="90000"/>
              </a:lnSpc>
              <a:buNone/>
              <a:defRPr/>
            </a:pPr>
            <a:endParaRPr lang="en-US" altLang="en-US" dirty="0" smtClean="0"/>
          </a:p>
          <a:p>
            <a:pPr marL="0" indent="0">
              <a:lnSpc>
                <a:spcPct val="90000"/>
              </a:lnSpc>
              <a:buNone/>
              <a:defRPr/>
            </a:pPr>
            <a:r>
              <a:rPr lang="en-US" altLang="en-US" dirty="0" smtClean="0"/>
              <a:t>“</a:t>
            </a:r>
            <a:r>
              <a:rPr lang="en-US" dirty="0" smtClean="0"/>
              <a:t>My guest was lying sprawled on his back.  There was a long knife through his heart which skewered him to the floor.</a:t>
            </a:r>
            <a:r>
              <a:rPr lang="en-US" altLang="en-US" dirty="0" smtClean="0"/>
              <a:t>”</a:t>
            </a:r>
          </a:p>
          <a:p>
            <a:pPr>
              <a:lnSpc>
                <a:spcPct val="90000"/>
              </a:lnSpc>
              <a:buNone/>
              <a:defRPr/>
            </a:pPr>
            <a:endParaRPr lang="en-US" sz="1800" dirty="0" smtClean="0"/>
          </a:p>
          <a:p>
            <a:pPr>
              <a:lnSpc>
                <a:spcPct val="90000"/>
              </a:lnSpc>
              <a:buNone/>
              <a:defRPr/>
            </a:pPr>
            <a:endParaRPr lang="en-US" sz="1800" i="1" dirty="0" smtClean="0"/>
          </a:p>
          <a:p>
            <a:pPr marL="0" indent="0">
              <a:lnSpc>
                <a:spcPct val="90000"/>
              </a:lnSpc>
              <a:buNone/>
              <a:tabLst>
                <a:tab pos="265113" algn="l"/>
              </a:tabLst>
              <a:defRPr/>
            </a:pPr>
            <a:r>
              <a:rPr lang="en-US" i="1" dirty="0" smtClean="0"/>
              <a:t>Explain how the word </a:t>
            </a:r>
            <a:r>
              <a:rPr lang="en-US" altLang="en-US" i="1" dirty="0" smtClean="0"/>
              <a:t>‘</a:t>
            </a:r>
            <a:r>
              <a:rPr lang="en-US" i="1" dirty="0" smtClean="0"/>
              <a:t>skewered</a:t>
            </a:r>
            <a:r>
              <a:rPr lang="en-US" altLang="en-US" i="1" dirty="0" smtClean="0"/>
              <a:t>’</a:t>
            </a:r>
            <a:r>
              <a:rPr lang="en-US" i="1" dirty="0" smtClean="0"/>
              <a:t> adds to the horror of the scene.(2 marks)</a:t>
            </a:r>
          </a:p>
          <a:p>
            <a:pPr marL="0" indent="0">
              <a:lnSpc>
                <a:spcPct val="90000"/>
              </a:lnSpc>
              <a:buNone/>
              <a:tabLst>
                <a:tab pos="265113" algn="l"/>
              </a:tabLst>
              <a:defRPr/>
            </a:pPr>
            <a:endParaRPr lang="en-US" i="1" dirty="0"/>
          </a:p>
          <a:p>
            <a:pPr marL="0" indent="0">
              <a:lnSpc>
                <a:spcPct val="90000"/>
              </a:lnSpc>
              <a:buNone/>
              <a:tabLst>
                <a:tab pos="265113" algn="l"/>
              </a:tabLst>
              <a:defRPr/>
            </a:pPr>
            <a:r>
              <a:rPr lang="en-US" b="1" dirty="0" smtClean="0"/>
              <a:t>ANSWER</a:t>
            </a:r>
          </a:p>
          <a:p>
            <a:pPr marL="0" indent="0">
              <a:lnSpc>
                <a:spcPct val="90000"/>
              </a:lnSpc>
              <a:buNone/>
              <a:tabLst>
                <a:tab pos="265113" algn="l"/>
              </a:tabLst>
              <a:defRPr/>
            </a:pPr>
            <a:r>
              <a:rPr lang="en-US" b="1" dirty="0" smtClean="0"/>
              <a:t>“skewered” suggests something that has been impaled, is stuck in place by a rod, unable to move, and often refers to food(1). </a:t>
            </a:r>
          </a:p>
          <a:p>
            <a:pPr marL="0" indent="0">
              <a:lnSpc>
                <a:spcPct val="90000"/>
              </a:lnSpc>
              <a:buNone/>
              <a:tabLst>
                <a:tab pos="265113" algn="l"/>
              </a:tabLst>
              <a:defRPr/>
            </a:pPr>
            <a:endParaRPr lang="en-US" b="1" dirty="0"/>
          </a:p>
          <a:p>
            <a:pPr marL="0" indent="0">
              <a:lnSpc>
                <a:spcPct val="90000"/>
              </a:lnSpc>
              <a:buNone/>
              <a:tabLst>
                <a:tab pos="265113" algn="l"/>
              </a:tabLst>
              <a:defRPr/>
            </a:pPr>
            <a:r>
              <a:rPr lang="en-US" b="1" dirty="0" smtClean="0"/>
              <a:t>This tells the reader that the person was completely helpless, and the speaker was treating him in a very inhumane way. (1)</a:t>
            </a:r>
            <a:endParaRPr lang="en-GB" b="1" dirty="0" smtClean="0"/>
          </a:p>
        </p:txBody>
      </p:sp>
    </p:spTree>
    <p:extLst>
      <p:ext uri="{BB962C8B-B14F-4D97-AF65-F5344CB8AC3E}">
        <p14:creationId xmlns:p14="http://schemas.microsoft.com/office/powerpoint/2010/main" val="31467025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Full Example </a:t>
            </a:r>
            <a:endParaRPr lang="en-GB" dirty="0"/>
          </a:p>
        </p:txBody>
      </p:sp>
      <p:sp>
        <p:nvSpPr>
          <p:cNvPr id="3" name="Content Placeholder 2"/>
          <p:cNvSpPr>
            <a:spLocks noGrp="1"/>
          </p:cNvSpPr>
          <p:nvPr>
            <p:ph idx="1"/>
          </p:nvPr>
        </p:nvSpPr>
        <p:spPr>
          <a:xfrm>
            <a:off x="152400" y="1524000"/>
            <a:ext cx="8229600" cy="4525963"/>
          </a:xfrm>
        </p:spPr>
        <p:txBody>
          <a:bodyPr>
            <a:normAutofit fontScale="70000" lnSpcReduction="20000"/>
          </a:bodyPr>
          <a:lstStyle/>
          <a:p>
            <a:pPr marL="0" indent="0">
              <a:buNone/>
            </a:pPr>
            <a:r>
              <a:rPr lang="en-GB" b="1" dirty="0" smtClean="0"/>
              <a:t>This is from an article about the benefits of eating fish.</a:t>
            </a:r>
          </a:p>
          <a:p>
            <a:pPr marL="0" indent="0">
              <a:buNone/>
            </a:pPr>
            <a:endParaRPr lang="en-GB" b="1" dirty="0"/>
          </a:p>
          <a:p>
            <a:pPr marL="0" indent="0">
              <a:buNone/>
            </a:pPr>
            <a:r>
              <a:rPr lang="en-GB" dirty="0" smtClean="0"/>
              <a:t>There’s </a:t>
            </a:r>
            <a:r>
              <a:rPr lang="en-GB" dirty="0"/>
              <a:t>also the matter of not being bothered enough to think of anything else to eat in the face </a:t>
            </a:r>
            <a:r>
              <a:rPr lang="en-GB" dirty="0" smtClean="0"/>
              <a:t>of </a:t>
            </a:r>
            <a:r>
              <a:rPr lang="en-GB" dirty="0"/>
              <a:t>a </a:t>
            </a:r>
            <a:r>
              <a:rPr lang="en-GB" b="1" dirty="0"/>
              <a:t>sumptuously juicy </a:t>
            </a:r>
            <a:r>
              <a:rPr lang="en-GB" dirty="0"/>
              <a:t>salmon steak </a:t>
            </a:r>
            <a:r>
              <a:rPr lang="en-GB" b="1" dirty="0"/>
              <a:t>fizzing</a:t>
            </a:r>
            <a:r>
              <a:rPr lang="en-GB" dirty="0"/>
              <a:t> away under the grill, to be served with a </a:t>
            </a:r>
            <a:r>
              <a:rPr lang="en-GB" b="1" dirty="0"/>
              <a:t>drizzle</a:t>
            </a:r>
            <a:r>
              <a:rPr lang="en-GB" dirty="0"/>
              <a:t> of virgin olive oil and a </a:t>
            </a:r>
            <a:r>
              <a:rPr lang="en-GB" b="1" dirty="0"/>
              <a:t>splash</a:t>
            </a:r>
            <a:r>
              <a:rPr lang="en-GB" dirty="0"/>
              <a:t> of the </a:t>
            </a:r>
            <a:r>
              <a:rPr lang="en-GB" b="1" dirty="0"/>
              <a:t>zingiest</a:t>
            </a:r>
            <a:r>
              <a:rPr lang="en-GB" dirty="0"/>
              <a:t> lemon – </a:t>
            </a:r>
            <a:r>
              <a:rPr lang="en-GB" b="1" dirty="0"/>
              <a:t>yum!  </a:t>
            </a:r>
            <a:r>
              <a:rPr lang="en-GB" dirty="0"/>
              <a:t>For me, a world without fish is a world where there's </a:t>
            </a:r>
            <a:r>
              <a:rPr lang="en-GB" dirty="0" err="1"/>
              <a:t>nowt</a:t>
            </a:r>
            <a:r>
              <a:rPr lang="en-GB" dirty="0"/>
              <a:t> for tea.  I write as someone who eats fish three times a week, who hasn’t eaten meat since 1983 and has been resolutely adolescent in subject ever since.    </a:t>
            </a:r>
            <a:endParaRPr lang="en-GB" dirty="0" smtClean="0"/>
          </a:p>
          <a:p>
            <a:pPr marL="0" indent="0">
              <a:buNone/>
            </a:pPr>
            <a:endParaRPr lang="en-GB" dirty="0" smtClean="0"/>
          </a:p>
          <a:p>
            <a:pPr marL="0" indent="0">
              <a:buNone/>
            </a:pPr>
            <a:r>
              <a:rPr lang="en-GB" b="1" dirty="0" smtClean="0"/>
              <a:t>Referring to at least 2 examples, analyse </a:t>
            </a:r>
            <a:r>
              <a:rPr lang="en-GB" b="1" dirty="0"/>
              <a:t>how the writer, by her word choice, makes her eating of fish sound attractive. </a:t>
            </a:r>
            <a:r>
              <a:rPr lang="en-GB" b="1" dirty="0" smtClean="0"/>
              <a:t>	(4 marks)</a:t>
            </a:r>
            <a:endParaRPr lang="en-GB" b="1" dirty="0"/>
          </a:p>
          <a:p>
            <a:pPr marL="0" indent="0">
              <a:buNone/>
            </a:pPr>
            <a:endParaRPr lang="en-GB" dirty="0"/>
          </a:p>
          <a:p>
            <a:endParaRPr lang="en-GB" dirty="0"/>
          </a:p>
        </p:txBody>
      </p:sp>
      <p:pic>
        <p:nvPicPr>
          <p:cNvPr id="2050" name="Picture 2" descr="C:\Users\mi3069a\AppData\Local\Microsoft\Windows\Temporary Internet Files\Content.IE5\S994T7W6\4176062479_ea77bd55bf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76200"/>
            <a:ext cx="19304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8251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Full Example </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b="1" dirty="0" smtClean="0"/>
              <a:t>This is from an article about the benefits of eating fish.</a:t>
            </a:r>
          </a:p>
          <a:p>
            <a:pPr marL="0" indent="0">
              <a:buNone/>
            </a:pPr>
            <a:endParaRPr lang="en-GB" b="1" dirty="0"/>
          </a:p>
          <a:p>
            <a:pPr marL="0" indent="0">
              <a:buNone/>
            </a:pPr>
            <a:r>
              <a:rPr lang="en-GB" dirty="0" smtClean="0"/>
              <a:t>There’s </a:t>
            </a:r>
            <a:r>
              <a:rPr lang="en-GB" dirty="0"/>
              <a:t>also the matter of not being bothered enough to think of anything else to eat in the face </a:t>
            </a:r>
            <a:r>
              <a:rPr lang="en-GB" dirty="0" smtClean="0"/>
              <a:t>of </a:t>
            </a:r>
            <a:r>
              <a:rPr lang="en-GB" dirty="0"/>
              <a:t>a </a:t>
            </a:r>
            <a:r>
              <a:rPr lang="en-GB" b="1" dirty="0"/>
              <a:t>sumptuously juicy </a:t>
            </a:r>
            <a:r>
              <a:rPr lang="en-GB" dirty="0"/>
              <a:t>salmon steak </a:t>
            </a:r>
            <a:r>
              <a:rPr lang="en-GB" b="1" dirty="0"/>
              <a:t>fizzing</a:t>
            </a:r>
            <a:r>
              <a:rPr lang="en-GB" dirty="0"/>
              <a:t> away under the grill, to be served with </a:t>
            </a:r>
            <a:r>
              <a:rPr lang="en-GB" b="1" dirty="0"/>
              <a:t>a drizzle </a:t>
            </a:r>
            <a:r>
              <a:rPr lang="en-GB" dirty="0"/>
              <a:t>of virgin olive oil and a </a:t>
            </a:r>
            <a:r>
              <a:rPr lang="en-GB" b="1" dirty="0"/>
              <a:t>splash</a:t>
            </a:r>
            <a:r>
              <a:rPr lang="en-GB" dirty="0"/>
              <a:t> of the </a:t>
            </a:r>
            <a:r>
              <a:rPr lang="en-GB" b="1" dirty="0"/>
              <a:t>zingiest</a:t>
            </a:r>
            <a:r>
              <a:rPr lang="en-GB" dirty="0"/>
              <a:t> lemon – </a:t>
            </a:r>
            <a:r>
              <a:rPr lang="en-GB" b="1" dirty="0"/>
              <a:t>yum</a:t>
            </a:r>
            <a:r>
              <a:rPr lang="en-GB" dirty="0"/>
              <a:t>!  For me, a world without fish is a world where there's </a:t>
            </a:r>
            <a:r>
              <a:rPr lang="en-GB" dirty="0" err="1"/>
              <a:t>nowt</a:t>
            </a:r>
            <a:r>
              <a:rPr lang="en-GB" dirty="0"/>
              <a:t> for tea.  I write as someone who eats fish three times a week, who hasn’t eaten meat since 1983 and has been resolutely adolescent in subject ever since.    </a:t>
            </a:r>
            <a:endParaRPr lang="en-GB" dirty="0" smtClean="0"/>
          </a:p>
          <a:p>
            <a:pPr marL="0" indent="0">
              <a:buNone/>
            </a:pPr>
            <a:endParaRPr lang="en-GB" dirty="0" smtClean="0"/>
          </a:p>
          <a:p>
            <a:pPr marL="0" indent="0">
              <a:buNone/>
            </a:pPr>
            <a:r>
              <a:rPr lang="en-GB" b="1" dirty="0" smtClean="0"/>
              <a:t>Referring to at least 2 examples, analyse </a:t>
            </a:r>
            <a:r>
              <a:rPr lang="en-GB" b="1" dirty="0"/>
              <a:t>how the writer, by her word choice, makes her eating of fish sound attractive. </a:t>
            </a:r>
            <a:r>
              <a:rPr lang="en-GB" b="1" dirty="0" smtClean="0"/>
              <a:t>	(4 marks)</a:t>
            </a:r>
            <a:endParaRPr lang="en-GB" b="1" dirty="0"/>
          </a:p>
          <a:p>
            <a:pPr marL="0" indent="0">
              <a:buNone/>
            </a:pPr>
            <a:endParaRPr lang="en-GB" dirty="0"/>
          </a:p>
          <a:p>
            <a:endParaRPr lang="en-GB" dirty="0"/>
          </a:p>
        </p:txBody>
      </p:sp>
      <p:pic>
        <p:nvPicPr>
          <p:cNvPr id="2050" name="Picture 2" descr="C:\Users\mi3069a\AppData\Local\Microsoft\Windows\Temporary Internet Files\Content.IE5\S994T7W6\4176062479_ea77bd55bf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76200"/>
            <a:ext cx="19304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9333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23528" y="260648"/>
            <a:ext cx="8529035" cy="1080120"/>
          </a:xfrm>
          <a:prstGeom prst="rect">
            <a:avLst/>
          </a:prstGeom>
          <a:solidFill>
            <a:schemeClr val="bg1"/>
          </a:solidFill>
          <a:ln w="57150">
            <a:solidFill>
              <a:srgbClr val="FF66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smtClean="0">
                <a:latin typeface="Arial Rounded MT Bold" panose="020F0704030504030204" pitchFamily="34" charset="0"/>
              </a:rPr>
              <a:t>The word ‘</a:t>
            </a:r>
            <a:r>
              <a:rPr lang="en-GB" sz="2400" dirty="0" smtClean="0">
                <a:solidFill>
                  <a:srgbClr val="FF6600"/>
                </a:solidFill>
                <a:latin typeface="Arial Rounded MT Bold" panose="020F0704030504030204" pitchFamily="34" charset="0"/>
              </a:rPr>
              <a:t>sumptuously</a:t>
            </a:r>
            <a:r>
              <a:rPr lang="en-GB" sz="2400" dirty="0" smtClean="0">
                <a:latin typeface="Arial Rounded MT Bold" panose="020F0704030504030204" pitchFamily="34" charset="0"/>
              </a:rPr>
              <a:t>’ has connotations of luxury and excess.  The writer is using this to suggest that eating fish is very attractive as it is seen as a treat.  </a:t>
            </a:r>
            <a:endParaRPr lang="en-GB" sz="8000" dirty="0"/>
          </a:p>
          <a:p>
            <a:pPr marL="0" indent="0">
              <a:buNone/>
            </a:pPr>
            <a:endParaRPr lang="en-US" sz="8000" dirty="0" smtClean="0"/>
          </a:p>
          <a:p>
            <a:endParaRPr lang="en-GB" sz="8000" dirty="0" smtClean="0"/>
          </a:p>
        </p:txBody>
      </p:sp>
      <p:sp>
        <p:nvSpPr>
          <p:cNvPr id="6" name="Content Placeholder 2"/>
          <p:cNvSpPr txBox="1">
            <a:spLocks/>
          </p:cNvSpPr>
          <p:nvPr/>
        </p:nvSpPr>
        <p:spPr>
          <a:xfrm>
            <a:off x="323528" y="1484785"/>
            <a:ext cx="8529035" cy="1080120"/>
          </a:xfrm>
          <a:prstGeom prst="rect">
            <a:avLst/>
          </a:prstGeom>
          <a:solidFill>
            <a:schemeClr val="bg1"/>
          </a:solidFill>
          <a:ln w="57150">
            <a:solidFill>
              <a:srgbClr val="FF66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smtClean="0">
                <a:latin typeface="Arial Rounded MT Bold" panose="020F0704030504030204" pitchFamily="34" charset="0"/>
              </a:rPr>
              <a:t>The word ‘</a:t>
            </a:r>
            <a:r>
              <a:rPr lang="en-GB" sz="2400" dirty="0" smtClean="0">
                <a:solidFill>
                  <a:srgbClr val="FF6600"/>
                </a:solidFill>
                <a:latin typeface="Arial Rounded MT Bold" panose="020F0704030504030204" pitchFamily="34" charset="0"/>
              </a:rPr>
              <a:t>juicy</a:t>
            </a:r>
            <a:r>
              <a:rPr lang="en-GB" sz="2400" dirty="0" smtClean="0">
                <a:latin typeface="Arial Rounded MT Bold" panose="020F0704030504030204" pitchFamily="34" charset="0"/>
              </a:rPr>
              <a:t>’ has connotations of moistness and flavour.  The writer is using this to suggest that eating fish is very attractive as it has a strong taste and texture.  </a:t>
            </a:r>
            <a:endParaRPr lang="en-GB" sz="8000" dirty="0"/>
          </a:p>
          <a:p>
            <a:pPr marL="0" indent="0">
              <a:buNone/>
            </a:pPr>
            <a:endParaRPr lang="en-US" sz="8000" dirty="0" smtClean="0"/>
          </a:p>
          <a:p>
            <a:endParaRPr lang="en-GB" sz="8000" dirty="0" smtClean="0"/>
          </a:p>
        </p:txBody>
      </p:sp>
      <p:sp>
        <p:nvSpPr>
          <p:cNvPr id="7" name="Content Placeholder 2"/>
          <p:cNvSpPr txBox="1">
            <a:spLocks/>
          </p:cNvSpPr>
          <p:nvPr/>
        </p:nvSpPr>
        <p:spPr>
          <a:xfrm>
            <a:off x="323528" y="2708920"/>
            <a:ext cx="8529035" cy="1080120"/>
          </a:xfrm>
          <a:prstGeom prst="rect">
            <a:avLst/>
          </a:prstGeom>
          <a:solidFill>
            <a:schemeClr val="bg1"/>
          </a:solidFill>
          <a:ln w="57150">
            <a:solidFill>
              <a:srgbClr val="FF6600"/>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smtClean="0">
                <a:latin typeface="Arial Rounded MT Bold" panose="020F0704030504030204" pitchFamily="34" charset="0"/>
              </a:rPr>
              <a:t>The word ‘</a:t>
            </a:r>
            <a:r>
              <a:rPr lang="en-GB" sz="2400" dirty="0" smtClean="0">
                <a:solidFill>
                  <a:srgbClr val="FF6600"/>
                </a:solidFill>
                <a:latin typeface="Arial Rounded MT Bold" panose="020F0704030504030204" pitchFamily="34" charset="0"/>
              </a:rPr>
              <a:t>fizzing</a:t>
            </a:r>
            <a:r>
              <a:rPr lang="en-GB" sz="2400" dirty="0" smtClean="0">
                <a:latin typeface="Arial Rounded MT Bold" panose="020F0704030504030204" pitchFamily="34" charset="0"/>
              </a:rPr>
              <a:t>’ has connotations of something energetic and full of potential.  The writer is using this to suggest that eating fish is very attractive</a:t>
            </a:r>
            <a:r>
              <a:rPr lang="en-GB" sz="2400" dirty="0">
                <a:latin typeface="Arial Rounded MT Bold" panose="020F0704030504030204" pitchFamily="34" charset="0"/>
              </a:rPr>
              <a:t> </a:t>
            </a:r>
            <a:r>
              <a:rPr lang="en-GB" sz="2400" dirty="0" smtClean="0">
                <a:latin typeface="Arial Rounded MT Bold" panose="020F0704030504030204" pitchFamily="34" charset="0"/>
              </a:rPr>
              <a:t>to all of our senses, not just taste. </a:t>
            </a:r>
            <a:endParaRPr lang="en-GB" sz="8000" dirty="0"/>
          </a:p>
          <a:p>
            <a:pPr marL="0" indent="0">
              <a:buNone/>
            </a:pPr>
            <a:endParaRPr lang="en-US" sz="8000" dirty="0" smtClean="0"/>
          </a:p>
          <a:p>
            <a:endParaRPr lang="en-GB" sz="8000" dirty="0" smtClean="0"/>
          </a:p>
        </p:txBody>
      </p:sp>
      <p:sp>
        <p:nvSpPr>
          <p:cNvPr id="8" name="Content Placeholder 2"/>
          <p:cNvSpPr txBox="1">
            <a:spLocks/>
          </p:cNvSpPr>
          <p:nvPr/>
        </p:nvSpPr>
        <p:spPr>
          <a:xfrm>
            <a:off x="323528" y="3933056"/>
            <a:ext cx="8529035" cy="1080120"/>
          </a:xfrm>
          <a:prstGeom prst="rect">
            <a:avLst/>
          </a:prstGeom>
          <a:solidFill>
            <a:schemeClr val="bg1"/>
          </a:solidFill>
          <a:ln w="57150">
            <a:solidFill>
              <a:srgbClr val="FF6600"/>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smtClean="0">
                <a:latin typeface="Arial Rounded MT Bold" panose="020F0704030504030204" pitchFamily="34" charset="0"/>
              </a:rPr>
              <a:t>The word ‘</a:t>
            </a:r>
            <a:r>
              <a:rPr lang="en-GB" sz="2400" dirty="0" smtClean="0">
                <a:solidFill>
                  <a:srgbClr val="FF6600"/>
                </a:solidFill>
                <a:latin typeface="Arial Rounded MT Bold" panose="020F0704030504030204" pitchFamily="34" charset="0"/>
              </a:rPr>
              <a:t>drizzle</a:t>
            </a:r>
            <a:r>
              <a:rPr lang="en-GB" sz="2400" dirty="0" smtClean="0">
                <a:latin typeface="Arial Rounded MT Bold" panose="020F0704030504030204" pitchFamily="34" charset="0"/>
              </a:rPr>
              <a:t>’ has connotations of a thin stem of something precious.  The writer is using this to suggest that eating fish is very attractive as care is taken in preparation.</a:t>
            </a:r>
            <a:endParaRPr lang="en-GB" sz="8000" dirty="0"/>
          </a:p>
          <a:p>
            <a:pPr marL="0" indent="0">
              <a:buNone/>
            </a:pPr>
            <a:endParaRPr lang="en-US" sz="8000" dirty="0" smtClean="0"/>
          </a:p>
          <a:p>
            <a:endParaRPr lang="en-GB" sz="8000" dirty="0" smtClean="0"/>
          </a:p>
        </p:txBody>
      </p:sp>
      <p:sp>
        <p:nvSpPr>
          <p:cNvPr id="9" name="Content Placeholder 2"/>
          <p:cNvSpPr txBox="1">
            <a:spLocks/>
          </p:cNvSpPr>
          <p:nvPr/>
        </p:nvSpPr>
        <p:spPr>
          <a:xfrm>
            <a:off x="323528" y="5157192"/>
            <a:ext cx="8529035" cy="1080120"/>
          </a:xfrm>
          <a:prstGeom prst="rect">
            <a:avLst/>
          </a:prstGeom>
          <a:solidFill>
            <a:schemeClr val="bg1"/>
          </a:solidFill>
          <a:ln w="57150">
            <a:solidFill>
              <a:srgbClr val="FF6600"/>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smtClean="0">
                <a:latin typeface="Arial Rounded MT Bold" panose="020F0704030504030204" pitchFamily="34" charset="0"/>
              </a:rPr>
              <a:t>The word ‘</a:t>
            </a:r>
            <a:r>
              <a:rPr lang="en-GB" sz="2400" dirty="0" smtClean="0">
                <a:solidFill>
                  <a:srgbClr val="FF6600"/>
                </a:solidFill>
                <a:latin typeface="Arial Rounded MT Bold" panose="020F0704030504030204" pitchFamily="34" charset="0"/>
              </a:rPr>
              <a:t>splash</a:t>
            </a:r>
            <a:r>
              <a:rPr lang="en-GB" sz="2400" dirty="0" smtClean="0">
                <a:latin typeface="Arial Rounded MT Bold" panose="020F0704030504030204" pitchFamily="34" charset="0"/>
              </a:rPr>
              <a:t>’ has connotations of chef-like flourishes to the flavour, delicate treatment/flavouring.  The writer is using this to suggest that eating fish is very attractive and well-presented.</a:t>
            </a:r>
            <a:endParaRPr lang="en-GB" sz="8000" dirty="0"/>
          </a:p>
          <a:p>
            <a:pPr marL="0" indent="0">
              <a:buNone/>
            </a:pPr>
            <a:endParaRPr lang="en-US" sz="8000" dirty="0" smtClean="0"/>
          </a:p>
          <a:p>
            <a:endParaRPr lang="en-GB" sz="8000" dirty="0" smtClean="0"/>
          </a:p>
        </p:txBody>
      </p:sp>
    </p:spTree>
    <p:extLst>
      <p:ext uri="{BB962C8B-B14F-4D97-AF65-F5344CB8AC3E}">
        <p14:creationId xmlns:p14="http://schemas.microsoft.com/office/powerpoint/2010/main" val="36337469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GB" dirty="0"/>
              <a:t>Rosemary Goring: Can anyone halt the relentless destruction of Edinburgh?</a:t>
            </a:r>
            <a:br>
              <a:rPr lang="en-GB" dirty="0"/>
            </a:br>
            <a:endParaRPr lang="en-GB" dirty="0"/>
          </a:p>
        </p:txBody>
      </p:sp>
      <p:pic>
        <p:nvPicPr>
          <p:cNvPr id="3074" name="Picture 2" descr="C:\Users\mi3069a\AppData\Local\Microsoft\Windows\Temporary Internet Files\Content.IE5\X3YDFKQ3\search-location-edinburgh[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752600"/>
            <a:ext cx="6262439" cy="415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524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1</a:t>
            </a:r>
            <a:endParaRPr lang="en-GB" dirty="0"/>
          </a:p>
        </p:txBody>
      </p:sp>
      <p:sp>
        <p:nvSpPr>
          <p:cNvPr id="3" name="Content Placeholder 2"/>
          <p:cNvSpPr>
            <a:spLocks noGrp="1"/>
          </p:cNvSpPr>
          <p:nvPr>
            <p:ph idx="1"/>
          </p:nvPr>
        </p:nvSpPr>
        <p:spPr/>
        <p:txBody>
          <a:bodyPr>
            <a:normAutofit/>
          </a:bodyPr>
          <a:lstStyle/>
          <a:p>
            <a:pPr marL="0" lvl="0" indent="0">
              <a:buNone/>
            </a:pPr>
            <a:r>
              <a:rPr lang="en-GB" dirty="0"/>
              <a:t>How does the writer use word choice to create a negative image of students in paragraph one? Use at least two examples in your answer.				</a:t>
            </a:r>
            <a:r>
              <a:rPr lang="en-GB" dirty="0" smtClean="0"/>
              <a:t>			</a:t>
            </a:r>
            <a:r>
              <a:rPr lang="en-GB" b="1" dirty="0" smtClean="0"/>
              <a:t>(</a:t>
            </a:r>
            <a:r>
              <a:rPr lang="en-GB" b="1" dirty="0"/>
              <a:t>4 marks</a:t>
            </a:r>
            <a:r>
              <a:rPr lang="en-GB" b="1" dirty="0" smtClean="0"/>
              <a:t>)</a:t>
            </a:r>
          </a:p>
          <a:p>
            <a:pPr marL="0" lvl="0" indent="0">
              <a:buNone/>
            </a:pPr>
            <a:endParaRPr lang="en-GB" dirty="0"/>
          </a:p>
          <a:p>
            <a:endParaRPr lang="en-GB" dirty="0"/>
          </a:p>
        </p:txBody>
      </p:sp>
    </p:spTree>
    <p:extLst>
      <p:ext uri="{BB962C8B-B14F-4D97-AF65-F5344CB8AC3E}">
        <p14:creationId xmlns:p14="http://schemas.microsoft.com/office/powerpoint/2010/main" val="6503765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1</a:t>
            </a:r>
            <a:endParaRPr lang="en-GB" dirty="0"/>
          </a:p>
        </p:txBody>
      </p:sp>
      <p:sp>
        <p:nvSpPr>
          <p:cNvPr id="3" name="Content Placeholder 2"/>
          <p:cNvSpPr>
            <a:spLocks noGrp="1"/>
          </p:cNvSpPr>
          <p:nvPr>
            <p:ph idx="1"/>
          </p:nvPr>
        </p:nvSpPr>
        <p:spPr/>
        <p:txBody>
          <a:bodyPr>
            <a:normAutofit fontScale="77500" lnSpcReduction="20000"/>
          </a:bodyPr>
          <a:lstStyle/>
          <a:p>
            <a:pPr marL="0" lvl="0" indent="0">
              <a:buNone/>
            </a:pPr>
            <a:r>
              <a:rPr lang="en-GB" dirty="0"/>
              <a:t>How does the writer use word choice to create a negative image of students in paragraph one? Use at least two examples in your answer.				</a:t>
            </a:r>
            <a:r>
              <a:rPr lang="en-GB" b="1" dirty="0" smtClean="0"/>
              <a:t>(</a:t>
            </a:r>
            <a:r>
              <a:rPr lang="en-GB" b="1" dirty="0"/>
              <a:t>4 marks</a:t>
            </a:r>
            <a:r>
              <a:rPr lang="en-GB" b="1" dirty="0" smtClean="0"/>
              <a:t>)</a:t>
            </a:r>
          </a:p>
          <a:p>
            <a:pPr marL="0" lvl="0" indent="0">
              <a:buNone/>
            </a:pPr>
            <a:endParaRPr lang="en-GB" dirty="0"/>
          </a:p>
          <a:p>
            <a:pPr lvl="0"/>
            <a:r>
              <a:rPr lang="en-GB" b="1" dirty="0"/>
              <a:t>“scrape of suitcases and stilettos”</a:t>
            </a:r>
            <a:endParaRPr lang="en-GB" dirty="0"/>
          </a:p>
          <a:p>
            <a:pPr lvl="0"/>
            <a:r>
              <a:rPr lang="en-GB" b="1" dirty="0"/>
              <a:t>Suggests careless behaviour, loud and irritating sounds (1)</a:t>
            </a:r>
            <a:endParaRPr lang="en-GB" dirty="0"/>
          </a:p>
          <a:p>
            <a:pPr lvl="0"/>
            <a:r>
              <a:rPr lang="en-GB" b="1" dirty="0"/>
              <a:t>Tells the reader the writer believes students are noisy and lack consideration for others (1)</a:t>
            </a:r>
            <a:endParaRPr lang="en-GB" dirty="0"/>
          </a:p>
          <a:p>
            <a:pPr lvl="0"/>
            <a:r>
              <a:rPr lang="en-GB" b="1" dirty="0"/>
              <a:t>“braying”</a:t>
            </a:r>
            <a:endParaRPr lang="en-GB" dirty="0"/>
          </a:p>
          <a:p>
            <a:pPr lvl="0"/>
            <a:r>
              <a:rPr lang="en-GB" b="1" dirty="0"/>
              <a:t>Suggests loud, animalistic noises (1)</a:t>
            </a:r>
            <a:endParaRPr lang="en-GB" dirty="0"/>
          </a:p>
          <a:p>
            <a:pPr lvl="0"/>
            <a:r>
              <a:rPr lang="en-GB" b="1" dirty="0"/>
              <a:t>Tells the reader the writer believes students make too much noise and disturb the peace (1)</a:t>
            </a:r>
            <a:endParaRPr lang="en-GB" dirty="0"/>
          </a:p>
          <a:p>
            <a:endParaRPr lang="en-GB" dirty="0"/>
          </a:p>
        </p:txBody>
      </p:sp>
    </p:spTree>
    <p:extLst>
      <p:ext uri="{BB962C8B-B14F-4D97-AF65-F5344CB8AC3E}">
        <p14:creationId xmlns:p14="http://schemas.microsoft.com/office/powerpoint/2010/main" val="36100768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2</a:t>
            </a:r>
            <a:endParaRPr lang="en-GB" dirty="0"/>
          </a:p>
        </p:txBody>
      </p:sp>
      <p:sp>
        <p:nvSpPr>
          <p:cNvPr id="3" name="Content Placeholder 2"/>
          <p:cNvSpPr>
            <a:spLocks noGrp="1"/>
          </p:cNvSpPr>
          <p:nvPr>
            <p:ph idx="1"/>
          </p:nvPr>
        </p:nvSpPr>
        <p:spPr/>
        <p:txBody>
          <a:bodyPr>
            <a:normAutofit/>
          </a:bodyPr>
          <a:lstStyle/>
          <a:p>
            <a:pPr marL="0" lvl="0" indent="0">
              <a:buNone/>
            </a:pPr>
            <a:r>
              <a:rPr lang="en-GB" dirty="0"/>
              <a:t>How does the writer’s use of language in paragraph 3 indicate that during the Festival the city becomes less appealing? Use two examples in your answer.					</a:t>
            </a:r>
            <a:r>
              <a:rPr lang="en-GB" b="1" dirty="0" smtClean="0"/>
              <a:t>(</a:t>
            </a:r>
            <a:r>
              <a:rPr lang="en-GB" b="1" dirty="0"/>
              <a:t>4 marks)</a:t>
            </a:r>
            <a:endParaRPr lang="en-GB" dirty="0"/>
          </a:p>
          <a:p>
            <a:endParaRPr lang="en-GB" dirty="0"/>
          </a:p>
        </p:txBody>
      </p:sp>
    </p:spTree>
    <p:extLst>
      <p:ext uri="{BB962C8B-B14F-4D97-AF65-F5344CB8AC3E}">
        <p14:creationId xmlns:p14="http://schemas.microsoft.com/office/powerpoint/2010/main" val="2929381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Your Own Words</a:t>
            </a:r>
            <a:endParaRPr lang="en-GB" dirty="0"/>
          </a:p>
        </p:txBody>
      </p:sp>
      <p:sp>
        <p:nvSpPr>
          <p:cNvPr id="3" name="Content Placeholder 2"/>
          <p:cNvSpPr>
            <a:spLocks noGrp="1"/>
          </p:cNvSpPr>
          <p:nvPr>
            <p:ph idx="1"/>
          </p:nvPr>
        </p:nvSpPr>
        <p:spPr/>
        <p:txBody>
          <a:bodyPr/>
          <a:lstStyle/>
          <a:p>
            <a:r>
              <a:rPr lang="en-GB" dirty="0" smtClean="0"/>
              <a:t>Even though they are less common at Higher level, an R4UAE paper will still test your understanding of the vocabulary and ideas in the passage</a:t>
            </a:r>
          </a:p>
          <a:p>
            <a:endParaRPr lang="en-GB" dirty="0" smtClean="0"/>
          </a:p>
          <a:p>
            <a:r>
              <a:rPr lang="en-GB" dirty="0" smtClean="0"/>
              <a:t>You will be asked to translate more complex ideas than previously</a:t>
            </a:r>
            <a:endParaRPr lang="en-GB" dirty="0"/>
          </a:p>
        </p:txBody>
      </p:sp>
    </p:spTree>
    <p:extLst>
      <p:ext uri="{BB962C8B-B14F-4D97-AF65-F5344CB8AC3E}">
        <p14:creationId xmlns:p14="http://schemas.microsoft.com/office/powerpoint/2010/main" val="1962361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2</a:t>
            </a:r>
            <a:endParaRPr lang="en-GB" dirty="0"/>
          </a:p>
        </p:txBody>
      </p:sp>
      <p:sp>
        <p:nvSpPr>
          <p:cNvPr id="3" name="Content Placeholder 2"/>
          <p:cNvSpPr>
            <a:spLocks noGrp="1"/>
          </p:cNvSpPr>
          <p:nvPr>
            <p:ph idx="1"/>
          </p:nvPr>
        </p:nvSpPr>
        <p:spPr/>
        <p:txBody>
          <a:bodyPr>
            <a:normAutofit fontScale="62500" lnSpcReduction="20000"/>
          </a:bodyPr>
          <a:lstStyle/>
          <a:p>
            <a:pPr marL="0" lvl="0" indent="0">
              <a:buNone/>
            </a:pPr>
            <a:r>
              <a:rPr lang="en-GB" dirty="0"/>
              <a:t>How does the writer’s use of language in paragraph 3 indicate that during the Festival the city becomes less appealing? Use two examples in your answer.							</a:t>
            </a:r>
            <a:r>
              <a:rPr lang="en-GB" b="1" dirty="0" smtClean="0"/>
              <a:t>(</a:t>
            </a:r>
            <a:r>
              <a:rPr lang="en-GB" b="1" dirty="0"/>
              <a:t>4 marks)</a:t>
            </a:r>
            <a:endParaRPr lang="en-GB" dirty="0"/>
          </a:p>
          <a:p>
            <a:pPr lvl="0"/>
            <a:r>
              <a:rPr lang="en-GB" b="1" dirty="0"/>
              <a:t>“decibels increase”</a:t>
            </a:r>
            <a:endParaRPr lang="en-GB" dirty="0"/>
          </a:p>
          <a:p>
            <a:pPr lvl="0"/>
            <a:r>
              <a:rPr lang="en-GB" b="1" dirty="0"/>
              <a:t>Suggests the city gets noisier (1)</a:t>
            </a:r>
            <a:endParaRPr lang="en-GB" dirty="0"/>
          </a:p>
          <a:p>
            <a:pPr lvl="0"/>
            <a:r>
              <a:rPr lang="en-GB" b="1" dirty="0"/>
              <a:t>This tells the reader that the writer does not enjoy how loud the Festival is (1)</a:t>
            </a:r>
            <a:endParaRPr lang="en-GB" dirty="0"/>
          </a:p>
          <a:p>
            <a:pPr lvl="0"/>
            <a:r>
              <a:rPr lang="en-GB" b="1" dirty="0"/>
              <a:t>“marauding gulls”</a:t>
            </a:r>
            <a:endParaRPr lang="en-GB" dirty="0"/>
          </a:p>
          <a:p>
            <a:pPr lvl="0"/>
            <a:r>
              <a:rPr lang="en-GB" b="1" dirty="0"/>
              <a:t>Suggests sea gulls become more vicious (1)</a:t>
            </a:r>
            <a:endParaRPr lang="en-GB" dirty="0"/>
          </a:p>
          <a:p>
            <a:pPr lvl="0"/>
            <a:r>
              <a:rPr lang="en-GB" b="1" dirty="0"/>
              <a:t>This tells the reader that the writer thinks the gulls are threatening and unpleasant (1)</a:t>
            </a:r>
            <a:endParaRPr lang="en-GB" dirty="0"/>
          </a:p>
          <a:p>
            <a:pPr lvl="0"/>
            <a:r>
              <a:rPr lang="en-GB" b="1" dirty="0"/>
              <a:t>“a stranger in your own city”</a:t>
            </a:r>
            <a:endParaRPr lang="en-GB" dirty="0"/>
          </a:p>
          <a:p>
            <a:pPr lvl="0"/>
            <a:r>
              <a:rPr lang="en-GB" b="1" dirty="0"/>
              <a:t>Suggests the writer feels like an outsider (1)</a:t>
            </a:r>
            <a:endParaRPr lang="en-GB" dirty="0"/>
          </a:p>
          <a:p>
            <a:pPr lvl="0"/>
            <a:r>
              <a:rPr lang="en-GB" b="1" dirty="0"/>
              <a:t>Tells the reader that the writer feels like she does not recognise her hometown, as it changes so dramatically (1)</a:t>
            </a:r>
            <a:endParaRPr lang="en-GB" dirty="0"/>
          </a:p>
          <a:p>
            <a:endParaRPr lang="en-GB" dirty="0"/>
          </a:p>
        </p:txBody>
      </p:sp>
    </p:spTree>
    <p:extLst>
      <p:ext uri="{BB962C8B-B14F-4D97-AF65-F5344CB8AC3E}">
        <p14:creationId xmlns:p14="http://schemas.microsoft.com/office/powerpoint/2010/main" val="2393799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3</a:t>
            </a:r>
            <a:endParaRPr lang="en-GB" dirty="0"/>
          </a:p>
        </p:txBody>
      </p:sp>
      <p:sp>
        <p:nvSpPr>
          <p:cNvPr id="3" name="Content Placeholder 2"/>
          <p:cNvSpPr>
            <a:spLocks noGrp="1"/>
          </p:cNvSpPr>
          <p:nvPr>
            <p:ph idx="1"/>
          </p:nvPr>
        </p:nvSpPr>
        <p:spPr>
          <a:xfrm>
            <a:off x="152400" y="1143000"/>
            <a:ext cx="8534400" cy="5410200"/>
          </a:xfrm>
        </p:spPr>
        <p:txBody>
          <a:bodyPr>
            <a:normAutofit/>
          </a:bodyPr>
          <a:lstStyle/>
          <a:p>
            <a:pPr marL="0" lvl="0" indent="0">
              <a:buNone/>
            </a:pPr>
            <a:r>
              <a:rPr lang="en-GB" dirty="0"/>
              <a:t>How does the word choice used in paragraph 6 highlight the difference of the writer’s opinions on the two proposed ideas for the Old Royal High School? 	</a:t>
            </a:r>
            <a:r>
              <a:rPr lang="en-GB" dirty="0" smtClean="0"/>
              <a:t>					</a:t>
            </a:r>
            <a:r>
              <a:rPr lang="en-GB" b="1" dirty="0" smtClean="0"/>
              <a:t>(</a:t>
            </a:r>
            <a:r>
              <a:rPr lang="en-GB" b="1" dirty="0"/>
              <a:t>4 marks</a:t>
            </a:r>
            <a:r>
              <a:rPr lang="en-GB" b="1" dirty="0" smtClean="0"/>
              <a:t>)</a:t>
            </a:r>
          </a:p>
          <a:p>
            <a:endParaRPr lang="en-GB" dirty="0"/>
          </a:p>
        </p:txBody>
      </p:sp>
    </p:spTree>
    <p:extLst>
      <p:ext uri="{BB962C8B-B14F-4D97-AF65-F5344CB8AC3E}">
        <p14:creationId xmlns:p14="http://schemas.microsoft.com/office/powerpoint/2010/main" val="7234041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3</a:t>
            </a:r>
            <a:endParaRPr lang="en-GB" dirty="0"/>
          </a:p>
        </p:txBody>
      </p:sp>
      <p:sp>
        <p:nvSpPr>
          <p:cNvPr id="3" name="Content Placeholder 2"/>
          <p:cNvSpPr>
            <a:spLocks noGrp="1"/>
          </p:cNvSpPr>
          <p:nvPr>
            <p:ph idx="1"/>
          </p:nvPr>
        </p:nvSpPr>
        <p:spPr>
          <a:xfrm>
            <a:off x="152400" y="1143000"/>
            <a:ext cx="8534400" cy="5410200"/>
          </a:xfrm>
        </p:spPr>
        <p:txBody>
          <a:bodyPr>
            <a:normAutofit fontScale="55000" lnSpcReduction="20000"/>
          </a:bodyPr>
          <a:lstStyle/>
          <a:p>
            <a:pPr marL="0" lvl="0" indent="0">
              <a:buNone/>
            </a:pPr>
            <a:r>
              <a:rPr lang="en-GB" dirty="0"/>
              <a:t>How does the word choice used in paragraph 6 highlight the difference of the writer’s opinions on the two proposed ideas for the Old Royal High School? 	</a:t>
            </a:r>
            <a:r>
              <a:rPr lang="en-GB" b="1" dirty="0" smtClean="0"/>
              <a:t>(</a:t>
            </a:r>
            <a:r>
              <a:rPr lang="en-GB" b="1" dirty="0"/>
              <a:t>4 marks</a:t>
            </a:r>
            <a:r>
              <a:rPr lang="en-GB" b="1" dirty="0" smtClean="0"/>
              <a:t>)</a:t>
            </a:r>
          </a:p>
          <a:p>
            <a:pPr marL="0" lvl="0" indent="0">
              <a:buNone/>
            </a:pPr>
            <a:endParaRPr lang="en-GB" dirty="0"/>
          </a:p>
          <a:p>
            <a:pPr lvl="0"/>
            <a:r>
              <a:rPr lang="en-GB" b="1" dirty="0"/>
              <a:t>“cash cow”</a:t>
            </a:r>
            <a:endParaRPr lang="en-GB" dirty="0"/>
          </a:p>
          <a:p>
            <a:pPr lvl="0"/>
            <a:r>
              <a:rPr lang="en-GB" b="1" dirty="0"/>
              <a:t>Suggests the hotel would solely be intended to make money (1)</a:t>
            </a:r>
            <a:endParaRPr lang="en-GB" dirty="0"/>
          </a:p>
          <a:p>
            <a:pPr lvl="0"/>
            <a:r>
              <a:rPr lang="en-GB" b="1" dirty="0"/>
              <a:t>Tells the reader the writer thinks this proposal is selfish and greedy (1)</a:t>
            </a:r>
            <a:endParaRPr lang="en-GB" dirty="0"/>
          </a:p>
          <a:p>
            <a:pPr lvl="0"/>
            <a:r>
              <a:rPr lang="en-GB" b="1" dirty="0"/>
              <a:t>“undermining its heritage”</a:t>
            </a:r>
            <a:endParaRPr lang="en-GB" dirty="0"/>
          </a:p>
          <a:p>
            <a:pPr lvl="0"/>
            <a:r>
              <a:rPr lang="en-GB" b="1" dirty="0"/>
              <a:t>Suggests the hotel would take away from the cultural history of Edinburgh, removing something special (1)</a:t>
            </a:r>
            <a:endParaRPr lang="en-GB" dirty="0"/>
          </a:p>
          <a:p>
            <a:pPr lvl="0"/>
            <a:r>
              <a:rPr lang="en-GB" b="1" dirty="0"/>
              <a:t>Tells the reader the writer thinks this proposal will negatively affect Edinburgh (1)</a:t>
            </a:r>
            <a:endParaRPr lang="en-GB" dirty="0"/>
          </a:p>
          <a:p>
            <a:pPr lvl="0"/>
            <a:r>
              <a:rPr lang="en-GB" b="1" dirty="0"/>
              <a:t>“builds on”</a:t>
            </a:r>
            <a:endParaRPr lang="en-GB" dirty="0"/>
          </a:p>
          <a:p>
            <a:pPr lvl="0"/>
            <a:r>
              <a:rPr lang="en-GB" b="1" dirty="0"/>
              <a:t>Suggests growth, development, improvement (1)</a:t>
            </a:r>
            <a:endParaRPr lang="en-GB" dirty="0"/>
          </a:p>
          <a:p>
            <a:pPr lvl="0"/>
            <a:r>
              <a:rPr lang="en-GB" b="1" dirty="0"/>
              <a:t>Tells the reader that the writer thinks this proposal would benefit Edinburgh (1)</a:t>
            </a:r>
            <a:endParaRPr lang="en-GB" dirty="0"/>
          </a:p>
          <a:p>
            <a:pPr lvl="0"/>
            <a:r>
              <a:rPr lang="en-GB" b="1" dirty="0"/>
              <a:t>“enlightenment”</a:t>
            </a:r>
            <a:endParaRPr lang="en-GB" dirty="0"/>
          </a:p>
          <a:p>
            <a:pPr lvl="0"/>
            <a:r>
              <a:rPr lang="en-GB" b="1" dirty="0"/>
              <a:t>Suggests an awakening of ideas, massive positive change (1)</a:t>
            </a:r>
            <a:endParaRPr lang="en-GB" dirty="0"/>
          </a:p>
          <a:p>
            <a:pPr lvl="0"/>
            <a:r>
              <a:rPr lang="en-GB" b="1" dirty="0"/>
              <a:t>Tells the reader that the writer believes this would be a huge improvement for Edinburgh (1)</a:t>
            </a:r>
            <a:endParaRPr lang="en-GB" dirty="0"/>
          </a:p>
          <a:p>
            <a:endParaRPr lang="en-GB" dirty="0"/>
          </a:p>
        </p:txBody>
      </p:sp>
    </p:spTree>
    <p:extLst>
      <p:ext uri="{BB962C8B-B14F-4D97-AF65-F5344CB8AC3E}">
        <p14:creationId xmlns:p14="http://schemas.microsoft.com/office/powerpoint/2010/main" val="3220710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4</a:t>
            </a:r>
            <a:endParaRPr lang="en-GB" dirty="0"/>
          </a:p>
        </p:txBody>
      </p:sp>
      <p:sp>
        <p:nvSpPr>
          <p:cNvPr id="3" name="Content Placeholder 2"/>
          <p:cNvSpPr>
            <a:spLocks noGrp="1"/>
          </p:cNvSpPr>
          <p:nvPr>
            <p:ph idx="1"/>
          </p:nvPr>
        </p:nvSpPr>
        <p:spPr>
          <a:xfrm>
            <a:off x="304800" y="1219200"/>
            <a:ext cx="8686800" cy="5791200"/>
          </a:xfrm>
        </p:spPr>
        <p:txBody>
          <a:bodyPr>
            <a:normAutofit/>
          </a:bodyPr>
          <a:lstStyle/>
          <a:p>
            <a:pPr marL="0" lvl="0" indent="0">
              <a:buNone/>
            </a:pPr>
            <a:r>
              <a:rPr lang="en-GB" dirty="0"/>
              <a:t>How does the writer use language to express her distaste at the new building developments in Edinburgh in paragraph 7?		</a:t>
            </a:r>
            <a:r>
              <a:rPr lang="en-GB" b="1" dirty="0"/>
              <a:t>(6 marks)</a:t>
            </a:r>
            <a:endParaRPr lang="en-GB" dirty="0"/>
          </a:p>
          <a:p>
            <a:endParaRPr lang="en-GB" dirty="0"/>
          </a:p>
        </p:txBody>
      </p:sp>
    </p:spTree>
    <p:extLst>
      <p:ext uri="{BB962C8B-B14F-4D97-AF65-F5344CB8AC3E}">
        <p14:creationId xmlns:p14="http://schemas.microsoft.com/office/powerpoint/2010/main" val="3451796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4</a:t>
            </a:r>
            <a:endParaRPr lang="en-GB" dirty="0"/>
          </a:p>
        </p:txBody>
      </p:sp>
      <p:sp>
        <p:nvSpPr>
          <p:cNvPr id="3" name="Content Placeholder 2"/>
          <p:cNvSpPr>
            <a:spLocks noGrp="1"/>
          </p:cNvSpPr>
          <p:nvPr>
            <p:ph idx="1"/>
          </p:nvPr>
        </p:nvSpPr>
        <p:spPr>
          <a:xfrm>
            <a:off x="304800" y="1219200"/>
            <a:ext cx="8686800" cy="5791200"/>
          </a:xfrm>
        </p:spPr>
        <p:txBody>
          <a:bodyPr>
            <a:normAutofit fontScale="47500" lnSpcReduction="20000"/>
          </a:bodyPr>
          <a:lstStyle/>
          <a:p>
            <a:pPr marL="0" lvl="0" indent="0">
              <a:buNone/>
            </a:pPr>
            <a:r>
              <a:rPr lang="en-GB" dirty="0"/>
              <a:t>How does the writer use language to express her distaste at the new building developments in Edinburgh in paragraph 7?		</a:t>
            </a:r>
            <a:r>
              <a:rPr lang="en-GB" b="1" dirty="0"/>
              <a:t>(6 marks)</a:t>
            </a:r>
            <a:endParaRPr lang="en-GB" dirty="0"/>
          </a:p>
          <a:p>
            <a:pPr lvl="0"/>
            <a:r>
              <a:rPr lang="en-GB" b="1" dirty="0"/>
              <a:t>“unsympathetic new builds”</a:t>
            </a:r>
            <a:endParaRPr lang="en-GB" dirty="0"/>
          </a:p>
          <a:p>
            <a:pPr lvl="0"/>
            <a:r>
              <a:rPr lang="en-GB" b="1" dirty="0"/>
              <a:t>Suggests buildings do not complement surroundings, are not thoughtfully merged with current builds (1)</a:t>
            </a:r>
            <a:endParaRPr lang="en-GB" dirty="0"/>
          </a:p>
          <a:p>
            <a:pPr lvl="0"/>
            <a:r>
              <a:rPr lang="en-GB" b="1" dirty="0"/>
              <a:t>Tells the reader that the writer dislikes the style of these new buildings (1)</a:t>
            </a:r>
            <a:endParaRPr lang="en-GB" dirty="0"/>
          </a:p>
          <a:p>
            <a:pPr lvl="0"/>
            <a:r>
              <a:rPr lang="en-GB" b="1" dirty="0"/>
              <a:t>“soulless development”</a:t>
            </a:r>
            <a:endParaRPr lang="en-GB" dirty="0"/>
          </a:p>
          <a:p>
            <a:pPr lvl="0"/>
            <a:r>
              <a:rPr lang="en-GB" b="1" dirty="0"/>
              <a:t>suggests the building lacks character, uniqueness (1)</a:t>
            </a:r>
            <a:endParaRPr lang="en-GB" dirty="0"/>
          </a:p>
          <a:p>
            <a:pPr lvl="0"/>
            <a:r>
              <a:rPr lang="en-GB" b="1" dirty="0"/>
              <a:t>tells the reader that the writer does not appreciate the generic nature of this building (1)</a:t>
            </a:r>
            <a:endParaRPr lang="en-GB" dirty="0"/>
          </a:p>
          <a:p>
            <a:pPr lvl="0"/>
            <a:r>
              <a:rPr lang="en-GB" b="1" dirty="0"/>
              <a:t>“blow to the heart”</a:t>
            </a:r>
            <a:endParaRPr lang="en-GB" dirty="0"/>
          </a:p>
          <a:p>
            <a:pPr lvl="0"/>
            <a:r>
              <a:rPr lang="en-GB" b="1" dirty="0"/>
              <a:t>Suggests an aggressive act to destroy what Edinburgh is all about (1)</a:t>
            </a:r>
            <a:endParaRPr lang="en-GB" dirty="0"/>
          </a:p>
          <a:p>
            <a:pPr lvl="0"/>
            <a:r>
              <a:rPr lang="en-GB" b="1" dirty="0"/>
              <a:t>Tells the reader that the writer does not think these buildings fit in with Edinburgh’s style (1)</a:t>
            </a:r>
            <a:endParaRPr lang="en-GB" dirty="0"/>
          </a:p>
          <a:p>
            <a:pPr lvl="0"/>
            <a:r>
              <a:rPr lang="en-GB" b="1" dirty="0"/>
              <a:t>“assault”</a:t>
            </a:r>
            <a:endParaRPr lang="en-GB" dirty="0"/>
          </a:p>
          <a:p>
            <a:pPr lvl="0"/>
            <a:r>
              <a:rPr lang="en-GB" b="1" dirty="0"/>
              <a:t>Suggests an aggressive act to destroy Edinburgh’s specific appeal (1)</a:t>
            </a:r>
            <a:endParaRPr lang="en-GB" dirty="0"/>
          </a:p>
          <a:p>
            <a:pPr lvl="0"/>
            <a:r>
              <a:rPr lang="en-GB" b="1" dirty="0"/>
              <a:t>Tells the reader that the writer does not think the architects have deliberately sabotaged Edinburgh’s appeal (1)</a:t>
            </a:r>
            <a:endParaRPr lang="en-GB" dirty="0"/>
          </a:p>
          <a:p>
            <a:pPr lvl="0"/>
            <a:r>
              <a:rPr lang="en-GB" b="1" dirty="0"/>
              <a:t>“tipping point”</a:t>
            </a:r>
            <a:endParaRPr lang="en-GB" dirty="0"/>
          </a:p>
          <a:p>
            <a:pPr lvl="0"/>
            <a:r>
              <a:rPr lang="en-GB" b="1" dirty="0"/>
              <a:t>Suggests a huge change (1)</a:t>
            </a:r>
            <a:endParaRPr lang="en-GB" dirty="0"/>
          </a:p>
          <a:p>
            <a:pPr lvl="0"/>
            <a:r>
              <a:rPr lang="en-GB" b="1" dirty="0"/>
              <a:t>Tells the reader that the writer thinks these buildings could warp the face of Edinburgh (1)</a:t>
            </a:r>
            <a:endParaRPr lang="en-GB" dirty="0"/>
          </a:p>
          <a:p>
            <a:pPr lvl="0"/>
            <a:r>
              <a:rPr lang="en-GB" b="1" dirty="0"/>
              <a:t>“irrevocably”</a:t>
            </a:r>
            <a:endParaRPr lang="en-GB" dirty="0"/>
          </a:p>
          <a:p>
            <a:pPr lvl="0"/>
            <a:r>
              <a:rPr lang="en-GB" b="1" dirty="0"/>
              <a:t>Suggests there is no going back, there would be no way of repairing the situation (1)</a:t>
            </a:r>
            <a:endParaRPr lang="en-GB" dirty="0"/>
          </a:p>
          <a:p>
            <a:pPr lvl="0"/>
            <a:r>
              <a:rPr lang="en-GB" b="1" dirty="0"/>
              <a:t>Tells the reader that the writer thinks this would negatively impact Edinburgh’s landscape forever(1)</a:t>
            </a:r>
            <a:endParaRPr lang="en-GB" dirty="0"/>
          </a:p>
          <a:p>
            <a:pPr lvl="0"/>
            <a:r>
              <a:rPr lang="en-GB" b="1" dirty="0"/>
              <a:t>“benefits no one”</a:t>
            </a:r>
            <a:endParaRPr lang="en-GB" dirty="0"/>
          </a:p>
          <a:p>
            <a:pPr lvl="0"/>
            <a:r>
              <a:rPr lang="en-GB" b="1" dirty="0"/>
              <a:t>Suggests these changes would be unhelpful for the city (1)</a:t>
            </a:r>
            <a:endParaRPr lang="en-GB" dirty="0"/>
          </a:p>
          <a:p>
            <a:pPr lvl="0"/>
            <a:r>
              <a:rPr lang="en-GB" b="1" dirty="0"/>
              <a:t>Tells the reader the writer believes new builds will ruin the Edinburgh we know and love (1)</a:t>
            </a:r>
            <a:endParaRPr lang="en-GB" dirty="0"/>
          </a:p>
          <a:p>
            <a:endParaRPr lang="en-GB" dirty="0"/>
          </a:p>
        </p:txBody>
      </p:sp>
    </p:spTree>
    <p:extLst>
      <p:ext uri="{BB962C8B-B14F-4D97-AF65-F5344CB8AC3E}">
        <p14:creationId xmlns:p14="http://schemas.microsoft.com/office/powerpoint/2010/main" val="37449118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470025"/>
          </a:xfrm>
        </p:spPr>
        <p:txBody>
          <a:bodyPr/>
          <a:lstStyle/>
          <a:p>
            <a:r>
              <a:rPr lang="en-GB" dirty="0" smtClean="0"/>
              <a:t>Higher R4UAE-</a:t>
            </a:r>
            <a:br>
              <a:rPr lang="en-GB" dirty="0" smtClean="0"/>
            </a:br>
            <a:r>
              <a:rPr lang="en-GB" dirty="0" smtClean="0"/>
              <a:t>Sentence Structure</a:t>
            </a:r>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81000"/>
            <a:ext cx="2971800" cy="1977237"/>
          </a:xfrm>
          <a:prstGeom prst="rect">
            <a:avLst/>
          </a:prstGeom>
        </p:spPr>
      </p:pic>
    </p:spTree>
    <p:extLst>
      <p:ext uri="{BB962C8B-B14F-4D97-AF65-F5344CB8AC3E}">
        <p14:creationId xmlns:p14="http://schemas.microsoft.com/office/powerpoint/2010/main" val="29696585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9862" y="294443"/>
            <a:ext cx="6474654" cy="1167619"/>
          </a:xfrm>
          <a:prstGeom prst="rect">
            <a:avLst/>
          </a:prstGeom>
          <a:solidFill>
            <a:schemeClr val="bg1"/>
          </a:solidFill>
          <a:ln w="57150">
            <a:solidFill>
              <a:srgbClr val="FF66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The Analysis Question </a:t>
            </a:r>
          </a:p>
          <a:p>
            <a:pPr algn="ctr"/>
            <a:r>
              <a:rPr lang="en-GB" b="1" dirty="0" smtClean="0">
                <a:solidFill>
                  <a:srgbClr val="800080"/>
                </a:solidFill>
                <a:latin typeface="Arial Rounded MT Bold" panose="020F0704030504030204" pitchFamily="34" charset="0"/>
              </a:rPr>
              <a:t>-Sentence Structure-</a:t>
            </a:r>
            <a:endParaRPr lang="en-GB" b="1" dirty="0">
              <a:solidFill>
                <a:srgbClr val="800080"/>
              </a:solidFill>
              <a:latin typeface="Arial Rounded MT Bold" panose="020F0704030504030204" pitchFamily="34" charset="0"/>
            </a:endParaRPr>
          </a:p>
        </p:txBody>
      </p:sp>
      <p:sp>
        <p:nvSpPr>
          <p:cNvPr id="5" name="Content Placeholder 2"/>
          <p:cNvSpPr txBox="1">
            <a:spLocks/>
          </p:cNvSpPr>
          <p:nvPr/>
        </p:nvSpPr>
        <p:spPr>
          <a:xfrm>
            <a:off x="475126" y="4941168"/>
            <a:ext cx="8529035" cy="1651671"/>
          </a:xfrm>
          <a:prstGeom prst="rect">
            <a:avLst/>
          </a:prstGeom>
          <a:solidFill>
            <a:schemeClr val="bg1"/>
          </a:solidFill>
          <a:ln w="57150">
            <a:solidFill>
              <a:srgbClr val="FF6600"/>
            </a:solidFill>
          </a:ln>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smtClean="0"/>
              <a:t>You must:</a:t>
            </a:r>
          </a:p>
          <a:p>
            <a:pPr>
              <a:buFont typeface="Wingdings" panose="05000000000000000000" pitchFamily="2" charset="2"/>
              <a:buChar char="ü"/>
            </a:pPr>
            <a:r>
              <a:rPr lang="en-US" sz="8000" dirty="0" smtClean="0"/>
              <a:t>Identify technique and quote</a:t>
            </a:r>
          </a:p>
          <a:p>
            <a:pPr>
              <a:buFont typeface="Wingdings" panose="05000000000000000000" pitchFamily="2" charset="2"/>
              <a:buChar char="ü"/>
            </a:pPr>
            <a:r>
              <a:rPr lang="en-US" sz="8000" dirty="0" smtClean="0"/>
              <a:t>Explain impact (specific to context)</a:t>
            </a:r>
          </a:p>
          <a:p>
            <a:endParaRPr lang="en-GB" sz="8000" dirty="0" smtClean="0"/>
          </a:p>
        </p:txBody>
      </p:sp>
      <p:sp>
        <p:nvSpPr>
          <p:cNvPr id="9" name="Content Placeholder 2"/>
          <p:cNvSpPr txBox="1">
            <a:spLocks/>
          </p:cNvSpPr>
          <p:nvPr/>
        </p:nvSpPr>
        <p:spPr>
          <a:xfrm>
            <a:off x="461872" y="1844824"/>
            <a:ext cx="8529035" cy="2520280"/>
          </a:xfrm>
          <a:prstGeom prst="rect">
            <a:avLst/>
          </a:prstGeom>
          <a:solidFill>
            <a:schemeClr val="bg1"/>
          </a:solidFill>
          <a:ln w="57150">
            <a:solidFill>
              <a:srgbClr val="FF6600"/>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8000" b="1" dirty="0" smtClean="0">
                <a:solidFill>
                  <a:srgbClr val="FF6600"/>
                </a:solidFill>
              </a:rPr>
              <a:t>C</a:t>
            </a:r>
            <a:r>
              <a:rPr lang="en-GB" sz="8000" dirty="0" smtClean="0"/>
              <a:t>limax, </a:t>
            </a:r>
            <a:r>
              <a:rPr lang="en-GB" sz="8000" b="1" dirty="0" smtClean="0">
                <a:solidFill>
                  <a:srgbClr val="FF6600"/>
                </a:solidFill>
              </a:rPr>
              <a:t>R</a:t>
            </a:r>
            <a:r>
              <a:rPr lang="en-GB" sz="8000" dirty="0" smtClean="0"/>
              <a:t>epetition, </a:t>
            </a:r>
            <a:r>
              <a:rPr lang="en-GB" sz="8000" b="1" dirty="0" smtClean="0">
                <a:solidFill>
                  <a:srgbClr val="FF6600"/>
                </a:solidFill>
              </a:rPr>
              <a:t>I</a:t>
            </a:r>
            <a:r>
              <a:rPr lang="en-GB" sz="8000" dirty="0" smtClean="0"/>
              <a:t>nversion, </a:t>
            </a:r>
            <a:r>
              <a:rPr lang="en-GB" sz="8000" b="1" dirty="0" smtClean="0">
                <a:solidFill>
                  <a:srgbClr val="FF6600"/>
                </a:solidFill>
              </a:rPr>
              <a:t>P</a:t>
            </a:r>
            <a:r>
              <a:rPr lang="en-GB" sz="8000" dirty="0" smtClean="0"/>
              <a:t>arenthesis, </a:t>
            </a:r>
            <a:r>
              <a:rPr lang="en-GB" sz="8000" b="1" dirty="0" smtClean="0">
                <a:solidFill>
                  <a:srgbClr val="FF6600"/>
                </a:solidFill>
              </a:rPr>
              <a:t>P</a:t>
            </a:r>
            <a:r>
              <a:rPr lang="en-GB" sz="8000" dirty="0" smtClean="0"/>
              <a:t>unctuation, </a:t>
            </a:r>
            <a:r>
              <a:rPr lang="en-GB" sz="8000" b="1" dirty="0" smtClean="0">
                <a:solidFill>
                  <a:srgbClr val="FF6600"/>
                </a:solidFill>
              </a:rPr>
              <a:t>L</a:t>
            </a:r>
            <a:r>
              <a:rPr lang="en-GB" sz="8000" dirty="0" smtClean="0"/>
              <a:t>ists, </a:t>
            </a:r>
            <a:r>
              <a:rPr lang="en-GB" sz="8000" b="1" dirty="0" smtClean="0">
                <a:solidFill>
                  <a:srgbClr val="FF6600"/>
                </a:solidFill>
              </a:rPr>
              <a:t>E</a:t>
            </a:r>
            <a:r>
              <a:rPr lang="en-GB" sz="8000" dirty="0" smtClean="0"/>
              <a:t>llipsis, </a:t>
            </a:r>
            <a:r>
              <a:rPr lang="en-GB" sz="8000" b="1" dirty="0" smtClean="0">
                <a:solidFill>
                  <a:srgbClr val="FF6600"/>
                </a:solidFill>
              </a:rPr>
              <a:t>S</a:t>
            </a:r>
            <a:r>
              <a:rPr lang="en-GB" sz="8000" dirty="0" smtClean="0"/>
              <a:t>entence type</a:t>
            </a:r>
            <a:endParaRPr lang="en-US" sz="8000" dirty="0" smtClean="0"/>
          </a:p>
        </p:txBody>
      </p:sp>
    </p:spTree>
    <p:extLst>
      <p:ext uri="{BB962C8B-B14F-4D97-AF65-F5344CB8AC3E}">
        <p14:creationId xmlns:p14="http://schemas.microsoft.com/office/powerpoint/2010/main" val="14276791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55381156"/>
              </p:ext>
            </p:extLst>
          </p:nvPr>
        </p:nvGraphicFramePr>
        <p:xfrm>
          <a:off x="179512" y="188643"/>
          <a:ext cx="8784976" cy="5436475"/>
        </p:xfrm>
        <a:graphic>
          <a:graphicData uri="http://schemas.openxmlformats.org/drawingml/2006/table">
            <a:tbl>
              <a:tblPr firstRow="1" bandRow="1">
                <a:tableStyleId>{08FB837D-C827-4EFA-A057-4D05807E0F7C}</a:tableStyleId>
              </a:tblPr>
              <a:tblGrid>
                <a:gridCol w="1691084"/>
                <a:gridCol w="3028118"/>
                <a:gridCol w="4065774"/>
              </a:tblGrid>
              <a:tr h="412031">
                <a:tc>
                  <a:txBody>
                    <a:bodyPr/>
                    <a:lstStyle/>
                    <a:p>
                      <a:pPr algn="ctr">
                        <a:lnSpc>
                          <a:spcPct val="107000"/>
                        </a:lnSpc>
                        <a:spcAft>
                          <a:spcPts val="0"/>
                        </a:spcAft>
                      </a:pPr>
                      <a:r>
                        <a:rPr lang="en-GB" sz="2000" b="1" dirty="0">
                          <a:solidFill>
                            <a:srgbClr val="660066"/>
                          </a:solidFill>
                        </a:rPr>
                        <a:t>Device</a:t>
                      </a:r>
                      <a:endParaRPr lang="en-GB" sz="1600" b="1" dirty="0">
                        <a:solidFill>
                          <a:srgbClr val="660066"/>
                        </a:solidFill>
                        <a:latin typeface="Calibri"/>
                        <a:ea typeface="Calibri"/>
                        <a:cs typeface="Times New Roman"/>
                      </a:endParaRPr>
                    </a:p>
                  </a:txBody>
                  <a:tcPr marL="68580" marR="68580" marT="0" marB="0"/>
                </a:tc>
                <a:tc>
                  <a:txBody>
                    <a:bodyPr/>
                    <a:lstStyle/>
                    <a:p>
                      <a:pPr algn="ctr">
                        <a:lnSpc>
                          <a:spcPct val="107000"/>
                        </a:lnSpc>
                        <a:spcAft>
                          <a:spcPts val="0"/>
                        </a:spcAft>
                      </a:pPr>
                      <a:r>
                        <a:rPr lang="en-GB" sz="2000" b="1" dirty="0">
                          <a:solidFill>
                            <a:srgbClr val="660066"/>
                          </a:solidFill>
                        </a:rPr>
                        <a:t>Definition</a:t>
                      </a:r>
                      <a:endParaRPr lang="en-GB" sz="1600" b="1" dirty="0">
                        <a:solidFill>
                          <a:srgbClr val="660066"/>
                        </a:solidFill>
                        <a:latin typeface="Calibri"/>
                        <a:ea typeface="Calibri"/>
                        <a:cs typeface="Times New Roman"/>
                      </a:endParaRPr>
                    </a:p>
                  </a:txBody>
                  <a:tcPr marL="68580" marR="68580" marT="0" marB="0"/>
                </a:tc>
                <a:tc>
                  <a:txBody>
                    <a:bodyPr/>
                    <a:lstStyle/>
                    <a:p>
                      <a:pPr algn="ctr">
                        <a:lnSpc>
                          <a:spcPct val="107000"/>
                        </a:lnSpc>
                        <a:spcAft>
                          <a:spcPts val="0"/>
                        </a:spcAft>
                      </a:pPr>
                      <a:r>
                        <a:rPr lang="en-GB" sz="2000" b="1" dirty="0">
                          <a:solidFill>
                            <a:srgbClr val="660066"/>
                          </a:solidFill>
                        </a:rPr>
                        <a:t>Example</a:t>
                      </a:r>
                      <a:endParaRPr lang="en-GB" sz="1600" b="1" dirty="0">
                        <a:solidFill>
                          <a:srgbClr val="660066"/>
                        </a:solidFill>
                        <a:latin typeface="Calibri"/>
                        <a:ea typeface="Calibri"/>
                        <a:cs typeface="Times New Roman"/>
                      </a:endParaRPr>
                    </a:p>
                  </a:txBody>
                  <a:tcPr marL="68580" marR="68580" marT="0" marB="0"/>
                </a:tc>
              </a:tr>
              <a:tr h="740094">
                <a:tc>
                  <a:txBody>
                    <a:bodyPr/>
                    <a:lstStyle/>
                    <a:p>
                      <a:pPr>
                        <a:lnSpc>
                          <a:spcPct val="107000"/>
                        </a:lnSpc>
                        <a:spcAft>
                          <a:spcPts val="0"/>
                        </a:spcAft>
                      </a:pPr>
                      <a:r>
                        <a:rPr lang="en-GB" sz="1400" b="1" dirty="0"/>
                        <a:t>Climax</a:t>
                      </a:r>
                      <a:endParaRPr lang="en-GB" sz="1100" b="1" dirty="0">
                        <a:latin typeface="Calibri"/>
                        <a:ea typeface="Calibri"/>
                        <a:cs typeface="Times New Roman"/>
                      </a:endParaRPr>
                    </a:p>
                  </a:txBody>
                  <a:tcPr marL="68580" marR="68580" marT="0" marB="0"/>
                </a:tc>
                <a:tc>
                  <a:txBody>
                    <a:bodyPr/>
                    <a:lstStyle/>
                    <a:p>
                      <a:pPr>
                        <a:lnSpc>
                          <a:spcPct val="107000"/>
                        </a:lnSpc>
                        <a:spcAft>
                          <a:spcPts val="0"/>
                        </a:spcAft>
                      </a:pPr>
                      <a:endParaRPr lang="en-GB" sz="1100" dirty="0">
                        <a:latin typeface="Calibri"/>
                        <a:ea typeface="Calibri"/>
                        <a:cs typeface="Times New Roman"/>
                      </a:endParaRPr>
                    </a:p>
                  </a:txBody>
                  <a:tcPr marL="68580" marR="68580" marT="0" marB="0"/>
                </a:tc>
                <a:tc>
                  <a:txBody>
                    <a:bodyPr/>
                    <a:lstStyle/>
                    <a:p>
                      <a:pPr>
                        <a:lnSpc>
                          <a:spcPct val="107000"/>
                        </a:lnSpc>
                        <a:spcAft>
                          <a:spcPts val="0"/>
                        </a:spcAft>
                      </a:pPr>
                      <a:endParaRPr lang="en-GB" sz="1400" dirty="0" smtClean="0"/>
                    </a:p>
                  </a:txBody>
                  <a:tcPr marL="68580" marR="68580" marT="0" marB="0"/>
                </a:tc>
              </a:tr>
              <a:tr h="747159">
                <a:tc>
                  <a:txBody>
                    <a:bodyPr/>
                    <a:lstStyle/>
                    <a:p>
                      <a:pPr>
                        <a:lnSpc>
                          <a:spcPct val="107000"/>
                        </a:lnSpc>
                        <a:spcAft>
                          <a:spcPts val="0"/>
                        </a:spcAft>
                      </a:pPr>
                      <a:r>
                        <a:rPr lang="en-GB" sz="1400" b="1" dirty="0" smtClean="0"/>
                        <a:t>Repetition </a:t>
                      </a:r>
                      <a:endParaRPr lang="en-GB" sz="1100" b="1" dirty="0">
                        <a:latin typeface="Calibri"/>
                        <a:ea typeface="Calibri"/>
                        <a:cs typeface="Times New Roman"/>
                      </a:endParaRPr>
                    </a:p>
                  </a:txBody>
                  <a:tcPr marL="68580" marR="68580" marT="0" marB="0"/>
                </a:tc>
                <a:tc>
                  <a:txBody>
                    <a:bodyPr/>
                    <a:lstStyle/>
                    <a:p>
                      <a:pPr>
                        <a:lnSpc>
                          <a:spcPct val="107000"/>
                        </a:lnSpc>
                        <a:spcAft>
                          <a:spcPts val="0"/>
                        </a:spcAft>
                      </a:pPr>
                      <a:endParaRPr lang="en-GB" sz="1400" dirty="0" smtClean="0">
                        <a:latin typeface="Comic Sans MS"/>
                        <a:ea typeface="Calibri"/>
                        <a:cs typeface="Times New Roman"/>
                      </a:endParaRPr>
                    </a:p>
                  </a:txBody>
                  <a:tcPr marL="68580" marR="68580" marT="0" marB="0"/>
                </a:tc>
                <a:tc>
                  <a:txBody>
                    <a:bodyPr/>
                    <a:lstStyle/>
                    <a:p>
                      <a:pPr>
                        <a:lnSpc>
                          <a:spcPct val="107000"/>
                        </a:lnSpc>
                        <a:spcAft>
                          <a:spcPts val="0"/>
                        </a:spcAft>
                      </a:pPr>
                      <a:endParaRPr lang="en-GB" sz="1100" dirty="0">
                        <a:latin typeface="Calibri"/>
                        <a:ea typeface="Calibri"/>
                        <a:cs typeface="Times New Roman"/>
                      </a:endParaRPr>
                    </a:p>
                  </a:txBody>
                  <a:tcPr marL="68580" marR="68580" marT="0" marB="0"/>
                </a:tc>
              </a:tr>
              <a:tr h="747159">
                <a:tc>
                  <a:txBody>
                    <a:bodyPr/>
                    <a:lstStyle/>
                    <a:p>
                      <a:pPr>
                        <a:lnSpc>
                          <a:spcPct val="107000"/>
                        </a:lnSpc>
                        <a:spcAft>
                          <a:spcPts val="0"/>
                        </a:spcAft>
                      </a:pPr>
                      <a:r>
                        <a:rPr lang="en-GB" sz="1400" b="1" dirty="0"/>
                        <a:t>Inversion </a:t>
                      </a:r>
                      <a:endParaRPr lang="en-GB" sz="1100" b="1" dirty="0">
                        <a:latin typeface="Calibri"/>
                        <a:ea typeface="Calibri"/>
                        <a:cs typeface="Times New Roman"/>
                      </a:endParaRPr>
                    </a:p>
                  </a:txBody>
                  <a:tcPr marL="68580" marR="68580" marT="0" marB="0"/>
                </a:tc>
                <a:tc>
                  <a:txBody>
                    <a:bodyPr/>
                    <a:lstStyle/>
                    <a:p>
                      <a:pPr>
                        <a:lnSpc>
                          <a:spcPct val="107000"/>
                        </a:lnSpc>
                        <a:spcAft>
                          <a:spcPts val="0"/>
                        </a:spcAft>
                      </a:pPr>
                      <a:endParaRPr lang="en-GB" sz="1400" dirty="0" smtClean="0">
                        <a:latin typeface="Comic Sans MS"/>
                        <a:ea typeface="Calibri"/>
                        <a:cs typeface="Times New Roman"/>
                      </a:endParaRPr>
                    </a:p>
                  </a:txBody>
                  <a:tcPr marL="68580" marR="68580" marT="0" marB="0"/>
                </a:tc>
                <a:tc>
                  <a:txBody>
                    <a:bodyPr/>
                    <a:lstStyle/>
                    <a:p>
                      <a:pPr>
                        <a:lnSpc>
                          <a:spcPct val="107000"/>
                        </a:lnSpc>
                        <a:spcAft>
                          <a:spcPts val="0"/>
                        </a:spcAft>
                      </a:pPr>
                      <a:endParaRPr lang="en-GB" sz="1100" dirty="0">
                        <a:latin typeface="Calibri"/>
                        <a:ea typeface="Calibri"/>
                        <a:cs typeface="Times New Roman"/>
                      </a:endParaRPr>
                    </a:p>
                  </a:txBody>
                  <a:tcPr marL="68580" marR="68580" marT="0" marB="0"/>
                </a:tc>
              </a:tr>
              <a:tr h="760918">
                <a:tc>
                  <a:txBody>
                    <a:bodyPr/>
                    <a:lstStyle/>
                    <a:p>
                      <a:pPr>
                        <a:lnSpc>
                          <a:spcPct val="107000"/>
                        </a:lnSpc>
                        <a:spcAft>
                          <a:spcPts val="0"/>
                        </a:spcAft>
                      </a:pPr>
                      <a:r>
                        <a:rPr lang="en-GB" sz="1400" b="1" dirty="0"/>
                        <a:t>Parenthesis</a:t>
                      </a:r>
                      <a:endParaRPr lang="en-GB" sz="1100" b="1" dirty="0">
                        <a:latin typeface="Calibri"/>
                        <a:ea typeface="Calibri"/>
                        <a:cs typeface="Times New Roman"/>
                      </a:endParaRPr>
                    </a:p>
                  </a:txBody>
                  <a:tcPr marL="68580" marR="68580" marT="0" marB="0"/>
                </a:tc>
                <a:tc>
                  <a:txBody>
                    <a:bodyPr/>
                    <a:lstStyle/>
                    <a:p>
                      <a:pPr>
                        <a:lnSpc>
                          <a:spcPct val="107000"/>
                        </a:lnSpc>
                        <a:spcAft>
                          <a:spcPts val="0"/>
                        </a:spcAft>
                      </a:pPr>
                      <a:endParaRPr lang="en-GB" sz="1100">
                        <a:latin typeface="Calibri"/>
                        <a:ea typeface="Calibri"/>
                        <a:cs typeface="Times New Roman"/>
                      </a:endParaRPr>
                    </a:p>
                  </a:txBody>
                  <a:tcPr marL="68580" marR="68580" marT="0" marB="0"/>
                </a:tc>
                <a:tc>
                  <a:txBody>
                    <a:bodyPr/>
                    <a:lstStyle/>
                    <a:p>
                      <a:pPr>
                        <a:lnSpc>
                          <a:spcPct val="107000"/>
                        </a:lnSpc>
                        <a:spcAft>
                          <a:spcPts val="0"/>
                        </a:spcAft>
                      </a:pPr>
                      <a:endParaRPr lang="en-GB" sz="1100" dirty="0">
                        <a:latin typeface="Calibri"/>
                        <a:ea typeface="Calibri"/>
                        <a:cs typeface="Times New Roman"/>
                      </a:endParaRPr>
                    </a:p>
                  </a:txBody>
                  <a:tcPr marL="68580" marR="68580" marT="0" marB="0"/>
                </a:tc>
              </a:tr>
              <a:tr h="507278">
                <a:tc>
                  <a:txBody>
                    <a:bodyPr/>
                    <a:lstStyle/>
                    <a:p>
                      <a:pPr>
                        <a:lnSpc>
                          <a:spcPct val="107000"/>
                        </a:lnSpc>
                        <a:spcAft>
                          <a:spcPts val="0"/>
                        </a:spcAft>
                      </a:pPr>
                      <a:r>
                        <a:rPr lang="en-GB" sz="1400" b="1" dirty="0"/>
                        <a:t>Punctuation </a:t>
                      </a:r>
                      <a:endParaRPr lang="en-GB" sz="1100" b="1" dirty="0">
                        <a:latin typeface="Calibri"/>
                        <a:ea typeface="Calibri"/>
                        <a:cs typeface="Times New Roman"/>
                      </a:endParaRPr>
                    </a:p>
                  </a:txBody>
                  <a:tcPr marL="68580" marR="68580" marT="0" marB="0"/>
                </a:tc>
                <a:tc>
                  <a:txBody>
                    <a:bodyPr/>
                    <a:lstStyle/>
                    <a:p>
                      <a:pPr>
                        <a:lnSpc>
                          <a:spcPct val="107000"/>
                        </a:lnSpc>
                        <a:spcAft>
                          <a:spcPts val="0"/>
                        </a:spcAft>
                      </a:pPr>
                      <a:endParaRPr lang="en-GB" sz="1100">
                        <a:latin typeface="Calibri"/>
                        <a:ea typeface="Calibri"/>
                        <a:cs typeface="Times New Roman"/>
                      </a:endParaRPr>
                    </a:p>
                  </a:txBody>
                  <a:tcPr marL="68580" marR="68580" marT="0" marB="0"/>
                </a:tc>
                <a:tc>
                  <a:txBody>
                    <a:bodyPr/>
                    <a:lstStyle/>
                    <a:p>
                      <a:pPr>
                        <a:lnSpc>
                          <a:spcPct val="107000"/>
                        </a:lnSpc>
                        <a:spcAft>
                          <a:spcPts val="0"/>
                        </a:spcAft>
                      </a:pPr>
                      <a:endParaRPr lang="en-GB" sz="1100" dirty="0">
                        <a:latin typeface="Calibri"/>
                        <a:ea typeface="Calibri"/>
                        <a:cs typeface="Times New Roman"/>
                      </a:endParaRPr>
                    </a:p>
                  </a:txBody>
                  <a:tcPr marL="68580" marR="68580" marT="0" marB="0"/>
                </a:tc>
              </a:tr>
              <a:tr h="760918">
                <a:tc>
                  <a:txBody>
                    <a:bodyPr/>
                    <a:lstStyle/>
                    <a:p>
                      <a:pPr>
                        <a:lnSpc>
                          <a:spcPct val="107000"/>
                        </a:lnSpc>
                        <a:spcAft>
                          <a:spcPts val="0"/>
                        </a:spcAft>
                      </a:pPr>
                      <a:r>
                        <a:rPr lang="en-GB" sz="1400" b="1" dirty="0"/>
                        <a:t>Lists</a:t>
                      </a:r>
                      <a:endParaRPr lang="en-GB" sz="1100" b="1" dirty="0">
                        <a:latin typeface="Calibri"/>
                        <a:ea typeface="Calibri"/>
                        <a:cs typeface="Times New Roman"/>
                      </a:endParaRPr>
                    </a:p>
                  </a:txBody>
                  <a:tcPr marL="68580" marR="68580" marT="0" marB="0"/>
                </a:tc>
                <a:tc>
                  <a:txBody>
                    <a:bodyPr/>
                    <a:lstStyle/>
                    <a:p>
                      <a:pPr>
                        <a:lnSpc>
                          <a:spcPct val="107000"/>
                        </a:lnSpc>
                        <a:spcAft>
                          <a:spcPts val="0"/>
                        </a:spcAft>
                      </a:pPr>
                      <a:endParaRPr lang="en-GB" sz="1100" dirty="0">
                        <a:latin typeface="Calibri"/>
                        <a:ea typeface="Calibri"/>
                        <a:cs typeface="Times New Roman"/>
                      </a:endParaRPr>
                    </a:p>
                  </a:txBody>
                  <a:tcPr marL="68580" marR="68580" marT="0" marB="0"/>
                </a:tc>
                <a:tc>
                  <a:txBody>
                    <a:bodyPr/>
                    <a:lstStyle/>
                    <a:p>
                      <a:pPr>
                        <a:lnSpc>
                          <a:spcPct val="107000"/>
                        </a:lnSpc>
                        <a:spcAft>
                          <a:spcPts val="0"/>
                        </a:spcAft>
                      </a:pPr>
                      <a:endParaRPr lang="en-GB" sz="1100" dirty="0">
                        <a:latin typeface="Calibri"/>
                        <a:ea typeface="Calibri"/>
                        <a:cs typeface="Times New Roman"/>
                      </a:endParaRPr>
                    </a:p>
                  </a:txBody>
                  <a:tcPr marL="68580" marR="68580" marT="0" marB="0"/>
                </a:tc>
              </a:tr>
              <a:tr h="760918">
                <a:tc>
                  <a:txBody>
                    <a:bodyPr/>
                    <a:lstStyle/>
                    <a:p>
                      <a:pPr>
                        <a:lnSpc>
                          <a:spcPct val="107000"/>
                        </a:lnSpc>
                        <a:spcAft>
                          <a:spcPts val="0"/>
                        </a:spcAft>
                      </a:pPr>
                      <a:r>
                        <a:rPr lang="en-GB" sz="1400" b="1" dirty="0"/>
                        <a:t>Ellipsis</a:t>
                      </a:r>
                      <a:endParaRPr lang="en-GB" sz="1100" b="1" dirty="0">
                        <a:latin typeface="Calibri"/>
                        <a:ea typeface="Calibri"/>
                        <a:cs typeface="Times New Roman"/>
                      </a:endParaRPr>
                    </a:p>
                  </a:txBody>
                  <a:tcPr marL="68580" marR="68580" marT="0" marB="0"/>
                </a:tc>
                <a:tc>
                  <a:txBody>
                    <a:bodyPr/>
                    <a:lstStyle/>
                    <a:p>
                      <a:pPr>
                        <a:lnSpc>
                          <a:spcPct val="107000"/>
                        </a:lnSpc>
                        <a:spcAft>
                          <a:spcPts val="0"/>
                        </a:spcAft>
                      </a:pPr>
                      <a:endParaRPr lang="en-GB" sz="1100">
                        <a:latin typeface="Calibri"/>
                        <a:ea typeface="Calibri"/>
                        <a:cs typeface="Times New Roman"/>
                      </a:endParaRPr>
                    </a:p>
                  </a:txBody>
                  <a:tcPr marL="68580" marR="68580" marT="0" marB="0"/>
                </a:tc>
                <a:tc>
                  <a:txBody>
                    <a:bodyPr/>
                    <a:lstStyle/>
                    <a:p>
                      <a:pPr>
                        <a:lnSpc>
                          <a:spcPct val="107000"/>
                        </a:lnSpc>
                        <a:spcAft>
                          <a:spcPts val="0"/>
                        </a:spcAft>
                      </a:pPr>
                      <a:endParaRPr lang="en-GB" sz="1100"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2378997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88633737"/>
              </p:ext>
            </p:extLst>
          </p:nvPr>
        </p:nvGraphicFramePr>
        <p:xfrm>
          <a:off x="179512" y="188643"/>
          <a:ext cx="8784976" cy="5635764"/>
        </p:xfrm>
        <a:graphic>
          <a:graphicData uri="http://schemas.openxmlformats.org/drawingml/2006/table">
            <a:tbl>
              <a:tblPr firstRow="1" bandRow="1">
                <a:tableStyleId>{08FB837D-C827-4EFA-A057-4D05807E0F7C}</a:tableStyleId>
              </a:tblPr>
              <a:tblGrid>
                <a:gridCol w="1691084"/>
                <a:gridCol w="3028118"/>
                <a:gridCol w="4065774"/>
              </a:tblGrid>
              <a:tr h="412031">
                <a:tc>
                  <a:txBody>
                    <a:bodyPr/>
                    <a:lstStyle/>
                    <a:p>
                      <a:pPr algn="ctr">
                        <a:lnSpc>
                          <a:spcPct val="107000"/>
                        </a:lnSpc>
                        <a:spcAft>
                          <a:spcPts val="0"/>
                        </a:spcAft>
                      </a:pPr>
                      <a:r>
                        <a:rPr lang="en-GB" sz="2000" b="1" dirty="0">
                          <a:solidFill>
                            <a:srgbClr val="660066"/>
                          </a:solidFill>
                        </a:rPr>
                        <a:t>Device</a:t>
                      </a:r>
                      <a:endParaRPr lang="en-GB" sz="1600" b="1" dirty="0">
                        <a:solidFill>
                          <a:srgbClr val="660066"/>
                        </a:solidFill>
                        <a:latin typeface="Calibri"/>
                        <a:ea typeface="Calibri"/>
                        <a:cs typeface="Times New Roman"/>
                      </a:endParaRPr>
                    </a:p>
                  </a:txBody>
                  <a:tcPr marL="68580" marR="68580" marT="0" marB="0"/>
                </a:tc>
                <a:tc>
                  <a:txBody>
                    <a:bodyPr/>
                    <a:lstStyle/>
                    <a:p>
                      <a:pPr algn="ctr">
                        <a:lnSpc>
                          <a:spcPct val="107000"/>
                        </a:lnSpc>
                        <a:spcAft>
                          <a:spcPts val="0"/>
                        </a:spcAft>
                      </a:pPr>
                      <a:r>
                        <a:rPr lang="en-GB" sz="2000" b="1" dirty="0">
                          <a:solidFill>
                            <a:srgbClr val="660066"/>
                          </a:solidFill>
                        </a:rPr>
                        <a:t>Definition</a:t>
                      </a:r>
                      <a:endParaRPr lang="en-GB" sz="1600" b="1" dirty="0">
                        <a:solidFill>
                          <a:srgbClr val="660066"/>
                        </a:solidFill>
                        <a:latin typeface="Calibri"/>
                        <a:ea typeface="Calibri"/>
                        <a:cs typeface="Times New Roman"/>
                      </a:endParaRPr>
                    </a:p>
                  </a:txBody>
                  <a:tcPr marL="68580" marR="68580" marT="0" marB="0"/>
                </a:tc>
                <a:tc>
                  <a:txBody>
                    <a:bodyPr/>
                    <a:lstStyle/>
                    <a:p>
                      <a:pPr algn="ctr">
                        <a:lnSpc>
                          <a:spcPct val="107000"/>
                        </a:lnSpc>
                        <a:spcAft>
                          <a:spcPts val="0"/>
                        </a:spcAft>
                      </a:pPr>
                      <a:r>
                        <a:rPr lang="en-GB" sz="2000" b="1" dirty="0">
                          <a:solidFill>
                            <a:srgbClr val="660066"/>
                          </a:solidFill>
                        </a:rPr>
                        <a:t>Example</a:t>
                      </a:r>
                      <a:endParaRPr lang="en-GB" sz="1600" b="1" dirty="0">
                        <a:solidFill>
                          <a:srgbClr val="660066"/>
                        </a:solidFill>
                        <a:latin typeface="Calibri"/>
                        <a:ea typeface="Calibri"/>
                        <a:cs typeface="Times New Roman"/>
                      </a:endParaRPr>
                    </a:p>
                  </a:txBody>
                  <a:tcPr marL="68580" marR="68580" marT="0" marB="0"/>
                </a:tc>
              </a:tr>
              <a:tr h="740094">
                <a:tc>
                  <a:txBody>
                    <a:bodyPr/>
                    <a:lstStyle/>
                    <a:p>
                      <a:pPr>
                        <a:lnSpc>
                          <a:spcPct val="107000"/>
                        </a:lnSpc>
                        <a:spcAft>
                          <a:spcPts val="0"/>
                        </a:spcAft>
                      </a:pPr>
                      <a:r>
                        <a:rPr lang="en-GB" sz="1800" b="1" dirty="0"/>
                        <a:t>Climax</a:t>
                      </a:r>
                      <a:endParaRPr lang="en-GB" sz="1800" b="1" dirty="0">
                        <a:latin typeface="Calibri"/>
                        <a:ea typeface="Calibri"/>
                        <a:cs typeface="Times New Roman"/>
                      </a:endParaRPr>
                    </a:p>
                  </a:txBody>
                  <a:tcPr marL="68580" marR="68580" marT="0" marB="0"/>
                </a:tc>
                <a:tc>
                  <a:txBody>
                    <a:bodyPr/>
                    <a:lstStyle/>
                    <a:p>
                      <a:pPr>
                        <a:lnSpc>
                          <a:spcPct val="107000"/>
                        </a:lnSpc>
                        <a:spcAft>
                          <a:spcPts val="0"/>
                        </a:spcAft>
                      </a:pPr>
                      <a:r>
                        <a:rPr lang="en-GB" sz="1800" dirty="0" smtClean="0">
                          <a:latin typeface="Calibri"/>
                          <a:ea typeface="Calibri"/>
                          <a:cs typeface="Times New Roman"/>
                        </a:rPr>
                        <a:t>Build</a:t>
                      </a:r>
                      <a:r>
                        <a:rPr lang="en-GB" sz="1800" baseline="0" dirty="0" smtClean="0">
                          <a:latin typeface="Calibri"/>
                          <a:ea typeface="Calibri"/>
                          <a:cs typeface="Times New Roman"/>
                        </a:rPr>
                        <a:t> up of words/phrases to most important part</a:t>
                      </a:r>
                      <a:endParaRPr lang="en-GB" sz="1800" dirty="0">
                        <a:latin typeface="Calibri"/>
                        <a:ea typeface="Calibri"/>
                        <a:cs typeface="Times New Roman"/>
                      </a:endParaRPr>
                    </a:p>
                  </a:txBody>
                  <a:tcPr marL="68580" marR="68580" marT="0" marB="0"/>
                </a:tc>
                <a:tc>
                  <a:txBody>
                    <a:bodyPr/>
                    <a:lstStyle/>
                    <a:p>
                      <a:pPr>
                        <a:lnSpc>
                          <a:spcPct val="107000"/>
                        </a:lnSpc>
                        <a:spcAft>
                          <a:spcPts val="0"/>
                        </a:spcAft>
                      </a:pPr>
                      <a:r>
                        <a:rPr lang="en-GB" sz="1800" dirty="0" smtClean="0"/>
                        <a:t>We need more food,</a:t>
                      </a:r>
                      <a:r>
                        <a:rPr lang="en-GB" sz="1800" baseline="0" dirty="0" smtClean="0"/>
                        <a:t> clothing, freedom.</a:t>
                      </a:r>
                      <a:endParaRPr lang="en-GB" sz="1800" dirty="0" smtClean="0"/>
                    </a:p>
                  </a:txBody>
                  <a:tcPr marL="68580" marR="68580" marT="0" marB="0"/>
                </a:tc>
              </a:tr>
              <a:tr h="747159">
                <a:tc>
                  <a:txBody>
                    <a:bodyPr/>
                    <a:lstStyle/>
                    <a:p>
                      <a:pPr>
                        <a:lnSpc>
                          <a:spcPct val="107000"/>
                        </a:lnSpc>
                        <a:spcAft>
                          <a:spcPts val="0"/>
                        </a:spcAft>
                      </a:pPr>
                      <a:r>
                        <a:rPr lang="en-GB" sz="1800" b="1" dirty="0" smtClean="0"/>
                        <a:t>Repetition </a:t>
                      </a:r>
                      <a:endParaRPr lang="en-GB" sz="1800" b="1" dirty="0">
                        <a:latin typeface="Calibri"/>
                        <a:ea typeface="Calibri"/>
                        <a:cs typeface="Times New Roman"/>
                      </a:endParaRPr>
                    </a:p>
                  </a:txBody>
                  <a:tcPr marL="68580" marR="68580" marT="0" marB="0"/>
                </a:tc>
                <a:tc>
                  <a:txBody>
                    <a:bodyPr/>
                    <a:lstStyle/>
                    <a:p>
                      <a:pPr>
                        <a:lnSpc>
                          <a:spcPct val="107000"/>
                        </a:lnSpc>
                        <a:spcAft>
                          <a:spcPts val="0"/>
                        </a:spcAft>
                      </a:pPr>
                      <a:r>
                        <a:rPr lang="en-GB" sz="1800" dirty="0" smtClean="0">
                          <a:latin typeface="Comic Sans MS"/>
                          <a:ea typeface="Calibri"/>
                          <a:cs typeface="Times New Roman"/>
                        </a:rPr>
                        <a:t>Saying the same thing again and again</a:t>
                      </a:r>
                    </a:p>
                  </a:txBody>
                  <a:tcPr marL="68580" marR="68580" marT="0" marB="0"/>
                </a:tc>
                <a:tc>
                  <a:txBody>
                    <a:bodyPr/>
                    <a:lstStyle/>
                    <a:p>
                      <a:pPr>
                        <a:lnSpc>
                          <a:spcPct val="107000"/>
                        </a:lnSpc>
                        <a:spcAft>
                          <a:spcPts val="0"/>
                        </a:spcAft>
                      </a:pPr>
                      <a:r>
                        <a:rPr lang="en-GB" sz="1800" dirty="0" smtClean="0">
                          <a:latin typeface="Calibri"/>
                          <a:ea typeface="Calibri"/>
                          <a:cs typeface="Times New Roman"/>
                        </a:rPr>
                        <a:t>Obama’s ‘yes we can’ speech;</a:t>
                      </a:r>
                      <a:r>
                        <a:rPr lang="en-GB" sz="1800" baseline="0" dirty="0" smtClean="0">
                          <a:latin typeface="Calibri"/>
                          <a:ea typeface="Calibri"/>
                          <a:cs typeface="Times New Roman"/>
                        </a:rPr>
                        <a:t> I came, I saw, I conquered</a:t>
                      </a:r>
                      <a:endParaRPr lang="en-GB" sz="1800" dirty="0">
                        <a:latin typeface="Calibri"/>
                        <a:ea typeface="Calibri"/>
                        <a:cs typeface="Times New Roman"/>
                      </a:endParaRPr>
                    </a:p>
                  </a:txBody>
                  <a:tcPr marL="68580" marR="68580" marT="0" marB="0"/>
                </a:tc>
              </a:tr>
              <a:tr h="747159">
                <a:tc>
                  <a:txBody>
                    <a:bodyPr/>
                    <a:lstStyle/>
                    <a:p>
                      <a:pPr>
                        <a:lnSpc>
                          <a:spcPct val="107000"/>
                        </a:lnSpc>
                        <a:spcAft>
                          <a:spcPts val="0"/>
                        </a:spcAft>
                      </a:pPr>
                      <a:r>
                        <a:rPr lang="en-GB" sz="1800" b="1" dirty="0"/>
                        <a:t>Inversion </a:t>
                      </a:r>
                      <a:endParaRPr lang="en-GB" sz="1800" b="1" dirty="0">
                        <a:latin typeface="Calibri"/>
                        <a:ea typeface="Calibri"/>
                        <a:cs typeface="Times New Roman"/>
                      </a:endParaRPr>
                    </a:p>
                  </a:txBody>
                  <a:tcPr marL="68580" marR="68580" marT="0" marB="0"/>
                </a:tc>
                <a:tc>
                  <a:txBody>
                    <a:bodyPr/>
                    <a:lstStyle/>
                    <a:p>
                      <a:pPr>
                        <a:lnSpc>
                          <a:spcPct val="107000"/>
                        </a:lnSpc>
                        <a:spcAft>
                          <a:spcPts val="0"/>
                        </a:spcAft>
                      </a:pPr>
                      <a:r>
                        <a:rPr lang="en-GB" sz="1800" dirty="0" smtClean="0">
                          <a:latin typeface="Comic Sans MS"/>
                          <a:ea typeface="Calibri"/>
                          <a:cs typeface="Times New Roman"/>
                        </a:rPr>
                        <a:t>Yoda speak-changing</a:t>
                      </a:r>
                      <a:r>
                        <a:rPr lang="en-GB" sz="1800" baseline="0" dirty="0" smtClean="0">
                          <a:latin typeface="Comic Sans MS"/>
                          <a:ea typeface="Calibri"/>
                          <a:cs typeface="Times New Roman"/>
                        </a:rPr>
                        <a:t> the order of a sentence</a:t>
                      </a:r>
                      <a:endParaRPr lang="en-GB" sz="1800" dirty="0" smtClean="0">
                        <a:latin typeface="Comic Sans MS"/>
                        <a:ea typeface="Calibri"/>
                        <a:cs typeface="Times New Roman"/>
                      </a:endParaRPr>
                    </a:p>
                  </a:txBody>
                  <a:tcPr marL="68580" marR="68580" marT="0" marB="0"/>
                </a:tc>
                <a:tc>
                  <a:txBody>
                    <a:bodyPr/>
                    <a:lstStyle/>
                    <a:p>
                      <a:pPr>
                        <a:lnSpc>
                          <a:spcPct val="107000"/>
                        </a:lnSpc>
                        <a:spcAft>
                          <a:spcPts val="0"/>
                        </a:spcAft>
                      </a:pPr>
                      <a:r>
                        <a:rPr lang="en-GB" sz="1800" dirty="0" smtClean="0">
                          <a:latin typeface="Calibri"/>
                          <a:ea typeface="Calibri"/>
                          <a:cs typeface="Times New Roman"/>
                        </a:rPr>
                        <a:t>A huge cake is what</a:t>
                      </a:r>
                      <a:r>
                        <a:rPr lang="en-GB" sz="1800" baseline="0" dirty="0" smtClean="0">
                          <a:latin typeface="Calibri"/>
                          <a:ea typeface="Calibri"/>
                          <a:cs typeface="Times New Roman"/>
                        </a:rPr>
                        <a:t> Tony had to eat.</a:t>
                      </a:r>
                      <a:endParaRPr lang="en-GB" sz="1800" dirty="0">
                        <a:latin typeface="Calibri"/>
                        <a:ea typeface="Calibri"/>
                        <a:cs typeface="Times New Roman"/>
                      </a:endParaRPr>
                    </a:p>
                  </a:txBody>
                  <a:tcPr marL="68580" marR="68580" marT="0" marB="0"/>
                </a:tc>
              </a:tr>
              <a:tr h="760918">
                <a:tc>
                  <a:txBody>
                    <a:bodyPr/>
                    <a:lstStyle/>
                    <a:p>
                      <a:pPr>
                        <a:lnSpc>
                          <a:spcPct val="107000"/>
                        </a:lnSpc>
                        <a:spcAft>
                          <a:spcPts val="0"/>
                        </a:spcAft>
                      </a:pPr>
                      <a:r>
                        <a:rPr lang="en-GB" sz="1800" b="1" dirty="0"/>
                        <a:t>Parenthesis</a:t>
                      </a:r>
                      <a:endParaRPr lang="en-GB" sz="1800" b="1" dirty="0">
                        <a:latin typeface="Calibri"/>
                        <a:ea typeface="Calibri"/>
                        <a:cs typeface="Times New Roman"/>
                      </a:endParaRPr>
                    </a:p>
                  </a:txBody>
                  <a:tcPr marL="68580" marR="68580" marT="0" marB="0"/>
                </a:tc>
                <a:tc>
                  <a:txBody>
                    <a:bodyPr/>
                    <a:lstStyle/>
                    <a:p>
                      <a:pPr>
                        <a:lnSpc>
                          <a:spcPct val="107000"/>
                        </a:lnSpc>
                        <a:spcAft>
                          <a:spcPts val="0"/>
                        </a:spcAft>
                      </a:pPr>
                      <a:r>
                        <a:rPr lang="en-GB" sz="1800" dirty="0" smtClean="0">
                          <a:latin typeface="Calibri"/>
                          <a:ea typeface="Calibri"/>
                          <a:cs typeface="Times New Roman"/>
                        </a:rPr>
                        <a:t>Dashes/brackets</a:t>
                      </a:r>
                      <a:r>
                        <a:rPr lang="en-GB" sz="1800" baseline="0" dirty="0" smtClean="0">
                          <a:latin typeface="Calibri"/>
                          <a:ea typeface="Calibri"/>
                          <a:cs typeface="Times New Roman"/>
                        </a:rPr>
                        <a:t> used to provide extra info</a:t>
                      </a:r>
                      <a:endParaRPr lang="en-GB" sz="1800" dirty="0">
                        <a:latin typeface="Calibri"/>
                        <a:ea typeface="Calibri"/>
                        <a:cs typeface="Times New Roman"/>
                      </a:endParaRPr>
                    </a:p>
                  </a:txBody>
                  <a:tcPr marL="68580" marR="68580" marT="0" marB="0"/>
                </a:tc>
                <a:tc>
                  <a:txBody>
                    <a:bodyPr/>
                    <a:lstStyle/>
                    <a:p>
                      <a:pPr>
                        <a:lnSpc>
                          <a:spcPct val="107000"/>
                        </a:lnSpc>
                        <a:spcAft>
                          <a:spcPts val="0"/>
                        </a:spcAft>
                      </a:pPr>
                      <a:r>
                        <a:rPr lang="en-GB" sz="1800" dirty="0" smtClean="0">
                          <a:latin typeface="Calibri"/>
                          <a:ea typeface="Calibri"/>
                          <a:cs typeface="Times New Roman"/>
                        </a:rPr>
                        <a:t>Ed’s aunt (who he hated) came to dinner.</a:t>
                      </a:r>
                      <a:endParaRPr lang="en-GB" sz="1800" dirty="0">
                        <a:latin typeface="Calibri"/>
                        <a:ea typeface="Calibri"/>
                        <a:cs typeface="Times New Roman"/>
                      </a:endParaRPr>
                    </a:p>
                  </a:txBody>
                  <a:tcPr marL="68580" marR="68580" marT="0" marB="0"/>
                </a:tc>
              </a:tr>
              <a:tr h="507278">
                <a:tc>
                  <a:txBody>
                    <a:bodyPr/>
                    <a:lstStyle/>
                    <a:p>
                      <a:pPr>
                        <a:lnSpc>
                          <a:spcPct val="107000"/>
                        </a:lnSpc>
                        <a:spcAft>
                          <a:spcPts val="0"/>
                        </a:spcAft>
                      </a:pPr>
                      <a:r>
                        <a:rPr lang="en-GB" sz="1800" b="1" dirty="0"/>
                        <a:t>Punctuation </a:t>
                      </a:r>
                      <a:endParaRPr lang="en-GB" sz="1800" b="1" dirty="0">
                        <a:latin typeface="Calibri"/>
                        <a:ea typeface="Calibri"/>
                        <a:cs typeface="Times New Roman"/>
                      </a:endParaRPr>
                    </a:p>
                  </a:txBody>
                  <a:tcPr marL="68580" marR="68580" marT="0" marB="0"/>
                </a:tc>
                <a:tc>
                  <a:txBody>
                    <a:bodyPr/>
                    <a:lstStyle/>
                    <a:p>
                      <a:pPr>
                        <a:lnSpc>
                          <a:spcPct val="107000"/>
                        </a:lnSpc>
                        <a:spcAft>
                          <a:spcPts val="0"/>
                        </a:spcAft>
                      </a:pPr>
                      <a:r>
                        <a:rPr lang="en-GB" sz="1800" dirty="0" smtClean="0">
                          <a:latin typeface="Calibri"/>
                          <a:ea typeface="Calibri"/>
                          <a:cs typeface="Times New Roman"/>
                        </a:rPr>
                        <a:t>Symbols used to indicate</a:t>
                      </a:r>
                      <a:r>
                        <a:rPr lang="en-GB" sz="1800" baseline="0" dirty="0" smtClean="0">
                          <a:latin typeface="Calibri"/>
                          <a:ea typeface="Calibri"/>
                          <a:cs typeface="Times New Roman"/>
                        </a:rPr>
                        <a:t> a change to the sentence</a:t>
                      </a:r>
                      <a:endParaRPr lang="en-GB" sz="1800" dirty="0">
                        <a:latin typeface="Calibri"/>
                        <a:ea typeface="Calibri"/>
                        <a:cs typeface="Times New Roman"/>
                      </a:endParaRPr>
                    </a:p>
                  </a:txBody>
                  <a:tcPr marL="68580" marR="68580" marT="0" marB="0"/>
                </a:tc>
                <a:tc>
                  <a:txBody>
                    <a:bodyPr/>
                    <a:lstStyle/>
                    <a:p>
                      <a:pPr>
                        <a:lnSpc>
                          <a:spcPct val="107000"/>
                        </a:lnSpc>
                        <a:spcAft>
                          <a:spcPts val="0"/>
                        </a:spcAft>
                      </a:pPr>
                      <a:r>
                        <a:rPr lang="en-GB" sz="1800" dirty="0" smtClean="0">
                          <a:latin typeface="Calibri"/>
                          <a:ea typeface="Calibri"/>
                          <a:cs typeface="Times New Roman"/>
                        </a:rPr>
                        <a:t>: ; , “”, -, !, ?</a:t>
                      </a:r>
                      <a:endParaRPr lang="en-GB" sz="1800" dirty="0">
                        <a:latin typeface="Calibri"/>
                        <a:ea typeface="Calibri"/>
                        <a:cs typeface="Times New Roman"/>
                      </a:endParaRPr>
                    </a:p>
                  </a:txBody>
                  <a:tcPr marL="68580" marR="68580" marT="0" marB="0"/>
                </a:tc>
              </a:tr>
              <a:tr h="760918">
                <a:tc>
                  <a:txBody>
                    <a:bodyPr/>
                    <a:lstStyle/>
                    <a:p>
                      <a:pPr>
                        <a:lnSpc>
                          <a:spcPct val="107000"/>
                        </a:lnSpc>
                        <a:spcAft>
                          <a:spcPts val="0"/>
                        </a:spcAft>
                      </a:pPr>
                      <a:r>
                        <a:rPr lang="en-GB" sz="1800" b="1" dirty="0"/>
                        <a:t>Lists</a:t>
                      </a:r>
                      <a:endParaRPr lang="en-GB" sz="1800" b="1" dirty="0">
                        <a:latin typeface="Calibri"/>
                        <a:ea typeface="Calibri"/>
                        <a:cs typeface="Times New Roman"/>
                      </a:endParaRPr>
                    </a:p>
                  </a:txBody>
                  <a:tcPr marL="68580" marR="68580" marT="0" marB="0"/>
                </a:tc>
                <a:tc>
                  <a:txBody>
                    <a:bodyPr/>
                    <a:lstStyle/>
                    <a:p>
                      <a:pPr>
                        <a:lnSpc>
                          <a:spcPct val="107000"/>
                        </a:lnSpc>
                        <a:spcAft>
                          <a:spcPts val="0"/>
                        </a:spcAft>
                      </a:pPr>
                      <a:r>
                        <a:rPr lang="en-GB" sz="1800" dirty="0" smtClean="0">
                          <a:latin typeface="Calibri"/>
                          <a:ea typeface="Calibri"/>
                          <a:cs typeface="Times New Roman"/>
                        </a:rPr>
                        <a:t>Make multiple</a:t>
                      </a:r>
                      <a:r>
                        <a:rPr lang="en-GB" sz="1800" baseline="0" dirty="0" smtClean="0">
                          <a:latin typeface="Calibri"/>
                          <a:ea typeface="Calibri"/>
                          <a:cs typeface="Times New Roman"/>
                        </a:rPr>
                        <a:t> points clear, emphasise details, exaggerate</a:t>
                      </a:r>
                      <a:endParaRPr lang="en-GB" sz="1800" dirty="0">
                        <a:latin typeface="Calibri"/>
                        <a:ea typeface="Calibri"/>
                        <a:cs typeface="Times New Roman"/>
                      </a:endParaRPr>
                    </a:p>
                  </a:txBody>
                  <a:tcPr marL="68580" marR="68580" marT="0" marB="0"/>
                </a:tc>
                <a:tc>
                  <a:txBody>
                    <a:bodyPr/>
                    <a:lstStyle/>
                    <a:p>
                      <a:pPr>
                        <a:lnSpc>
                          <a:spcPct val="107000"/>
                        </a:lnSpc>
                        <a:spcAft>
                          <a:spcPts val="0"/>
                        </a:spcAft>
                      </a:pPr>
                      <a:r>
                        <a:rPr lang="en-GB" sz="1800" dirty="0" smtClean="0">
                          <a:latin typeface="Calibri"/>
                          <a:ea typeface="Calibri"/>
                          <a:cs typeface="Times New Roman"/>
                        </a:rPr>
                        <a:t>Dave</a:t>
                      </a:r>
                      <a:r>
                        <a:rPr lang="en-GB" sz="1800" baseline="0" dirty="0" smtClean="0">
                          <a:latin typeface="Calibri"/>
                          <a:ea typeface="Calibri"/>
                          <a:cs typeface="Times New Roman"/>
                        </a:rPr>
                        <a:t> bought a horse, a llama, a pig and a zebra.</a:t>
                      </a:r>
                      <a:endParaRPr lang="en-GB" sz="1800" dirty="0">
                        <a:latin typeface="Calibri"/>
                        <a:ea typeface="Calibri"/>
                        <a:cs typeface="Times New Roman"/>
                      </a:endParaRPr>
                    </a:p>
                  </a:txBody>
                  <a:tcPr marL="68580" marR="68580" marT="0" marB="0"/>
                </a:tc>
              </a:tr>
              <a:tr h="760918">
                <a:tc>
                  <a:txBody>
                    <a:bodyPr/>
                    <a:lstStyle/>
                    <a:p>
                      <a:pPr>
                        <a:lnSpc>
                          <a:spcPct val="107000"/>
                        </a:lnSpc>
                        <a:spcAft>
                          <a:spcPts val="0"/>
                        </a:spcAft>
                      </a:pPr>
                      <a:r>
                        <a:rPr lang="en-GB" sz="1800" b="1" dirty="0"/>
                        <a:t>Ellipsis</a:t>
                      </a:r>
                      <a:endParaRPr lang="en-GB" sz="1800" b="1" dirty="0">
                        <a:latin typeface="Calibri"/>
                        <a:ea typeface="Calibri"/>
                        <a:cs typeface="Times New Roman"/>
                      </a:endParaRPr>
                    </a:p>
                  </a:txBody>
                  <a:tcPr marL="68580" marR="68580" marT="0" marB="0"/>
                </a:tc>
                <a:tc>
                  <a:txBody>
                    <a:bodyPr/>
                    <a:lstStyle/>
                    <a:p>
                      <a:pPr>
                        <a:lnSpc>
                          <a:spcPct val="107000"/>
                        </a:lnSpc>
                        <a:spcAft>
                          <a:spcPts val="0"/>
                        </a:spcAft>
                      </a:pPr>
                      <a:r>
                        <a:rPr lang="en-GB" sz="1800" dirty="0" smtClean="0">
                          <a:latin typeface="Calibri"/>
                          <a:ea typeface="Calibri"/>
                          <a:cs typeface="Times New Roman"/>
                        </a:rPr>
                        <a:t>…-create</a:t>
                      </a:r>
                      <a:r>
                        <a:rPr lang="en-GB" sz="1800" baseline="0" dirty="0" smtClean="0">
                          <a:latin typeface="Calibri"/>
                          <a:ea typeface="Calibri"/>
                          <a:cs typeface="Times New Roman"/>
                        </a:rPr>
                        <a:t> tension/suspense/mystery; indicates a pause</a:t>
                      </a:r>
                      <a:endParaRPr lang="en-GB" sz="1800" dirty="0">
                        <a:latin typeface="Calibri"/>
                        <a:ea typeface="Calibri"/>
                        <a:cs typeface="Times New Roman"/>
                      </a:endParaRPr>
                    </a:p>
                  </a:txBody>
                  <a:tcPr marL="68580" marR="68580" marT="0" marB="0"/>
                </a:tc>
                <a:tc>
                  <a:txBody>
                    <a:bodyPr/>
                    <a:lstStyle/>
                    <a:p>
                      <a:pPr>
                        <a:lnSpc>
                          <a:spcPct val="107000"/>
                        </a:lnSpc>
                        <a:spcAft>
                          <a:spcPts val="0"/>
                        </a:spcAft>
                      </a:pPr>
                      <a:r>
                        <a:rPr lang="en-GB" sz="1800" dirty="0" smtClean="0">
                          <a:latin typeface="Calibri"/>
                          <a:ea typeface="Calibri"/>
                          <a:cs typeface="Times New Roman"/>
                        </a:rPr>
                        <a:t>Anyone</a:t>
                      </a:r>
                      <a:r>
                        <a:rPr lang="en-GB" sz="1800" baseline="0" dirty="0" smtClean="0">
                          <a:latin typeface="Calibri"/>
                          <a:ea typeface="Calibri"/>
                          <a:cs typeface="Times New Roman"/>
                        </a:rPr>
                        <a:t> would think you were…up…to something…</a:t>
                      </a:r>
                      <a:endParaRPr lang="en-GB" sz="1800"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4045385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24080983"/>
              </p:ext>
            </p:extLst>
          </p:nvPr>
        </p:nvGraphicFramePr>
        <p:xfrm>
          <a:off x="179512" y="188643"/>
          <a:ext cx="8784976" cy="5901432"/>
        </p:xfrm>
        <a:graphic>
          <a:graphicData uri="http://schemas.openxmlformats.org/drawingml/2006/table">
            <a:tbl>
              <a:tblPr firstRow="1" bandRow="1">
                <a:tableStyleId>{08FB837D-C827-4EFA-A057-4D05807E0F7C}</a:tableStyleId>
              </a:tblPr>
              <a:tblGrid>
                <a:gridCol w="1691084"/>
                <a:gridCol w="3028118"/>
                <a:gridCol w="4065774"/>
              </a:tblGrid>
              <a:tr h="412031">
                <a:tc>
                  <a:txBody>
                    <a:bodyPr/>
                    <a:lstStyle/>
                    <a:p>
                      <a:pPr algn="ctr">
                        <a:lnSpc>
                          <a:spcPct val="107000"/>
                        </a:lnSpc>
                        <a:spcAft>
                          <a:spcPts val="0"/>
                        </a:spcAft>
                      </a:pPr>
                      <a:r>
                        <a:rPr lang="en-GB" sz="2000" b="1" dirty="0">
                          <a:solidFill>
                            <a:srgbClr val="660066"/>
                          </a:solidFill>
                        </a:rPr>
                        <a:t>Device</a:t>
                      </a:r>
                      <a:endParaRPr lang="en-GB" sz="1600" b="1" dirty="0">
                        <a:solidFill>
                          <a:srgbClr val="660066"/>
                        </a:solidFill>
                        <a:latin typeface="Calibri"/>
                        <a:ea typeface="Calibri"/>
                        <a:cs typeface="Times New Roman"/>
                      </a:endParaRPr>
                    </a:p>
                  </a:txBody>
                  <a:tcPr marL="68580" marR="68580" marT="0" marB="0"/>
                </a:tc>
                <a:tc>
                  <a:txBody>
                    <a:bodyPr/>
                    <a:lstStyle/>
                    <a:p>
                      <a:pPr algn="ctr">
                        <a:lnSpc>
                          <a:spcPct val="107000"/>
                        </a:lnSpc>
                        <a:spcAft>
                          <a:spcPts val="0"/>
                        </a:spcAft>
                      </a:pPr>
                      <a:r>
                        <a:rPr lang="en-GB" sz="2000" b="1" dirty="0">
                          <a:solidFill>
                            <a:srgbClr val="660066"/>
                          </a:solidFill>
                        </a:rPr>
                        <a:t>Definition</a:t>
                      </a:r>
                      <a:endParaRPr lang="en-GB" sz="1600" b="1" dirty="0">
                        <a:solidFill>
                          <a:srgbClr val="660066"/>
                        </a:solidFill>
                        <a:latin typeface="Calibri"/>
                        <a:ea typeface="Calibri"/>
                        <a:cs typeface="Times New Roman"/>
                      </a:endParaRPr>
                    </a:p>
                  </a:txBody>
                  <a:tcPr marL="68580" marR="68580" marT="0" marB="0"/>
                </a:tc>
                <a:tc>
                  <a:txBody>
                    <a:bodyPr/>
                    <a:lstStyle/>
                    <a:p>
                      <a:pPr algn="ctr">
                        <a:lnSpc>
                          <a:spcPct val="107000"/>
                        </a:lnSpc>
                        <a:spcAft>
                          <a:spcPts val="0"/>
                        </a:spcAft>
                      </a:pPr>
                      <a:r>
                        <a:rPr lang="en-GB" sz="2000" b="1" dirty="0">
                          <a:solidFill>
                            <a:srgbClr val="660066"/>
                          </a:solidFill>
                        </a:rPr>
                        <a:t>Example</a:t>
                      </a:r>
                      <a:endParaRPr lang="en-GB" sz="1600" b="1" dirty="0">
                        <a:solidFill>
                          <a:srgbClr val="660066"/>
                        </a:solidFill>
                        <a:latin typeface="Calibri"/>
                        <a:ea typeface="Calibri"/>
                        <a:cs typeface="Times New Roman"/>
                      </a:endParaRPr>
                    </a:p>
                  </a:txBody>
                  <a:tcPr marL="68580" marR="68580" marT="0" marB="0"/>
                </a:tc>
              </a:tr>
              <a:tr h="1205051">
                <a:tc>
                  <a:txBody>
                    <a:bodyPr/>
                    <a:lstStyle/>
                    <a:p>
                      <a:pPr>
                        <a:lnSpc>
                          <a:spcPct val="107000"/>
                        </a:lnSpc>
                        <a:spcAft>
                          <a:spcPts val="0"/>
                        </a:spcAft>
                      </a:pPr>
                      <a:r>
                        <a:rPr lang="en-GB" sz="1400" b="1" dirty="0"/>
                        <a:t>Climax</a:t>
                      </a:r>
                      <a:endParaRPr lang="en-GB" sz="1100" b="1" dirty="0">
                        <a:latin typeface="Calibri"/>
                        <a:ea typeface="Calibri"/>
                        <a:cs typeface="Times New Roman"/>
                      </a:endParaRPr>
                    </a:p>
                  </a:txBody>
                  <a:tcPr marL="68580" marR="68580" marT="0" marB="0"/>
                </a:tc>
                <a:tc>
                  <a:txBody>
                    <a:bodyPr/>
                    <a:lstStyle/>
                    <a:p>
                      <a:pPr>
                        <a:lnSpc>
                          <a:spcPct val="107000"/>
                        </a:lnSpc>
                        <a:spcAft>
                          <a:spcPts val="0"/>
                        </a:spcAft>
                      </a:pPr>
                      <a:r>
                        <a:rPr lang="en-GB" sz="1400" dirty="0"/>
                        <a:t>Words and phrases are arranged in an order to increase their importance within the sentence</a:t>
                      </a:r>
                      <a:endParaRPr lang="en-GB" sz="1100" dirty="0">
                        <a:latin typeface="Calibri"/>
                        <a:ea typeface="Calibri"/>
                        <a:cs typeface="Times New Roman"/>
                      </a:endParaRPr>
                    </a:p>
                  </a:txBody>
                  <a:tcPr marL="68580" marR="68580" marT="0" marB="0"/>
                </a:tc>
                <a:tc>
                  <a:txBody>
                    <a:bodyPr/>
                    <a:lstStyle/>
                    <a:p>
                      <a:pPr>
                        <a:lnSpc>
                          <a:spcPct val="107000"/>
                        </a:lnSpc>
                        <a:spcAft>
                          <a:spcPts val="0"/>
                        </a:spcAft>
                      </a:pPr>
                      <a:r>
                        <a:rPr lang="en-GB" sz="1400" dirty="0" smtClean="0"/>
                        <a:t>This note was a promise that all </a:t>
                      </a:r>
                      <a:r>
                        <a:rPr lang="en-GB" sz="1400" dirty="0"/>
                        <a:t>men, yes, black men as well as white men, would be guaranteed the unalienable Rights of Life, Liberty, and the pursuit of Happiness</a:t>
                      </a:r>
                      <a:r>
                        <a:rPr lang="en-GB" sz="1400" dirty="0" smtClean="0"/>
                        <a:t>.</a:t>
                      </a:r>
                    </a:p>
                  </a:txBody>
                  <a:tcPr marL="68580" marR="68580" marT="0" marB="0"/>
                </a:tc>
              </a:tr>
              <a:tr h="747159">
                <a:tc>
                  <a:txBody>
                    <a:bodyPr/>
                    <a:lstStyle/>
                    <a:p>
                      <a:pPr>
                        <a:lnSpc>
                          <a:spcPct val="107000"/>
                        </a:lnSpc>
                        <a:spcAft>
                          <a:spcPts val="0"/>
                        </a:spcAft>
                      </a:pPr>
                      <a:r>
                        <a:rPr lang="en-GB" sz="1400" b="1" dirty="0" smtClean="0"/>
                        <a:t>Repetition </a:t>
                      </a:r>
                      <a:endParaRPr lang="en-GB" sz="1100" b="1" dirty="0">
                        <a:latin typeface="Calibri"/>
                        <a:ea typeface="Calibri"/>
                        <a:cs typeface="Times New Roman"/>
                      </a:endParaRPr>
                    </a:p>
                  </a:txBody>
                  <a:tcPr marL="68580" marR="68580" marT="0" marB="0"/>
                </a:tc>
                <a:tc>
                  <a:txBody>
                    <a:bodyPr/>
                    <a:lstStyle/>
                    <a:p>
                      <a:pPr>
                        <a:lnSpc>
                          <a:spcPct val="107000"/>
                        </a:lnSpc>
                        <a:spcAft>
                          <a:spcPts val="0"/>
                        </a:spcAft>
                      </a:pPr>
                      <a:r>
                        <a:rPr lang="en-GB" sz="1400" dirty="0"/>
                        <a:t>The recurrence of a word or </a:t>
                      </a:r>
                      <a:r>
                        <a:rPr lang="en-GB" sz="1400" dirty="0" smtClean="0"/>
                        <a:t>phrase</a:t>
                      </a:r>
                    </a:p>
                    <a:p>
                      <a:pPr>
                        <a:lnSpc>
                          <a:spcPct val="107000"/>
                        </a:lnSpc>
                        <a:spcAft>
                          <a:spcPts val="0"/>
                        </a:spcAft>
                      </a:pPr>
                      <a:endParaRPr lang="en-GB" sz="1400" dirty="0" smtClean="0">
                        <a:latin typeface="Comic Sans MS"/>
                        <a:ea typeface="Calibri"/>
                        <a:cs typeface="Times New Roman"/>
                      </a:endParaRPr>
                    </a:p>
                  </a:txBody>
                  <a:tcPr marL="68580" marR="68580" marT="0" marB="0"/>
                </a:tc>
                <a:tc>
                  <a:txBody>
                    <a:bodyPr/>
                    <a:lstStyle/>
                    <a:p>
                      <a:pPr>
                        <a:lnSpc>
                          <a:spcPct val="107000"/>
                        </a:lnSpc>
                        <a:spcAft>
                          <a:spcPts val="0"/>
                        </a:spcAft>
                      </a:pPr>
                      <a:r>
                        <a:rPr lang="en-GB" sz="1400" dirty="0"/>
                        <a:t>I came, I saw, I conquered.</a:t>
                      </a:r>
                      <a:endParaRPr lang="en-GB" sz="1100" dirty="0">
                        <a:latin typeface="Calibri"/>
                        <a:ea typeface="Calibri"/>
                        <a:cs typeface="Times New Roman"/>
                      </a:endParaRPr>
                    </a:p>
                  </a:txBody>
                  <a:tcPr marL="68580" marR="68580" marT="0" marB="0"/>
                </a:tc>
              </a:tr>
              <a:tr h="747159">
                <a:tc>
                  <a:txBody>
                    <a:bodyPr/>
                    <a:lstStyle/>
                    <a:p>
                      <a:pPr>
                        <a:lnSpc>
                          <a:spcPct val="107000"/>
                        </a:lnSpc>
                        <a:spcAft>
                          <a:spcPts val="0"/>
                        </a:spcAft>
                      </a:pPr>
                      <a:r>
                        <a:rPr lang="en-GB" sz="1400" b="1" dirty="0"/>
                        <a:t>Inversion </a:t>
                      </a:r>
                      <a:endParaRPr lang="en-GB" sz="1100" b="1" dirty="0">
                        <a:latin typeface="Calibri"/>
                        <a:ea typeface="Calibri"/>
                        <a:cs typeface="Times New Roman"/>
                      </a:endParaRPr>
                    </a:p>
                  </a:txBody>
                  <a:tcPr marL="68580" marR="68580" marT="0" marB="0"/>
                </a:tc>
                <a:tc>
                  <a:txBody>
                    <a:bodyPr/>
                    <a:lstStyle/>
                    <a:p>
                      <a:pPr>
                        <a:lnSpc>
                          <a:spcPct val="107000"/>
                        </a:lnSpc>
                        <a:spcAft>
                          <a:spcPts val="0"/>
                        </a:spcAft>
                      </a:pPr>
                      <a:r>
                        <a:rPr lang="en-GB" sz="1400" dirty="0"/>
                        <a:t>Normal expected order of events is turned </a:t>
                      </a:r>
                      <a:r>
                        <a:rPr lang="en-GB" sz="1400" dirty="0" smtClean="0"/>
                        <a:t>around</a:t>
                      </a:r>
                    </a:p>
                    <a:p>
                      <a:pPr>
                        <a:lnSpc>
                          <a:spcPct val="107000"/>
                        </a:lnSpc>
                        <a:spcAft>
                          <a:spcPts val="0"/>
                        </a:spcAft>
                      </a:pPr>
                      <a:endParaRPr lang="en-GB" sz="1400" dirty="0" smtClean="0">
                        <a:latin typeface="Comic Sans MS"/>
                        <a:ea typeface="Calibri"/>
                        <a:cs typeface="Times New Roman"/>
                      </a:endParaRPr>
                    </a:p>
                  </a:txBody>
                  <a:tcPr marL="68580" marR="68580" marT="0" marB="0"/>
                </a:tc>
                <a:tc>
                  <a:txBody>
                    <a:bodyPr/>
                    <a:lstStyle/>
                    <a:p>
                      <a:pPr>
                        <a:lnSpc>
                          <a:spcPct val="107000"/>
                        </a:lnSpc>
                        <a:spcAft>
                          <a:spcPts val="0"/>
                        </a:spcAft>
                      </a:pPr>
                      <a:r>
                        <a:rPr lang="en-GB" sz="1400" dirty="0"/>
                        <a:t>The man </a:t>
                      </a:r>
                      <a:r>
                        <a:rPr lang="en-GB" sz="1400" dirty="0" smtClean="0"/>
                        <a:t>was bitten by </a:t>
                      </a:r>
                      <a:r>
                        <a:rPr lang="en-GB" sz="1400" dirty="0"/>
                        <a:t>the </a:t>
                      </a:r>
                      <a:r>
                        <a:rPr lang="en-GB" sz="1400" dirty="0" smtClean="0"/>
                        <a:t>dog.</a:t>
                      </a:r>
                    </a:p>
                    <a:p>
                      <a:pPr>
                        <a:lnSpc>
                          <a:spcPct val="107000"/>
                        </a:lnSpc>
                        <a:spcAft>
                          <a:spcPts val="0"/>
                        </a:spcAft>
                      </a:pPr>
                      <a:endParaRPr lang="en-GB" sz="1100" dirty="0">
                        <a:latin typeface="Calibri"/>
                        <a:ea typeface="Calibri"/>
                        <a:cs typeface="Times New Roman"/>
                      </a:endParaRPr>
                    </a:p>
                  </a:txBody>
                  <a:tcPr marL="68580" marR="68580" marT="0" marB="0"/>
                </a:tc>
              </a:tr>
              <a:tr h="760918">
                <a:tc>
                  <a:txBody>
                    <a:bodyPr/>
                    <a:lstStyle/>
                    <a:p>
                      <a:pPr>
                        <a:lnSpc>
                          <a:spcPct val="107000"/>
                        </a:lnSpc>
                        <a:spcAft>
                          <a:spcPts val="0"/>
                        </a:spcAft>
                      </a:pPr>
                      <a:r>
                        <a:rPr lang="en-GB" sz="1400" b="1" dirty="0"/>
                        <a:t>Parenthesis</a:t>
                      </a:r>
                      <a:endParaRPr lang="en-GB" sz="1100" b="1" dirty="0">
                        <a:latin typeface="Calibri"/>
                        <a:ea typeface="Calibri"/>
                        <a:cs typeface="Times New Roman"/>
                      </a:endParaRPr>
                    </a:p>
                  </a:txBody>
                  <a:tcPr marL="68580" marR="68580" marT="0" marB="0"/>
                </a:tc>
                <a:tc>
                  <a:txBody>
                    <a:bodyPr/>
                    <a:lstStyle/>
                    <a:p>
                      <a:pPr>
                        <a:lnSpc>
                          <a:spcPct val="107000"/>
                        </a:lnSpc>
                        <a:spcAft>
                          <a:spcPts val="0"/>
                        </a:spcAft>
                      </a:pPr>
                      <a:r>
                        <a:rPr lang="en-GB" sz="1400"/>
                        <a:t>The use of commas, brackets, or dashes to give additional information</a:t>
                      </a:r>
                      <a:endParaRPr lang="en-GB" sz="1100">
                        <a:latin typeface="Calibri"/>
                        <a:ea typeface="Calibri"/>
                        <a:cs typeface="Times New Roman"/>
                      </a:endParaRPr>
                    </a:p>
                  </a:txBody>
                  <a:tcPr marL="68580" marR="68580" marT="0" marB="0"/>
                </a:tc>
                <a:tc>
                  <a:txBody>
                    <a:bodyPr/>
                    <a:lstStyle/>
                    <a:p>
                      <a:pPr>
                        <a:lnSpc>
                          <a:spcPct val="107000"/>
                        </a:lnSpc>
                        <a:spcAft>
                          <a:spcPts val="0"/>
                        </a:spcAft>
                      </a:pPr>
                      <a:r>
                        <a:rPr lang="en-GB" sz="1400" dirty="0"/>
                        <a:t>The man, who had done nothing to create suspicion, waited outside the bank.</a:t>
                      </a:r>
                      <a:endParaRPr lang="en-GB" sz="1100" dirty="0">
                        <a:latin typeface="Calibri"/>
                        <a:ea typeface="Calibri"/>
                        <a:cs typeface="Times New Roman"/>
                      </a:endParaRPr>
                    </a:p>
                  </a:txBody>
                  <a:tcPr marL="68580" marR="68580" marT="0" marB="0"/>
                </a:tc>
              </a:tr>
              <a:tr h="507278">
                <a:tc>
                  <a:txBody>
                    <a:bodyPr/>
                    <a:lstStyle/>
                    <a:p>
                      <a:pPr>
                        <a:lnSpc>
                          <a:spcPct val="107000"/>
                        </a:lnSpc>
                        <a:spcAft>
                          <a:spcPts val="0"/>
                        </a:spcAft>
                      </a:pPr>
                      <a:r>
                        <a:rPr lang="en-GB" sz="1400" b="1" dirty="0"/>
                        <a:t>Punctuation </a:t>
                      </a:r>
                      <a:endParaRPr lang="en-GB" sz="1100" b="1" dirty="0">
                        <a:latin typeface="Calibri"/>
                        <a:ea typeface="Calibri"/>
                        <a:cs typeface="Times New Roman"/>
                      </a:endParaRPr>
                    </a:p>
                  </a:txBody>
                  <a:tcPr marL="68580" marR="68580" marT="0" marB="0"/>
                </a:tc>
                <a:tc>
                  <a:txBody>
                    <a:bodyPr/>
                    <a:lstStyle/>
                    <a:p>
                      <a:pPr>
                        <a:lnSpc>
                          <a:spcPct val="107000"/>
                        </a:lnSpc>
                        <a:spcAft>
                          <a:spcPts val="0"/>
                        </a:spcAft>
                      </a:pPr>
                      <a:r>
                        <a:rPr lang="en-GB" sz="1400"/>
                        <a:t>The use of marks to add meaning to text </a:t>
                      </a:r>
                      <a:endParaRPr lang="en-GB" sz="1100">
                        <a:latin typeface="Calibri"/>
                        <a:ea typeface="Calibri"/>
                        <a:cs typeface="Times New Roman"/>
                      </a:endParaRPr>
                    </a:p>
                  </a:txBody>
                  <a:tcPr marL="68580" marR="68580" marT="0" marB="0"/>
                </a:tc>
                <a:tc>
                  <a:txBody>
                    <a:bodyPr/>
                    <a:lstStyle/>
                    <a:p>
                      <a:pPr>
                        <a:lnSpc>
                          <a:spcPct val="107000"/>
                        </a:lnSpc>
                        <a:spcAft>
                          <a:spcPts val="0"/>
                        </a:spcAft>
                      </a:pPr>
                      <a:r>
                        <a:rPr lang="en-GB" sz="1400" dirty="0"/>
                        <a:t>This house has everything I need: two bedrooms, a backyard and a garage.</a:t>
                      </a:r>
                      <a:endParaRPr lang="en-GB" sz="1100" dirty="0">
                        <a:latin typeface="Calibri"/>
                        <a:ea typeface="Calibri"/>
                        <a:cs typeface="Times New Roman"/>
                      </a:endParaRPr>
                    </a:p>
                  </a:txBody>
                  <a:tcPr marL="68580" marR="68580" marT="0" marB="0"/>
                </a:tc>
              </a:tr>
              <a:tr h="760918">
                <a:tc>
                  <a:txBody>
                    <a:bodyPr/>
                    <a:lstStyle/>
                    <a:p>
                      <a:pPr>
                        <a:lnSpc>
                          <a:spcPct val="107000"/>
                        </a:lnSpc>
                        <a:spcAft>
                          <a:spcPts val="0"/>
                        </a:spcAft>
                      </a:pPr>
                      <a:r>
                        <a:rPr lang="en-GB" sz="1400" b="1" dirty="0"/>
                        <a:t>Lists</a:t>
                      </a:r>
                      <a:endParaRPr lang="en-GB" sz="1100" b="1" dirty="0">
                        <a:latin typeface="Calibri"/>
                        <a:ea typeface="Calibri"/>
                        <a:cs typeface="Times New Roman"/>
                      </a:endParaRPr>
                    </a:p>
                  </a:txBody>
                  <a:tcPr marL="68580" marR="68580" marT="0" marB="0"/>
                </a:tc>
                <a:tc>
                  <a:txBody>
                    <a:bodyPr/>
                    <a:lstStyle/>
                    <a:p>
                      <a:pPr>
                        <a:lnSpc>
                          <a:spcPct val="107000"/>
                        </a:lnSpc>
                        <a:spcAft>
                          <a:spcPts val="0"/>
                        </a:spcAft>
                      </a:pPr>
                      <a:r>
                        <a:rPr lang="en-GB" sz="1400" dirty="0"/>
                        <a:t>A number of items separated by punctuation marks (often commas and semi-colons).</a:t>
                      </a:r>
                      <a:endParaRPr lang="en-GB" sz="1100" dirty="0">
                        <a:latin typeface="Calibri"/>
                        <a:ea typeface="Calibri"/>
                        <a:cs typeface="Times New Roman"/>
                      </a:endParaRPr>
                    </a:p>
                  </a:txBody>
                  <a:tcPr marL="68580" marR="68580" marT="0" marB="0"/>
                </a:tc>
                <a:tc>
                  <a:txBody>
                    <a:bodyPr/>
                    <a:lstStyle/>
                    <a:p>
                      <a:pPr>
                        <a:lnSpc>
                          <a:spcPct val="107000"/>
                        </a:lnSpc>
                        <a:spcAft>
                          <a:spcPts val="0"/>
                        </a:spcAft>
                      </a:pPr>
                      <a:r>
                        <a:rPr lang="en-GB" sz="1400" dirty="0"/>
                        <a:t>You may be required to bring many things: sleeping bags, pans, utensils, and warm clothing.</a:t>
                      </a:r>
                      <a:endParaRPr lang="en-GB" sz="1100" dirty="0">
                        <a:latin typeface="Calibri"/>
                        <a:ea typeface="Calibri"/>
                        <a:cs typeface="Times New Roman"/>
                      </a:endParaRPr>
                    </a:p>
                  </a:txBody>
                  <a:tcPr marL="68580" marR="68580" marT="0" marB="0"/>
                </a:tc>
              </a:tr>
              <a:tr h="760918">
                <a:tc>
                  <a:txBody>
                    <a:bodyPr/>
                    <a:lstStyle/>
                    <a:p>
                      <a:pPr>
                        <a:lnSpc>
                          <a:spcPct val="107000"/>
                        </a:lnSpc>
                        <a:spcAft>
                          <a:spcPts val="0"/>
                        </a:spcAft>
                      </a:pPr>
                      <a:r>
                        <a:rPr lang="en-GB" sz="1400" b="1" dirty="0"/>
                        <a:t>Ellipsis</a:t>
                      </a:r>
                      <a:endParaRPr lang="en-GB" sz="1100" b="1" dirty="0">
                        <a:latin typeface="Calibri"/>
                        <a:ea typeface="Calibri"/>
                        <a:cs typeface="Times New Roman"/>
                      </a:endParaRPr>
                    </a:p>
                  </a:txBody>
                  <a:tcPr marL="68580" marR="68580" marT="0" marB="0"/>
                </a:tc>
                <a:tc>
                  <a:txBody>
                    <a:bodyPr/>
                    <a:lstStyle/>
                    <a:p>
                      <a:pPr>
                        <a:lnSpc>
                          <a:spcPct val="107000"/>
                        </a:lnSpc>
                        <a:spcAft>
                          <a:spcPts val="0"/>
                        </a:spcAft>
                      </a:pPr>
                      <a:r>
                        <a:rPr lang="en-GB" sz="1400"/>
                        <a:t>The omission from speech or writing of a word(s) that is superfluous.  Indicated with ‘…’</a:t>
                      </a:r>
                      <a:endParaRPr lang="en-GB" sz="1100">
                        <a:latin typeface="Calibri"/>
                        <a:ea typeface="Calibri"/>
                        <a:cs typeface="Times New Roman"/>
                      </a:endParaRPr>
                    </a:p>
                  </a:txBody>
                  <a:tcPr marL="68580" marR="68580" marT="0" marB="0"/>
                </a:tc>
                <a:tc>
                  <a:txBody>
                    <a:bodyPr/>
                    <a:lstStyle/>
                    <a:p>
                      <a:pPr>
                        <a:lnSpc>
                          <a:spcPct val="107000"/>
                        </a:lnSpc>
                        <a:spcAft>
                          <a:spcPts val="0"/>
                        </a:spcAft>
                      </a:pPr>
                      <a:r>
                        <a:rPr lang="en-GB" sz="1400" dirty="0"/>
                        <a:t>If only she had . . . Oh, it doesn’t matter now.</a:t>
                      </a:r>
                      <a:endParaRPr lang="en-GB" sz="1100"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501743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Your Own Words Formula</a:t>
            </a:r>
            <a:endParaRPr lang="en-GB" dirty="0"/>
          </a:p>
        </p:txBody>
      </p:sp>
      <p:sp>
        <p:nvSpPr>
          <p:cNvPr id="3" name="Content Placeholder 2"/>
          <p:cNvSpPr>
            <a:spLocks noGrp="1"/>
          </p:cNvSpPr>
          <p:nvPr>
            <p:ph idx="1"/>
          </p:nvPr>
        </p:nvSpPr>
        <p:spPr/>
        <p:txBody>
          <a:bodyPr/>
          <a:lstStyle/>
          <a:p>
            <a:r>
              <a:rPr lang="en-GB" b="1" dirty="0" smtClean="0"/>
              <a:t>Locate</a:t>
            </a:r>
            <a:r>
              <a:rPr lang="en-GB" dirty="0" smtClean="0"/>
              <a:t>-find the relevant information in the passage</a:t>
            </a:r>
          </a:p>
          <a:p>
            <a:endParaRPr lang="en-GB" dirty="0" smtClean="0"/>
          </a:p>
          <a:p>
            <a:endParaRPr lang="en-GB" dirty="0"/>
          </a:p>
          <a:p>
            <a:endParaRPr lang="en-GB" dirty="0"/>
          </a:p>
          <a:p>
            <a:r>
              <a:rPr lang="en-GB" b="1" dirty="0" smtClean="0"/>
              <a:t>Translate</a:t>
            </a:r>
            <a:r>
              <a:rPr lang="en-GB" dirty="0" smtClean="0"/>
              <a:t>-put key info into simpler terms</a:t>
            </a:r>
            <a:endParaRPr lang="en-GB" dirty="0"/>
          </a:p>
        </p:txBody>
      </p:sp>
      <p:pic>
        <p:nvPicPr>
          <p:cNvPr id="1028" name="Picture 4" descr="C:\Users\lh1094c\AppData\Local\Microsoft\Windows\Temporary Internet Files\Content.IE5\150KAAWT\Magnifying-Glass-2-2868-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2133600"/>
            <a:ext cx="1474373" cy="146208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h1094c\AppData\Local\Microsoft\Windows\Temporary Internet Files\Content.IE5\KH1ZLFB5\thesaurus_fullpic_artwor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092536"/>
            <a:ext cx="2427514" cy="176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2052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9862" y="294443"/>
            <a:ext cx="6474654" cy="1167619"/>
          </a:xfrm>
          <a:prstGeom prst="rect">
            <a:avLst/>
          </a:prstGeom>
          <a:solidFill>
            <a:schemeClr val="bg1"/>
          </a:solidFill>
          <a:ln w="57150">
            <a:solidFill>
              <a:srgbClr val="FF66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solidFill>
                  <a:srgbClr val="FF6600"/>
                </a:solidFill>
                <a:latin typeface="Arial Rounded MT Bold" panose="020F0704030504030204" pitchFamily="34" charset="0"/>
              </a:rPr>
              <a:t>Sentence Structure   </a:t>
            </a:r>
          </a:p>
          <a:p>
            <a:pPr algn="ctr"/>
            <a:r>
              <a:rPr lang="en-GB" b="1" dirty="0" smtClean="0">
                <a:solidFill>
                  <a:srgbClr val="800080"/>
                </a:solidFill>
                <a:latin typeface="Arial Rounded MT Bold" panose="020F0704030504030204" pitchFamily="34" charset="0"/>
              </a:rPr>
              <a:t>Climax (and anti-climax)</a:t>
            </a:r>
            <a:endParaRPr lang="en-GB" b="1" dirty="0">
              <a:solidFill>
                <a:srgbClr val="800080"/>
              </a:solidFill>
              <a:latin typeface="Arial Rounded MT Bold" panose="020F0704030504030204" pitchFamily="34" charset="0"/>
            </a:endParaRPr>
          </a:p>
        </p:txBody>
      </p:sp>
      <p:sp>
        <p:nvSpPr>
          <p:cNvPr id="5" name="Rectangle 3"/>
          <p:cNvSpPr txBox="1">
            <a:spLocks noRot="1" noChangeArrowheads="1"/>
          </p:cNvSpPr>
          <p:nvPr/>
        </p:nvSpPr>
        <p:spPr>
          <a:xfrm>
            <a:off x="559882" y="6021288"/>
            <a:ext cx="7752996" cy="6207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altLang="en-US" sz="2800" dirty="0" smtClean="0"/>
          </a:p>
        </p:txBody>
      </p:sp>
      <p:sp>
        <p:nvSpPr>
          <p:cNvPr id="6" name="Rectangle 5"/>
          <p:cNvSpPr/>
          <p:nvPr/>
        </p:nvSpPr>
        <p:spPr>
          <a:xfrm>
            <a:off x="395536" y="5850878"/>
            <a:ext cx="8568952" cy="791123"/>
          </a:xfrm>
          <a:prstGeom prst="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haroni" panose="02010803020104030203" pitchFamily="2" charset="-79"/>
                <a:cs typeface="Aharoni" panose="02010803020104030203" pitchFamily="2" charset="-79"/>
              </a:rPr>
              <a:t>You must identify the feature </a:t>
            </a:r>
            <a:r>
              <a:rPr lang="en-GB" sz="2400" b="1" dirty="0" smtClean="0">
                <a:solidFill>
                  <a:srgbClr val="FF6600"/>
                </a:solidFill>
                <a:latin typeface="Aharoni" panose="02010803020104030203" pitchFamily="2" charset="-79"/>
                <a:cs typeface="Aharoni" panose="02010803020104030203" pitchFamily="2" charset="-79"/>
              </a:rPr>
              <a:t>and</a:t>
            </a:r>
            <a:r>
              <a:rPr lang="en-GB" sz="2400" dirty="0" smtClean="0">
                <a:solidFill>
                  <a:srgbClr val="FF6600"/>
                </a:solidFill>
                <a:latin typeface="Aharoni" panose="02010803020104030203" pitchFamily="2" charset="-79"/>
                <a:cs typeface="Aharoni" panose="02010803020104030203" pitchFamily="2" charset="-79"/>
              </a:rPr>
              <a:t> </a:t>
            </a:r>
            <a:r>
              <a:rPr lang="en-GB" sz="2400" dirty="0" smtClean="0">
                <a:solidFill>
                  <a:schemeClr val="tx1"/>
                </a:solidFill>
                <a:latin typeface="Aharoni" panose="02010803020104030203" pitchFamily="2" charset="-79"/>
                <a:cs typeface="Aharoni" panose="02010803020104030203" pitchFamily="2" charset="-79"/>
              </a:rPr>
              <a:t>comment on it’s effect</a:t>
            </a:r>
            <a:endParaRPr lang="en-GB" sz="2400" dirty="0">
              <a:solidFill>
                <a:schemeClr val="tx1"/>
              </a:solidFill>
              <a:latin typeface="Aharoni" panose="02010803020104030203" pitchFamily="2" charset="-79"/>
              <a:cs typeface="Aharoni" panose="02010803020104030203" pitchFamily="2" charset="-79"/>
            </a:endParaRPr>
          </a:p>
        </p:txBody>
      </p:sp>
      <p:sp>
        <p:nvSpPr>
          <p:cNvPr id="2" name="Rectangle 1"/>
          <p:cNvSpPr/>
          <p:nvPr/>
        </p:nvSpPr>
        <p:spPr>
          <a:xfrm>
            <a:off x="395536" y="1916832"/>
            <a:ext cx="8568952" cy="3600986"/>
          </a:xfrm>
          <a:prstGeom prst="rect">
            <a:avLst/>
          </a:prstGeom>
          <a:solidFill>
            <a:schemeClr val="bg1"/>
          </a:solidFill>
          <a:ln w="57150">
            <a:solidFill>
              <a:srgbClr val="FF6600"/>
            </a:solidFill>
          </a:ln>
        </p:spPr>
        <p:txBody>
          <a:bodyPr wrap="square">
            <a:spAutoFit/>
          </a:bodyPr>
          <a:lstStyle/>
          <a:p>
            <a:r>
              <a:rPr lang="en-GB" sz="2400" b="1" dirty="0">
                <a:solidFill>
                  <a:srgbClr val="FF6600"/>
                </a:solidFill>
                <a:latin typeface="Arial Rounded MT Bold" panose="020F0704030504030204" pitchFamily="34" charset="0"/>
              </a:rPr>
              <a:t>CLIMAX</a:t>
            </a:r>
          </a:p>
          <a:p>
            <a:r>
              <a:rPr lang="en-GB" dirty="0">
                <a:latin typeface="Arial Rounded MT Bold" panose="020F0704030504030204" pitchFamily="34" charset="0"/>
              </a:rPr>
              <a:t>is a series of statements -usually three - in which each section is an </a:t>
            </a:r>
            <a:r>
              <a:rPr lang="en-GB" dirty="0" smtClean="0">
                <a:latin typeface="Arial Rounded MT Bold" panose="020F0704030504030204" pitchFamily="34" charset="0"/>
              </a:rPr>
              <a:t>intensification </a:t>
            </a:r>
            <a:r>
              <a:rPr lang="en-GB" dirty="0">
                <a:latin typeface="Arial Rounded MT Bold" panose="020F0704030504030204" pitchFamily="34" charset="0"/>
              </a:rPr>
              <a:t>of the section before</a:t>
            </a:r>
            <a:r>
              <a:rPr lang="en-GB" dirty="0" smtClean="0">
                <a:latin typeface="Arial Rounded MT Bold" panose="020F0704030504030204" pitchFamily="34" charset="0"/>
              </a:rPr>
              <a:t>.</a:t>
            </a:r>
          </a:p>
          <a:p>
            <a:endParaRPr lang="en-GB" dirty="0">
              <a:latin typeface="Arial Rounded MT Bold" panose="020F0704030504030204" pitchFamily="34" charset="0"/>
            </a:endParaRPr>
          </a:p>
          <a:p>
            <a:r>
              <a:rPr lang="en-GB" dirty="0" smtClean="0">
                <a:latin typeface="Arial Rounded MT Bold" panose="020F0704030504030204" pitchFamily="34" charset="0"/>
              </a:rPr>
              <a:t>Tell </a:t>
            </a:r>
            <a:r>
              <a:rPr lang="en-GB" dirty="0">
                <a:latin typeface="Arial Rounded MT Bold" panose="020F0704030504030204" pitchFamily="34" charset="0"/>
              </a:rPr>
              <a:t>the truth ,the whole truth, and nothing but the </a:t>
            </a:r>
            <a:r>
              <a:rPr lang="en-GB" dirty="0" smtClean="0">
                <a:latin typeface="Arial Rounded MT Bold" panose="020F0704030504030204" pitchFamily="34" charset="0"/>
              </a:rPr>
              <a:t>truth.</a:t>
            </a:r>
          </a:p>
          <a:p>
            <a:endParaRPr lang="en-GB" dirty="0">
              <a:latin typeface="Arial Rounded MT Bold" panose="020F0704030504030204" pitchFamily="34" charset="0"/>
            </a:endParaRPr>
          </a:p>
          <a:p>
            <a:r>
              <a:rPr lang="en-GB" sz="2400" b="1" dirty="0" smtClean="0">
                <a:solidFill>
                  <a:srgbClr val="FF6600"/>
                </a:solidFill>
                <a:latin typeface="Arial Rounded MT Bold" panose="020F0704030504030204" pitchFamily="34" charset="0"/>
              </a:rPr>
              <a:t>ANTICLIMAX</a:t>
            </a:r>
            <a:endParaRPr lang="en-GB" sz="2400" b="1" dirty="0">
              <a:solidFill>
                <a:srgbClr val="FF6600"/>
              </a:solidFill>
              <a:latin typeface="Arial Rounded MT Bold" panose="020F0704030504030204" pitchFamily="34" charset="0"/>
            </a:endParaRPr>
          </a:p>
          <a:p>
            <a:r>
              <a:rPr lang="en-GB" dirty="0">
                <a:latin typeface="Arial Rounded MT Bold" panose="020F0704030504030204" pitchFamily="34" charset="0"/>
              </a:rPr>
              <a:t>c</a:t>
            </a:r>
            <a:r>
              <a:rPr lang="en-GB" dirty="0" smtClean="0">
                <a:latin typeface="Arial Rounded MT Bold" panose="020F0704030504030204" pitchFamily="34" charset="0"/>
              </a:rPr>
              <a:t>an </a:t>
            </a:r>
            <a:r>
              <a:rPr lang="en-GB" dirty="0">
                <a:latin typeface="Arial Rounded MT Bold" panose="020F0704030504030204" pitchFamily="34" charset="0"/>
              </a:rPr>
              <a:t>either make fun of something by </a:t>
            </a:r>
            <a:r>
              <a:rPr lang="en-GB" dirty="0" smtClean="0">
                <a:latin typeface="Arial Rounded MT Bold" panose="020F0704030504030204" pitchFamily="34" charset="0"/>
              </a:rPr>
              <a:t>offering </a:t>
            </a:r>
            <a:r>
              <a:rPr lang="en-GB" dirty="0">
                <a:latin typeface="Arial Rounded MT Bold" panose="020F0704030504030204" pitchFamily="34" charset="0"/>
              </a:rPr>
              <a:t>a farcical conclusion, or it can indicate the seriousness of earlier items by the </a:t>
            </a:r>
            <a:r>
              <a:rPr lang="en-GB" dirty="0" smtClean="0">
                <a:latin typeface="Arial Rounded MT Bold" panose="020F0704030504030204" pitchFamily="34" charset="0"/>
              </a:rPr>
              <a:t>use </a:t>
            </a:r>
            <a:r>
              <a:rPr lang="en-GB" dirty="0">
                <a:latin typeface="Arial Rounded MT Bold" panose="020F0704030504030204" pitchFamily="34" charset="0"/>
              </a:rPr>
              <a:t>of contrast: </a:t>
            </a:r>
            <a:endParaRPr lang="en-GB" dirty="0" smtClean="0">
              <a:latin typeface="Arial Rounded MT Bold" panose="020F0704030504030204" pitchFamily="34" charset="0"/>
            </a:endParaRPr>
          </a:p>
          <a:p>
            <a:endParaRPr lang="en-GB" dirty="0">
              <a:latin typeface="Arial Rounded MT Bold" panose="020F0704030504030204" pitchFamily="34" charset="0"/>
            </a:endParaRPr>
          </a:p>
          <a:p>
            <a:r>
              <a:rPr lang="en-GB" dirty="0" smtClean="0">
                <a:latin typeface="Arial Rounded MT Bold" panose="020F0704030504030204" pitchFamily="34" charset="0"/>
              </a:rPr>
              <a:t>If </a:t>
            </a:r>
            <a:r>
              <a:rPr lang="en-GB" dirty="0">
                <a:latin typeface="Arial Rounded MT Bold" panose="020F0704030504030204" pitchFamily="34" charset="0"/>
              </a:rPr>
              <a:t>the shrapnel doesn't </a:t>
            </a:r>
            <a:r>
              <a:rPr lang="en-GB" dirty="0" smtClean="0">
                <a:latin typeface="Arial Rounded MT Bold" panose="020F0704030504030204" pitchFamily="34" charset="0"/>
              </a:rPr>
              <a:t>get </a:t>
            </a:r>
            <a:r>
              <a:rPr lang="en-GB" dirty="0">
                <a:latin typeface="Arial Rounded MT Bold" panose="020F0704030504030204" pitchFamily="34" charset="0"/>
              </a:rPr>
              <a:t>you, then the mustard gas will, and they </a:t>
            </a:r>
            <a:r>
              <a:rPr lang="en-GB" dirty="0" smtClean="0">
                <a:latin typeface="Arial Rounded MT Bold" panose="020F0704030504030204" pitchFamily="34" charset="0"/>
              </a:rPr>
              <a:t>say </a:t>
            </a:r>
            <a:r>
              <a:rPr lang="en-GB" dirty="0">
                <a:latin typeface="Arial Rounded MT Bold" panose="020F0704030504030204" pitchFamily="34" charset="0"/>
              </a:rPr>
              <a:t>the mosquitoes are bad here in the summer. </a:t>
            </a:r>
            <a:endParaRPr lang="en-GB" dirty="0">
              <a:effectLst/>
              <a:latin typeface="Arial Rounded MT Bold" panose="020F0704030504030204" pitchFamily="34" charset="0"/>
            </a:endParaRPr>
          </a:p>
        </p:txBody>
      </p:sp>
    </p:spTree>
    <p:extLst>
      <p:ext uri="{BB962C8B-B14F-4D97-AF65-F5344CB8AC3E}">
        <p14:creationId xmlns:p14="http://schemas.microsoft.com/office/powerpoint/2010/main" val="42161240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9862" y="294443"/>
            <a:ext cx="6474654" cy="1167619"/>
          </a:xfrm>
          <a:prstGeom prst="rect">
            <a:avLst/>
          </a:prstGeom>
          <a:solidFill>
            <a:schemeClr val="bg1"/>
          </a:solidFill>
          <a:ln w="57150">
            <a:solidFill>
              <a:srgbClr val="FF66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Sentence Structure   </a:t>
            </a:r>
          </a:p>
          <a:p>
            <a:pPr algn="ctr"/>
            <a:r>
              <a:rPr lang="en-GB" b="1" dirty="0" smtClean="0">
                <a:solidFill>
                  <a:srgbClr val="800080"/>
                </a:solidFill>
                <a:latin typeface="Arial Rounded MT Bold" panose="020F0704030504030204" pitchFamily="34" charset="0"/>
              </a:rPr>
              <a:t>Repetition</a:t>
            </a:r>
            <a:endParaRPr lang="en-GB" b="1" dirty="0">
              <a:solidFill>
                <a:srgbClr val="800080"/>
              </a:solidFill>
              <a:latin typeface="Arial Rounded MT Bold" panose="020F0704030504030204" pitchFamily="34" charset="0"/>
            </a:endParaRPr>
          </a:p>
        </p:txBody>
      </p:sp>
      <p:sp>
        <p:nvSpPr>
          <p:cNvPr id="5" name="Rectangle 3"/>
          <p:cNvSpPr txBox="1">
            <a:spLocks noRot="1" noChangeArrowheads="1"/>
          </p:cNvSpPr>
          <p:nvPr/>
        </p:nvSpPr>
        <p:spPr>
          <a:xfrm>
            <a:off x="559882" y="6021288"/>
            <a:ext cx="7752996" cy="6207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altLang="en-US" sz="2800" dirty="0" smtClean="0"/>
          </a:p>
        </p:txBody>
      </p:sp>
      <p:sp>
        <p:nvSpPr>
          <p:cNvPr id="6" name="Rectangle 5"/>
          <p:cNvSpPr/>
          <p:nvPr/>
        </p:nvSpPr>
        <p:spPr>
          <a:xfrm>
            <a:off x="395536" y="5850878"/>
            <a:ext cx="8568952" cy="791123"/>
          </a:xfrm>
          <a:prstGeom prst="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haroni" panose="02010803020104030203" pitchFamily="2" charset="-79"/>
                <a:cs typeface="Aharoni" panose="02010803020104030203" pitchFamily="2" charset="-79"/>
              </a:rPr>
              <a:t>You must identify the feature </a:t>
            </a:r>
            <a:r>
              <a:rPr lang="en-GB" sz="2400" b="1" dirty="0" smtClean="0">
                <a:solidFill>
                  <a:srgbClr val="FF6600"/>
                </a:solidFill>
                <a:latin typeface="Aharoni" panose="02010803020104030203" pitchFamily="2" charset="-79"/>
                <a:cs typeface="Aharoni" panose="02010803020104030203" pitchFamily="2" charset="-79"/>
              </a:rPr>
              <a:t>and</a:t>
            </a:r>
            <a:r>
              <a:rPr lang="en-GB" sz="2400" dirty="0" smtClean="0">
                <a:solidFill>
                  <a:srgbClr val="FF6600"/>
                </a:solidFill>
                <a:latin typeface="Aharoni" panose="02010803020104030203" pitchFamily="2" charset="-79"/>
                <a:cs typeface="Aharoni" panose="02010803020104030203" pitchFamily="2" charset="-79"/>
              </a:rPr>
              <a:t> </a:t>
            </a:r>
            <a:r>
              <a:rPr lang="en-GB" sz="2400" dirty="0" smtClean="0">
                <a:solidFill>
                  <a:schemeClr val="tx1"/>
                </a:solidFill>
                <a:latin typeface="Aharoni" panose="02010803020104030203" pitchFamily="2" charset="-79"/>
                <a:cs typeface="Aharoni" panose="02010803020104030203" pitchFamily="2" charset="-79"/>
              </a:rPr>
              <a:t>comment on it’s effect</a:t>
            </a:r>
            <a:endParaRPr lang="en-GB" sz="2400" dirty="0">
              <a:solidFill>
                <a:schemeClr val="tx1"/>
              </a:solidFill>
              <a:latin typeface="Aharoni" panose="02010803020104030203" pitchFamily="2" charset="-79"/>
              <a:cs typeface="Aharoni" panose="02010803020104030203" pitchFamily="2" charset="-79"/>
            </a:endParaRPr>
          </a:p>
        </p:txBody>
      </p:sp>
      <p:sp>
        <p:nvSpPr>
          <p:cNvPr id="7" name="Rectangle 3"/>
          <p:cNvSpPr txBox="1">
            <a:spLocks noRot="1" noChangeArrowheads="1"/>
          </p:cNvSpPr>
          <p:nvPr/>
        </p:nvSpPr>
        <p:spPr>
          <a:xfrm>
            <a:off x="395536" y="1665395"/>
            <a:ext cx="8244408" cy="3995853"/>
          </a:xfrm>
          <a:prstGeom prst="rect">
            <a:avLst/>
          </a:prstGeom>
          <a:solidFill>
            <a:schemeClr val="bg1"/>
          </a:solidFill>
          <a:ln w="57150">
            <a:solidFill>
              <a:srgbClr val="FF66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GB" altLang="en-US" sz="2400" dirty="0" smtClean="0">
                <a:solidFill>
                  <a:srgbClr val="660066"/>
                </a:solidFill>
              </a:rPr>
              <a:t>1. repetition in sentence structure</a:t>
            </a:r>
          </a:p>
          <a:p>
            <a:pPr marL="0" indent="0">
              <a:lnSpc>
                <a:spcPct val="90000"/>
              </a:lnSpc>
              <a:buNone/>
            </a:pPr>
            <a:r>
              <a:rPr lang="en-GB" altLang="en-US" sz="2400" dirty="0" smtClean="0">
                <a:solidFill>
                  <a:srgbClr val="660066"/>
                </a:solidFill>
              </a:rPr>
              <a:t>2. repetition of expressions or words</a:t>
            </a:r>
          </a:p>
          <a:p>
            <a:pPr marL="0" indent="0">
              <a:lnSpc>
                <a:spcPct val="90000"/>
              </a:lnSpc>
              <a:buNone/>
            </a:pPr>
            <a:r>
              <a:rPr lang="en-GB" altLang="en-US" sz="2400" dirty="0" smtClean="0">
                <a:solidFill>
                  <a:srgbClr val="660066"/>
                </a:solidFill>
              </a:rPr>
              <a:t>3. repetition of sounds (alliteration or assonance) </a:t>
            </a:r>
          </a:p>
          <a:p>
            <a:pPr marL="0" indent="0">
              <a:lnSpc>
                <a:spcPct val="90000"/>
              </a:lnSpc>
              <a:buNone/>
            </a:pPr>
            <a:endParaRPr lang="en-GB" altLang="en-US" sz="1000" dirty="0" smtClean="0"/>
          </a:p>
          <a:p>
            <a:pPr marL="0" indent="0">
              <a:lnSpc>
                <a:spcPct val="90000"/>
              </a:lnSpc>
              <a:buNone/>
            </a:pPr>
            <a:r>
              <a:rPr lang="en-GB" altLang="en-US" sz="2400" dirty="0" smtClean="0"/>
              <a:t>Take one of the more famous statements attributed to Julius </a:t>
            </a:r>
            <a:r>
              <a:rPr lang="en-GB" altLang="en-US" sz="2400" b="1" dirty="0" smtClean="0">
                <a:solidFill>
                  <a:schemeClr val="folHlink"/>
                </a:solidFill>
              </a:rPr>
              <a:t>Caesar:</a:t>
            </a:r>
            <a:r>
              <a:rPr lang="en-GB" altLang="en-US" sz="2400" dirty="0" smtClean="0"/>
              <a:t> </a:t>
            </a:r>
            <a:r>
              <a:rPr lang="en-GB" altLang="en-US" sz="2400" dirty="0" smtClean="0">
                <a:solidFill>
                  <a:schemeClr val="folHlink"/>
                </a:solidFill>
              </a:rPr>
              <a:t>I came. I saw. I conquered.</a:t>
            </a:r>
          </a:p>
          <a:p>
            <a:pPr marL="0" indent="0">
              <a:lnSpc>
                <a:spcPct val="90000"/>
              </a:lnSpc>
              <a:buNone/>
            </a:pPr>
            <a:endParaRPr lang="en-GB" altLang="en-US" sz="1050" dirty="0" smtClean="0">
              <a:solidFill>
                <a:schemeClr val="folHlink"/>
              </a:solidFill>
            </a:endParaRPr>
          </a:p>
          <a:p>
            <a:pPr marL="0" indent="0">
              <a:lnSpc>
                <a:spcPct val="90000"/>
              </a:lnSpc>
              <a:buNone/>
            </a:pPr>
            <a:r>
              <a:rPr lang="en-GB" altLang="en-US" sz="2400" dirty="0" smtClean="0"/>
              <a:t>Repetition of sentence structure has the effect of suggesting the inevitable move up to the climax of ‘conquered’. </a:t>
            </a:r>
          </a:p>
          <a:p>
            <a:pPr marL="0" indent="0">
              <a:lnSpc>
                <a:spcPct val="90000"/>
              </a:lnSpc>
              <a:buNone/>
            </a:pPr>
            <a:r>
              <a:rPr lang="en-GB" altLang="en-US" sz="2400" dirty="0" smtClean="0"/>
              <a:t>Repetition of ‘I’ stresses the importance of the man who did all this, the speed at which he did it, and possibly his egomania.</a:t>
            </a:r>
            <a:endParaRPr lang="en-GB" altLang="en-US" sz="2400" dirty="0"/>
          </a:p>
        </p:txBody>
      </p:sp>
    </p:spTree>
    <p:extLst>
      <p:ext uri="{BB962C8B-B14F-4D97-AF65-F5344CB8AC3E}">
        <p14:creationId xmlns:p14="http://schemas.microsoft.com/office/powerpoint/2010/main" val="5494310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9862" y="294443"/>
            <a:ext cx="6474654" cy="1167619"/>
          </a:xfrm>
          <a:prstGeom prst="rect">
            <a:avLst/>
          </a:prstGeom>
          <a:solidFill>
            <a:schemeClr val="bg1"/>
          </a:solidFill>
          <a:ln w="57150">
            <a:solidFill>
              <a:srgbClr val="FF6600"/>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Sentence Structure   </a:t>
            </a:r>
          </a:p>
          <a:p>
            <a:pPr algn="ctr"/>
            <a:r>
              <a:rPr lang="en-GB" b="1" dirty="0" smtClean="0">
                <a:solidFill>
                  <a:srgbClr val="800080"/>
                </a:solidFill>
                <a:latin typeface="Arial Rounded MT Bold" panose="020F0704030504030204" pitchFamily="34" charset="0"/>
              </a:rPr>
              <a:t>Inversion  </a:t>
            </a:r>
            <a:endParaRPr lang="en-GB" b="1" dirty="0">
              <a:solidFill>
                <a:srgbClr val="800080"/>
              </a:solidFill>
              <a:latin typeface="Arial Rounded MT Bold" panose="020F0704030504030204" pitchFamily="34" charset="0"/>
            </a:endParaRPr>
          </a:p>
        </p:txBody>
      </p:sp>
      <p:sp>
        <p:nvSpPr>
          <p:cNvPr id="5" name="Rectangle 3"/>
          <p:cNvSpPr txBox="1">
            <a:spLocks noRot="1" noChangeArrowheads="1"/>
          </p:cNvSpPr>
          <p:nvPr/>
        </p:nvSpPr>
        <p:spPr>
          <a:xfrm>
            <a:off x="559882" y="6021288"/>
            <a:ext cx="7752996" cy="6207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altLang="en-US" sz="2800" dirty="0" smtClean="0"/>
          </a:p>
        </p:txBody>
      </p:sp>
      <p:sp>
        <p:nvSpPr>
          <p:cNvPr id="6" name="Rectangle 5"/>
          <p:cNvSpPr/>
          <p:nvPr/>
        </p:nvSpPr>
        <p:spPr>
          <a:xfrm>
            <a:off x="395536" y="5850878"/>
            <a:ext cx="8568952" cy="791123"/>
          </a:xfrm>
          <a:prstGeom prst="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tx1"/>
                </a:solidFill>
                <a:latin typeface="Aharoni" panose="02010803020104030203" pitchFamily="2" charset="-79"/>
                <a:cs typeface="Aharoni" panose="02010803020104030203" pitchFamily="2" charset="-79"/>
              </a:rPr>
              <a:t>You must identify the feature </a:t>
            </a:r>
            <a:r>
              <a:rPr lang="en-GB" sz="2400" b="1" dirty="0" smtClean="0">
                <a:solidFill>
                  <a:srgbClr val="FF6600"/>
                </a:solidFill>
                <a:latin typeface="Aharoni" panose="02010803020104030203" pitchFamily="2" charset="-79"/>
                <a:cs typeface="Aharoni" panose="02010803020104030203" pitchFamily="2" charset="-79"/>
              </a:rPr>
              <a:t>and</a:t>
            </a:r>
            <a:r>
              <a:rPr lang="en-GB" sz="2400" dirty="0" smtClean="0">
                <a:solidFill>
                  <a:srgbClr val="FF6600"/>
                </a:solidFill>
                <a:latin typeface="Aharoni" panose="02010803020104030203" pitchFamily="2" charset="-79"/>
                <a:cs typeface="Aharoni" panose="02010803020104030203" pitchFamily="2" charset="-79"/>
              </a:rPr>
              <a:t> </a:t>
            </a:r>
            <a:r>
              <a:rPr lang="en-GB" sz="2400" dirty="0" smtClean="0">
                <a:solidFill>
                  <a:schemeClr val="tx1"/>
                </a:solidFill>
                <a:latin typeface="Aharoni" panose="02010803020104030203" pitchFamily="2" charset="-79"/>
                <a:cs typeface="Aharoni" panose="02010803020104030203" pitchFamily="2" charset="-79"/>
              </a:rPr>
              <a:t>comment on it’s effect</a:t>
            </a:r>
            <a:endParaRPr lang="en-GB" sz="2400" dirty="0">
              <a:solidFill>
                <a:schemeClr val="tx1"/>
              </a:solidFill>
              <a:latin typeface="Aharoni" panose="02010803020104030203" pitchFamily="2" charset="-79"/>
              <a:cs typeface="Aharoni" panose="02010803020104030203" pitchFamily="2" charset="-79"/>
            </a:endParaRPr>
          </a:p>
        </p:txBody>
      </p:sp>
      <p:sp>
        <p:nvSpPr>
          <p:cNvPr id="7" name="Rectangle 3"/>
          <p:cNvSpPr txBox="1">
            <a:spLocks noRot="1" noChangeArrowheads="1"/>
          </p:cNvSpPr>
          <p:nvPr/>
        </p:nvSpPr>
        <p:spPr>
          <a:xfrm>
            <a:off x="755576" y="1773238"/>
            <a:ext cx="7992888" cy="3599978"/>
          </a:xfrm>
          <a:prstGeom prst="rect">
            <a:avLst/>
          </a:prstGeom>
          <a:solidFill>
            <a:schemeClr val="bg1"/>
          </a:solidFill>
          <a:ln w="57150">
            <a:solidFill>
              <a:srgbClr val="FF66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GB" altLang="en-US" sz="2000" dirty="0" smtClean="0"/>
          </a:p>
          <a:p>
            <a:pPr marL="0" indent="0">
              <a:lnSpc>
                <a:spcPct val="90000"/>
              </a:lnSpc>
              <a:buNone/>
            </a:pPr>
            <a:r>
              <a:rPr lang="en-US" altLang="en-US" sz="2000" dirty="0">
                <a:latin typeface="Arial Rounded MT Bold" panose="020F0704030504030204" pitchFamily="34" charset="0"/>
              </a:rPr>
              <a:t>Inversion is where the normal expected order of events is turned round for </a:t>
            </a:r>
            <a:r>
              <a:rPr lang="en-US" altLang="en-US" sz="2000" dirty="0" smtClean="0">
                <a:latin typeface="Arial Rounded MT Bold" panose="020F0704030504030204" pitchFamily="34" charset="0"/>
              </a:rPr>
              <a:t>effect.  It places emphasis on the word that is out of order. </a:t>
            </a:r>
          </a:p>
          <a:p>
            <a:pPr marL="0" indent="0">
              <a:lnSpc>
                <a:spcPct val="90000"/>
              </a:lnSpc>
              <a:buNone/>
            </a:pPr>
            <a:endParaRPr lang="en-US" altLang="en-US" sz="2000" dirty="0">
              <a:latin typeface="Arial Rounded MT Bold" panose="020F0704030504030204" pitchFamily="34" charset="0"/>
            </a:endParaRPr>
          </a:p>
          <a:p>
            <a:pPr marL="0" indent="0">
              <a:lnSpc>
                <a:spcPct val="90000"/>
              </a:lnSpc>
              <a:buNone/>
            </a:pPr>
            <a:r>
              <a:rPr lang="en-US" altLang="en-US" sz="2000" dirty="0" smtClean="0">
                <a:latin typeface="Arial Rounded MT Bold" panose="020F0704030504030204" pitchFamily="34" charset="0"/>
              </a:rPr>
              <a:t>The standard word order in an English sentence is:</a:t>
            </a:r>
          </a:p>
          <a:p>
            <a:pPr marL="0" indent="0">
              <a:lnSpc>
                <a:spcPct val="90000"/>
              </a:lnSpc>
              <a:buNone/>
            </a:pPr>
            <a:endParaRPr lang="en-US" altLang="en-US" sz="2000" dirty="0">
              <a:latin typeface="Arial Rounded MT Bold" panose="020F0704030504030204" pitchFamily="34" charset="0"/>
            </a:endParaRPr>
          </a:p>
          <a:p>
            <a:pPr marL="0" indent="0">
              <a:lnSpc>
                <a:spcPct val="90000"/>
              </a:lnSpc>
              <a:buNone/>
            </a:pPr>
            <a:endParaRPr lang="en-GB" altLang="en-US" sz="2000" dirty="0">
              <a:latin typeface="Arial Rounded MT Bold" panose="020F0704030504030204" pitchFamily="34" charset="0"/>
            </a:endParaRPr>
          </a:p>
          <a:p>
            <a:pPr marL="0" indent="0">
              <a:lnSpc>
                <a:spcPct val="90000"/>
              </a:lnSpc>
              <a:buNone/>
            </a:pPr>
            <a:endParaRPr lang="en-GB" altLang="en-US" sz="2000" dirty="0" smtClean="0"/>
          </a:p>
        </p:txBody>
      </p:sp>
      <p:graphicFrame>
        <p:nvGraphicFramePr>
          <p:cNvPr id="2" name="Table 1"/>
          <p:cNvGraphicFramePr>
            <a:graphicFrameLocks noGrp="1"/>
          </p:cNvGraphicFramePr>
          <p:nvPr>
            <p:extLst>
              <p:ext uri="{D42A27DB-BD31-4B8C-83A1-F6EECF244321}">
                <p14:modId xmlns:p14="http://schemas.microsoft.com/office/powerpoint/2010/main" val="1588322640"/>
              </p:ext>
            </p:extLst>
          </p:nvPr>
        </p:nvGraphicFramePr>
        <p:xfrm>
          <a:off x="971600" y="3861048"/>
          <a:ext cx="7560840" cy="1285240"/>
        </p:xfrm>
        <a:graphic>
          <a:graphicData uri="http://schemas.openxmlformats.org/drawingml/2006/table">
            <a:tbl>
              <a:tblPr firstRow="1" bandRow="1">
                <a:tableStyleId>{93296810-A885-4BE3-A3E7-6D5BEEA58F35}</a:tableStyleId>
              </a:tblPr>
              <a:tblGrid>
                <a:gridCol w="2520280"/>
                <a:gridCol w="2520280"/>
                <a:gridCol w="2520280"/>
              </a:tblGrid>
              <a:tr h="370840">
                <a:tc>
                  <a:txBody>
                    <a:bodyPr/>
                    <a:lstStyle/>
                    <a:p>
                      <a:r>
                        <a:rPr lang="en-GB" dirty="0" smtClean="0"/>
                        <a:t>SUBJECT</a:t>
                      </a:r>
                      <a:endParaRPr lang="en-GB" dirty="0"/>
                    </a:p>
                  </a:txBody>
                  <a:tcPr/>
                </a:tc>
                <a:tc>
                  <a:txBody>
                    <a:bodyPr/>
                    <a:lstStyle/>
                    <a:p>
                      <a:r>
                        <a:rPr lang="en-GB" dirty="0" smtClean="0"/>
                        <a:t>VERB</a:t>
                      </a:r>
                      <a:endParaRPr lang="en-GB" dirty="0"/>
                    </a:p>
                  </a:txBody>
                  <a:tcPr/>
                </a:tc>
                <a:tc>
                  <a:txBody>
                    <a:bodyPr/>
                    <a:lstStyle/>
                    <a:p>
                      <a:r>
                        <a:rPr lang="en-GB" dirty="0" smtClean="0"/>
                        <a:t>MORE INFORMATION</a:t>
                      </a:r>
                      <a:endParaRPr lang="en-GB" dirty="0"/>
                    </a:p>
                  </a:txBody>
                  <a:tcPr/>
                </a:tc>
              </a:tr>
              <a:tr h="370840">
                <a:tc>
                  <a:txBody>
                    <a:bodyPr/>
                    <a:lstStyle/>
                    <a:p>
                      <a:r>
                        <a:rPr lang="en-GB" b="1" dirty="0" smtClean="0">
                          <a:solidFill>
                            <a:srgbClr val="660066"/>
                          </a:solidFill>
                        </a:rPr>
                        <a:t>MISS</a:t>
                      </a:r>
                      <a:r>
                        <a:rPr lang="en-GB" b="1" baseline="0" dirty="0" smtClean="0">
                          <a:solidFill>
                            <a:srgbClr val="660066"/>
                          </a:solidFill>
                        </a:rPr>
                        <a:t> INNES</a:t>
                      </a:r>
                      <a:endParaRPr lang="en-GB" b="1" dirty="0">
                        <a:solidFill>
                          <a:srgbClr val="660066"/>
                        </a:solidFill>
                      </a:endParaRPr>
                    </a:p>
                  </a:txBody>
                  <a:tcPr/>
                </a:tc>
                <a:tc>
                  <a:txBody>
                    <a:bodyPr/>
                    <a:lstStyle/>
                    <a:p>
                      <a:r>
                        <a:rPr lang="en-GB" b="1" dirty="0" smtClean="0">
                          <a:solidFill>
                            <a:srgbClr val="660066"/>
                          </a:solidFill>
                        </a:rPr>
                        <a:t>IS PRAISING</a:t>
                      </a:r>
                      <a:endParaRPr lang="en-GB" b="1" dirty="0">
                        <a:solidFill>
                          <a:srgbClr val="660066"/>
                        </a:solidFill>
                      </a:endParaRPr>
                    </a:p>
                  </a:txBody>
                  <a:tcPr/>
                </a:tc>
                <a:tc>
                  <a:txBody>
                    <a:bodyPr/>
                    <a:lstStyle/>
                    <a:p>
                      <a:r>
                        <a:rPr lang="en-GB" b="1" dirty="0" smtClean="0">
                          <a:solidFill>
                            <a:srgbClr val="660066"/>
                          </a:solidFill>
                        </a:rPr>
                        <a:t>HER</a:t>
                      </a:r>
                      <a:r>
                        <a:rPr lang="en-GB" b="1" baseline="0" dirty="0" smtClean="0">
                          <a:solidFill>
                            <a:srgbClr val="660066"/>
                          </a:solidFill>
                        </a:rPr>
                        <a:t> STUDENT’S COMMITMENT TO CLOSE READING</a:t>
                      </a:r>
                      <a:endParaRPr lang="en-GB" b="1" dirty="0">
                        <a:solidFill>
                          <a:srgbClr val="660066"/>
                        </a:solidFill>
                      </a:endParaRPr>
                    </a:p>
                  </a:txBody>
                  <a:tcPr/>
                </a:tc>
              </a:tr>
            </a:tbl>
          </a:graphicData>
        </a:graphic>
      </p:graphicFrame>
    </p:spTree>
    <p:extLst>
      <p:ext uri="{BB962C8B-B14F-4D97-AF65-F5344CB8AC3E}">
        <p14:creationId xmlns:p14="http://schemas.microsoft.com/office/powerpoint/2010/main" val="16947995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9862" y="294443"/>
            <a:ext cx="6474654" cy="1167619"/>
          </a:xfrm>
          <a:prstGeom prst="rect">
            <a:avLst/>
          </a:prstGeom>
          <a:solidFill>
            <a:schemeClr val="bg1"/>
          </a:solidFill>
          <a:ln w="57150">
            <a:solidFill>
              <a:srgbClr val="FF6600"/>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Sentence Structure   </a:t>
            </a:r>
          </a:p>
          <a:p>
            <a:pPr algn="ctr"/>
            <a:r>
              <a:rPr lang="en-GB" b="1" dirty="0" smtClean="0">
                <a:solidFill>
                  <a:srgbClr val="800080"/>
                </a:solidFill>
                <a:latin typeface="Arial Rounded MT Bold" panose="020F0704030504030204" pitchFamily="34" charset="0"/>
              </a:rPr>
              <a:t>Inversion  </a:t>
            </a:r>
            <a:endParaRPr lang="en-GB" b="1" dirty="0">
              <a:solidFill>
                <a:srgbClr val="800080"/>
              </a:solidFill>
              <a:latin typeface="Arial Rounded MT Bold" panose="020F0704030504030204" pitchFamily="34" charset="0"/>
            </a:endParaRPr>
          </a:p>
        </p:txBody>
      </p:sp>
      <p:sp>
        <p:nvSpPr>
          <p:cNvPr id="5" name="Rectangle 3"/>
          <p:cNvSpPr txBox="1">
            <a:spLocks noRot="1" noChangeArrowheads="1"/>
          </p:cNvSpPr>
          <p:nvPr/>
        </p:nvSpPr>
        <p:spPr>
          <a:xfrm>
            <a:off x="559882" y="6021288"/>
            <a:ext cx="7752996" cy="6207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altLang="en-US" sz="2800" dirty="0" smtClean="0"/>
          </a:p>
        </p:txBody>
      </p:sp>
      <p:sp>
        <p:nvSpPr>
          <p:cNvPr id="6" name="Rectangle 5"/>
          <p:cNvSpPr/>
          <p:nvPr/>
        </p:nvSpPr>
        <p:spPr>
          <a:xfrm>
            <a:off x="395536" y="5850878"/>
            <a:ext cx="8568952" cy="791123"/>
          </a:xfrm>
          <a:prstGeom prst="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tx1"/>
                </a:solidFill>
                <a:latin typeface="Aharoni" panose="02010803020104030203" pitchFamily="2" charset="-79"/>
                <a:cs typeface="Aharoni" panose="02010803020104030203" pitchFamily="2" charset="-79"/>
              </a:rPr>
              <a:t>You must identify the feature </a:t>
            </a:r>
            <a:r>
              <a:rPr lang="en-GB" sz="2400" b="1" dirty="0" smtClean="0">
                <a:solidFill>
                  <a:srgbClr val="FF6600"/>
                </a:solidFill>
                <a:latin typeface="Aharoni" panose="02010803020104030203" pitchFamily="2" charset="-79"/>
                <a:cs typeface="Aharoni" panose="02010803020104030203" pitchFamily="2" charset="-79"/>
              </a:rPr>
              <a:t>and</a:t>
            </a:r>
            <a:r>
              <a:rPr lang="en-GB" sz="2400" dirty="0" smtClean="0">
                <a:solidFill>
                  <a:srgbClr val="FF6600"/>
                </a:solidFill>
                <a:latin typeface="Aharoni" panose="02010803020104030203" pitchFamily="2" charset="-79"/>
                <a:cs typeface="Aharoni" panose="02010803020104030203" pitchFamily="2" charset="-79"/>
              </a:rPr>
              <a:t> </a:t>
            </a:r>
            <a:r>
              <a:rPr lang="en-GB" sz="2400" dirty="0" smtClean="0">
                <a:solidFill>
                  <a:schemeClr val="tx1"/>
                </a:solidFill>
                <a:latin typeface="Aharoni" panose="02010803020104030203" pitchFamily="2" charset="-79"/>
                <a:cs typeface="Aharoni" panose="02010803020104030203" pitchFamily="2" charset="-79"/>
              </a:rPr>
              <a:t>comment on it’s effect</a:t>
            </a:r>
            <a:endParaRPr lang="en-GB" sz="2400" dirty="0">
              <a:solidFill>
                <a:schemeClr val="tx1"/>
              </a:solidFill>
              <a:latin typeface="Aharoni" panose="02010803020104030203" pitchFamily="2" charset="-79"/>
              <a:cs typeface="Aharoni" panose="02010803020104030203" pitchFamily="2" charset="-79"/>
            </a:endParaRPr>
          </a:p>
        </p:txBody>
      </p:sp>
      <p:sp>
        <p:nvSpPr>
          <p:cNvPr id="7" name="Rectangle 3"/>
          <p:cNvSpPr txBox="1">
            <a:spLocks noRot="1" noChangeArrowheads="1"/>
          </p:cNvSpPr>
          <p:nvPr/>
        </p:nvSpPr>
        <p:spPr>
          <a:xfrm>
            <a:off x="755576" y="1773238"/>
            <a:ext cx="7992888" cy="3599978"/>
          </a:xfrm>
          <a:prstGeom prst="rect">
            <a:avLst/>
          </a:prstGeom>
          <a:solidFill>
            <a:schemeClr val="bg1"/>
          </a:solidFill>
          <a:ln w="57150">
            <a:solidFill>
              <a:srgbClr val="FF66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GB" altLang="en-US" sz="2000" dirty="0" smtClean="0"/>
          </a:p>
          <a:p>
            <a:pPr marL="0" indent="0">
              <a:lnSpc>
                <a:spcPct val="90000"/>
              </a:lnSpc>
              <a:buNone/>
            </a:pPr>
            <a:r>
              <a:rPr lang="en-US" altLang="en-US" sz="2000" dirty="0">
                <a:latin typeface="Arial Rounded MT Bold" panose="020F0704030504030204" pitchFamily="34" charset="0"/>
              </a:rPr>
              <a:t>Inversion is where the normal expected order of events is turned round for </a:t>
            </a:r>
            <a:r>
              <a:rPr lang="en-US" altLang="en-US" sz="2000" dirty="0" smtClean="0">
                <a:latin typeface="Arial Rounded MT Bold" panose="020F0704030504030204" pitchFamily="34" charset="0"/>
              </a:rPr>
              <a:t>effect.  It places emphasis on the word that is out of order. </a:t>
            </a:r>
          </a:p>
          <a:p>
            <a:pPr marL="0" indent="0">
              <a:lnSpc>
                <a:spcPct val="90000"/>
              </a:lnSpc>
              <a:buNone/>
            </a:pPr>
            <a:endParaRPr lang="en-US" altLang="en-US" sz="2000" dirty="0">
              <a:latin typeface="Arial Rounded MT Bold" panose="020F0704030504030204" pitchFamily="34" charset="0"/>
            </a:endParaRPr>
          </a:p>
          <a:p>
            <a:pPr marL="0" indent="0">
              <a:lnSpc>
                <a:spcPct val="90000"/>
              </a:lnSpc>
              <a:buNone/>
            </a:pPr>
            <a:r>
              <a:rPr lang="en-US" altLang="en-US" sz="2000" dirty="0" smtClean="0">
                <a:latin typeface="Arial Rounded MT Bold" panose="020F0704030504030204" pitchFamily="34" charset="0"/>
              </a:rPr>
              <a:t>The standard word order in an English sentence is:</a:t>
            </a:r>
          </a:p>
          <a:p>
            <a:pPr marL="0" indent="0">
              <a:lnSpc>
                <a:spcPct val="90000"/>
              </a:lnSpc>
              <a:buNone/>
            </a:pPr>
            <a:endParaRPr lang="en-US" altLang="en-US" sz="2000" dirty="0">
              <a:latin typeface="Arial Rounded MT Bold" panose="020F0704030504030204" pitchFamily="34" charset="0"/>
            </a:endParaRPr>
          </a:p>
          <a:p>
            <a:pPr marL="0" indent="0">
              <a:lnSpc>
                <a:spcPct val="90000"/>
              </a:lnSpc>
              <a:buNone/>
            </a:pPr>
            <a:endParaRPr lang="en-GB" altLang="en-US" sz="2000" dirty="0">
              <a:latin typeface="Arial Rounded MT Bold" panose="020F0704030504030204" pitchFamily="34" charset="0"/>
            </a:endParaRPr>
          </a:p>
          <a:p>
            <a:pPr marL="0" indent="0">
              <a:lnSpc>
                <a:spcPct val="90000"/>
              </a:lnSpc>
              <a:buNone/>
            </a:pPr>
            <a:endParaRPr lang="en-GB" altLang="en-US" sz="2000" dirty="0" smtClean="0"/>
          </a:p>
        </p:txBody>
      </p:sp>
      <p:graphicFrame>
        <p:nvGraphicFramePr>
          <p:cNvPr id="2" name="Table 1"/>
          <p:cNvGraphicFramePr>
            <a:graphicFrameLocks noGrp="1"/>
          </p:cNvGraphicFramePr>
          <p:nvPr>
            <p:extLst>
              <p:ext uri="{D42A27DB-BD31-4B8C-83A1-F6EECF244321}">
                <p14:modId xmlns:p14="http://schemas.microsoft.com/office/powerpoint/2010/main" val="2529356978"/>
              </p:ext>
            </p:extLst>
          </p:nvPr>
        </p:nvGraphicFramePr>
        <p:xfrm>
          <a:off x="971600" y="3861048"/>
          <a:ext cx="7560840" cy="1559560"/>
        </p:xfrm>
        <a:graphic>
          <a:graphicData uri="http://schemas.openxmlformats.org/drawingml/2006/table">
            <a:tbl>
              <a:tblPr firstRow="1" bandRow="1">
                <a:tableStyleId>{93296810-A885-4BE3-A3E7-6D5BEEA58F35}</a:tableStyleId>
              </a:tblPr>
              <a:tblGrid>
                <a:gridCol w="2520280"/>
                <a:gridCol w="2520280"/>
                <a:gridCol w="2520280"/>
              </a:tblGrid>
              <a:tr h="370840">
                <a:tc>
                  <a:txBody>
                    <a:bodyPr/>
                    <a:lstStyle/>
                    <a:p>
                      <a:r>
                        <a:rPr lang="en-GB" dirty="0" smtClean="0"/>
                        <a:t>MORE INFORMATION</a:t>
                      </a:r>
                      <a:endParaRPr lang="en-GB" dirty="0"/>
                    </a:p>
                  </a:txBody>
                  <a:tcPr/>
                </a:tc>
                <a:tc>
                  <a:txBody>
                    <a:bodyPr/>
                    <a:lstStyle/>
                    <a:p>
                      <a:r>
                        <a:rPr lang="en-GB" dirty="0" smtClean="0"/>
                        <a:t>SUBJECT</a:t>
                      </a:r>
                      <a:endParaRPr lang="en-GB" dirty="0"/>
                    </a:p>
                  </a:txBody>
                  <a:tcPr/>
                </a:tc>
                <a:tc>
                  <a:txBody>
                    <a:bodyPr/>
                    <a:lstStyle/>
                    <a:p>
                      <a:r>
                        <a:rPr lang="en-GB" dirty="0" smtClean="0"/>
                        <a:t>VERB</a:t>
                      </a:r>
                      <a:endParaRPr lang="en-GB" dirty="0"/>
                    </a:p>
                  </a:txBody>
                  <a:tcPr/>
                </a:tc>
              </a:tr>
              <a:tr h="370840">
                <a:tc>
                  <a:txBody>
                    <a:bodyPr/>
                    <a:lstStyle/>
                    <a:p>
                      <a:r>
                        <a:rPr lang="en-GB" b="1" dirty="0" smtClean="0">
                          <a:solidFill>
                            <a:srgbClr val="660066"/>
                          </a:solidFill>
                        </a:rPr>
                        <a:t>HER STUDENT COMMITMENT TO CLOSE READING IS</a:t>
                      </a:r>
                      <a:r>
                        <a:rPr lang="en-GB" b="1" baseline="0" dirty="0" smtClean="0">
                          <a:solidFill>
                            <a:srgbClr val="660066"/>
                          </a:solidFill>
                        </a:rPr>
                        <a:t> WHAT</a:t>
                      </a:r>
                      <a:endParaRPr lang="en-GB" b="1" dirty="0">
                        <a:solidFill>
                          <a:srgbClr val="660066"/>
                        </a:solidFill>
                      </a:endParaRPr>
                    </a:p>
                  </a:txBody>
                  <a:tcPr/>
                </a:tc>
                <a:tc>
                  <a:txBody>
                    <a:bodyPr/>
                    <a:lstStyle/>
                    <a:p>
                      <a:r>
                        <a:rPr lang="en-GB" b="1" dirty="0" smtClean="0">
                          <a:solidFill>
                            <a:srgbClr val="660066"/>
                          </a:solidFill>
                        </a:rPr>
                        <a:t>MISS INNES</a:t>
                      </a:r>
                      <a:endParaRPr lang="en-GB" b="1" dirty="0">
                        <a:solidFill>
                          <a:srgbClr val="660066"/>
                        </a:solidFill>
                      </a:endParaRPr>
                    </a:p>
                  </a:txBody>
                  <a:tcPr/>
                </a:tc>
                <a:tc>
                  <a:txBody>
                    <a:bodyPr/>
                    <a:lstStyle/>
                    <a:p>
                      <a:r>
                        <a:rPr lang="en-GB" b="1" dirty="0" smtClean="0">
                          <a:solidFill>
                            <a:srgbClr val="660066"/>
                          </a:solidFill>
                        </a:rPr>
                        <a:t>IS</a:t>
                      </a:r>
                      <a:r>
                        <a:rPr lang="en-GB" b="1" baseline="0" dirty="0" smtClean="0">
                          <a:solidFill>
                            <a:srgbClr val="660066"/>
                          </a:solidFill>
                        </a:rPr>
                        <a:t> PRAISING</a:t>
                      </a:r>
                      <a:endParaRPr lang="en-GB" b="1" dirty="0">
                        <a:solidFill>
                          <a:srgbClr val="660066"/>
                        </a:solidFill>
                      </a:endParaRPr>
                    </a:p>
                  </a:txBody>
                  <a:tcPr/>
                </a:tc>
              </a:tr>
            </a:tbl>
          </a:graphicData>
        </a:graphic>
      </p:graphicFrame>
    </p:spTree>
    <p:extLst>
      <p:ext uri="{BB962C8B-B14F-4D97-AF65-F5344CB8AC3E}">
        <p14:creationId xmlns:p14="http://schemas.microsoft.com/office/powerpoint/2010/main" val="25941788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a:solidFill>
            <a:schemeClr val="bg1"/>
          </a:solidFill>
          <a:ln w="57150">
            <a:solidFill>
              <a:srgbClr val="FF6600"/>
            </a:solidFill>
          </a:ln>
        </p:spPr>
        <p:txBody>
          <a:bodyPr>
            <a:normAutofit fontScale="90000"/>
          </a:bodyPr>
          <a:lstStyle/>
          <a:p>
            <a:pPr algn="ctr"/>
            <a:r>
              <a:rPr lang="en-GB" altLang="en-US" dirty="0" smtClean="0">
                <a:solidFill>
                  <a:schemeClr val="folHlink"/>
                </a:solidFill>
              </a:rPr>
              <a:t>Inversion Effect</a:t>
            </a:r>
            <a:br>
              <a:rPr lang="en-GB" altLang="en-US" dirty="0" smtClean="0">
                <a:solidFill>
                  <a:schemeClr val="folHlink"/>
                </a:solidFill>
              </a:rPr>
            </a:br>
            <a:r>
              <a:rPr lang="en-GB" altLang="en-US" dirty="0" smtClean="0">
                <a:solidFill>
                  <a:schemeClr val="folHlink"/>
                </a:solidFill>
              </a:rPr>
              <a:t>-important words at the beginning-</a:t>
            </a:r>
            <a:endParaRPr lang="en-GB" altLang="en-US" dirty="0">
              <a:solidFill>
                <a:schemeClr val="folHlink"/>
              </a:solidFill>
            </a:endParaRPr>
          </a:p>
        </p:txBody>
      </p:sp>
      <p:sp>
        <p:nvSpPr>
          <p:cNvPr id="165891" name="Rectangle 3"/>
          <p:cNvSpPr>
            <a:spLocks noGrp="1" noRot="1" noChangeArrowheads="1"/>
          </p:cNvSpPr>
          <p:nvPr>
            <p:ph type="body" idx="1"/>
          </p:nvPr>
        </p:nvSpPr>
        <p:spPr>
          <a:xfrm>
            <a:off x="477888" y="1844824"/>
            <a:ext cx="8208912" cy="4464496"/>
          </a:xfrm>
          <a:solidFill>
            <a:schemeClr val="bg1"/>
          </a:solidFill>
          <a:ln w="57150">
            <a:solidFill>
              <a:srgbClr val="FF6600"/>
            </a:solidFill>
          </a:ln>
        </p:spPr>
        <p:txBody>
          <a:bodyPr>
            <a:noAutofit/>
          </a:bodyPr>
          <a:lstStyle/>
          <a:p>
            <a:pPr marL="0" indent="0">
              <a:lnSpc>
                <a:spcPct val="90000"/>
              </a:lnSpc>
              <a:buNone/>
            </a:pPr>
            <a:r>
              <a:rPr lang="en-GB" altLang="en-US" sz="2800" dirty="0" smtClean="0">
                <a:solidFill>
                  <a:srgbClr val="660066"/>
                </a:solidFill>
              </a:rPr>
              <a:t>Jack ate a sickening amount of cake that morning.</a:t>
            </a:r>
          </a:p>
          <a:p>
            <a:pPr marL="0" indent="0">
              <a:lnSpc>
                <a:spcPct val="90000"/>
              </a:lnSpc>
              <a:buNone/>
            </a:pPr>
            <a:r>
              <a:rPr lang="en-GB" altLang="en-US" sz="2800" dirty="0" smtClean="0">
                <a:solidFill>
                  <a:srgbClr val="FF6600"/>
                </a:solidFill>
              </a:rPr>
              <a:t>A sickening amount of cake Jack ate that morning.</a:t>
            </a:r>
          </a:p>
          <a:p>
            <a:pPr marL="0" indent="0">
              <a:lnSpc>
                <a:spcPct val="90000"/>
              </a:lnSpc>
              <a:buNone/>
            </a:pPr>
            <a:endParaRPr lang="en-GB" altLang="en-US" sz="800" dirty="0" smtClean="0">
              <a:solidFill>
                <a:srgbClr val="660066"/>
              </a:solidFill>
            </a:endParaRPr>
          </a:p>
          <a:p>
            <a:pPr marL="0" indent="0">
              <a:lnSpc>
                <a:spcPct val="90000"/>
              </a:lnSpc>
              <a:buNone/>
            </a:pPr>
            <a:r>
              <a:rPr lang="en-GB" altLang="en-US" sz="2800" dirty="0" smtClean="0">
                <a:solidFill>
                  <a:srgbClr val="660066"/>
                </a:solidFill>
              </a:rPr>
              <a:t>The government is adopting the measure with great enthusiasm.</a:t>
            </a:r>
          </a:p>
          <a:p>
            <a:pPr marL="0" indent="0">
              <a:lnSpc>
                <a:spcPct val="90000"/>
              </a:lnSpc>
              <a:buNone/>
            </a:pPr>
            <a:r>
              <a:rPr lang="en-GB" altLang="en-US" sz="2800" dirty="0" smtClean="0">
                <a:solidFill>
                  <a:srgbClr val="FF6600"/>
                </a:solidFill>
              </a:rPr>
              <a:t>With great enthusiasm the Government is adopting this measure.</a:t>
            </a:r>
          </a:p>
          <a:p>
            <a:pPr>
              <a:lnSpc>
                <a:spcPct val="90000"/>
              </a:lnSpc>
            </a:pPr>
            <a:endParaRPr lang="en-GB" altLang="en-US" sz="800" dirty="0" smtClean="0">
              <a:solidFill>
                <a:srgbClr val="660066"/>
              </a:solidFill>
            </a:endParaRPr>
          </a:p>
          <a:p>
            <a:pPr marL="0" indent="0">
              <a:lnSpc>
                <a:spcPct val="90000"/>
              </a:lnSpc>
              <a:buNone/>
            </a:pPr>
            <a:r>
              <a:rPr lang="en-GB" altLang="en-US" sz="2800" dirty="0" smtClean="0"/>
              <a:t>In each case the sentence is made </a:t>
            </a:r>
            <a:r>
              <a:rPr lang="en-GB" altLang="en-US" sz="2800" b="1" u="sng" dirty="0" smtClean="0"/>
              <a:t>more vivid</a:t>
            </a:r>
            <a:r>
              <a:rPr lang="en-GB" altLang="en-US" sz="2800" dirty="0" smtClean="0"/>
              <a:t> and </a:t>
            </a:r>
            <a:r>
              <a:rPr lang="en-GB" altLang="en-US" sz="2800" b="1" u="sng" dirty="0" smtClean="0"/>
              <a:t>important </a:t>
            </a:r>
            <a:r>
              <a:rPr lang="en-GB" altLang="en-US" sz="2800" dirty="0" smtClean="0"/>
              <a:t>by putting the </a:t>
            </a:r>
            <a:r>
              <a:rPr lang="en-GB" altLang="en-US" sz="2800" b="1" u="sng" dirty="0" smtClean="0"/>
              <a:t>interesting feature first</a:t>
            </a:r>
            <a:r>
              <a:rPr lang="en-GB" altLang="en-US" sz="2800" dirty="0" smtClean="0"/>
              <a:t>: </a:t>
            </a:r>
          </a:p>
          <a:p>
            <a:pPr marL="0" indent="0">
              <a:lnSpc>
                <a:spcPct val="90000"/>
              </a:lnSpc>
              <a:buNone/>
            </a:pPr>
            <a:r>
              <a:rPr lang="en-GB" altLang="en-US" sz="2800" dirty="0" smtClean="0"/>
              <a:t>‘sickening’, ‘with great enthusiasm’</a:t>
            </a:r>
            <a:endParaRPr lang="en-GB" altLang="en-US" sz="2800" dirty="0"/>
          </a:p>
        </p:txBody>
      </p:sp>
    </p:spTree>
    <p:extLst>
      <p:ext uri="{BB962C8B-B14F-4D97-AF65-F5344CB8AC3E}">
        <p14:creationId xmlns:p14="http://schemas.microsoft.com/office/powerpoint/2010/main" val="1548515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Rot="1" noChangeArrowheads="1"/>
          </p:cNvSpPr>
          <p:nvPr>
            <p:ph type="body" idx="1"/>
          </p:nvPr>
        </p:nvSpPr>
        <p:spPr>
          <a:xfrm>
            <a:off x="1007604" y="1772816"/>
            <a:ext cx="7128792" cy="4752528"/>
          </a:xfrm>
          <a:solidFill>
            <a:schemeClr val="bg1"/>
          </a:solidFill>
          <a:ln w="57150">
            <a:solidFill>
              <a:srgbClr val="FF6600"/>
            </a:solidFill>
          </a:ln>
        </p:spPr>
        <p:txBody>
          <a:bodyPr>
            <a:normAutofit fontScale="92500"/>
          </a:bodyPr>
          <a:lstStyle/>
          <a:p>
            <a:pPr marL="0" indent="0">
              <a:lnSpc>
                <a:spcPct val="80000"/>
              </a:lnSpc>
              <a:buNone/>
            </a:pPr>
            <a:endParaRPr lang="en-GB" altLang="en-US" sz="2300" dirty="0" smtClean="0">
              <a:latin typeface="Arial Rounded MT Bold" panose="020F0704030504030204" pitchFamily="34" charset="0"/>
            </a:endParaRPr>
          </a:p>
          <a:p>
            <a:pPr marL="0" indent="0">
              <a:lnSpc>
                <a:spcPct val="80000"/>
              </a:lnSpc>
              <a:buNone/>
            </a:pPr>
            <a:r>
              <a:rPr lang="en-GB" altLang="en-US" sz="2300" dirty="0" smtClean="0">
                <a:latin typeface="Arial Rounded MT Bold" panose="020F0704030504030204" pitchFamily="34" charset="0"/>
              </a:rPr>
              <a:t>This technique is similar to climax/</a:t>
            </a:r>
            <a:r>
              <a:rPr lang="en-GB" altLang="en-US" sz="2300" dirty="0" err="1" smtClean="0">
                <a:latin typeface="Arial Rounded MT Bold" panose="020F0704030504030204" pitchFamily="34" charset="0"/>
              </a:rPr>
              <a:t>anticlimax</a:t>
            </a:r>
            <a:endParaRPr lang="en-GB" altLang="en-US" sz="2300" dirty="0" smtClean="0">
              <a:latin typeface="Arial Rounded MT Bold" panose="020F0704030504030204" pitchFamily="34" charset="0"/>
            </a:endParaRPr>
          </a:p>
          <a:p>
            <a:pPr marL="0" indent="0">
              <a:lnSpc>
                <a:spcPct val="80000"/>
              </a:lnSpc>
              <a:buNone/>
            </a:pPr>
            <a:endParaRPr lang="en-GB" altLang="en-US" sz="2300" dirty="0" smtClean="0">
              <a:latin typeface="Arial Rounded MT Bold" panose="020F0704030504030204" pitchFamily="34" charset="0"/>
            </a:endParaRPr>
          </a:p>
          <a:p>
            <a:pPr marL="0" indent="0">
              <a:lnSpc>
                <a:spcPct val="80000"/>
              </a:lnSpc>
              <a:buNone/>
            </a:pPr>
            <a:r>
              <a:rPr lang="en-GB" altLang="en-US" sz="2300" dirty="0" smtClean="0">
                <a:latin typeface="Arial Rounded MT Bold" panose="020F0704030504030204" pitchFamily="34" charset="0"/>
              </a:rPr>
              <a:t>The chief coach was a strong disciplinarian with his players but </a:t>
            </a:r>
            <a:r>
              <a:rPr lang="en-GB" altLang="en-US" sz="2300" u="sng" dirty="0" smtClean="0">
                <a:solidFill>
                  <a:schemeClr val="folHlink"/>
                </a:solidFill>
                <a:latin typeface="Arial Rounded MT Bold" panose="020F0704030504030204" pitchFamily="34" charset="0"/>
              </a:rPr>
              <a:t>fierce</a:t>
            </a:r>
            <a:r>
              <a:rPr lang="en-GB" altLang="en-US" sz="2300" dirty="0" smtClean="0">
                <a:latin typeface="Arial Rounded MT Bold" panose="020F0704030504030204" pitchFamily="34" charset="0"/>
              </a:rPr>
              <a:t> in the protection of his team.</a:t>
            </a:r>
          </a:p>
          <a:p>
            <a:pPr marL="0" indent="0">
              <a:lnSpc>
                <a:spcPct val="80000"/>
              </a:lnSpc>
              <a:buNone/>
            </a:pPr>
            <a:endParaRPr lang="en-GB" altLang="en-US" sz="2300" dirty="0" smtClean="0">
              <a:latin typeface="Arial Rounded MT Bold" panose="020F0704030504030204" pitchFamily="34" charset="0"/>
            </a:endParaRPr>
          </a:p>
          <a:p>
            <a:pPr marL="0" indent="0">
              <a:lnSpc>
                <a:spcPct val="80000"/>
              </a:lnSpc>
              <a:buNone/>
            </a:pPr>
            <a:r>
              <a:rPr lang="en-GB" altLang="en-US" sz="2300" dirty="0" smtClean="0">
                <a:latin typeface="Arial Rounded MT Bold" panose="020F0704030504030204" pitchFamily="34" charset="0"/>
              </a:rPr>
              <a:t>The chief coach was a strong disciplinarian with his players but, in the protection of his team, </a:t>
            </a:r>
            <a:r>
              <a:rPr lang="en-GB" altLang="en-US" sz="2300" u="sng" dirty="0" smtClean="0">
                <a:solidFill>
                  <a:schemeClr val="folHlink"/>
                </a:solidFill>
                <a:latin typeface="Arial Rounded MT Bold" panose="020F0704030504030204" pitchFamily="34" charset="0"/>
              </a:rPr>
              <a:t>fierce</a:t>
            </a:r>
            <a:r>
              <a:rPr lang="en-GB" altLang="en-US" sz="2300" dirty="0" smtClean="0">
                <a:latin typeface="Arial Rounded MT Bold" panose="020F0704030504030204" pitchFamily="34" charset="0"/>
              </a:rPr>
              <a:t>.</a:t>
            </a:r>
          </a:p>
          <a:p>
            <a:pPr marL="0" indent="0">
              <a:lnSpc>
                <a:spcPct val="80000"/>
              </a:lnSpc>
              <a:buNone/>
            </a:pPr>
            <a:endParaRPr lang="en-GB" altLang="en-US" sz="2300" dirty="0" smtClean="0">
              <a:latin typeface="Arial Rounded MT Bold" panose="020F0704030504030204" pitchFamily="34" charset="0"/>
            </a:endParaRPr>
          </a:p>
          <a:p>
            <a:pPr marL="0" indent="0">
              <a:lnSpc>
                <a:spcPct val="80000"/>
              </a:lnSpc>
              <a:buNone/>
            </a:pPr>
            <a:r>
              <a:rPr lang="en-GB" altLang="en-US" sz="2300" dirty="0" smtClean="0">
                <a:latin typeface="Arial Rounded MT Bold" panose="020F0704030504030204" pitchFamily="34" charset="0"/>
              </a:rPr>
              <a:t>There are other effects of word order but these are the easiest to spot. </a:t>
            </a:r>
          </a:p>
          <a:p>
            <a:pPr marL="0" indent="0">
              <a:lnSpc>
                <a:spcPct val="80000"/>
              </a:lnSpc>
              <a:buNone/>
            </a:pPr>
            <a:endParaRPr lang="en-GB" altLang="en-US" sz="2300" dirty="0" smtClean="0">
              <a:latin typeface="Arial Rounded MT Bold" panose="020F0704030504030204" pitchFamily="34" charset="0"/>
            </a:endParaRPr>
          </a:p>
          <a:p>
            <a:pPr marL="0" indent="0">
              <a:lnSpc>
                <a:spcPct val="80000"/>
              </a:lnSpc>
              <a:buNone/>
            </a:pPr>
            <a:r>
              <a:rPr lang="en-GB" altLang="en-US" sz="2300" dirty="0" smtClean="0">
                <a:latin typeface="Arial Rounded MT Bold" panose="020F0704030504030204" pitchFamily="34" charset="0"/>
              </a:rPr>
              <a:t>The beginnings and ends of sentences, paragraphs, lines of poetry, </a:t>
            </a:r>
            <a:r>
              <a:rPr lang="en-GB" altLang="en-US" sz="2300" b="1" u="sng" dirty="0" smtClean="0">
                <a:solidFill>
                  <a:schemeClr val="folHlink"/>
                </a:solidFill>
                <a:latin typeface="Arial Rounded MT Bold" panose="020F0704030504030204" pitchFamily="34" charset="0"/>
              </a:rPr>
              <a:t>all have the potential to bring something special to the reader’s notice.</a:t>
            </a:r>
            <a:endParaRPr lang="en-GB" altLang="en-US" sz="2300" b="1" u="sng" dirty="0">
              <a:solidFill>
                <a:schemeClr val="folHlink"/>
              </a:solidFill>
              <a:latin typeface="Arial Rounded MT Bold" panose="020F0704030504030204" pitchFamily="34" charset="0"/>
            </a:endParaRPr>
          </a:p>
        </p:txBody>
      </p:sp>
      <p:sp>
        <p:nvSpPr>
          <p:cNvPr id="4" name="Rectangle 2"/>
          <p:cNvSpPr txBox="1">
            <a:spLocks noRot="1" noChangeArrowheads="1"/>
          </p:cNvSpPr>
          <p:nvPr/>
        </p:nvSpPr>
        <p:spPr>
          <a:xfrm>
            <a:off x="457200" y="246313"/>
            <a:ext cx="8229600" cy="1143000"/>
          </a:xfrm>
          <a:prstGeom prst="rect">
            <a:avLst/>
          </a:prstGeom>
          <a:solidFill>
            <a:schemeClr val="bg1"/>
          </a:solidFill>
          <a:ln w="57150">
            <a:solidFill>
              <a:srgbClr val="FF6600"/>
            </a:solidFill>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dirty="0" smtClean="0">
                <a:solidFill>
                  <a:schemeClr val="folHlink"/>
                </a:solidFill>
              </a:rPr>
              <a:t>Inversion Effect</a:t>
            </a:r>
            <a:br>
              <a:rPr lang="en-GB" altLang="en-US" dirty="0" smtClean="0">
                <a:solidFill>
                  <a:schemeClr val="folHlink"/>
                </a:solidFill>
              </a:rPr>
            </a:br>
            <a:r>
              <a:rPr lang="en-GB" altLang="en-US" dirty="0" smtClean="0">
                <a:solidFill>
                  <a:schemeClr val="folHlink"/>
                </a:solidFill>
              </a:rPr>
              <a:t>-important words at the end-</a:t>
            </a:r>
            <a:endParaRPr lang="en-GB" altLang="en-US" dirty="0">
              <a:solidFill>
                <a:schemeClr val="folHlink"/>
              </a:solidFill>
            </a:endParaRPr>
          </a:p>
        </p:txBody>
      </p:sp>
    </p:spTree>
    <p:extLst>
      <p:ext uri="{BB962C8B-B14F-4D97-AF65-F5344CB8AC3E}">
        <p14:creationId xmlns:p14="http://schemas.microsoft.com/office/powerpoint/2010/main" val="42008398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9862" y="294443"/>
            <a:ext cx="6474654" cy="1167619"/>
          </a:xfrm>
          <a:prstGeom prst="rect">
            <a:avLst/>
          </a:prstGeom>
          <a:solidFill>
            <a:schemeClr val="bg1"/>
          </a:solidFill>
          <a:ln w="57150">
            <a:solidFill>
              <a:srgbClr val="FF6600"/>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Sentence Structure   </a:t>
            </a:r>
          </a:p>
          <a:p>
            <a:pPr algn="ctr"/>
            <a:r>
              <a:rPr lang="en-GB" b="1" dirty="0" smtClean="0">
                <a:solidFill>
                  <a:srgbClr val="800080"/>
                </a:solidFill>
                <a:latin typeface="Arial Rounded MT Bold" panose="020F0704030504030204" pitchFamily="34" charset="0"/>
              </a:rPr>
              <a:t>Punctuation </a:t>
            </a:r>
            <a:endParaRPr lang="en-GB" b="1" dirty="0">
              <a:solidFill>
                <a:srgbClr val="800080"/>
              </a:solidFill>
              <a:latin typeface="Arial Rounded MT Bold" panose="020F0704030504030204" pitchFamily="34" charset="0"/>
            </a:endParaRPr>
          </a:p>
        </p:txBody>
      </p:sp>
      <p:sp>
        <p:nvSpPr>
          <p:cNvPr id="5" name="Rectangle 3"/>
          <p:cNvSpPr txBox="1">
            <a:spLocks noRot="1" noChangeArrowheads="1"/>
          </p:cNvSpPr>
          <p:nvPr/>
        </p:nvSpPr>
        <p:spPr>
          <a:xfrm>
            <a:off x="559882" y="6021288"/>
            <a:ext cx="7752996" cy="6207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altLang="en-US" sz="2800" dirty="0" smtClean="0"/>
          </a:p>
        </p:txBody>
      </p:sp>
      <p:pic>
        <p:nvPicPr>
          <p:cNvPr id="1026" name="Picture 2" descr="https://encrypted-tbn2.gstatic.com/images?q=tbn:ANd9GcQc96b_Xw_aHtZSBWcBKc802XR_tRbwGFg4Icc2Pnxd-HH_NPzTh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628800"/>
            <a:ext cx="5802585" cy="40553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5536" y="5850878"/>
            <a:ext cx="8568952" cy="791123"/>
          </a:xfrm>
          <a:prstGeom prst="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haroni" panose="02010803020104030203" pitchFamily="2" charset="-79"/>
                <a:cs typeface="Aharoni" panose="02010803020104030203" pitchFamily="2" charset="-79"/>
              </a:rPr>
              <a:t>You must identify the feature </a:t>
            </a:r>
            <a:r>
              <a:rPr lang="en-GB" sz="2400" b="1" dirty="0" smtClean="0">
                <a:solidFill>
                  <a:srgbClr val="FF6600"/>
                </a:solidFill>
                <a:latin typeface="Aharoni" panose="02010803020104030203" pitchFamily="2" charset="-79"/>
                <a:cs typeface="Aharoni" panose="02010803020104030203" pitchFamily="2" charset="-79"/>
              </a:rPr>
              <a:t>and</a:t>
            </a:r>
            <a:r>
              <a:rPr lang="en-GB" sz="2400" dirty="0" smtClean="0">
                <a:solidFill>
                  <a:srgbClr val="FF6600"/>
                </a:solidFill>
                <a:latin typeface="Aharoni" panose="02010803020104030203" pitchFamily="2" charset="-79"/>
                <a:cs typeface="Aharoni" panose="02010803020104030203" pitchFamily="2" charset="-79"/>
              </a:rPr>
              <a:t> </a:t>
            </a:r>
            <a:r>
              <a:rPr lang="en-GB" sz="2400" dirty="0" smtClean="0">
                <a:solidFill>
                  <a:schemeClr val="tx1"/>
                </a:solidFill>
                <a:latin typeface="Aharoni" panose="02010803020104030203" pitchFamily="2" charset="-79"/>
                <a:cs typeface="Aharoni" panose="02010803020104030203" pitchFamily="2" charset="-79"/>
              </a:rPr>
              <a:t>comment on it’s effect</a:t>
            </a:r>
            <a:endParaRPr lang="en-GB" sz="2400"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011783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Punctuation Task</a:t>
            </a:r>
            <a:endParaRPr lang="en-GB" dirty="0"/>
          </a:p>
        </p:txBody>
      </p:sp>
      <p:sp>
        <p:nvSpPr>
          <p:cNvPr id="3" name="Content Placeholder 2"/>
          <p:cNvSpPr>
            <a:spLocks noGrp="1"/>
          </p:cNvSpPr>
          <p:nvPr>
            <p:ph idx="1"/>
          </p:nvPr>
        </p:nvSpPr>
        <p:spPr/>
        <p:txBody>
          <a:bodyPr/>
          <a:lstStyle/>
          <a:p>
            <a:r>
              <a:rPr lang="en-GB" dirty="0" smtClean="0"/>
              <a:t>On the first side of your worksheet, match the names of the punctuation to the symbols and their definitions.</a:t>
            </a:r>
            <a:endParaRPr lang="en-GB" dirty="0"/>
          </a:p>
        </p:txBody>
      </p:sp>
      <p:pic>
        <p:nvPicPr>
          <p:cNvPr id="4" name="Picture 2" descr="C:\Users\InnesM2\AppData\Local\Microsoft\Windows\Temporary Internet Files\Content.IE5\6XCIU20L\punctuation-mark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981" y="3276600"/>
            <a:ext cx="3986591" cy="309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4632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12391216"/>
              </p:ext>
            </p:extLst>
          </p:nvPr>
        </p:nvGraphicFramePr>
        <p:xfrm>
          <a:off x="76200" y="0"/>
          <a:ext cx="8839199" cy="6740068"/>
        </p:xfrm>
        <a:graphic>
          <a:graphicData uri="http://schemas.openxmlformats.org/drawingml/2006/table">
            <a:tbl>
              <a:tblPr firstRow="1" bandRow="1">
                <a:tableStyleId>{5C22544A-7EE6-4342-B048-85BDC9FD1C3A}</a:tableStyleId>
              </a:tblPr>
              <a:tblGrid>
                <a:gridCol w="1894113"/>
                <a:gridCol w="2525485"/>
                <a:gridCol w="4419601"/>
              </a:tblGrid>
              <a:tr h="739242">
                <a:tc>
                  <a:txBody>
                    <a:bodyPr/>
                    <a:lstStyle/>
                    <a:p>
                      <a:r>
                        <a:rPr lang="en-GB" sz="1400" dirty="0" smtClean="0"/>
                        <a:t>Name</a:t>
                      </a:r>
                      <a:endParaRPr lang="en-GB" sz="1400" dirty="0"/>
                    </a:p>
                  </a:txBody>
                  <a:tcPr marL="68580" marR="68580"/>
                </a:tc>
                <a:tc>
                  <a:txBody>
                    <a:bodyPr/>
                    <a:lstStyle/>
                    <a:p>
                      <a:r>
                        <a:rPr lang="en-GB" sz="1400" dirty="0" smtClean="0"/>
                        <a:t>Symbol</a:t>
                      </a:r>
                      <a:endParaRPr lang="en-GB" sz="1400" dirty="0"/>
                    </a:p>
                  </a:txBody>
                  <a:tcPr marL="68580" marR="68580"/>
                </a:tc>
                <a:tc>
                  <a:txBody>
                    <a:bodyPr/>
                    <a:lstStyle/>
                    <a:p>
                      <a:r>
                        <a:rPr lang="en-GB" sz="1400" dirty="0" smtClean="0"/>
                        <a:t>Use</a:t>
                      </a:r>
                      <a:endParaRPr lang="en-GB" sz="1400" dirty="0"/>
                    </a:p>
                  </a:txBody>
                  <a:tcPr marL="68580" marR="68580"/>
                </a:tc>
              </a:tr>
              <a:tr h="1258318">
                <a:tc>
                  <a:txBody>
                    <a:bodyPr/>
                    <a:lstStyle/>
                    <a:p>
                      <a:r>
                        <a:rPr lang="en-GB" sz="1400" dirty="0" smtClean="0"/>
                        <a:t>Full stop</a:t>
                      </a:r>
                      <a:endParaRPr lang="en-GB" sz="1400" dirty="0"/>
                    </a:p>
                  </a:txBody>
                  <a:tcPr marL="68580" marR="68580"/>
                </a:tc>
                <a:tc>
                  <a:txBody>
                    <a:bodyPr/>
                    <a:lstStyle/>
                    <a:p>
                      <a:r>
                        <a:rPr lang="en-GB" sz="1400" dirty="0" smtClean="0"/>
                        <a:t>.</a:t>
                      </a:r>
                      <a:endParaRPr lang="en-GB" sz="1400" dirty="0"/>
                    </a:p>
                  </a:txBody>
                  <a:tcPr marL="68580" marR="68580"/>
                </a:tc>
                <a:tc>
                  <a:txBody>
                    <a:bodyPr/>
                    <a:lstStyle/>
                    <a:p>
                      <a:r>
                        <a:rPr lang="en-GB" sz="1400" dirty="0" smtClean="0"/>
                        <a:t>-indicates completion of a sentence</a:t>
                      </a:r>
                    </a:p>
                    <a:p>
                      <a:r>
                        <a:rPr lang="en-GB" sz="1400" dirty="0" smtClean="0"/>
                        <a:t>-determines long/short sentence</a:t>
                      </a:r>
                      <a:endParaRPr lang="en-GB" sz="1400" dirty="0"/>
                    </a:p>
                  </a:txBody>
                  <a:tcPr marL="68580" marR="68580"/>
                </a:tc>
              </a:tr>
              <a:tr h="1479212">
                <a:tc>
                  <a:txBody>
                    <a:bodyPr/>
                    <a:lstStyle/>
                    <a:p>
                      <a:r>
                        <a:rPr lang="en-GB" sz="1400" dirty="0" smtClean="0"/>
                        <a:t>comma</a:t>
                      </a:r>
                      <a:endParaRPr lang="en-GB" sz="1400" dirty="0"/>
                    </a:p>
                  </a:txBody>
                  <a:tcPr marL="68580" marR="68580"/>
                </a:tc>
                <a:tc>
                  <a:txBody>
                    <a:bodyPr/>
                    <a:lstStyle/>
                    <a:p>
                      <a:r>
                        <a:rPr lang="en-GB" sz="1400" dirty="0" smtClean="0"/>
                        <a:t>,</a:t>
                      </a:r>
                      <a:endParaRPr lang="en-GB" sz="1400" dirty="0"/>
                    </a:p>
                  </a:txBody>
                  <a:tcPr marL="68580" marR="68580"/>
                </a:tc>
                <a:tc>
                  <a:txBody>
                    <a:bodyPr/>
                    <a:lstStyle/>
                    <a:p>
                      <a:r>
                        <a:rPr lang="en-GB" sz="1400" dirty="0" smtClean="0"/>
                        <a:t>-separates brief</a:t>
                      </a:r>
                      <a:r>
                        <a:rPr lang="en-GB" sz="1400" baseline="0" dirty="0" smtClean="0"/>
                        <a:t> items in a list: </a:t>
                      </a:r>
                    </a:p>
                    <a:p>
                      <a:r>
                        <a:rPr lang="en-GB" sz="1400" i="1" baseline="0" dirty="0" smtClean="0"/>
                        <a:t>apples, pears, bananas and a grapefruit.</a:t>
                      </a:r>
                    </a:p>
                    <a:p>
                      <a:r>
                        <a:rPr lang="en-GB" sz="1400" baseline="0" dirty="0" smtClean="0"/>
                        <a:t>-used like parenthesis when before and after a phrase:</a:t>
                      </a:r>
                    </a:p>
                    <a:p>
                      <a:r>
                        <a:rPr lang="en-GB" sz="1400" i="1" baseline="0" dirty="0" smtClean="0"/>
                        <a:t>Enter Arthur, a distant cousin, in love with Anne. </a:t>
                      </a:r>
                      <a:r>
                        <a:rPr lang="en-GB" sz="1400" baseline="0" dirty="0" smtClean="0"/>
                        <a:t>(additional info)</a:t>
                      </a:r>
                      <a:endParaRPr lang="en-GB" sz="1400" dirty="0"/>
                    </a:p>
                  </a:txBody>
                  <a:tcPr marL="68580" marR="68580"/>
                </a:tc>
              </a:tr>
              <a:tr h="1678336">
                <a:tc>
                  <a:txBody>
                    <a:bodyPr/>
                    <a:lstStyle/>
                    <a:p>
                      <a:r>
                        <a:rPr lang="en-GB" sz="1400" dirty="0" smtClean="0"/>
                        <a:t>Semi-colon</a:t>
                      </a:r>
                      <a:endParaRPr lang="en-GB" sz="1400" dirty="0"/>
                    </a:p>
                  </a:txBody>
                  <a:tcPr marL="68580" marR="68580"/>
                </a:tc>
                <a:tc>
                  <a:txBody>
                    <a:bodyPr/>
                    <a:lstStyle/>
                    <a:p>
                      <a:r>
                        <a:rPr lang="en-GB" sz="1400" dirty="0" smtClean="0"/>
                        <a:t>;</a:t>
                      </a:r>
                      <a:endParaRPr lang="en-GB" sz="1400" dirty="0"/>
                    </a:p>
                  </a:txBody>
                  <a:tcPr marL="68580" marR="68580"/>
                </a:tc>
                <a:tc>
                  <a:txBody>
                    <a:bodyPr/>
                    <a:lstStyle/>
                    <a:p>
                      <a:r>
                        <a:rPr lang="en-GB" sz="1400" dirty="0" smtClean="0"/>
                        <a:t>-separates larger</a:t>
                      </a:r>
                      <a:r>
                        <a:rPr lang="en-GB" sz="1400" baseline="0" dirty="0" smtClean="0"/>
                        <a:t> items in a list:</a:t>
                      </a:r>
                    </a:p>
                    <a:p>
                      <a:r>
                        <a:rPr lang="en-GB" sz="1400" i="1" baseline="0" dirty="0" smtClean="0"/>
                        <a:t>A beach house in Bermuda; a chalet in the Alps; a castle in Scotland with 40 rooms.</a:t>
                      </a:r>
                    </a:p>
                    <a:p>
                      <a:r>
                        <a:rPr lang="en-GB" sz="1400" baseline="0" dirty="0" smtClean="0"/>
                        <a:t>-indicates a turning point in a balanced sentence:</a:t>
                      </a:r>
                    </a:p>
                    <a:p>
                      <a:r>
                        <a:rPr lang="en-GB" sz="1400" i="1" baseline="0" dirty="0" smtClean="0"/>
                        <a:t>Sober, he was unpredictable; drunk, he was dangerous.</a:t>
                      </a:r>
                      <a:endParaRPr lang="en-GB" sz="1400" i="1" dirty="0"/>
                    </a:p>
                  </a:txBody>
                  <a:tcPr marL="68580" marR="68580"/>
                </a:tc>
              </a:tr>
              <a:tr h="1550492">
                <a:tc>
                  <a:txBody>
                    <a:bodyPr/>
                    <a:lstStyle/>
                    <a:p>
                      <a:r>
                        <a:rPr lang="en-GB" sz="1400" dirty="0" smtClean="0"/>
                        <a:t> colon</a:t>
                      </a:r>
                      <a:endParaRPr lang="en-GB" sz="1400" dirty="0"/>
                    </a:p>
                  </a:txBody>
                  <a:tcPr marL="68580" marR="68580"/>
                </a:tc>
                <a:tc>
                  <a:txBody>
                    <a:bodyPr/>
                    <a:lstStyle/>
                    <a:p>
                      <a:r>
                        <a:rPr lang="en-GB" sz="1400" dirty="0" smtClean="0"/>
                        <a:t>:</a:t>
                      </a:r>
                      <a:endParaRPr lang="en-GB" sz="1400" dirty="0"/>
                    </a:p>
                  </a:txBody>
                  <a:tcPr marL="68580" marR="68580"/>
                </a:tc>
                <a:tc>
                  <a:txBody>
                    <a:bodyPr/>
                    <a:lstStyle/>
                    <a:p>
                      <a:r>
                        <a:rPr lang="en-GB" sz="1400" dirty="0" smtClean="0"/>
                        <a:t>-signals</a:t>
                      </a:r>
                      <a:r>
                        <a:rPr lang="en-GB" sz="1400" baseline="0" dirty="0" smtClean="0"/>
                        <a:t> explanation or elaboration:</a:t>
                      </a:r>
                    </a:p>
                    <a:p>
                      <a:r>
                        <a:rPr lang="en-GB" sz="1400" i="1" baseline="0" dirty="0" smtClean="0"/>
                        <a:t>It was now night: stars twinkled overhead and the moon was rising.</a:t>
                      </a:r>
                    </a:p>
                    <a:p>
                      <a:r>
                        <a:rPr lang="en-GB" sz="1400" baseline="0" dirty="0" smtClean="0"/>
                        <a:t>-signals upcoming quotation</a:t>
                      </a:r>
                    </a:p>
                    <a:p>
                      <a:r>
                        <a:rPr lang="en-GB" sz="1400" baseline="0" dirty="0" smtClean="0"/>
                        <a:t>-introduces a list:</a:t>
                      </a:r>
                    </a:p>
                    <a:p>
                      <a:r>
                        <a:rPr lang="en-GB" sz="1400" i="1" baseline="0" dirty="0" smtClean="0"/>
                        <a:t>Her garden was a picture: tulips, roses, marigolds and daisies.</a:t>
                      </a:r>
                      <a:endParaRPr lang="en-GB" sz="1400" i="1" dirty="0"/>
                    </a:p>
                  </a:txBody>
                  <a:tcPr marL="68580" marR="68580"/>
                </a:tc>
              </a:tr>
            </a:tbl>
          </a:graphicData>
        </a:graphic>
      </p:graphicFrame>
    </p:spTree>
    <p:extLst>
      <p:ext uri="{BB962C8B-B14F-4D97-AF65-F5344CB8AC3E}">
        <p14:creationId xmlns:p14="http://schemas.microsoft.com/office/powerpoint/2010/main" val="3535939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817695" y="0"/>
          <a:ext cx="6048673" cy="7108604"/>
        </p:xfrm>
        <a:graphic>
          <a:graphicData uri="http://schemas.openxmlformats.org/drawingml/2006/table">
            <a:tbl>
              <a:tblPr firstRow="1" bandRow="1">
                <a:tableStyleId>{5C22544A-7EE6-4342-B048-85BDC9FD1C3A}</a:tableStyleId>
              </a:tblPr>
              <a:tblGrid>
                <a:gridCol w="1296144"/>
                <a:gridCol w="1728192"/>
                <a:gridCol w="3024337"/>
              </a:tblGrid>
              <a:tr h="792090">
                <a:tc>
                  <a:txBody>
                    <a:bodyPr/>
                    <a:lstStyle/>
                    <a:p>
                      <a:r>
                        <a:rPr lang="en-GB" sz="1400" dirty="0" smtClean="0"/>
                        <a:t>Name</a:t>
                      </a:r>
                      <a:endParaRPr lang="en-GB" sz="1400" dirty="0"/>
                    </a:p>
                  </a:txBody>
                  <a:tcPr marL="68580" marR="68580"/>
                </a:tc>
                <a:tc>
                  <a:txBody>
                    <a:bodyPr/>
                    <a:lstStyle/>
                    <a:p>
                      <a:r>
                        <a:rPr lang="en-GB" sz="1400" dirty="0" smtClean="0"/>
                        <a:t>Symbol</a:t>
                      </a:r>
                      <a:endParaRPr lang="en-GB" sz="1400" dirty="0"/>
                    </a:p>
                  </a:txBody>
                  <a:tcPr marL="68580" marR="68580"/>
                </a:tc>
                <a:tc>
                  <a:txBody>
                    <a:bodyPr/>
                    <a:lstStyle/>
                    <a:p>
                      <a:r>
                        <a:rPr lang="en-GB" sz="1400" dirty="0" smtClean="0"/>
                        <a:t>Use</a:t>
                      </a:r>
                      <a:endParaRPr lang="en-GB" sz="1400" dirty="0"/>
                    </a:p>
                  </a:txBody>
                  <a:tcPr marL="68580" marR="68580"/>
                </a:tc>
              </a:tr>
              <a:tr h="1348274">
                <a:tc>
                  <a:txBody>
                    <a:bodyPr/>
                    <a:lstStyle/>
                    <a:p>
                      <a:r>
                        <a:rPr lang="en-GB" sz="1400" dirty="0" smtClean="0"/>
                        <a:t>Full stop</a:t>
                      </a:r>
                      <a:endParaRPr lang="en-GB" sz="1400" dirty="0"/>
                    </a:p>
                  </a:txBody>
                  <a:tcPr marL="68580" marR="68580"/>
                </a:tc>
                <a:tc>
                  <a:txBody>
                    <a:bodyPr/>
                    <a:lstStyle/>
                    <a:p>
                      <a:r>
                        <a:rPr lang="en-GB" sz="1400" dirty="0" smtClean="0"/>
                        <a:t>.</a:t>
                      </a:r>
                      <a:endParaRPr lang="en-GB" sz="1400" dirty="0"/>
                    </a:p>
                  </a:txBody>
                  <a:tcPr marL="68580" marR="68580"/>
                </a:tc>
                <a:tc>
                  <a:txBody>
                    <a:bodyPr/>
                    <a:lstStyle/>
                    <a:p>
                      <a:r>
                        <a:rPr lang="en-GB" sz="1400" dirty="0" smtClean="0"/>
                        <a:t>-indicates completion of a sentence</a:t>
                      </a:r>
                    </a:p>
                    <a:p>
                      <a:r>
                        <a:rPr lang="en-GB" sz="1400" dirty="0" smtClean="0"/>
                        <a:t>-determines long/short sentence</a:t>
                      </a:r>
                      <a:endParaRPr lang="en-GB" sz="1400" dirty="0"/>
                    </a:p>
                  </a:txBody>
                  <a:tcPr marL="68580" marR="68580"/>
                </a:tc>
              </a:tr>
              <a:tr h="1348274">
                <a:tc>
                  <a:txBody>
                    <a:bodyPr/>
                    <a:lstStyle/>
                    <a:p>
                      <a:r>
                        <a:rPr lang="en-GB" sz="1400" dirty="0" smtClean="0"/>
                        <a:t>Comma</a:t>
                      </a:r>
                    </a:p>
                    <a:p>
                      <a:endParaRPr lang="en-GB" sz="1400" dirty="0"/>
                    </a:p>
                  </a:txBody>
                  <a:tcPr marL="68580" marR="68580"/>
                </a:tc>
                <a:tc>
                  <a:txBody>
                    <a:bodyPr/>
                    <a:lstStyle/>
                    <a:p>
                      <a:r>
                        <a:rPr lang="en-GB" sz="1400" dirty="0" smtClean="0"/>
                        <a:t>,</a:t>
                      </a:r>
                      <a:endParaRPr lang="en-GB" sz="1400" dirty="0"/>
                    </a:p>
                  </a:txBody>
                  <a:tcPr marL="68580" marR="68580"/>
                </a:tc>
                <a:tc>
                  <a:txBody>
                    <a:bodyPr/>
                    <a:lstStyle/>
                    <a:p>
                      <a:r>
                        <a:rPr lang="en-GB" sz="1400" dirty="0" smtClean="0"/>
                        <a:t>-separates brief</a:t>
                      </a:r>
                      <a:r>
                        <a:rPr lang="en-GB" sz="1400" baseline="0" dirty="0" smtClean="0"/>
                        <a:t> items in a list: </a:t>
                      </a:r>
                    </a:p>
                    <a:p>
                      <a:r>
                        <a:rPr lang="en-GB" sz="1400" i="1" baseline="0" dirty="0" smtClean="0"/>
                        <a:t>apples, pears, bananas and a grapefruit.</a:t>
                      </a:r>
                    </a:p>
                    <a:p>
                      <a:r>
                        <a:rPr lang="en-GB" sz="1400" baseline="0" dirty="0" smtClean="0"/>
                        <a:t>-used like parenthesis when before and after a phrase:</a:t>
                      </a:r>
                    </a:p>
                    <a:p>
                      <a:r>
                        <a:rPr lang="en-GB" sz="1400" i="1" baseline="0" dirty="0" smtClean="0"/>
                        <a:t>Enter Arthur, a distant cousin, in love with Anne. </a:t>
                      </a:r>
                      <a:r>
                        <a:rPr lang="en-GB" sz="1400" baseline="0" dirty="0" smtClean="0"/>
                        <a:t>(additional info)</a:t>
                      </a:r>
                      <a:endParaRPr lang="en-GB" sz="1400" dirty="0"/>
                    </a:p>
                  </a:txBody>
                  <a:tcPr marL="68580" marR="68580"/>
                </a:tc>
              </a:tr>
              <a:tr h="1348274">
                <a:tc>
                  <a:txBody>
                    <a:bodyPr/>
                    <a:lstStyle/>
                    <a:p>
                      <a:r>
                        <a:rPr lang="en-GB" sz="1400" dirty="0" smtClean="0"/>
                        <a:t>Semi-colon</a:t>
                      </a:r>
                      <a:endParaRPr lang="en-GB" sz="1400" dirty="0"/>
                    </a:p>
                  </a:txBody>
                  <a:tcPr marL="68580" marR="68580"/>
                </a:tc>
                <a:tc>
                  <a:txBody>
                    <a:bodyPr/>
                    <a:lstStyle/>
                    <a:p>
                      <a:r>
                        <a:rPr lang="en-GB" sz="1400" dirty="0" smtClean="0"/>
                        <a:t>;</a:t>
                      </a:r>
                      <a:endParaRPr lang="en-GB" sz="1400" dirty="0"/>
                    </a:p>
                  </a:txBody>
                  <a:tcPr marL="68580" marR="68580"/>
                </a:tc>
                <a:tc>
                  <a:txBody>
                    <a:bodyPr/>
                    <a:lstStyle/>
                    <a:p>
                      <a:r>
                        <a:rPr lang="en-GB" sz="1400" dirty="0" smtClean="0"/>
                        <a:t>-separates larger</a:t>
                      </a:r>
                      <a:r>
                        <a:rPr lang="en-GB" sz="1400" baseline="0" dirty="0" smtClean="0"/>
                        <a:t> items in a list:</a:t>
                      </a:r>
                    </a:p>
                    <a:p>
                      <a:r>
                        <a:rPr lang="en-GB" sz="1400" i="1" baseline="0" dirty="0" smtClean="0"/>
                        <a:t>A beach house in Bermuda; a chalet in the Alps; a castle in Scotland with 40 rooms.</a:t>
                      </a:r>
                    </a:p>
                    <a:p>
                      <a:r>
                        <a:rPr lang="en-GB" sz="1400" baseline="0" dirty="0" smtClean="0"/>
                        <a:t>-indicates a turning point in a balanced sentence:</a:t>
                      </a:r>
                    </a:p>
                    <a:p>
                      <a:r>
                        <a:rPr lang="en-GB" sz="1400" i="1" baseline="0" dirty="0" smtClean="0"/>
                        <a:t>Sober, he was unpredictable; drunk, he was dangerous.</a:t>
                      </a:r>
                      <a:endParaRPr lang="en-GB" sz="1400" i="1" dirty="0"/>
                    </a:p>
                  </a:txBody>
                  <a:tcPr marL="68580" marR="68580"/>
                </a:tc>
              </a:tr>
              <a:tr h="1348274">
                <a:tc>
                  <a:txBody>
                    <a:bodyPr/>
                    <a:lstStyle/>
                    <a:p>
                      <a:r>
                        <a:rPr lang="en-GB" sz="1400" dirty="0" smtClean="0"/>
                        <a:t>Colon </a:t>
                      </a:r>
                      <a:endParaRPr lang="en-GB" sz="1400" dirty="0"/>
                    </a:p>
                  </a:txBody>
                  <a:tcPr marL="68580" marR="68580"/>
                </a:tc>
                <a:tc>
                  <a:txBody>
                    <a:bodyPr/>
                    <a:lstStyle/>
                    <a:p>
                      <a:r>
                        <a:rPr lang="en-GB" sz="1400" dirty="0" smtClean="0"/>
                        <a:t>:</a:t>
                      </a:r>
                      <a:endParaRPr lang="en-GB" sz="1400" dirty="0"/>
                    </a:p>
                  </a:txBody>
                  <a:tcPr marL="68580" marR="68580"/>
                </a:tc>
                <a:tc>
                  <a:txBody>
                    <a:bodyPr/>
                    <a:lstStyle/>
                    <a:p>
                      <a:r>
                        <a:rPr lang="en-GB" sz="1400" dirty="0" smtClean="0"/>
                        <a:t>-signals</a:t>
                      </a:r>
                      <a:r>
                        <a:rPr lang="en-GB" sz="1400" baseline="0" dirty="0" smtClean="0"/>
                        <a:t> explanation or elaboration:</a:t>
                      </a:r>
                    </a:p>
                    <a:p>
                      <a:r>
                        <a:rPr lang="en-GB" sz="1400" i="1" baseline="0" dirty="0" smtClean="0"/>
                        <a:t>It was now night: stars twinkled overhead and the moon was rising.</a:t>
                      </a:r>
                    </a:p>
                    <a:p>
                      <a:r>
                        <a:rPr lang="en-GB" sz="1400" baseline="0" dirty="0" smtClean="0"/>
                        <a:t>-signals upcoming quotation</a:t>
                      </a:r>
                    </a:p>
                    <a:p>
                      <a:r>
                        <a:rPr lang="en-GB" sz="1400" baseline="0" dirty="0" smtClean="0"/>
                        <a:t>-introduces a list:</a:t>
                      </a:r>
                    </a:p>
                    <a:p>
                      <a:r>
                        <a:rPr lang="en-GB" sz="1400" i="1" baseline="0" dirty="0" smtClean="0"/>
                        <a:t>Her garden was a picture: tulips, roses, marigolds and daisies.</a:t>
                      </a:r>
                      <a:endParaRPr lang="en-GB" sz="1400" i="1" dirty="0"/>
                    </a:p>
                  </a:txBody>
                  <a:tcPr marL="68580" marR="68580"/>
                </a:tc>
              </a:tr>
            </a:tbl>
          </a:graphicData>
        </a:graphic>
      </p:graphicFrame>
    </p:spTree>
    <p:extLst>
      <p:ext uri="{BB962C8B-B14F-4D97-AF65-F5344CB8AC3E}">
        <p14:creationId xmlns:p14="http://schemas.microsoft.com/office/powerpoint/2010/main" val="385786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WARNING</a:t>
            </a:r>
            <a:endParaRPr lang="en-GB" dirty="0"/>
          </a:p>
        </p:txBody>
      </p:sp>
      <p:sp>
        <p:nvSpPr>
          <p:cNvPr id="4" name="Content Placeholder 3"/>
          <p:cNvSpPr>
            <a:spLocks noGrp="1"/>
          </p:cNvSpPr>
          <p:nvPr>
            <p:ph idx="1"/>
          </p:nvPr>
        </p:nvSpPr>
        <p:spPr>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buFontTx/>
              <a:buBlip>
                <a:blip r:embed="rId2"/>
              </a:buBlip>
            </a:pPr>
            <a:r>
              <a:rPr lang="en-GB" sz="4000" b="1" dirty="0">
                <a:solidFill>
                  <a:srgbClr val="FF0000"/>
                </a:solidFill>
              </a:rPr>
              <a:t>Avoid word-for-word translations </a:t>
            </a:r>
            <a:r>
              <a:rPr lang="en-GB" sz="4000" b="1" dirty="0">
                <a:solidFill>
                  <a:srgbClr val="FF0000"/>
                </a:solidFill>
                <a:sym typeface="Wingdings" panose="05000000000000000000" pitchFamily="2" charset="2"/>
              </a:rPr>
              <a:t> reshape the sentence if you need </a:t>
            </a:r>
            <a:r>
              <a:rPr lang="en-GB" sz="4000" b="1" dirty="0" smtClean="0">
                <a:solidFill>
                  <a:srgbClr val="FF0000"/>
                </a:solidFill>
                <a:sym typeface="Wingdings" panose="05000000000000000000" pitchFamily="2" charset="2"/>
              </a:rPr>
              <a:t>to</a:t>
            </a:r>
          </a:p>
          <a:p>
            <a:pPr marL="0" indent="0">
              <a:buNone/>
            </a:pPr>
            <a:r>
              <a:rPr lang="en-GB" sz="4000" b="1" dirty="0" smtClean="0">
                <a:solidFill>
                  <a:srgbClr val="FF0000"/>
                </a:solidFill>
                <a:sym typeface="Wingdings" panose="05000000000000000000" pitchFamily="2" charset="2"/>
              </a:rPr>
              <a:t> </a:t>
            </a:r>
            <a:endParaRPr lang="en-GB" sz="4000" b="1" dirty="0">
              <a:solidFill>
                <a:srgbClr val="FF0000"/>
              </a:solidFill>
              <a:sym typeface="Wingdings" panose="05000000000000000000" pitchFamily="2" charset="2"/>
            </a:endParaRPr>
          </a:p>
          <a:p>
            <a:pPr marL="285750" indent="-285750">
              <a:buFontTx/>
              <a:buBlip>
                <a:blip r:embed="rId2"/>
              </a:buBlip>
            </a:pPr>
            <a:r>
              <a:rPr lang="en-GB" sz="4000" b="1" dirty="0">
                <a:solidFill>
                  <a:srgbClr val="FF0000"/>
                </a:solidFill>
                <a:sym typeface="Wingdings" panose="05000000000000000000" pitchFamily="2" charset="2"/>
              </a:rPr>
              <a:t>Not all words can be changed...be sensible!  (focus on verbs, adjectives, and figures of speech; not nouns and proper nouns)</a:t>
            </a:r>
            <a:endParaRPr lang="en-GB" sz="4000" b="1" dirty="0">
              <a:solidFill>
                <a:srgbClr val="FF0000"/>
              </a:solidFill>
            </a:endParaRPr>
          </a:p>
        </p:txBody>
      </p:sp>
    </p:spTree>
    <p:extLst>
      <p:ext uri="{BB962C8B-B14F-4D97-AF65-F5344CB8AC3E}">
        <p14:creationId xmlns:p14="http://schemas.microsoft.com/office/powerpoint/2010/main" val="24246291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Punctuation Task</a:t>
            </a:r>
            <a:endParaRPr lang="en-GB" dirty="0"/>
          </a:p>
        </p:txBody>
      </p:sp>
      <p:sp>
        <p:nvSpPr>
          <p:cNvPr id="3" name="Content Placeholder 2"/>
          <p:cNvSpPr>
            <a:spLocks noGrp="1"/>
          </p:cNvSpPr>
          <p:nvPr>
            <p:ph idx="1"/>
          </p:nvPr>
        </p:nvSpPr>
        <p:spPr/>
        <p:txBody>
          <a:bodyPr/>
          <a:lstStyle/>
          <a:p>
            <a:r>
              <a:rPr lang="en-GB" dirty="0" smtClean="0"/>
              <a:t>On the second side of your worksheet, match the names AND symbols of the punctuation to their definitions.</a:t>
            </a:r>
            <a:endParaRPr lang="en-GB" dirty="0"/>
          </a:p>
        </p:txBody>
      </p:sp>
      <p:pic>
        <p:nvPicPr>
          <p:cNvPr id="4" name="Picture 2" descr="C:\Users\InnesM2\AppData\Local\Microsoft\Windows\Temporary Internet Files\Content.IE5\6XCIU20L\punctuation-mark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981" y="3276600"/>
            <a:ext cx="3986591" cy="309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7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06088200"/>
              </p:ext>
            </p:extLst>
          </p:nvPr>
        </p:nvGraphicFramePr>
        <p:xfrm>
          <a:off x="152400" y="0"/>
          <a:ext cx="8915400" cy="6705600"/>
        </p:xfrm>
        <a:graphic>
          <a:graphicData uri="http://schemas.openxmlformats.org/drawingml/2006/table">
            <a:tbl>
              <a:tblPr firstRow="1" bandRow="1">
                <a:tableStyleId>{5C22544A-7EE6-4342-B048-85BDC9FD1C3A}</a:tableStyleId>
              </a:tblPr>
              <a:tblGrid>
                <a:gridCol w="1929859"/>
                <a:gridCol w="2007052"/>
                <a:gridCol w="4978489"/>
              </a:tblGrid>
              <a:tr h="1077939">
                <a:tc>
                  <a:txBody>
                    <a:bodyPr/>
                    <a:lstStyle/>
                    <a:p>
                      <a:r>
                        <a:rPr lang="en-GB" sz="1400" dirty="0" smtClean="0"/>
                        <a:t>Name</a:t>
                      </a:r>
                      <a:endParaRPr lang="en-GB" sz="1400" dirty="0"/>
                    </a:p>
                  </a:txBody>
                  <a:tcPr marL="68580" marR="68580"/>
                </a:tc>
                <a:tc>
                  <a:txBody>
                    <a:bodyPr/>
                    <a:lstStyle/>
                    <a:p>
                      <a:r>
                        <a:rPr lang="en-GB" sz="1400" dirty="0" smtClean="0"/>
                        <a:t>Symbol</a:t>
                      </a:r>
                      <a:endParaRPr lang="en-GB" sz="1400" dirty="0"/>
                    </a:p>
                  </a:txBody>
                  <a:tcPr marL="68580" marR="68580"/>
                </a:tc>
                <a:tc>
                  <a:txBody>
                    <a:bodyPr/>
                    <a:lstStyle/>
                    <a:p>
                      <a:r>
                        <a:rPr lang="en-GB" sz="1400" dirty="0" smtClean="0"/>
                        <a:t>Use</a:t>
                      </a:r>
                      <a:endParaRPr lang="en-GB" sz="1400" dirty="0"/>
                    </a:p>
                  </a:txBody>
                  <a:tcPr marL="68580" marR="68580"/>
                </a:tc>
              </a:tr>
              <a:tr h="1077939">
                <a:tc>
                  <a:txBody>
                    <a:bodyPr/>
                    <a:lstStyle/>
                    <a:p>
                      <a:r>
                        <a:rPr lang="en-GB" sz="1400" dirty="0" smtClean="0"/>
                        <a:t>parenthesis</a:t>
                      </a:r>
                      <a:endParaRPr lang="en-GB" sz="1400" dirty="0"/>
                    </a:p>
                  </a:txBody>
                  <a:tcPr marL="68580" marR="68580"/>
                </a:tc>
                <a:tc>
                  <a:txBody>
                    <a:bodyPr/>
                    <a:lstStyle/>
                    <a:p>
                      <a:pPr marL="285750" indent="-285750">
                        <a:buFontTx/>
                        <a:buChar char="-"/>
                      </a:pPr>
                      <a:r>
                        <a:rPr lang="en-GB" sz="1400" dirty="0" smtClean="0"/>
                        <a:t>-</a:t>
                      </a:r>
                    </a:p>
                    <a:p>
                      <a:pPr marL="0" indent="0">
                        <a:buFontTx/>
                        <a:buNone/>
                      </a:pPr>
                      <a:r>
                        <a:rPr lang="en-GB" sz="1400" dirty="0" smtClean="0"/>
                        <a:t>(         )</a:t>
                      </a:r>
                      <a:endParaRPr lang="en-GB" sz="1400" dirty="0"/>
                    </a:p>
                  </a:txBody>
                  <a:tcPr marL="68580" marR="68580"/>
                </a:tc>
                <a:tc>
                  <a:txBody>
                    <a:bodyPr/>
                    <a:lstStyle/>
                    <a:p>
                      <a:r>
                        <a:rPr lang="en-GB" sz="1400" dirty="0" smtClean="0"/>
                        <a:t>-adds additional information </a:t>
                      </a:r>
                    </a:p>
                    <a:p>
                      <a:r>
                        <a:rPr lang="en-GB" sz="1400" dirty="0" smtClean="0"/>
                        <a:t>-single</a:t>
                      </a:r>
                      <a:r>
                        <a:rPr lang="en-GB" sz="1400" baseline="0" dirty="0" smtClean="0"/>
                        <a:t> dash adds emphasis or importance to a word or phrase</a:t>
                      </a:r>
                      <a:endParaRPr lang="en-GB" sz="1400" dirty="0"/>
                    </a:p>
                  </a:txBody>
                  <a:tcPr marL="68580" marR="68580"/>
                </a:tc>
              </a:tr>
              <a:tr h="1077939">
                <a:tc>
                  <a:txBody>
                    <a:bodyPr/>
                    <a:lstStyle/>
                    <a:p>
                      <a:r>
                        <a:rPr lang="en-GB" dirty="0" smtClean="0"/>
                        <a:t>ellipsis</a:t>
                      </a:r>
                      <a:endParaRPr lang="en-GB" dirty="0"/>
                    </a:p>
                  </a:txBody>
                  <a:tcPr marL="68580" marR="68580"/>
                </a:tc>
                <a:tc>
                  <a:txBody>
                    <a:bodyPr/>
                    <a:lstStyle/>
                    <a:p>
                      <a:r>
                        <a:rPr lang="en-GB" sz="1400" dirty="0" smtClean="0"/>
                        <a:t>…</a:t>
                      </a:r>
                      <a:endParaRPr lang="en-GB" sz="1400" dirty="0"/>
                    </a:p>
                  </a:txBody>
                  <a:tcPr marL="68580" marR="68580"/>
                </a:tc>
                <a:tc>
                  <a:txBody>
                    <a:bodyPr/>
                    <a:lstStyle/>
                    <a:p>
                      <a:r>
                        <a:rPr lang="en-GB" sz="1400" dirty="0" smtClean="0"/>
                        <a:t>-in middle of a sentence,</a:t>
                      </a:r>
                      <a:r>
                        <a:rPr lang="en-GB" sz="1400" baseline="0" dirty="0" smtClean="0"/>
                        <a:t> suggests interruption, hesitation or indecision</a:t>
                      </a:r>
                    </a:p>
                    <a:p>
                      <a:r>
                        <a:rPr lang="en-GB" sz="1400" baseline="0" dirty="0" smtClean="0"/>
                        <a:t>-end of sentence, suggests anticipation or suspense</a:t>
                      </a:r>
                      <a:endParaRPr lang="en-GB" sz="1400" dirty="0"/>
                    </a:p>
                  </a:txBody>
                  <a:tcPr marL="68580" marR="68580"/>
                </a:tc>
              </a:tr>
              <a:tr h="1077939">
                <a:tc>
                  <a:txBody>
                    <a:bodyPr/>
                    <a:lstStyle/>
                    <a:p>
                      <a:r>
                        <a:rPr lang="en-GB" dirty="0" smtClean="0"/>
                        <a:t>Exclamation mark</a:t>
                      </a:r>
                      <a:endParaRPr lang="en-GB" dirty="0"/>
                    </a:p>
                  </a:txBody>
                  <a:tcPr marL="68580" marR="68580"/>
                </a:tc>
                <a:tc>
                  <a:txBody>
                    <a:bodyPr/>
                    <a:lstStyle/>
                    <a:p>
                      <a:r>
                        <a:rPr lang="en-GB" sz="1400" dirty="0" smtClean="0"/>
                        <a:t>!</a:t>
                      </a:r>
                      <a:endParaRPr lang="en-GB" sz="1400" dirty="0"/>
                    </a:p>
                  </a:txBody>
                  <a:tcPr marL="68580" marR="68580"/>
                </a:tc>
                <a:tc>
                  <a:txBody>
                    <a:bodyPr/>
                    <a:lstStyle/>
                    <a:p>
                      <a:r>
                        <a:rPr lang="en-GB" sz="1400" dirty="0" smtClean="0"/>
                        <a:t>-indicates</a:t>
                      </a:r>
                      <a:r>
                        <a:rPr lang="en-GB" sz="1400" baseline="0" dirty="0" smtClean="0"/>
                        <a:t> strong emotion, often surprise, excitement or anger</a:t>
                      </a:r>
                      <a:endParaRPr lang="en-GB" sz="1400" dirty="0"/>
                    </a:p>
                  </a:txBody>
                  <a:tcPr marL="68580" marR="68580"/>
                </a:tc>
              </a:tr>
              <a:tr h="1315905">
                <a:tc>
                  <a:txBody>
                    <a:bodyPr/>
                    <a:lstStyle/>
                    <a:p>
                      <a:r>
                        <a:rPr lang="en-GB" dirty="0" smtClean="0"/>
                        <a:t>Question</a:t>
                      </a:r>
                      <a:r>
                        <a:rPr lang="en-GB" baseline="0" dirty="0" smtClean="0"/>
                        <a:t> mark</a:t>
                      </a:r>
                      <a:endParaRPr lang="en-GB" dirty="0"/>
                    </a:p>
                  </a:txBody>
                  <a:tcPr marL="68580" marR="68580"/>
                </a:tc>
                <a:tc>
                  <a:txBody>
                    <a:bodyPr/>
                    <a:lstStyle/>
                    <a:p>
                      <a:r>
                        <a:rPr lang="en-GB" sz="1400" dirty="0" smtClean="0"/>
                        <a:t>?</a:t>
                      </a:r>
                      <a:endParaRPr lang="en-GB" sz="1400" dirty="0"/>
                    </a:p>
                  </a:txBody>
                  <a:tcPr marL="68580" marR="68580"/>
                </a:tc>
                <a:tc>
                  <a:txBody>
                    <a:bodyPr/>
                    <a:lstStyle/>
                    <a:p>
                      <a:r>
                        <a:rPr lang="en-GB" sz="1400" dirty="0" smtClean="0"/>
                        <a:t>-may ask a question to answer in following paragraph</a:t>
                      </a:r>
                    </a:p>
                    <a:p>
                      <a:r>
                        <a:rPr lang="en-GB" sz="1400" dirty="0" smtClean="0"/>
                        <a:t>-series of questions=confusion</a:t>
                      </a:r>
                      <a:r>
                        <a:rPr lang="en-GB" sz="1400" baseline="0" dirty="0" smtClean="0"/>
                        <a:t> or bewilderment</a:t>
                      </a:r>
                    </a:p>
                    <a:p>
                      <a:r>
                        <a:rPr lang="en-GB" sz="1400" baseline="0" dirty="0" smtClean="0"/>
                        <a:t>-rhetorical question-invites reader to share the writer’s views.</a:t>
                      </a:r>
                      <a:endParaRPr lang="en-GB" sz="1400" dirty="0"/>
                    </a:p>
                  </a:txBody>
                  <a:tcPr marL="68580" marR="68580"/>
                </a:tc>
              </a:tr>
              <a:tr h="1077939">
                <a:tc>
                  <a:txBody>
                    <a:bodyPr/>
                    <a:lstStyle/>
                    <a:p>
                      <a:r>
                        <a:rPr lang="en-GB" dirty="0" smtClean="0"/>
                        <a:t>Inverted commas</a:t>
                      </a:r>
                      <a:endParaRPr lang="en-GB" dirty="0"/>
                    </a:p>
                  </a:txBody>
                  <a:tcPr marL="68580" marR="68580"/>
                </a:tc>
                <a:tc>
                  <a:txBody>
                    <a:bodyPr/>
                    <a:lstStyle/>
                    <a:p>
                      <a:r>
                        <a:rPr lang="en-GB" sz="1400" dirty="0" smtClean="0"/>
                        <a:t>“         “</a:t>
                      </a:r>
                      <a:endParaRPr lang="en-GB" sz="1400" dirty="0"/>
                    </a:p>
                  </a:txBody>
                  <a:tcPr marL="68580" marR="68580"/>
                </a:tc>
                <a:tc>
                  <a:txBody>
                    <a:bodyPr/>
                    <a:lstStyle/>
                    <a:p>
                      <a:r>
                        <a:rPr lang="en-GB" sz="1400" dirty="0" smtClean="0"/>
                        <a:t>-around a word or phrase-casts doubt on meaning of word</a:t>
                      </a:r>
                    </a:p>
                    <a:p>
                      <a:r>
                        <a:rPr lang="en-GB" sz="1400" dirty="0" smtClean="0"/>
                        <a:t>-indicates title of poem,</a:t>
                      </a:r>
                      <a:r>
                        <a:rPr lang="en-GB" sz="1400" baseline="0" dirty="0" smtClean="0"/>
                        <a:t> song, article or chapter.</a:t>
                      </a:r>
                      <a:endParaRPr lang="en-GB" sz="1400" dirty="0"/>
                    </a:p>
                  </a:txBody>
                  <a:tcPr marL="68580" marR="68580"/>
                </a:tc>
              </a:tr>
            </a:tbl>
          </a:graphicData>
        </a:graphic>
      </p:graphicFrame>
    </p:spTree>
    <p:extLst>
      <p:ext uri="{BB962C8B-B14F-4D97-AF65-F5344CB8AC3E}">
        <p14:creationId xmlns:p14="http://schemas.microsoft.com/office/powerpoint/2010/main" val="260705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31090"/>
              </p:ext>
            </p:extLst>
          </p:nvPr>
        </p:nvGraphicFramePr>
        <p:xfrm>
          <a:off x="152400" y="0"/>
          <a:ext cx="8915400" cy="6705600"/>
        </p:xfrm>
        <a:graphic>
          <a:graphicData uri="http://schemas.openxmlformats.org/drawingml/2006/table">
            <a:tbl>
              <a:tblPr firstRow="1" bandRow="1">
                <a:tableStyleId>{5C22544A-7EE6-4342-B048-85BDC9FD1C3A}</a:tableStyleId>
              </a:tblPr>
              <a:tblGrid>
                <a:gridCol w="1929859"/>
                <a:gridCol w="2007052"/>
                <a:gridCol w="4978489"/>
              </a:tblGrid>
              <a:tr h="1077939">
                <a:tc>
                  <a:txBody>
                    <a:bodyPr/>
                    <a:lstStyle/>
                    <a:p>
                      <a:r>
                        <a:rPr lang="en-GB" sz="1400" dirty="0" smtClean="0"/>
                        <a:t>Name</a:t>
                      </a:r>
                      <a:endParaRPr lang="en-GB" sz="1400" dirty="0"/>
                    </a:p>
                  </a:txBody>
                  <a:tcPr marL="68580" marR="68580"/>
                </a:tc>
                <a:tc>
                  <a:txBody>
                    <a:bodyPr/>
                    <a:lstStyle/>
                    <a:p>
                      <a:r>
                        <a:rPr lang="en-GB" sz="1400" dirty="0" smtClean="0"/>
                        <a:t>Symbol</a:t>
                      </a:r>
                      <a:endParaRPr lang="en-GB" sz="1400" dirty="0"/>
                    </a:p>
                  </a:txBody>
                  <a:tcPr marL="68580" marR="68580"/>
                </a:tc>
                <a:tc>
                  <a:txBody>
                    <a:bodyPr/>
                    <a:lstStyle/>
                    <a:p>
                      <a:r>
                        <a:rPr lang="en-GB" sz="1400" dirty="0" smtClean="0"/>
                        <a:t>Use</a:t>
                      </a:r>
                      <a:endParaRPr lang="en-GB" sz="1400" dirty="0"/>
                    </a:p>
                  </a:txBody>
                  <a:tcPr marL="68580" marR="68580"/>
                </a:tc>
              </a:tr>
              <a:tr h="1077939">
                <a:tc>
                  <a:txBody>
                    <a:bodyPr/>
                    <a:lstStyle/>
                    <a:p>
                      <a:r>
                        <a:rPr lang="en-GB" sz="1800" dirty="0" smtClean="0"/>
                        <a:t>parenthesis</a:t>
                      </a:r>
                      <a:endParaRPr lang="en-GB" sz="1800" dirty="0"/>
                    </a:p>
                  </a:txBody>
                  <a:tcPr marL="68580" marR="68580"/>
                </a:tc>
                <a:tc>
                  <a:txBody>
                    <a:bodyPr/>
                    <a:lstStyle/>
                    <a:p>
                      <a:pPr marL="0" indent="0">
                        <a:buFontTx/>
                        <a:buNone/>
                      </a:pPr>
                      <a:r>
                        <a:rPr lang="en-GB" sz="1400" dirty="0" smtClean="0"/>
                        <a:t>(    )</a:t>
                      </a:r>
                    </a:p>
                    <a:p>
                      <a:pPr marL="285750" indent="-285750">
                        <a:buFontTx/>
                        <a:buChar char="-"/>
                      </a:pPr>
                      <a:r>
                        <a:rPr lang="en-GB" sz="1400" dirty="0" smtClean="0"/>
                        <a:t>-</a:t>
                      </a:r>
                    </a:p>
                    <a:p>
                      <a:pPr marL="0" indent="0">
                        <a:buFontTx/>
                        <a:buNone/>
                      </a:pPr>
                      <a:r>
                        <a:rPr lang="en-GB" sz="1400" dirty="0" smtClean="0"/>
                        <a:t>,</a:t>
                      </a:r>
                      <a:r>
                        <a:rPr lang="en-GB" sz="1400" baseline="0" dirty="0" smtClean="0"/>
                        <a:t>        ,</a:t>
                      </a:r>
                      <a:endParaRPr lang="en-GB" sz="1400" dirty="0"/>
                    </a:p>
                  </a:txBody>
                  <a:tcPr marL="68580" marR="68580"/>
                </a:tc>
                <a:tc>
                  <a:txBody>
                    <a:bodyPr/>
                    <a:lstStyle/>
                    <a:p>
                      <a:r>
                        <a:rPr lang="en-GB" sz="1400" dirty="0" smtClean="0"/>
                        <a:t>-adds additional information </a:t>
                      </a:r>
                    </a:p>
                    <a:p>
                      <a:r>
                        <a:rPr lang="en-GB" sz="1400" dirty="0" smtClean="0"/>
                        <a:t>-single</a:t>
                      </a:r>
                      <a:r>
                        <a:rPr lang="en-GB" sz="1400" baseline="0" dirty="0" smtClean="0"/>
                        <a:t> dash adds emphasis or importance to a word or phrase</a:t>
                      </a:r>
                      <a:endParaRPr lang="en-GB" sz="1400" dirty="0"/>
                    </a:p>
                  </a:txBody>
                  <a:tcPr marL="68580" marR="68580"/>
                </a:tc>
              </a:tr>
              <a:tr h="1077939">
                <a:tc>
                  <a:txBody>
                    <a:bodyPr/>
                    <a:lstStyle/>
                    <a:p>
                      <a:r>
                        <a:rPr lang="en-GB" dirty="0" smtClean="0"/>
                        <a:t>Ellipsis</a:t>
                      </a:r>
                      <a:endParaRPr lang="en-GB" dirty="0"/>
                    </a:p>
                  </a:txBody>
                  <a:tcPr marL="68580" marR="68580"/>
                </a:tc>
                <a:tc>
                  <a:txBody>
                    <a:bodyPr/>
                    <a:lstStyle/>
                    <a:p>
                      <a:r>
                        <a:rPr lang="en-GB" sz="1400" dirty="0" smtClean="0"/>
                        <a:t>…</a:t>
                      </a:r>
                      <a:endParaRPr lang="en-GB" sz="1400" dirty="0"/>
                    </a:p>
                  </a:txBody>
                  <a:tcPr marL="68580" marR="68580"/>
                </a:tc>
                <a:tc>
                  <a:txBody>
                    <a:bodyPr/>
                    <a:lstStyle/>
                    <a:p>
                      <a:r>
                        <a:rPr lang="en-GB" sz="1400" dirty="0" smtClean="0"/>
                        <a:t>-in middle of a sentence,</a:t>
                      </a:r>
                      <a:r>
                        <a:rPr lang="en-GB" sz="1400" baseline="0" dirty="0" smtClean="0"/>
                        <a:t> suggests interruption, hesitation or indecision</a:t>
                      </a:r>
                    </a:p>
                    <a:p>
                      <a:r>
                        <a:rPr lang="en-GB" sz="1400" baseline="0" dirty="0" smtClean="0"/>
                        <a:t>-end of sentence, suggests anticipation or suspense</a:t>
                      </a:r>
                      <a:endParaRPr lang="en-GB" sz="1400" dirty="0"/>
                    </a:p>
                  </a:txBody>
                  <a:tcPr marL="68580" marR="68580"/>
                </a:tc>
              </a:tr>
              <a:tr h="1077939">
                <a:tc>
                  <a:txBody>
                    <a:bodyPr/>
                    <a:lstStyle/>
                    <a:p>
                      <a:r>
                        <a:rPr lang="en-GB" dirty="0" smtClean="0"/>
                        <a:t>Exclamation mark</a:t>
                      </a:r>
                      <a:endParaRPr lang="en-GB" dirty="0"/>
                    </a:p>
                  </a:txBody>
                  <a:tcPr marL="68580" marR="68580"/>
                </a:tc>
                <a:tc>
                  <a:txBody>
                    <a:bodyPr/>
                    <a:lstStyle/>
                    <a:p>
                      <a:r>
                        <a:rPr lang="en-GB" sz="1400" dirty="0" smtClean="0"/>
                        <a:t>!</a:t>
                      </a:r>
                      <a:endParaRPr lang="en-GB" sz="1400" dirty="0"/>
                    </a:p>
                  </a:txBody>
                  <a:tcPr marL="68580" marR="68580"/>
                </a:tc>
                <a:tc>
                  <a:txBody>
                    <a:bodyPr/>
                    <a:lstStyle/>
                    <a:p>
                      <a:r>
                        <a:rPr lang="en-GB" sz="1400" dirty="0" smtClean="0"/>
                        <a:t>-indicates</a:t>
                      </a:r>
                      <a:r>
                        <a:rPr lang="en-GB" sz="1400" baseline="0" dirty="0" smtClean="0"/>
                        <a:t> strong emotion, often surprise, excitement or anger</a:t>
                      </a:r>
                      <a:endParaRPr lang="en-GB" sz="1400" dirty="0"/>
                    </a:p>
                  </a:txBody>
                  <a:tcPr marL="68580" marR="68580"/>
                </a:tc>
              </a:tr>
              <a:tr h="1315905">
                <a:tc>
                  <a:txBody>
                    <a:bodyPr/>
                    <a:lstStyle/>
                    <a:p>
                      <a:r>
                        <a:rPr lang="en-GB" dirty="0" smtClean="0"/>
                        <a:t>Question</a:t>
                      </a:r>
                      <a:r>
                        <a:rPr lang="en-GB" baseline="0" dirty="0" smtClean="0"/>
                        <a:t> mark</a:t>
                      </a:r>
                      <a:endParaRPr lang="en-GB" dirty="0"/>
                    </a:p>
                  </a:txBody>
                  <a:tcPr marL="68580" marR="68580"/>
                </a:tc>
                <a:tc>
                  <a:txBody>
                    <a:bodyPr/>
                    <a:lstStyle/>
                    <a:p>
                      <a:r>
                        <a:rPr lang="en-GB" sz="1400" dirty="0" smtClean="0"/>
                        <a:t>?</a:t>
                      </a:r>
                      <a:endParaRPr lang="en-GB" sz="1400" dirty="0"/>
                    </a:p>
                  </a:txBody>
                  <a:tcPr marL="68580" marR="68580"/>
                </a:tc>
                <a:tc>
                  <a:txBody>
                    <a:bodyPr/>
                    <a:lstStyle/>
                    <a:p>
                      <a:r>
                        <a:rPr lang="en-GB" sz="1400" dirty="0" smtClean="0"/>
                        <a:t>-may ask a question to answer in following paragraph</a:t>
                      </a:r>
                    </a:p>
                    <a:p>
                      <a:r>
                        <a:rPr lang="en-GB" sz="1400" dirty="0" smtClean="0"/>
                        <a:t>-series of questions=confusion</a:t>
                      </a:r>
                      <a:r>
                        <a:rPr lang="en-GB" sz="1400" baseline="0" dirty="0" smtClean="0"/>
                        <a:t> or bewilderment</a:t>
                      </a:r>
                    </a:p>
                    <a:p>
                      <a:r>
                        <a:rPr lang="en-GB" sz="1400" baseline="0" dirty="0" smtClean="0"/>
                        <a:t>-rhetorical question-invites reader to share the writer’s views.</a:t>
                      </a:r>
                      <a:endParaRPr lang="en-GB" sz="1400" dirty="0"/>
                    </a:p>
                  </a:txBody>
                  <a:tcPr marL="68580" marR="68580"/>
                </a:tc>
              </a:tr>
              <a:tr h="1077939">
                <a:tc>
                  <a:txBody>
                    <a:bodyPr/>
                    <a:lstStyle/>
                    <a:p>
                      <a:r>
                        <a:rPr lang="en-GB" dirty="0" smtClean="0"/>
                        <a:t>Inverted</a:t>
                      </a:r>
                      <a:r>
                        <a:rPr lang="en-GB" baseline="0" dirty="0" smtClean="0"/>
                        <a:t> commas</a:t>
                      </a:r>
                    </a:p>
                    <a:p>
                      <a:r>
                        <a:rPr lang="en-GB" baseline="0" dirty="0" smtClean="0"/>
                        <a:t>Speech marks</a:t>
                      </a:r>
                    </a:p>
                    <a:p>
                      <a:r>
                        <a:rPr lang="en-GB" baseline="0" dirty="0" smtClean="0"/>
                        <a:t>Quotation marks</a:t>
                      </a:r>
                      <a:endParaRPr lang="en-GB" dirty="0"/>
                    </a:p>
                  </a:txBody>
                  <a:tcPr marL="68580" marR="68580"/>
                </a:tc>
                <a:tc>
                  <a:txBody>
                    <a:bodyPr/>
                    <a:lstStyle/>
                    <a:p>
                      <a:r>
                        <a:rPr lang="en-GB" sz="1400" dirty="0" smtClean="0"/>
                        <a:t>“    “</a:t>
                      </a:r>
                    </a:p>
                    <a:p>
                      <a:r>
                        <a:rPr lang="en-GB" sz="1400" dirty="0" smtClean="0"/>
                        <a:t>‘     ‘</a:t>
                      </a:r>
                      <a:endParaRPr lang="en-GB" sz="1400" dirty="0"/>
                    </a:p>
                  </a:txBody>
                  <a:tcPr marL="68580" marR="68580"/>
                </a:tc>
                <a:tc>
                  <a:txBody>
                    <a:bodyPr/>
                    <a:lstStyle/>
                    <a:p>
                      <a:r>
                        <a:rPr lang="en-GB" sz="1400" dirty="0" smtClean="0"/>
                        <a:t>-around a word or phrase-casts doubt on meaning of word</a:t>
                      </a:r>
                    </a:p>
                    <a:p>
                      <a:r>
                        <a:rPr lang="en-GB" sz="1400" dirty="0" smtClean="0"/>
                        <a:t>-indicates title of poem,</a:t>
                      </a:r>
                      <a:r>
                        <a:rPr lang="en-GB" sz="1400" baseline="0" dirty="0" smtClean="0"/>
                        <a:t> song, article or chapter.</a:t>
                      </a:r>
                      <a:endParaRPr lang="en-GB" sz="1400" dirty="0"/>
                    </a:p>
                  </a:txBody>
                  <a:tcPr marL="68580" marR="68580"/>
                </a:tc>
              </a:tr>
            </a:tbl>
          </a:graphicData>
        </a:graphic>
      </p:graphicFrame>
    </p:spTree>
    <p:extLst>
      <p:ext uri="{BB962C8B-B14F-4D97-AF65-F5344CB8AC3E}">
        <p14:creationId xmlns:p14="http://schemas.microsoft.com/office/powerpoint/2010/main" val="3101756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763688" y="0"/>
          <a:ext cx="6237313" cy="6989410"/>
        </p:xfrm>
        <a:graphic>
          <a:graphicData uri="http://schemas.openxmlformats.org/drawingml/2006/table">
            <a:tbl>
              <a:tblPr firstRow="1" bandRow="1">
                <a:tableStyleId>{5C22544A-7EE6-4342-B048-85BDC9FD1C3A}</a:tableStyleId>
              </a:tblPr>
              <a:tblGrid>
                <a:gridCol w="1350151"/>
                <a:gridCol w="1404156"/>
                <a:gridCol w="3483006"/>
              </a:tblGrid>
              <a:tr h="1123562">
                <a:tc>
                  <a:txBody>
                    <a:bodyPr/>
                    <a:lstStyle/>
                    <a:p>
                      <a:r>
                        <a:rPr lang="en-GB" sz="1400" dirty="0" smtClean="0"/>
                        <a:t>Name</a:t>
                      </a:r>
                      <a:endParaRPr lang="en-GB" sz="1400" dirty="0"/>
                    </a:p>
                  </a:txBody>
                  <a:tcPr marL="68580" marR="68580"/>
                </a:tc>
                <a:tc>
                  <a:txBody>
                    <a:bodyPr/>
                    <a:lstStyle/>
                    <a:p>
                      <a:r>
                        <a:rPr lang="en-GB" sz="1400" dirty="0" smtClean="0"/>
                        <a:t>Symbol</a:t>
                      </a:r>
                      <a:endParaRPr lang="en-GB" sz="1400" dirty="0"/>
                    </a:p>
                  </a:txBody>
                  <a:tcPr marL="68580" marR="68580"/>
                </a:tc>
                <a:tc>
                  <a:txBody>
                    <a:bodyPr/>
                    <a:lstStyle/>
                    <a:p>
                      <a:r>
                        <a:rPr lang="en-GB" sz="1400" dirty="0" smtClean="0"/>
                        <a:t>Use</a:t>
                      </a:r>
                      <a:endParaRPr lang="en-GB" sz="1400" dirty="0"/>
                    </a:p>
                  </a:txBody>
                  <a:tcPr marL="68580" marR="68580"/>
                </a:tc>
              </a:tr>
              <a:tr h="1123562">
                <a:tc>
                  <a:txBody>
                    <a:bodyPr/>
                    <a:lstStyle/>
                    <a:p>
                      <a:r>
                        <a:rPr lang="en-GB" sz="1400" dirty="0" smtClean="0"/>
                        <a:t>Dashes and brackets</a:t>
                      </a:r>
                    </a:p>
                    <a:p>
                      <a:r>
                        <a:rPr lang="en-GB" sz="1400" dirty="0" smtClean="0"/>
                        <a:t>(Parenthesis)</a:t>
                      </a:r>
                    </a:p>
                    <a:p>
                      <a:endParaRPr lang="en-GB" sz="1400" dirty="0"/>
                    </a:p>
                  </a:txBody>
                  <a:tcPr marL="68580" marR="68580"/>
                </a:tc>
                <a:tc>
                  <a:txBody>
                    <a:bodyPr/>
                    <a:lstStyle/>
                    <a:p>
                      <a:pPr marL="285750" indent="-285750">
                        <a:buFontTx/>
                        <a:buChar char="-"/>
                      </a:pPr>
                      <a:r>
                        <a:rPr lang="en-GB" sz="1400" dirty="0" smtClean="0"/>
                        <a:t>-</a:t>
                      </a:r>
                    </a:p>
                    <a:p>
                      <a:pPr marL="0" indent="0">
                        <a:buFontTx/>
                        <a:buNone/>
                      </a:pPr>
                      <a:r>
                        <a:rPr lang="en-GB" sz="1400" dirty="0" smtClean="0"/>
                        <a:t>(    )</a:t>
                      </a:r>
                      <a:endParaRPr lang="en-GB" sz="1400" dirty="0"/>
                    </a:p>
                  </a:txBody>
                  <a:tcPr marL="68580" marR="68580"/>
                </a:tc>
                <a:tc>
                  <a:txBody>
                    <a:bodyPr/>
                    <a:lstStyle/>
                    <a:p>
                      <a:r>
                        <a:rPr lang="en-GB" sz="1400" dirty="0" smtClean="0"/>
                        <a:t>-adds additional information </a:t>
                      </a:r>
                    </a:p>
                    <a:p>
                      <a:r>
                        <a:rPr lang="en-GB" sz="1400" dirty="0" smtClean="0"/>
                        <a:t>-single</a:t>
                      </a:r>
                      <a:r>
                        <a:rPr lang="en-GB" sz="1400" baseline="0" dirty="0" smtClean="0"/>
                        <a:t> dash adds emphasis or importance to a word or phrase</a:t>
                      </a:r>
                      <a:endParaRPr lang="en-GB" sz="1400" dirty="0"/>
                    </a:p>
                  </a:txBody>
                  <a:tcPr marL="68580" marR="68580"/>
                </a:tc>
              </a:tr>
              <a:tr h="1123562">
                <a:tc>
                  <a:txBody>
                    <a:bodyPr/>
                    <a:lstStyle/>
                    <a:p>
                      <a:r>
                        <a:rPr lang="en-GB" sz="1400" dirty="0" smtClean="0"/>
                        <a:t>Ellipsis</a:t>
                      </a:r>
                      <a:endParaRPr lang="en-GB" sz="1400" dirty="0"/>
                    </a:p>
                  </a:txBody>
                  <a:tcPr marL="68580" marR="68580"/>
                </a:tc>
                <a:tc>
                  <a:txBody>
                    <a:bodyPr/>
                    <a:lstStyle/>
                    <a:p>
                      <a:r>
                        <a:rPr lang="en-GB" sz="1400" dirty="0" smtClean="0"/>
                        <a:t>…</a:t>
                      </a:r>
                      <a:endParaRPr lang="en-GB" sz="1400" dirty="0"/>
                    </a:p>
                  </a:txBody>
                  <a:tcPr marL="68580" marR="68580"/>
                </a:tc>
                <a:tc>
                  <a:txBody>
                    <a:bodyPr/>
                    <a:lstStyle/>
                    <a:p>
                      <a:r>
                        <a:rPr lang="en-GB" sz="1400" dirty="0" smtClean="0"/>
                        <a:t>-in middle of a sentence,</a:t>
                      </a:r>
                      <a:r>
                        <a:rPr lang="en-GB" sz="1400" baseline="0" dirty="0" smtClean="0"/>
                        <a:t> suggests interruption, hesitation or indecision</a:t>
                      </a:r>
                    </a:p>
                    <a:p>
                      <a:r>
                        <a:rPr lang="en-GB" sz="1400" baseline="0" dirty="0" smtClean="0"/>
                        <a:t>-end of sentence, suggests anticipation or suspense</a:t>
                      </a:r>
                      <a:endParaRPr lang="en-GB" sz="1400" dirty="0"/>
                    </a:p>
                  </a:txBody>
                  <a:tcPr marL="68580" marR="68580"/>
                </a:tc>
              </a:tr>
              <a:tr h="1123562">
                <a:tc>
                  <a:txBody>
                    <a:bodyPr/>
                    <a:lstStyle/>
                    <a:p>
                      <a:r>
                        <a:rPr lang="en-GB" sz="1400" dirty="0" smtClean="0"/>
                        <a:t>Exclamation</a:t>
                      </a:r>
                      <a:r>
                        <a:rPr lang="en-GB" sz="1400" baseline="0" dirty="0" smtClean="0"/>
                        <a:t> mark</a:t>
                      </a:r>
                      <a:endParaRPr lang="en-GB" sz="1400" dirty="0"/>
                    </a:p>
                  </a:txBody>
                  <a:tcPr marL="68580" marR="68580"/>
                </a:tc>
                <a:tc>
                  <a:txBody>
                    <a:bodyPr/>
                    <a:lstStyle/>
                    <a:p>
                      <a:r>
                        <a:rPr lang="en-GB" sz="1400" dirty="0" smtClean="0"/>
                        <a:t>!</a:t>
                      </a:r>
                      <a:endParaRPr lang="en-GB" sz="1400" dirty="0"/>
                    </a:p>
                  </a:txBody>
                  <a:tcPr marL="68580" marR="68580"/>
                </a:tc>
                <a:tc>
                  <a:txBody>
                    <a:bodyPr/>
                    <a:lstStyle/>
                    <a:p>
                      <a:r>
                        <a:rPr lang="en-GB" sz="1400" dirty="0" smtClean="0"/>
                        <a:t>-indicates</a:t>
                      </a:r>
                      <a:r>
                        <a:rPr lang="en-GB" sz="1400" baseline="0" dirty="0" smtClean="0"/>
                        <a:t> strong emotion, often surprise, excitement or anger</a:t>
                      </a:r>
                      <a:endParaRPr lang="en-GB" sz="1400" dirty="0"/>
                    </a:p>
                  </a:txBody>
                  <a:tcPr marL="68580" marR="68580"/>
                </a:tc>
              </a:tr>
              <a:tr h="1123562">
                <a:tc>
                  <a:txBody>
                    <a:bodyPr/>
                    <a:lstStyle/>
                    <a:p>
                      <a:r>
                        <a:rPr lang="en-GB" sz="1400" dirty="0" smtClean="0"/>
                        <a:t>Question mark</a:t>
                      </a:r>
                      <a:endParaRPr lang="en-GB" sz="1400" dirty="0"/>
                    </a:p>
                  </a:txBody>
                  <a:tcPr marL="68580" marR="68580"/>
                </a:tc>
                <a:tc>
                  <a:txBody>
                    <a:bodyPr/>
                    <a:lstStyle/>
                    <a:p>
                      <a:r>
                        <a:rPr lang="en-GB" sz="1400" dirty="0" smtClean="0"/>
                        <a:t>?</a:t>
                      </a:r>
                      <a:endParaRPr lang="en-GB" sz="1400" dirty="0"/>
                    </a:p>
                  </a:txBody>
                  <a:tcPr marL="68580" marR="68580"/>
                </a:tc>
                <a:tc>
                  <a:txBody>
                    <a:bodyPr/>
                    <a:lstStyle/>
                    <a:p>
                      <a:r>
                        <a:rPr lang="en-GB" sz="1400" dirty="0" smtClean="0"/>
                        <a:t>-may ask a question to answer in following paragraph</a:t>
                      </a:r>
                    </a:p>
                    <a:p>
                      <a:r>
                        <a:rPr lang="en-GB" sz="1400" dirty="0" smtClean="0"/>
                        <a:t>-series of questions=confusion</a:t>
                      </a:r>
                      <a:r>
                        <a:rPr lang="en-GB" sz="1400" baseline="0" dirty="0" smtClean="0"/>
                        <a:t> or bewilderment</a:t>
                      </a:r>
                    </a:p>
                    <a:p>
                      <a:r>
                        <a:rPr lang="en-GB" sz="1400" baseline="0" dirty="0" smtClean="0"/>
                        <a:t>-rhetorical question-invites reader to share the writer’s views.</a:t>
                      </a:r>
                      <a:endParaRPr lang="en-GB" sz="1400" dirty="0"/>
                    </a:p>
                  </a:txBody>
                  <a:tcPr marL="68580" marR="68580"/>
                </a:tc>
              </a:tr>
              <a:tr h="1123562">
                <a:tc>
                  <a:txBody>
                    <a:bodyPr/>
                    <a:lstStyle/>
                    <a:p>
                      <a:r>
                        <a:rPr lang="en-GB" sz="1400" dirty="0" smtClean="0"/>
                        <a:t>Inverted</a:t>
                      </a:r>
                      <a:r>
                        <a:rPr lang="en-GB" sz="1400" baseline="0" dirty="0" smtClean="0"/>
                        <a:t> commas </a:t>
                      </a:r>
                    </a:p>
                    <a:p>
                      <a:r>
                        <a:rPr lang="en-GB" sz="1400" baseline="0" dirty="0" smtClean="0"/>
                        <a:t>(quotation marks)</a:t>
                      </a:r>
                      <a:endParaRPr lang="en-GB" sz="1400" dirty="0"/>
                    </a:p>
                  </a:txBody>
                  <a:tcPr marL="68580" marR="68580"/>
                </a:tc>
                <a:tc>
                  <a:txBody>
                    <a:bodyPr/>
                    <a:lstStyle/>
                    <a:p>
                      <a:r>
                        <a:rPr lang="en-GB" sz="1400" dirty="0" smtClean="0"/>
                        <a:t>‘      ’</a:t>
                      </a:r>
                      <a:endParaRPr lang="en-GB" sz="1400" dirty="0"/>
                    </a:p>
                  </a:txBody>
                  <a:tcPr marL="68580" marR="68580"/>
                </a:tc>
                <a:tc>
                  <a:txBody>
                    <a:bodyPr/>
                    <a:lstStyle/>
                    <a:p>
                      <a:r>
                        <a:rPr lang="en-GB" sz="1400" dirty="0" smtClean="0"/>
                        <a:t>-around a word or phrase-casts doubt on meaning of word</a:t>
                      </a:r>
                    </a:p>
                    <a:p>
                      <a:r>
                        <a:rPr lang="en-GB" sz="1400" dirty="0" smtClean="0"/>
                        <a:t>-indicates title of poem,</a:t>
                      </a:r>
                      <a:r>
                        <a:rPr lang="en-GB" sz="1400" baseline="0" dirty="0" smtClean="0"/>
                        <a:t> song, article or chapter.</a:t>
                      </a:r>
                      <a:endParaRPr lang="en-GB" sz="1400" dirty="0"/>
                    </a:p>
                  </a:txBody>
                  <a:tcPr marL="68580" marR="68580"/>
                </a:tc>
              </a:tr>
            </a:tbl>
          </a:graphicData>
        </a:graphic>
      </p:graphicFrame>
    </p:spTree>
    <p:extLst>
      <p:ext uri="{BB962C8B-B14F-4D97-AF65-F5344CB8AC3E}">
        <p14:creationId xmlns:p14="http://schemas.microsoft.com/office/powerpoint/2010/main" val="4194979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9862" y="294443"/>
            <a:ext cx="6474654" cy="1167619"/>
          </a:xfrm>
          <a:prstGeom prst="rect">
            <a:avLst/>
          </a:prstGeom>
          <a:solidFill>
            <a:schemeClr val="bg1"/>
          </a:solidFill>
          <a:ln w="57150">
            <a:solidFill>
              <a:srgbClr val="FF6600"/>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Sentence Structure   </a:t>
            </a:r>
          </a:p>
          <a:p>
            <a:pPr algn="ctr"/>
            <a:r>
              <a:rPr lang="en-GB" b="1" dirty="0" smtClean="0">
                <a:solidFill>
                  <a:srgbClr val="800080"/>
                </a:solidFill>
                <a:latin typeface="Arial Rounded MT Bold" panose="020F0704030504030204" pitchFamily="34" charset="0"/>
              </a:rPr>
              <a:t>Parenthesis  </a:t>
            </a:r>
            <a:endParaRPr lang="en-GB" b="1" dirty="0">
              <a:solidFill>
                <a:srgbClr val="800080"/>
              </a:solidFill>
              <a:latin typeface="Arial Rounded MT Bold" panose="020F0704030504030204" pitchFamily="34" charset="0"/>
            </a:endParaRPr>
          </a:p>
        </p:txBody>
      </p:sp>
      <p:sp>
        <p:nvSpPr>
          <p:cNvPr id="5" name="Rectangle 3"/>
          <p:cNvSpPr txBox="1">
            <a:spLocks noRot="1" noChangeArrowheads="1"/>
          </p:cNvSpPr>
          <p:nvPr/>
        </p:nvSpPr>
        <p:spPr>
          <a:xfrm>
            <a:off x="559882" y="6021288"/>
            <a:ext cx="7752996" cy="6207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altLang="en-US" sz="2800" dirty="0" smtClean="0"/>
          </a:p>
        </p:txBody>
      </p:sp>
      <p:sp>
        <p:nvSpPr>
          <p:cNvPr id="7" name="Rectangle 3"/>
          <p:cNvSpPr txBox="1">
            <a:spLocks noRot="1" noChangeArrowheads="1"/>
          </p:cNvSpPr>
          <p:nvPr/>
        </p:nvSpPr>
        <p:spPr>
          <a:xfrm>
            <a:off x="395536" y="1632472"/>
            <a:ext cx="8424936" cy="4820864"/>
          </a:xfrm>
          <a:prstGeom prst="rect">
            <a:avLst/>
          </a:prstGeom>
          <a:solidFill>
            <a:srgbClr val="FF6600"/>
          </a:solidFill>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GB" altLang="en-US" sz="2400" b="1" u="sng" dirty="0" smtClean="0">
                <a:latin typeface="Arial Rounded MT Bold" panose="020F0704030504030204" pitchFamily="34" charset="0"/>
              </a:rPr>
              <a:t>Extra </a:t>
            </a:r>
            <a:r>
              <a:rPr lang="en-GB" altLang="en-US" sz="2400" dirty="0" smtClean="0">
                <a:latin typeface="Arial Rounded MT Bold" panose="020F0704030504030204" pitchFamily="34" charset="0"/>
              </a:rPr>
              <a:t>information (single word or phrase) </a:t>
            </a:r>
            <a:r>
              <a:rPr lang="en-GB" altLang="en-US" sz="2400" dirty="0">
                <a:latin typeface="Arial Rounded MT Bold" panose="020F0704030504030204" pitchFamily="34" charset="0"/>
              </a:rPr>
              <a:t>inserted into a sentence and enclosed by a pair of commas, brackets or dashes</a:t>
            </a:r>
            <a:r>
              <a:rPr lang="en-GB" altLang="en-US" sz="2400" dirty="0" smtClean="0">
                <a:latin typeface="Arial Rounded MT Bold" panose="020F0704030504030204" pitchFamily="34" charset="0"/>
              </a:rPr>
              <a:t>.</a:t>
            </a:r>
          </a:p>
          <a:p>
            <a:pPr marL="0" indent="0">
              <a:lnSpc>
                <a:spcPct val="90000"/>
              </a:lnSpc>
              <a:buNone/>
            </a:pPr>
            <a:endParaRPr lang="en-GB" altLang="en-US" sz="2400" dirty="0">
              <a:latin typeface="Arial Rounded MT Bold" panose="020F0704030504030204" pitchFamily="34" charset="0"/>
            </a:endParaRPr>
          </a:p>
          <a:p>
            <a:pPr marL="0" indent="0">
              <a:lnSpc>
                <a:spcPct val="90000"/>
              </a:lnSpc>
              <a:buNone/>
            </a:pPr>
            <a:r>
              <a:rPr lang="en-GB" altLang="en-US" sz="2400" dirty="0" smtClean="0">
                <a:latin typeface="Arial Rounded MT Bold" panose="020F0704030504030204" pitchFamily="34" charset="0"/>
              </a:rPr>
              <a:t>Although </a:t>
            </a:r>
            <a:r>
              <a:rPr lang="en-GB" altLang="en-US" sz="2400" dirty="0">
                <a:latin typeface="Arial Rounded MT Bold" panose="020F0704030504030204" pitchFamily="34" charset="0"/>
              </a:rPr>
              <a:t>the sentence will still make sense if the parenthesis wasn’t there, it adds something significant and makes meaning clearer.</a:t>
            </a:r>
          </a:p>
          <a:p>
            <a:pPr marL="0" indent="0">
              <a:lnSpc>
                <a:spcPct val="90000"/>
              </a:lnSpc>
              <a:buNone/>
            </a:pPr>
            <a:endParaRPr lang="en-GB" altLang="en-US" sz="2400" b="1" i="1" dirty="0" smtClean="0">
              <a:latin typeface="Arial Rounded MT Bold" panose="020F0704030504030204" pitchFamily="34" charset="0"/>
            </a:endParaRPr>
          </a:p>
          <a:p>
            <a:pPr marL="0" indent="0">
              <a:lnSpc>
                <a:spcPct val="90000"/>
              </a:lnSpc>
              <a:buNone/>
            </a:pPr>
            <a:r>
              <a:rPr lang="en-GB" altLang="en-US" sz="2400" b="1" i="1" dirty="0" smtClean="0">
                <a:latin typeface="Arial Rounded MT Bold" panose="020F0704030504030204" pitchFamily="34" charset="0"/>
              </a:rPr>
              <a:t>“</a:t>
            </a:r>
            <a:r>
              <a:rPr lang="en-GB" altLang="en-US" sz="2400" b="1" i="1" dirty="0">
                <a:latin typeface="Arial Rounded MT Bold" panose="020F0704030504030204" pitchFamily="34" charset="0"/>
              </a:rPr>
              <a:t>A girl, not of her set, called Judith, giggled.</a:t>
            </a:r>
          </a:p>
          <a:p>
            <a:pPr marL="0" indent="0">
              <a:lnSpc>
                <a:spcPct val="90000"/>
              </a:lnSpc>
              <a:buNone/>
            </a:pPr>
            <a:endParaRPr lang="en-GB" altLang="en-US" sz="2400" dirty="0" smtClean="0">
              <a:latin typeface="Arial Rounded MT Bold" panose="020F0704030504030204" pitchFamily="34" charset="0"/>
            </a:endParaRPr>
          </a:p>
          <a:p>
            <a:pPr marL="0" indent="0">
              <a:lnSpc>
                <a:spcPct val="90000"/>
              </a:lnSpc>
              <a:buNone/>
            </a:pPr>
            <a:r>
              <a:rPr lang="en-GB" altLang="en-US" sz="2400" dirty="0" smtClean="0">
                <a:latin typeface="Arial Rounded MT Bold" panose="020F0704030504030204" pitchFamily="34" charset="0"/>
              </a:rPr>
              <a:t>It </a:t>
            </a:r>
            <a:r>
              <a:rPr lang="en-GB" altLang="en-US" sz="2400" dirty="0">
                <a:latin typeface="Arial Rounded MT Bold" panose="020F0704030504030204" pitchFamily="34" charset="0"/>
              </a:rPr>
              <a:t>may also affect the tone by adding a humorous or ironic comment.</a:t>
            </a:r>
          </a:p>
          <a:p>
            <a:pPr marL="0" indent="0">
              <a:lnSpc>
                <a:spcPct val="90000"/>
              </a:lnSpc>
              <a:buNone/>
            </a:pPr>
            <a:endParaRPr lang="en-GB" altLang="en-US" sz="2400" dirty="0" smtClean="0">
              <a:latin typeface="Arial Rounded MT Bold" panose="020F0704030504030204" pitchFamily="34" charset="0"/>
            </a:endParaRPr>
          </a:p>
          <a:p>
            <a:pPr marL="0" indent="0">
              <a:lnSpc>
                <a:spcPct val="90000"/>
              </a:lnSpc>
              <a:buNone/>
            </a:pPr>
            <a:r>
              <a:rPr lang="en-GB" altLang="en-US" sz="2400" b="1" dirty="0" smtClean="0">
                <a:latin typeface="Arial Rounded MT Bold" panose="020F0704030504030204" pitchFamily="34" charset="0"/>
              </a:rPr>
              <a:t>“</a:t>
            </a:r>
            <a:r>
              <a:rPr lang="en-GB" altLang="en-US" sz="2400" b="1" dirty="0">
                <a:latin typeface="Arial Rounded MT Bold" panose="020F0704030504030204" pitchFamily="34" charset="0"/>
              </a:rPr>
              <a:t>The responsibility of the officer is to look after, to supervise, to lead (whatever that means).”</a:t>
            </a:r>
          </a:p>
        </p:txBody>
      </p:sp>
    </p:spTree>
    <p:extLst>
      <p:ext uri="{BB962C8B-B14F-4D97-AF65-F5344CB8AC3E}">
        <p14:creationId xmlns:p14="http://schemas.microsoft.com/office/powerpoint/2010/main" val="14596642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9862" y="294443"/>
            <a:ext cx="6474654" cy="1167619"/>
          </a:xfrm>
          <a:prstGeom prst="rect">
            <a:avLst/>
          </a:prstGeom>
          <a:solidFill>
            <a:schemeClr val="bg1"/>
          </a:solidFill>
          <a:ln w="57150">
            <a:solidFill>
              <a:srgbClr val="FF6600"/>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Sentence Structure   </a:t>
            </a:r>
          </a:p>
          <a:p>
            <a:pPr algn="ctr"/>
            <a:r>
              <a:rPr lang="en-GB" b="1" dirty="0" smtClean="0">
                <a:solidFill>
                  <a:srgbClr val="800080"/>
                </a:solidFill>
                <a:latin typeface="Arial Rounded MT Bold" panose="020F0704030504030204" pitchFamily="34" charset="0"/>
              </a:rPr>
              <a:t>Lists </a:t>
            </a:r>
            <a:endParaRPr lang="en-GB" b="1" dirty="0">
              <a:solidFill>
                <a:srgbClr val="800080"/>
              </a:solidFill>
              <a:latin typeface="Arial Rounded MT Bold" panose="020F0704030504030204" pitchFamily="34" charset="0"/>
            </a:endParaRPr>
          </a:p>
        </p:txBody>
      </p:sp>
      <p:sp>
        <p:nvSpPr>
          <p:cNvPr id="5" name="Rectangle 3"/>
          <p:cNvSpPr txBox="1">
            <a:spLocks noRot="1" noChangeArrowheads="1"/>
          </p:cNvSpPr>
          <p:nvPr/>
        </p:nvSpPr>
        <p:spPr>
          <a:xfrm>
            <a:off x="559882" y="6021288"/>
            <a:ext cx="7752996" cy="6207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altLang="en-US" sz="2800" dirty="0" smtClean="0"/>
          </a:p>
        </p:txBody>
      </p:sp>
      <p:sp>
        <p:nvSpPr>
          <p:cNvPr id="6" name="Rectangle 5"/>
          <p:cNvSpPr/>
          <p:nvPr/>
        </p:nvSpPr>
        <p:spPr>
          <a:xfrm>
            <a:off x="395536" y="5850878"/>
            <a:ext cx="8568952" cy="791123"/>
          </a:xfrm>
          <a:prstGeom prst="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haroni" panose="02010803020104030203" pitchFamily="2" charset="-79"/>
                <a:cs typeface="Aharoni" panose="02010803020104030203" pitchFamily="2" charset="-79"/>
              </a:rPr>
              <a:t>You must identify the feature </a:t>
            </a:r>
            <a:r>
              <a:rPr lang="en-GB" sz="2400" b="1" dirty="0" smtClean="0">
                <a:solidFill>
                  <a:srgbClr val="FF6600"/>
                </a:solidFill>
                <a:latin typeface="Aharoni" panose="02010803020104030203" pitchFamily="2" charset="-79"/>
                <a:cs typeface="Aharoni" panose="02010803020104030203" pitchFamily="2" charset="-79"/>
              </a:rPr>
              <a:t>and</a:t>
            </a:r>
            <a:r>
              <a:rPr lang="en-GB" sz="2400" dirty="0" smtClean="0">
                <a:solidFill>
                  <a:srgbClr val="FF6600"/>
                </a:solidFill>
                <a:latin typeface="Aharoni" panose="02010803020104030203" pitchFamily="2" charset="-79"/>
                <a:cs typeface="Aharoni" panose="02010803020104030203" pitchFamily="2" charset="-79"/>
              </a:rPr>
              <a:t> </a:t>
            </a:r>
            <a:r>
              <a:rPr lang="en-GB" sz="2400" dirty="0" smtClean="0">
                <a:solidFill>
                  <a:schemeClr val="tx1"/>
                </a:solidFill>
                <a:latin typeface="Aharoni" panose="02010803020104030203" pitchFamily="2" charset="-79"/>
                <a:cs typeface="Aharoni" panose="02010803020104030203" pitchFamily="2" charset="-79"/>
              </a:rPr>
              <a:t>comment on it’s effect</a:t>
            </a:r>
            <a:endParaRPr lang="en-GB" sz="2400" dirty="0">
              <a:solidFill>
                <a:schemeClr val="tx1"/>
              </a:solidFill>
              <a:latin typeface="Aharoni" panose="02010803020104030203" pitchFamily="2" charset="-79"/>
              <a:cs typeface="Aharoni" panose="02010803020104030203" pitchFamily="2" charset="-79"/>
            </a:endParaRPr>
          </a:p>
        </p:txBody>
      </p:sp>
      <p:sp>
        <p:nvSpPr>
          <p:cNvPr id="7" name="Rectangle 3"/>
          <p:cNvSpPr txBox="1">
            <a:spLocks noRot="1" noChangeArrowheads="1"/>
          </p:cNvSpPr>
          <p:nvPr/>
        </p:nvSpPr>
        <p:spPr>
          <a:xfrm>
            <a:off x="942369" y="2235284"/>
            <a:ext cx="7649640" cy="2852961"/>
          </a:xfrm>
          <a:prstGeom prst="rect">
            <a:avLst/>
          </a:prstGeom>
          <a:solidFill>
            <a:srgbClr val="FF6600"/>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altLang="en-US" sz="4400" dirty="0" smtClean="0">
                <a:latin typeface="Aharoni" panose="02010803020104030203" pitchFamily="2" charset="-79"/>
                <a:cs typeface="Aharoni" panose="02010803020104030203" pitchFamily="2" charset="-79"/>
              </a:rPr>
              <a:t>Numbers of items separated by punctuation marks (often commas and semi-colons) form </a:t>
            </a:r>
            <a:r>
              <a:rPr lang="en-GB" altLang="en-US" sz="4400" b="1" u="sng" dirty="0" smtClean="0">
                <a:solidFill>
                  <a:schemeClr val="folHlink"/>
                </a:solidFill>
                <a:latin typeface="Aharoni" panose="02010803020104030203" pitchFamily="2" charset="-79"/>
                <a:cs typeface="Aharoni" panose="02010803020104030203" pitchFamily="2" charset="-79"/>
              </a:rPr>
              <a:t>lists</a:t>
            </a:r>
            <a:r>
              <a:rPr lang="en-GB" altLang="en-US" sz="4400" dirty="0" smtClean="0">
                <a:solidFill>
                  <a:schemeClr val="folHlink"/>
                </a:solidFill>
                <a:latin typeface="Aharoni" panose="02010803020104030203" pitchFamily="2" charset="-79"/>
                <a:cs typeface="Aharoni" panose="02010803020104030203" pitchFamily="2" charset="-79"/>
              </a:rPr>
              <a:t>.</a:t>
            </a:r>
          </a:p>
          <a:p>
            <a:pPr marL="0" indent="0">
              <a:buNone/>
            </a:pPr>
            <a:endParaRPr lang="en-GB" altLang="en-US" sz="2400" b="1" u="sng" dirty="0" smtClean="0">
              <a:solidFill>
                <a:schemeClr val="folHlink"/>
              </a:solidFill>
            </a:endParaRPr>
          </a:p>
        </p:txBody>
      </p:sp>
    </p:spTree>
    <p:extLst>
      <p:ext uri="{BB962C8B-B14F-4D97-AF65-F5344CB8AC3E}">
        <p14:creationId xmlns:p14="http://schemas.microsoft.com/office/powerpoint/2010/main" val="14723741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9862" y="294443"/>
            <a:ext cx="6474654" cy="1167619"/>
          </a:xfrm>
          <a:prstGeom prst="rect">
            <a:avLst/>
          </a:prstGeom>
          <a:solidFill>
            <a:schemeClr val="bg1"/>
          </a:solidFill>
          <a:ln w="57150">
            <a:solidFill>
              <a:srgbClr val="FF6600"/>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Sentence Structure   </a:t>
            </a:r>
          </a:p>
          <a:p>
            <a:pPr algn="ctr"/>
            <a:r>
              <a:rPr lang="en-GB" b="1" dirty="0" smtClean="0">
                <a:solidFill>
                  <a:srgbClr val="800080"/>
                </a:solidFill>
                <a:latin typeface="Arial Rounded MT Bold" panose="020F0704030504030204" pitchFamily="34" charset="0"/>
              </a:rPr>
              <a:t>Ellipsis  </a:t>
            </a:r>
            <a:endParaRPr lang="en-GB" b="1" dirty="0">
              <a:solidFill>
                <a:srgbClr val="800080"/>
              </a:solidFill>
              <a:latin typeface="Arial Rounded MT Bold" panose="020F0704030504030204" pitchFamily="34" charset="0"/>
            </a:endParaRPr>
          </a:p>
        </p:txBody>
      </p:sp>
      <p:sp>
        <p:nvSpPr>
          <p:cNvPr id="5" name="Rectangle 3"/>
          <p:cNvSpPr txBox="1">
            <a:spLocks noRot="1" noChangeArrowheads="1"/>
          </p:cNvSpPr>
          <p:nvPr/>
        </p:nvSpPr>
        <p:spPr>
          <a:xfrm>
            <a:off x="559882" y="6021288"/>
            <a:ext cx="7752996" cy="6207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altLang="en-US" sz="2800" dirty="0" smtClean="0"/>
          </a:p>
        </p:txBody>
      </p:sp>
      <p:sp>
        <p:nvSpPr>
          <p:cNvPr id="6" name="Rectangle 5"/>
          <p:cNvSpPr/>
          <p:nvPr/>
        </p:nvSpPr>
        <p:spPr>
          <a:xfrm>
            <a:off x="395536" y="5850878"/>
            <a:ext cx="8568952" cy="791123"/>
          </a:xfrm>
          <a:prstGeom prst="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Aharoni" panose="02010803020104030203" pitchFamily="2" charset="-79"/>
                <a:cs typeface="Aharoni" panose="02010803020104030203" pitchFamily="2" charset="-79"/>
              </a:rPr>
              <a:t>You must identify the feature </a:t>
            </a:r>
            <a:r>
              <a:rPr lang="en-GB" sz="2400" b="1" dirty="0" smtClean="0">
                <a:solidFill>
                  <a:srgbClr val="FF6600"/>
                </a:solidFill>
                <a:latin typeface="Aharoni" panose="02010803020104030203" pitchFamily="2" charset="-79"/>
                <a:cs typeface="Aharoni" panose="02010803020104030203" pitchFamily="2" charset="-79"/>
              </a:rPr>
              <a:t>and</a:t>
            </a:r>
            <a:r>
              <a:rPr lang="en-GB" sz="2400" dirty="0" smtClean="0">
                <a:solidFill>
                  <a:srgbClr val="FF6600"/>
                </a:solidFill>
                <a:latin typeface="Aharoni" panose="02010803020104030203" pitchFamily="2" charset="-79"/>
                <a:cs typeface="Aharoni" panose="02010803020104030203" pitchFamily="2" charset="-79"/>
              </a:rPr>
              <a:t> </a:t>
            </a:r>
            <a:r>
              <a:rPr lang="en-GB" sz="2400" dirty="0" smtClean="0">
                <a:solidFill>
                  <a:schemeClr val="tx1"/>
                </a:solidFill>
                <a:latin typeface="Aharoni" panose="02010803020104030203" pitchFamily="2" charset="-79"/>
                <a:cs typeface="Aharoni" panose="02010803020104030203" pitchFamily="2" charset="-79"/>
              </a:rPr>
              <a:t>comment on it’s effect</a:t>
            </a:r>
            <a:endParaRPr lang="en-GB" sz="2400" dirty="0">
              <a:solidFill>
                <a:schemeClr val="tx1"/>
              </a:solidFill>
              <a:latin typeface="Aharoni" panose="02010803020104030203" pitchFamily="2" charset="-79"/>
              <a:cs typeface="Aharoni" panose="02010803020104030203" pitchFamily="2" charset="-79"/>
            </a:endParaRPr>
          </a:p>
        </p:txBody>
      </p:sp>
      <p:sp>
        <p:nvSpPr>
          <p:cNvPr id="2" name="Rectangle 1"/>
          <p:cNvSpPr/>
          <p:nvPr/>
        </p:nvSpPr>
        <p:spPr>
          <a:xfrm>
            <a:off x="878757" y="2924944"/>
            <a:ext cx="7776864" cy="1800200"/>
          </a:xfrm>
          <a:prstGeom prst="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smtClean="0">
                <a:solidFill>
                  <a:schemeClr val="tx1"/>
                </a:solidFill>
                <a:latin typeface="Arial Rounded MT Bold" panose="020F0704030504030204" pitchFamily="34" charset="0"/>
              </a:rPr>
              <a:t>Ellipsis:</a:t>
            </a:r>
          </a:p>
          <a:p>
            <a:pPr marL="457200" indent="-457200">
              <a:buFont typeface="Wingdings" panose="05000000000000000000" pitchFamily="2" charset="2"/>
              <a:buChar char="ü"/>
            </a:pPr>
            <a:r>
              <a:rPr lang="en-GB" sz="3200" dirty="0" smtClean="0">
                <a:solidFill>
                  <a:schemeClr val="tx1"/>
                </a:solidFill>
                <a:latin typeface="Arial Rounded MT Bold" panose="020F0704030504030204" pitchFamily="34" charset="0"/>
              </a:rPr>
              <a:t>Shows that text is missing</a:t>
            </a:r>
          </a:p>
          <a:p>
            <a:pPr marL="457200" indent="-457200">
              <a:buFont typeface="Wingdings" panose="05000000000000000000" pitchFamily="2" charset="2"/>
              <a:buChar char="ü"/>
            </a:pPr>
            <a:r>
              <a:rPr lang="en-GB" sz="3200" dirty="0" smtClean="0">
                <a:solidFill>
                  <a:schemeClr val="tx1"/>
                </a:solidFill>
                <a:latin typeface="Arial Rounded MT Bold" panose="020F0704030504030204" pitchFamily="34" charset="0"/>
              </a:rPr>
              <a:t>Suggests a ‘pause’ in writing </a:t>
            </a:r>
            <a:endParaRPr lang="en-GB" sz="32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1888375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9862" y="294443"/>
            <a:ext cx="6474654" cy="1167619"/>
          </a:xfrm>
          <a:prstGeom prst="rect">
            <a:avLst/>
          </a:prstGeom>
          <a:solidFill>
            <a:schemeClr val="bg1"/>
          </a:solidFill>
          <a:ln w="57150">
            <a:solidFill>
              <a:srgbClr val="FF6600"/>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Sentence Structure   </a:t>
            </a:r>
          </a:p>
          <a:p>
            <a:pPr algn="ctr"/>
            <a:r>
              <a:rPr lang="en-GB" b="1" dirty="0" smtClean="0">
                <a:solidFill>
                  <a:srgbClr val="800080"/>
                </a:solidFill>
                <a:latin typeface="Arial Rounded MT Bold" panose="020F0704030504030204" pitchFamily="34" charset="0"/>
              </a:rPr>
              <a:t>Sentence Types </a:t>
            </a:r>
            <a:endParaRPr lang="en-GB" b="1" dirty="0">
              <a:solidFill>
                <a:srgbClr val="800080"/>
              </a:solidFill>
              <a:latin typeface="Arial Rounded MT Bold" panose="020F0704030504030204" pitchFamily="34" charset="0"/>
            </a:endParaRPr>
          </a:p>
        </p:txBody>
      </p:sp>
      <p:sp>
        <p:nvSpPr>
          <p:cNvPr id="5" name="Rectangle 3"/>
          <p:cNvSpPr txBox="1">
            <a:spLocks noRot="1" noChangeArrowheads="1"/>
          </p:cNvSpPr>
          <p:nvPr/>
        </p:nvSpPr>
        <p:spPr>
          <a:xfrm>
            <a:off x="559882" y="6021288"/>
            <a:ext cx="7752996" cy="6207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altLang="en-US" sz="2800" dirty="0" smtClean="0"/>
          </a:p>
        </p:txBody>
      </p:sp>
      <p:sp>
        <p:nvSpPr>
          <p:cNvPr id="8" name="Rectangle 3"/>
          <p:cNvSpPr txBox="1">
            <a:spLocks noChangeArrowheads="1"/>
          </p:cNvSpPr>
          <p:nvPr/>
        </p:nvSpPr>
        <p:spPr>
          <a:xfrm>
            <a:off x="685800" y="1757065"/>
            <a:ext cx="3017247" cy="2133600"/>
          </a:xfrm>
          <a:prstGeom prst="rect">
            <a:avLst/>
          </a:prstGeom>
          <a:solidFill>
            <a:schemeClr val="bg1"/>
          </a:solidFill>
          <a:ln w="57150">
            <a:solidFill>
              <a:srgbClr val="FF660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r>
              <a:rPr lang="en-GB" altLang="en-US" sz="2400" b="1" dirty="0" smtClean="0">
                <a:solidFill>
                  <a:srgbClr val="FF6600"/>
                </a:solidFill>
              </a:rPr>
              <a:t>COMMANDS</a:t>
            </a:r>
            <a:endParaRPr lang="en-GB" altLang="en-US" sz="800" b="1" dirty="0" smtClean="0">
              <a:solidFill>
                <a:srgbClr val="FF6600"/>
              </a:solidFill>
            </a:endParaRPr>
          </a:p>
          <a:p>
            <a:pPr marL="0" indent="0">
              <a:lnSpc>
                <a:spcPct val="80000"/>
              </a:lnSpc>
              <a:buNone/>
            </a:pPr>
            <a:r>
              <a:rPr lang="en-GB" altLang="en-US" sz="2400" b="1" dirty="0" smtClean="0">
                <a:solidFill>
                  <a:srgbClr val="FF6600"/>
                </a:solidFill>
              </a:rPr>
              <a:t>QUESTIONS</a:t>
            </a:r>
          </a:p>
          <a:p>
            <a:pPr marL="0" indent="0">
              <a:lnSpc>
                <a:spcPct val="80000"/>
              </a:lnSpc>
              <a:buNone/>
            </a:pPr>
            <a:r>
              <a:rPr lang="en-GB" altLang="en-US" sz="2400" b="1" dirty="0" smtClean="0">
                <a:solidFill>
                  <a:srgbClr val="FF6600"/>
                </a:solidFill>
              </a:rPr>
              <a:t>EXCLAMATIONS</a:t>
            </a:r>
          </a:p>
          <a:p>
            <a:pPr marL="0" indent="0">
              <a:lnSpc>
                <a:spcPct val="80000"/>
              </a:lnSpc>
              <a:buNone/>
            </a:pPr>
            <a:r>
              <a:rPr lang="en-GB" altLang="en-US" sz="2400" b="1" dirty="0">
                <a:solidFill>
                  <a:srgbClr val="FF6600"/>
                </a:solidFill>
              </a:rPr>
              <a:t>MINOR </a:t>
            </a:r>
            <a:r>
              <a:rPr lang="en-GB" altLang="en-US" sz="2400" b="1" dirty="0" smtClean="0">
                <a:solidFill>
                  <a:srgbClr val="FF6600"/>
                </a:solidFill>
              </a:rPr>
              <a:t>SENTENCES</a:t>
            </a:r>
          </a:p>
          <a:p>
            <a:pPr marL="0" indent="0">
              <a:lnSpc>
                <a:spcPct val="80000"/>
              </a:lnSpc>
              <a:buNone/>
            </a:pPr>
            <a:r>
              <a:rPr lang="en-GB" altLang="en-US" sz="2400" b="1" dirty="0">
                <a:solidFill>
                  <a:srgbClr val="FF6600"/>
                </a:solidFill>
              </a:rPr>
              <a:t>STATEMENTS</a:t>
            </a:r>
            <a:endParaRPr lang="en-GB" altLang="en-US" sz="800" b="1" dirty="0"/>
          </a:p>
          <a:p>
            <a:pPr marL="0" indent="0">
              <a:lnSpc>
                <a:spcPct val="80000"/>
              </a:lnSpc>
              <a:buNone/>
            </a:pPr>
            <a:endParaRPr lang="en-GB" altLang="en-US" sz="2400" b="1" dirty="0" smtClean="0">
              <a:solidFill>
                <a:srgbClr val="FF6600"/>
              </a:solidFill>
            </a:endParaRPr>
          </a:p>
          <a:p>
            <a:pPr marL="0" indent="0">
              <a:lnSpc>
                <a:spcPct val="80000"/>
              </a:lnSpc>
              <a:buFont typeface="Arial" pitchFamily="34" charset="0"/>
              <a:buNone/>
            </a:pPr>
            <a:endParaRPr lang="en-GB" altLang="en-US" sz="800" b="1" dirty="0" smtClean="0"/>
          </a:p>
          <a:p>
            <a:pPr marL="0" indent="0">
              <a:lnSpc>
                <a:spcPct val="80000"/>
              </a:lnSpc>
              <a:buFont typeface="Arial" pitchFamily="34" charset="0"/>
              <a:buNone/>
            </a:pPr>
            <a:endParaRPr lang="en-GB" altLang="en-US" sz="2400" b="1" dirty="0" smtClean="0"/>
          </a:p>
        </p:txBody>
      </p:sp>
      <p:sp>
        <p:nvSpPr>
          <p:cNvPr id="2" name="TextBox 1"/>
          <p:cNvSpPr txBox="1"/>
          <p:nvPr/>
        </p:nvSpPr>
        <p:spPr>
          <a:xfrm>
            <a:off x="3886200" y="2362200"/>
            <a:ext cx="2362200" cy="923330"/>
          </a:xfrm>
          <a:prstGeom prst="rect">
            <a:avLst/>
          </a:prstGeom>
          <a:solidFill>
            <a:schemeClr val="accent6">
              <a:lumMod val="20000"/>
              <a:lumOff val="80000"/>
            </a:schemeClr>
          </a:solidFill>
        </p:spPr>
        <p:txBody>
          <a:bodyPr wrap="square" rtlCol="0">
            <a:spAutoFit/>
          </a:bodyPr>
          <a:lstStyle/>
          <a:p>
            <a:r>
              <a:rPr lang="en-GB" dirty="0" smtClean="0"/>
              <a:t>Match the sentence type to the definition in your booklet</a:t>
            </a:r>
            <a:endParaRPr lang="en-GB" dirty="0"/>
          </a:p>
        </p:txBody>
      </p:sp>
      <p:sp>
        <p:nvSpPr>
          <p:cNvPr id="9" name="Rectangle 3"/>
          <p:cNvSpPr txBox="1">
            <a:spLocks noChangeArrowheads="1"/>
          </p:cNvSpPr>
          <p:nvPr/>
        </p:nvSpPr>
        <p:spPr>
          <a:xfrm>
            <a:off x="3111411" y="4272880"/>
            <a:ext cx="5999932" cy="2520280"/>
          </a:xfrm>
          <a:prstGeom prst="rect">
            <a:avLst/>
          </a:prstGeom>
          <a:solidFill>
            <a:schemeClr val="bg1"/>
          </a:solidFill>
          <a:ln w="57150">
            <a:solidFill>
              <a:srgbClr val="FF660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endParaRPr lang="en-GB" altLang="en-US" sz="800" b="1" dirty="0" smtClean="0">
              <a:solidFill>
                <a:srgbClr val="FF6600"/>
              </a:solidFill>
            </a:endParaRPr>
          </a:p>
          <a:p>
            <a:pPr marL="0" indent="0">
              <a:lnSpc>
                <a:spcPct val="80000"/>
              </a:lnSpc>
              <a:buFont typeface="Arial" pitchFamily="34" charset="0"/>
              <a:buNone/>
            </a:pPr>
            <a:r>
              <a:rPr lang="en-GB" altLang="en-US" sz="2400" b="1" dirty="0" smtClean="0"/>
              <a:t>tell you something and end with full stop.</a:t>
            </a:r>
          </a:p>
          <a:p>
            <a:pPr marL="0" indent="0">
              <a:lnSpc>
                <a:spcPct val="80000"/>
              </a:lnSpc>
              <a:buFont typeface="Arial" pitchFamily="34" charset="0"/>
              <a:buNone/>
            </a:pPr>
            <a:endParaRPr lang="en-GB" altLang="en-US" sz="800" b="1" dirty="0" smtClean="0"/>
          </a:p>
          <a:p>
            <a:pPr marL="0" indent="0">
              <a:lnSpc>
                <a:spcPct val="80000"/>
              </a:lnSpc>
              <a:buFont typeface="Arial" pitchFamily="34" charset="0"/>
              <a:buNone/>
            </a:pPr>
            <a:r>
              <a:rPr lang="en-GB" altLang="en-US" sz="2400" b="1" dirty="0" smtClean="0"/>
              <a:t>ask something and end with question mark.  </a:t>
            </a:r>
          </a:p>
          <a:p>
            <a:pPr marL="0" indent="0">
              <a:lnSpc>
                <a:spcPct val="80000"/>
              </a:lnSpc>
              <a:buFont typeface="Arial" pitchFamily="34" charset="0"/>
              <a:buNone/>
            </a:pPr>
            <a:endParaRPr lang="en-GB" altLang="en-US" sz="800" b="1" dirty="0" smtClean="0"/>
          </a:p>
          <a:p>
            <a:pPr marL="0" indent="0">
              <a:lnSpc>
                <a:spcPct val="80000"/>
              </a:lnSpc>
              <a:buFont typeface="Arial" pitchFamily="34" charset="0"/>
              <a:buNone/>
            </a:pPr>
            <a:r>
              <a:rPr lang="en-GB" altLang="en-US" sz="2400" b="1" dirty="0" smtClean="0"/>
              <a:t>tell you to do something.</a:t>
            </a:r>
          </a:p>
          <a:p>
            <a:pPr marL="0" indent="0">
              <a:lnSpc>
                <a:spcPct val="80000"/>
              </a:lnSpc>
              <a:buFont typeface="Arial" pitchFamily="34" charset="0"/>
              <a:buNone/>
            </a:pPr>
            <a:endParaRPr lang="en-GB" altLang="en-US" sz="800" b="1" dirty="0" smtClean="0">
              <a:solidFill>
                <a:srgbClr val="FF6600"/>
              </a:solidFill>
            </a:endParaRPr>
          </a:p>
          <a:p>
            <a:pPr marL="0" indent="0">
              <a:lnSpc>
                <a:spcPct val="80000"/>
              </a:lnSpc>
              <a:buFont typeface="Arial" pitchFamily="34" charset="0"/>
              <a:buNone/>
            </a:pPr>
            <a:r>
              <a:rPr lang="en-GB" altLang="en-US" sz="2400" b="1" dirty="0" smtClean="0"/>
              <a:t>express excitement or surprise.</a:t>
            </a:r>
            <a:r>
              <a:rPr lang="en-GB" altLang="en-US" sz="2400" b="1" dirty="0" smtClean="0">
                <a:solidFill>
                  <a:srgbClr val="FF6600"/>
                </a:solidFill>
              </a:rPr>
              <a:t> </a:t>
            </a:r>
          </a:p>
          <a:p>
            <a:pPr marL="0" indent="0">
              <a:lnSpc>
                <a:spcPct val="80000"/>
              </a:lnSpc>
              <a:buFont typeface="Arial" pitchFamily="34" charset="0"/>
              <a:buNone/>
            </a:pPr>
            <a:r>
              <a:rPr lang="en-GB" altLang="en-US" sz="2400" b="1" dirty="0" smtClean="0"/>
              <a:t>don’t contain a verb, create tension/drama</a:t>
            </a:r>
          </a:p>
          <a:p>
            <a:pPr marL="0" indent="0">
              <a:lnSpc>
                <a:spcPct val="80000"/>
              </a:lnSpc>
              <a:buFont typeface="Arial" pitchFamily="34" charset="0"/>
              <a:buNone/>
            </a:pPr>
            <a:endParaRPr lang="en-GB" altLang="en-US" sz="800" b="1" dirty="0" smtClean="0"/>
          </a:p>
          <a:p>
            <a:pPr marL="0" indent="0">
              <a:lnSpc>
                <a:spcPct val="80000"/>
              </a:lnSpc>
              <a:buFont typeface="Arial" pitchFamily="34" charset="0"/>
              <a:buNone/>
            </a:pPr>
            <a:endParaRPr lang="en-GB" altLang="en-US" sz="800" b="1" dirty="0" smtClean="0"/>
          </a:p>
          <a:p>
            <a:pPr marL="0" indent="0">
              <a:lnSpc>
                <a:spcPct val="80000"/>
              </a:lnSpc>
              <a:buFont typeface="Arial" pitchFamily="34" charset="0"/>
              <a:buNone/>
            </a:pPr>
            <a:endParaRPr lang="en-GB" altLang="en-US" sz="2400" b="1" dirty="0" smtClean="0"/>
          </a:p>
        </p:txBody>
      </p:sp>
    </p:spTree>
    <p:extLst>
      <p:ext uri="{BB962C8B-B14F-4D97-AF65-F5344CB8AC3E}">
        <p14:creationId xmlns:p14="http://schemas.microsoft.com/office/powerpoint/2010/main" val="81679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 calcmode="lin" valueType="num">
                                      <p:cBhvr additive="base">
                                        <p:cTn id="3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 calcmode="lin" valueType="num">
                                      <p:cBhvr additive="base">
                                        <p:cTn id="4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5" end="5"/>
                                            </p:txEl>
                                          </p:spTgt>
                                        </p:tgtEl>
                                        <p:attrNameLst>
                                          <p:attrName>style.visibility</p:attrName>
                                        </p:attrNameLst>
                                      </p:cBhvr>
                                      <p:to>
                                        <p:strVal val="visible"/>
                                      </p:to>
                                    </p:set>
                                    <p:anim calcmode="lin" valueType="num">
                                      <p:cBhvr additive="base">
                                        <p:cTn id="4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7" end="7"/>
                                            </p:txEl>
                                          </p:spTgt>
                                        </p:tgtEl>
                                        <p:attrNameLst>
                                          <p:attrName>style.visibility</p:attrName>
                                        </p:attrNameLst>
                                      </p:cBhvr>
                                      <p:to>
                                        <p:strVal val="visible"/>
                                      </p:to>
                                    </p:set>
                                    <p:anim calcmode="lin" valueType="num">
                                      <p:cBhvr additive="base">
                                        <p:cTn id="5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8" end="8"/>
                                            </p:txEl>
                                          </p:spTgt>
                                        </p:tgtEl>
                                        <p:attrNameLst>
                                          <p:attrName>style.visibility</p:attrName>
                                        </p:attrNameLst>
                                      </p:cBhvr>
                                      <p:to>
                                        <p:strVal val="visible"/>
                                      </p:to>
                                    </p:set>
                                    <p:anim calcmode="lin" valueType="num">
                                      <p:cBhvr additive="base">
                                        <p:cTn id="6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3810000"/>
            <a:ext cx="8229600" cy="2520280"/>
          </a:xfrm>
          <a:solidFill>
            <a:schemeClr val="bg1"/>
          </a:solidFill>
          <a:ln w="57150">
            <a:solidFill>
              <a:srgbClr val="FF6600"/>
            </a:solidFill>
          </a:ln>
        </p:spPr>
        <p:txBody>
          <a:bodyPr>
            <a:noAutofit/>
          </a:bodyPr>
          <a:lstStyle/>
          <a:p>
            <a:pPr marL="0" indent="0">
              <a:lnSpc>
                <a:spcPct val="80000"/>
              </a:lnSpc>
              <a:buNone/>
            </a:pPr>
            <a:endParaRPr lang="en-GB" altLang="en-US" sz="800" b="1" dirty="0" smtClean="0">
              <a:solidFill>
                <a:srgbClr val="FF6600"/>
              </a:solidFill>
            </a:endParaRPr>
          </a:p>
          <a:p>
            <a:pPr marL="0" indent="0">
              <a:lnSpc>
                <a:spcPct val="80000"/>
              </a:lnSpc>
              <a:buNone/>
            </a:pPr>
            <a:r>
              <a:rPr lang="en-GB" altLang="en-US" sz="2400" b="1" dirty="0" smtClean="0">
                <a:solidFill>
                  <a:srgbClr val="FF6600"/>
                </a:solidFill>
              </a:rPr>
              <a:t>STATEMENTS</a:t>
            </a:r>
            <a:r>
              <a:rPr lang="en-GB" altLang="en-US" sz="2400" b="1" dirty="0" smtClean="0"/>
              <a:t> tell </a:t>
            </a:r>
            <a:r>
              <a:rPr lang="en-GB" altLang="en-US" sz="2400" b="1" dirty="0"/>
              <a:t>you </a:t>
            </a:r>
            <a:r>
              <a:rPr lang="en-GB" altLang="en-US" sz="2400" b="1" dirty="0" smtClean="0"/>
              <a:t>something and end </a:t>
            </a:r>
            <a:r>
              <a:rPr lang="en-GB" altLang="en-US" sz="2400" b="1" dirty="0"/>
              <a:t>with full stop</a:t>
            </a:r>
            <a:r>
              <a:rPr lang="en-GB" altLang="en-US" sz="2400" b="1" dirty="0" smtClean="0"/>
              <a:t>.</a:t>
            </a:r>
          </a:p>
          <a:p>
            <a:pPr marL="0" indent="0">
              <a:lnSpc>
                <a:spcPct val="80000"/>
              </a:lnSpc>
              <a:buNone/>
            </a:pPr>
            <a:endParaRPr lang="en-GB" altLang="en-US" sz="800" b="1" dirty="0" smtClean="0"/>
          </a:p>
          <a:p>
            <a:pPr marL="0" indent="0">
              <a:lnSpc>
                <a:spcPct val="80000"/>
              </a:lnSpc>
              <a:buNone/>
            </a:pPr>
            <a:r>
              <a:rPr lang="en-GB" altLang="en-US" sz="2400" b="1" dirty="0" smtClean="0">
                <a:solidFill>
                  <a:srgbClr val="FF6600"/>
                </a:solidFill>
              </a:rPr>
              <a:t>QUESTIONS </a:t>
            </a:r>
            <a:r>
              <a:rPr lang="en-GB" altLang="en-US" sz="2400" b="1" dirty="0" smtClean="0"/>
              <a:t>ask something and end </a:t>
            </a:r>
            <a:r>
              <a:rPr lang="en-GB" altLang="en-US" sz="2400" b="1" dirty="0"/>
              <a:t>with question mark.  </a:t>
            </a:r>
            <a:endParaRPr lang="en-GB" altLang="en-US" sz="2400" b="1" dirty="0" smtClean="0"/>
          </a:p>
          <a:p>
            <a:pPr marL="0" indent="0">
              <a:lnSpc>
                <a:spcPct val="80000"/>
              </a:lnSpc>
              <a:buNone/>
            </a:pPr>
            <a:endParaRPr lang="en-GB" altLang="en-US" sz="800" b="1" dirty="0" smtClean="0"/>
          </a:p>
          <a:p>
            <a:pPr marL="0" indent="0">
              <a:lnSpc>
                <a:spcPct val="80000"/>
              </a:lnSpc>
              <a:buNone/>
            </a:pPr>
            <a:r>
              <a:rPr lang="en-GB" altLang="en-US" sz="2400" b="1" dirty="0" smtClean="0">
                <a:solidFill>
                  <a:srgbClr val="FF6600"/>
                </a:solidFill>
              </a:rPr>
              <a:t>COMMANDS</a:t>
            </a:r>
            <a:r>
              <a:rPr lang="en-GB" altLang="en-US" sz="2400" b="1" dirty="0" smtClean="0"/>
              <a:t> tell </a:t>
            </a:r>
            <a:r>
              <a:rPr lang="en-GB" altLang="en-US" sz="2400" b="1" dirty="0"/>
              <a:t>you to do something</a:t>
            </a:r>
            <a:r>
              <a:rPr lang="en-GB" altLang="en-US" sz="2400" b="1" dirty="0" smtClean="0"/>
              <a:t>.</a:t>
            </a:r>
          </a:p>
          <a:p>
            <a:pPr marL="0" indent="0">
              <a:lnSpc>
                <a:spcPct val="80000"/>
              </a:lnSpc>
              <a:buNone/>
            </a:pPr>
            <a:endParaRPr lang="en-GB" altLang="en-US" sz="800" b="1" dirty="0" smtClean="0">
              <a:solidFill>
                <a:srgbClr val="FF6600"/>
              </a:solidFill>
            </a:endParaRPr>
          </a:p>
          <a:p>
            <a:pPr marL="0" indent="0">
              <a:lnSpc>
                <a:spcPct val="80000"/>
              </a:lnSpc>
              <a:buNone/>
            </a:pPr>
            <a:r>
              <a:rPr lang="en-GB" altLang="en-US" sz="2400" b="1" dirty="0" smtClean="0">
                <a:solidFill>
                  <a:srgbClr val="FF6600"/>
                </a:solidFill>
              </a:rPr>
              <a:t>EXCLAMATIONS</a:t>
            </a:r>
            <a:r>
              <a:rPr lang="en-GB" altLang="en-US" sz="2400" b="1" dirty="0" smtClean="0"/>
              <a:t> express </a:t>
            </a:r>
            <a:r>
              <a:rPr lang="en-GB" altLang="en-US" sz="2400" b="1" dirty="0"/>
              <a:t>excitement or surprise</a:t>
            </a:r>
            <a:r>
              <a:rPr lang="en-GB" altLang="en-US" sz="2400" b="1" dirty="0" smtClean="0"/>
              <a:t>.</a:t>
            </a:r>
            <a:r>
              <a:rPr lang="en-GB" altLang="en-US" sz="2400" b="1" dirty="0" smtClean="0">
                <a:solidFill>
                  <a:srgbClr val="FF6600"/>
                </a:solidFill>
              </a:rPr>
              <a:t> </a:t>
            </a:r>
          </a:p>
          <a:p>
            <a:pPr marL="0" indent="0">
              <a:lnSpc>
                <a:spcPct val="80000"/>
              </a:lnSpc>
              <a:buNone/>
            </a:pPr>
            <a:r>
              <a:rPr lang="en-GB" altLang="en-US" sz="2400" b="1" dirty="0" smtClean="0">
                <a:solidFill>
                  <a:srgbClr val="FF6600"/>
                </a:solidFill>
              </a:rPr>
              <a:t>MINOR SENTENCES </a:t>
            </a:r>
            <a:r>
              <a:rPr lang="en-GB" altLang="en-US" sz="2400" b="1" dirty="0" smtClean="0"/>
              <a:t>don’t contain a verb, create tension/drama</a:t>
            </a:r>
          </a:p>
          <a:p>
            <a:pPr marL="0" indent="0">
              <a:lnSpc>
                <a:spcPct val="80000"/>
              </a:lnSpc>
              <a:buNone/>
            </a:pPr>
            <a:endParaRPr lang="en-GB" altLang="en-US" sz="800" b="1" dirty="0"/>
          </a:p>
          <a:p>
            <a:pPr marL="0" indent="0">
              <a:lnSpc>
                <a:spcPct val="80000"/>
              </a:lnSpc>
              <a:buNone/>
            </a:pPr>
            <a:endParaRPr lang="en-GB" altLang="en-US" sz="800" b="1" dirty="0" smtClean="0"/>
          </a:p>
          <a:p>
            <a:pPr marL="0" indent="0">
              <a:lnSpc>
                <a:spcPct val="80000"/>
              </a:lnSpc>
              <a:buNone/>
            </a:pPr>
            <a:endParaRPr lang="en-GB" altLang="en-US" sz="2400" b="1" dirty="0" smtClean="0"/>
          </a:p>
        </p:txBody>
      </p:sp>
      <p:sp>
        <p:nvSpPr>
          <p:cNvPr id="7" name="Title 1"/>
          <p:cNvSpPr txBox="1">
            <a:spLocks/>
          </p:cNvSpPr>
          <p:nvPr/>
        </p:nvSpPr>
        <p:spPr>
          <a:xfrm>
            <a:off x="1529862" y="294443"/>
            <a:ext cx="6474654" cy="1167619"/>
          </a:xfrm>
          <a:prstGeom prst="rect">
            <a:avLst/>
          </a:prstGeom>
          <a:solidFill>
            <a:schemeClr val="bg1"/>
          </a:solidFill>
          <a:ln w="57150">
            <a:solidFill>
              <a:srgbClr val="FF6600"/>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Sentence Structure   </a:t>
            </a:r>
          </a:p>
          <a:p>
            <a:pPr algn="ctr"/>
            <a:r>
              <a:rPr lang="en-GB" b="1" dirty="0" smtClean="0">
                <a:solidFill>
                  <a:srgbClr val="800080"/>
                </a:solidFill>
                <a:latin typeface="Arial Rounded MT Bold" panose="020F0704030504030204" pitchFamily="34" charset="0"/>
              </a:rPr>
              <a:t>Sentence Types </a:t>
            </a:r>
            <a:endParaRPr lang="en-GB" b="1" dirty="0">
              <a:solidFill>
                <a:srgbClr val="800080"/>
              </a:solidFill>
              <a:latin typeface="Arial Rounded MT Bold" panose="020F0704030504030204" pitchFamily="34" charset="0"/>
            </a:endParaRPr>
          </a:p>
        </p:txBody>
      </p:sp>
    </p:spTree>
    <p:extLst>
      <p:ext uri="{BB962C8B-B14F-4D97-AF65-F5344CB8AC3E}">
        <p14:creationId xmlns:p14="http://schemas.microsoft.com/office/powerpoint/2010/main" val="20154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additive="base">
                                        <p:cTn id="7"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anim calcmode="lin" valueType="num">
                                      <p:cBhvr additive="base">
                                        <p:cTn id="13"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anim calcmode="lin" valueType="num">
                                      <p:cBhvr additive="base">
                                        <p:cTn id="19"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123">
                                            <p:txEl>
                                              <p:pRg st="7" end="7"/>
                                            </p:txEl>
                                          </p:spTgt>
                                        </p:tgtEl>
                                        <p:attrNameLst>
                                          <p:attrName>style.visibility</p:attrName>
                                        </p:attrNameLst>
                                      </p:cBhvr>
                                      <p:to>
                                        <p:strVal val="visible"/>
                                      </p:to>
                                    </p:set>
                                    <p:anim calcmode="lin" valueType="num">
                                      <p:cBhvr additive="base">
                                        <p:cTn id="25"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3">
                                            <p:txEl>
                                              <p:pRg st="8" end="8"/>
                                            </p:txEl>
                                          </p:spTgt>
                                        </p:tgtEl>
                                        <p:attrNameLst>
                                          <p:attrName>style.visibility</p:attrName>
                                        </p:attrNameLst>
                                      </p:cBhvr>
                                      <p:to>
                                        <p:strVal val="visible"/>
                                      </p:to>
                                    </p:set>
                                    <p:anim calcmode="lin" valueType="num">
                                      <p:cBhvr additive="base">
                                        <p:cTn id="31"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bg1"/>
          </a:solidFill>
          <a:ln w="57150">
            <a:solidFill>
              <a:srgbClr val="FF6600"/>
            </a:solidFill>
          </a:ln>
        </p:spPr>
        <p:txBody>
          <a:bodyPr>
            <a:normAutofit fontScale="90000"/>
          </a:bodyPr>
          <a:lstStyle/>
          <a:p>
            <a:r>
              <a:rPr lang="en-US" dirty="0" smtClean="0">
                <a:latin typeface="Arial" pitchFamily="34" charset="0"/>
              </a:rPr>
              <a:t>Statement, command, question, exclamation or minor sentence? </a:t>
            </a:r>
            <a:endParaRPr lang="en-US" dirty="0">
              <a:latin typeface="Arial" pitchFamily="34" charset="0"/>
            </a:endParaRPr>
          </a:p>
        </p:txBody>
      </p:sp>
      <p:sp>
        <p:nvSpPr>
          <p:cNvPr id="10243" name="Rectangle 3"/>
          <p:cNvSpPr>
            <a:spLocks noGrp="1" noChangeArrowheads="1"/>
          </p:cNvSpPr>
          <p:nvPr>
            <p:ph type="body" idx="1"/>
          </p:nvPr>
        </p:nvSpPr>
        <p:spPr>
          <a:solidFill>
            <a:schemeClr val="bg1"/>
          </a:solidFill>
          <a:ln w="57150">
            <a:solidFill>
              <a:srgbClr val="FF6600"/>
            </a:solidFill>
          </a:ln>
        </p:spPr>
        <p:txBody>
          <a:bodyPr/>
          <a:lstStyle/>
          <a:p>
            <a:pPr marL="514350" indent="-514350">
              <a:buFont typeface="+mj-lt"/>
              <a:buAutoNum type="arabicPeriod"/>
            </a:pPr>
            <a:r>
              <a:rPr lang="en-US" dirty="0">
                <a:latin typeface="Arial" pitchFamily="34" charset="0"/>
              </a:rPr>
              <a:t>Where is my </a:t>
            </a:r>
            <a:r>
              <a:rPr lang="en-US" dirty="0" smtClean="0">
                <a:latin typeface="Arial" pitchFamily="34" charset="0"/>
              </a:rPr>
              <a:t>coat</a:t>
            </a:r>
            <a:endParaRPr lang="en-US" dirty="0">
              <a:latin typeface="Arial" pitchFamily="34" charset="0"/>
            </a:endParaRPr>
          </a:p>
          <a:p>
            <a:pPr marL="514350" indent="-514350">
              <a:buFont typeface="+mj-lt"/>
              <a:buAutoNum type="arabicPeriod"/>
            </a:pPr>
            <a:r>
              <a:rPr lang="en-US" dirty="0">
                <a:latin typeface="Arial" pitchFamily="34" charset="0"/>
              </a:rPr>
              <a:t>Go get your book.</a:t>
            </a:r>
          </a:p>
          <a:p>
            <a:pPr marL="514350" indent="-514350">
              <a:buFont typeface="+mj-lt"/>
              <a:buAutoNum type="arabicPeriod"/>
            </a:pPr>
            <a:r>
              <a:rPr lang="en-US" dirty="0" smtClean="0">
                <a:latin typeface="Arial" pitchFamily="34" charset="0"/>
              </a:rPr>
              <a:t>The more, the merrier.</a:t>
            </a:r>
            <a:endParaRPr lang="en-US" dirty="0">
              <a:latin typeface="Arial" pitchFamily="34" charset="0"/>
            </a:endParaRPr>
          </a:p>
          <a:p>
            <a:pPr marL="514350" indent="-514350">
              <a:buFont typeface="+mj-lt"/>
              <a:buAutoNum type="arabicPeriod"/>
            </a:pPr>
            <a:r>
              <a:rPr lang="en-US" dirty="0">
                <a:latin typeface="Arial" pitchFamily="34" charset="0"/>
              </a:rPr>
              <a:t>I </a:t>
            </a:r>
            <a:r>
              <a:rPr lang="en-US" dirty="0" smtClean="0">
                <a:latin typeface="Arial" pitchFamily="34" charset="0"/>
              </a:rPr>
              <a:t>won</a:t>
            </a:r>
            <a:endParaRPr lang="en-US" dirty="0">
              <a:latin typeface="Arial" pitchFamily="34" charset="0"/>
            </a:endParaRPr>
          </a:p>
          <a:p>
            <a:pPr marL="514350" indent="-514350">
              <a:buFont typeface="+mj-lt"/>
              <a:buAutoNum type="arabicPeriod"/>
            </a:pPr>
            <a:r>
              <a:rPr lang="en-US" dirty="0">
                <a:latin typeface="Arial" pitchFamily="34" charset="0"/>
              </a:rPr>
              <a:t>Please sit down.</a:t>
            </a:r>
          </a:p>
          <a:p>
            <a:pPr marL="514350" indent="-514350">
              <a:buFont typeface="+mj-lt"/>
              <a:buAutoNum type="arabicPeriod"/>
            </a:pPr>
            <a:r>
              <a:rPr lang="en-US" dirty="0">
                <a:latin typeface="Arial" pitchFamily="34" charset="0"/>
              </a:rPr>
              <a:t>Joey is absent today.</a:t>
            </a:r>
          </a:p>
          <a:p>
            <a:pPr marL="514350" indent="-514350">
              <a:buFont typeface="+mj-lt"/>
              <a:buAutoNum type="arabicPeriod"/>
            </a:pPr>
            <a:r>
              <a:rPr lang="en-US" dirty="0">
                <a:latin typeface="Arial" pitchFamily="34" charset="0"/>
              </a:rPr>
              <a:t>How many apples are on the </a:t>
            </a:r>
            <a:r>
              <a:rPr lang="en-US" dirty="0" smtClean="0">
                <a:latin typeface="Arial" pitchFamily="34" charset="0"/>
              </a:rPr>
              <a:t>tree</a:t>
            </a:r>
            <a:endParaRPr lang="en-US" dirty="0">
              <a:latin typeface="Arial" pitchFamily="34" charset="0"/>
            </a:endParaRPr>
          </a:p>
        </p:txBody>
      </p:sp>
    </p:spTree>
    <p:extLst>
      <p:ext uri="{BB962C8B-B14F-4D97-AF65-F5344CB8AC3E}">
        <p14:creationId xmlns:p14="http://schemas.microsoft.com/office/powerpoint/2010/main" val="1919723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0-#ppt_w/2"/>
                                          </p:val>
                                        </p:tav>
                                        <p:tav tm="100000">
                                          <p:val>
                                            <p:strVal val="#ppt_x"/>
                                          </p:val>
                                        </p:tav>
                                      </p:tavLst>
                                    </p:anim>
                                    <p:anim calcmode="lin" valueType="num">
                                      <p:cBhvr additive="base">
                                        <p:cTn id="8"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spot an IYOW Q</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“explain”</a:t>
            </a:r>
          </a:p>
          <a:p>
            <a:endParaRPr lang="en-GB" dirty="0"/>
          </a:p>
          <a:p>
            <a:r>
              <a:rPr lang="en-GB" dirty="0" smtClean="0"/>
              <a:t>“explain in your own words”</a:t>
            </a:r>
          </a:p>
          <a:p>
            <a:endParaRPr lang="en-GB" dirty="0"/>
          </a:p>
          <a:p>
            <a:r>
              <a:rPr lang="en-GB" dirty="0" smtClean="0"/>
              <a:t>“identify”</a:t>
            </a:r>
          </a:p>
          <a:p>
            <a:endParaRPr lang="en-GB" dirty="0"/>
          </a:p>
          <a:p>
            <a:r>
              <a:rPr lang="en-GB" dirty="0" smtClean="0"/>
              <a:t>“use your own words”</a:t>
            </a:r>
          </a:p>
          <a:p>
            <a:endParaRPr lang="en-GB" dirty="0"/>
          </a:p>
          <a:p>
            <a:r>
              <a:rPr lang="en-GB" dirty="0" smtClean="0"/>
              <a:t>“How </a:t>
            </a:r>
            <a:r>
              <a:rPr lang="en-GB" dirty="0"/>
              <a:t>does the writer go on to </a:t>
            </a:r>
            <a:r>
              <a:rPr lang="en-GB" dirty="0" smtClean="0"/>
              <a:t>explain”</a:t>
            </a:r>
          </a:p>
          <a:p>
            <a:pPr marL="0" indent="0">
              <a:buNone/>
            </a:pPr>
            <a:endParaRPr lang="en-GB" dirty="0"/>
          </a:p>
          <a:p>
            <a:r>
              <a:rPr lang="en-GB" dirty="0"/>
              <a:t> </a:t>
            </a:r>
            <a:r>
              <a:rPr lang="en-GB" dirty="0" smtClean="0"/>
              <a:t>”How </a:t>
            </a:r>
            <a:r>
              <a:rPr lang="en-GB" dirty="0"/>
              <a:t>does the writer </a:t>
            </a:r>
            <a:r>
              <a:rPr lang="en-GB" dirty="0" smtClean="0"/>
              <a:t>demonstrate”</a:t>
            </a:r>
          </a:p>
          <a:p>
            <a:endParaRPr lang="en-GB" dirty="0"/>
          </a:p>
          <a:p>
            <a:pPr marL="0" indent="0">
              <a:buNone/>
            </a:pPr>
            <a:endParaRPr lang="en-GB" dirty="0"/>
          </a:p>
        </p:txBody>
      </p:sp>
      <p:pic>
        <p:nvPicPr>
          <p:cNvPr id="4" name="Picture 4" descr="C:\Users\lh1094c\AppData\Local\Microsoft\Windows\Temporary Internet Files\Content.IE5\150KAAWT\Magnifying-Glass-2-2868-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514600"/>
            <a:ext cx="2228369"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2384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bg1"/>
          </a:solidFill>
          <a:ln w="57150">
            <a:solidFill>
              <a:srgbClr val="FF6600"/>
            </a:solidFill>
          </a:ln>
        </p:spPr>
        <p:txBody>
          <a:bodyPr/>
          <a:lstStyle/>
          <a:p>
            <a:r>
              <a:rPr lang="en-US" dirty="0">
                <a:latin typeface="Arial" pitchFamily="34" charset="0"/>
              </a:rPr>
              <a:t>What type is each sentence?</a:t>
            </a:r>
          </a:p>
        </p:txBody>
      </p:sp>
      <p:sp>
        <p:nvSpPr>
          <p:cNvPr id="10243" name="Rectangle 3"/>
          <p:cNvSpPr>
            <a:spLocks noGrp="1" noChangeArrowheads="1"/>
          </p:cNvSpPr>
          <p:nvPr>
            <p:ph type="body" idx="1"/>
          </p:nvPr>
        </p:nvSpPr>
        <p:spPr>
          <a:xfrm>
            <a:off x="628650" y="1700808"/>
            <a:ext cx="7886700" cy="4476155"/>
          </a:xfrm>
          <a:solidFill>
            <a:schemeClr val="bg1"/>
          </a:solidFill>
          <a:ln w="57150">
            <a:solidFill>
              <a:srgbClr val="FF6600"/>
            </a:solidFill>
          </a:ln>
        </p:spPr>
        <p:txBody>
          <a:bodyPr/>
          <a:lstStyle/>
          <a:p>
            <a:pPr marL="514350" indent="-514350">
              <a:buFont typeface="+mj-lt"/>
              <a:buAutoNum type="arabicPeriod"/>
            </a:pPr>
            <a:r>
              <a:rPr lang="en-US" dirty="0">
                <a:latin typeface="Arial" pitchFamily="34" charset="0"/>
              </a:rPr>
              <a:t>Where is my coat?  </a:t>
            </a:r>
          </a:p>
          <a:p>
            <a:pPr marL="514350" indent="-514350">
              <a:buFont typeface="+mj-lt"/>
              <a:buAutoNum type="arabicPeriod"/>
            </a:pPr>
            <a:r>
              <a:rPr lang="en-US" dirty="0">
                <a:latin typeface="Arial" pitchFamily="34" charset="0"/>
              </a:rPr>
              <a:t>Go get your book.</a:t>
            </a:r>
          </a:p>
          <a:p>
            <a:pPr marL="514350" indent="-514350">
              <a:buFont typeface="+mj-lt"/>
              <a:buAutoNum type="arabicPeriod"/>
            </a:pPr>
            <a:r>
              <a:rPr lang="en-US" dirty="0" smtClean="0">
                <a:latin typeface="Arial" pitchFamily="34" charset="0"/>
              </a:rPr>
              <a:t>The more, the merrier.</a:t>
            </a:r>
            <a:endParaRPr lang="en-US" dirty="0">
              <a:latin typeface="Arial" pitchFamily="34" charset="0"/>
            </a:endParaRPr>
          </a:p>
          <a:p>
            <a:pPr marL="514350" indent="-514350">
              <a:buFont typeface="+mj-lt"/>
              <a:buAutoNum type="arabicPeriod"/>
            </a:pPr>
            <a:r>
              <a:rPr lang="en-US" dirty="0">
                <a:latin typeface="Arial" pitchFamily="34" charset="0"/>
              </a:rPr>
              <a:t>I won!</a:t>
            </a:r>
          </a:p>
          <a:p>
            <a:pPr marL="514350" indent="-514350">
              <a:buFont typeface="+mj-lt"/>
              <a:buAutoNum type="arabicPeriod"/>
            </a:pPr>
            <a:r>
              <a:rPr lang="en-US" dirty="0">
                <a:latin typeface="Arial" pitchFamily="34" charset="0"/>
              </a:rPr>
              <a:t>Please sit down.</a:t>
            </a:r>
          </a:p>
          <a:p>
            <a:pPr marL="514350" indent="-514350">
              <a:buFont typeface="+mj-lt"/>
              <a:buAutoNum type="arabicPeriod"/>
            </a:pPr>
            <a:r>
              <a:rPr lang="en-US" dirty="0">
                <a:latin typeface="Arial" pitchFamily="34" charset="0"/>
              </a:rPr>
              <a:t>Joey is absent today.</a:t>
            </a:r>
          </a:p>
          <a:p>
            <a:pPr marL="514350" indent="-514350">
              <a:buFont typeface="+mj-lt"/>
              <a:buAutoNum type="arabicPeriod"/>
            </a:pPr>
            <a:r>
              <a:rPr lang="en-US" dirty="0">
                <a:latin typeface="Arial" pitchFamily="34" charset="0"/>
              </a:rPr>
              <a:t>How many apples are on the tree?</a:t>
            </a:r>
          </a:p>
        </p:txBody>
      </p:sp>
      <p:sp>
        <p:nvSpPr>
          <p:cNvPr id="10244" name="Text Box 4"/>
          <p:cNvSpPr txBox="1">
            <a:spLocks noChangeArrowheads="1"/>
          </p:cNvSpPr>
          <p:nvPr/>
        </p:nvSpPr>
        <p:spPr bwMode="auto">
          <a:xfrm>
            <a:off x="4788024" y="1700808"/>
            <a:ext cx="2590800" cy="369332"/>
          </a:xfrm>
          <a:prstGeom prst="rect">
            <a:avLst/>
          </a:prstGeom>
          <a:noFill/>
          <a:ln w="9525">
            <a:noFill/>
            <a:miter lim="800000"/>
            <a:headEnd/>
            <a:tailEnd/>
          </a:ln>
          <a:effectLst/>
        </p:spPr>
        <p:txBody>
          <a:bodyPr>
            <a:spAutoFit/>
          </a:bodyPr>
          <a:lstStyle/>
          <a:p>
            <a:pPr algn="r">
              <a:spcBef>
                <a:spcPct val="50000"/>
              </a:spcBef>
            </a:pPr>
            <a:r>
              <a:rPr lang="en-US" b="1" dirty="0">
                <a:solidFill>
                  <a:schemeClr val="accent2"/>
                </a:solidFill>
                <a:latin typeface="Arial" pitchFamily="34" charset="0"/>
              </a:rPr>
              <a:t>question</a:t>
            </a:r>
            <a:endParaRPr lang="en-US" b="1" dirty="0"/>
          </a:p>
        </p:txBody>
      </p:sp>
      <p:sp>
        <p:nvSpPr>
          <p:cNvPr id="10245" name="Text Box 5"/>
          <p:cNvSpPr txBox="1">
            <a:spLocks noChangeArrowheads="1"/>
          </p:cNvSpPr>
          <p:nvPr/>
        </p:nvSpPr>
        <p:spPr bwMode="auto">
          <a:xfrm>
            <a:off x="6553200" y="5229200"/>
            <a:ext cx="2590800" cy="369332"/>
          </a:xfrm>
          <a:prstGeom prst="rect">
            <a:avLst/>
          </a:prstGeom>
          <a:noFill/>
          <a:ln w="9525">
            <a:noFill/>
            <a:miter lim="800000"/>
            <a:headEnd/>
            <a:tailEnd/>
          </a:ln>
          <a:effectLst/>
        </p:spPr>
        <p:txBody>
          <a:bodyPr>
            <a:spAutoFit/>
          </a:bodyPr>
          <a:lstStyle/>
          <a:p>
            <a:pPr algn="ctr">
              <a:spcBef>
                <a:spcPct val="50000"/>
              </a:spcBef>
            </a:pPr>
            <a:r>
              <a:rPr lang="en-US" b="1" dirty="0">
                <a:solidFill>
                  <a:schemeClr val="accent2"/>
                </a:solidFill>
                <a:latin typeface="Arial" pitchFamily="34" charset="0"/>
              </a:rPr>
              <a:t>question</a:t>
            </a:r>
            <a:endParaRPr lang="en-US" b="1" dirty="0"/>
          </a:p>
        </p:txBody>
      </p:sp>
      <p:sp>
        <p:nvSpPr>
          <p:cNvPr id="10246" name="Text Box 6"/>
          <p:cNvSpPr txBox="1">
            <a:spLocks noChangeArrowheads="1"/>
          </p:cNvSpPr>
          <p:nvPr/>
        </p:nvSpPr>
        <p:spPr bwMode="auto">
          <a:xfrm>
            <a:off x="5652120" y="4581128"/>
            <a:ext cx="2590800" cy="369332"/>
          </a:xfrm>
          <a:prstGeom prst="rect">
            <a:avLst/>
          </a:prstGeom>
          <a:noFill/>
          <a:ln w="9525">
            <a:noFill/>
            <a:miter lim="800000"/>
            <a:headEnd/>
            <a:tailEnd/>
          </a:ln>
          <a:effectLst/>
        </p:spPr>
        <p:txBody>
          <a:bodyPr>
            <a:spAutoFit/>
          </a:bodyPr>
          <a:lstStyle/>
          <a:p>
            <a:pPr algn="ctr">
              <a:spcBef>
                <a:spcPct val="50000"/>
              </a:spcBef>
            </a:pPr>
            <a:r>
              <a:rPr lang="en-US" b="1" dirty="0">
                <a:solidFill>
                  <a:schemeClr val="accent2"/>
                </a:solidFill>
                <a:latin typeface="Arial" pitchFamily="34" charset="0"/>
              </a:rPr>
              <a:t>statement</a:t>
            </a:r>
            <a:endParaRPr lang="en-US" b="1" dirty="0"/>
          </a:p>
        </p:txBody>
      </p:sp>
      <p:sp>
        <p:nvSpPr>
          <p:cNvPr id="10247" name="Text Box 7"/>
          <p:cNvSpPr txBox="1">
            <a:spLocks noChangeArrowheads="1"/>
          </p:cNvSpPr>
          <p:nvPr/>
        </p:nvSpPr>
        <p:spPr bwMode="auto">
          <a:xfrm>
            <a:off x="5580112" y="4005064"/>
            <a:ext cx="2590800" cy="369332"/>
          </a:xfrm>
          <a:prstGeom prst="rect">
            <a:avLst/>
          </a:prstGeom>
          <a:noFill/>
          <a:ln w="9525">
            <a:noFill/>
            <a:miter lim="800000"/>
            <a:headEnd/>
            <a:tailEnd/>
          </a:ln>
          <a:effectLst/>
        </p:spPr>
        <p:txBody>
          <a:bodyPr>
            <a:spAutoFit/>
          </a:bodyPr>
          <a:lstStyle/>
          <a:p>
            <a:pPr algn="ctr">
              <a:spcBef>
                <a:spcPct val="50000"/>
              </a:spcBef>
            </a:pPr>
            <a:r>
              <a:rPr lang="en-US" b="1" dirty="0">
                <a:solidFill>
                  <a:schemeClr val="accent2"/>
                </a:solidFill>
                <a:latin typeface="Arial" pitchFamily="34" charset="0"/>
              </a:rPr>
              <a:t>command</a:t>
            </a:r>
            <a:endParaRPr lang="en-US" b="1" dirty="0"/>
          </a:p>
        </p:txBody>
      </p:sp>
      <p:sp>
        <p:nvSpPr>
          <p:cNvPr id="10248" name="Text Box 8"/>
          <p:cNvSpPr txBox="1">
            <a:spLocks noChangeArrowheads="1"/>
          </p:cNvSpPr>
          <p:nvPr/>
        </p:nvSpPr>
        <p:spPr bwMode="auto">
          <a:xfrm>
            <a:off x="5652120" y="3501008"/>
            <a:ext cx="2590800" cy="369332"/>
          </a:xfrm>
          <a:prstGeom prst="rect">
            <a:avLst/>
          </a:prstGeom>
          <a:noFill/>
          <a:ln w="9525">
            <a:noFill/>
            <a:miter lim="800000"/>
            <a:headEnd/>
            <a:tailEnd/>
          </a:ln>
          <a:effectLst/>
        </p:spPr>
        <p:txBody>
          <a:bodyPr>
            <a:spAutoFit/>
          </a:bodyPr>
          <a:lstStyle/>
          <a:p>
            <a:pPr algn="ctr">
              <a:spcBef>
                <a:spcPct val="50000"/>
              </a:spcBef>
            </a:pPr>
            <a:r>
              <a:rPr lang="en-US" b="1" dirty="0">
                <a:solidFill>
                  <a:schemeClr val="accent2"/>
                </a:solidFill>
                <a:latin typeface="Arial" pitchFamily="34" charset="0"/>
              </a:rPr>
              <a:t>exclamation</a:t>
            </a:r>
            <a:endParaRPr lang="en-US" b="1" dirty="0"/>
          </a:p>
        </p:txBody>
      </p:sp>
      <p:sp>
        <p:nvSpPr>
          <p:cNvPr id="10249" name="Text Box 9"/>
          <p:cNvSpPr txBox="1">
            <a:spLocks noChangeArrowheads="1"/>
          </p:cNvSpPr>
          <p:nvPr/>
        </p:nvSpPr>
        <p:spPr bwMode="auto">
          <a:xfrm>
            <a:off x="5580112" y="2852936"/>
            <a:ext cx="2590800" cy="369332"/>
          </a:xfrm>
          <a:prstGeom prst="rect">
            <a:avLst/>
          </a:prstGeom>
          <a:noFill/>
          <a:ln w="9525">
            <a:noFill/>
            <a:miter lim="800000"/>
            <a:headEnd/>
            <a:tailEnd/>
          </a:ln>
          <a:effectLst/>
        </p:spPr>
        <p:txBody>
          <a:bodyPr>
            <a:spAutoFit/>
          </a:bodyPr>
          <a:lstStyle/>
          <a:p>
            <a:pPr algn="ctr">
              <a:spcBef>
                <a:spcPct val="50000"/>
              </a:spcBef>
            </a:pPr>
            <a:r>
              <a:rPr lang="en-US" b="1" dirty="0" smtClean="0">
                <a:solidFill>
                  <a:schemeClr val="accent2"/>
                </a:solidFill>
                <a:latin typeface="Arial" pitchFamily="34" charset="0"/>
              </a:rPr>
              <a:t>minor</a:t>
            </a:r>
            <a:endParaRPr lang="en-US" b="1" dirty="0"/>
          </a:p>
        </p:txBody>
      </p:sp>
      <p:sp>
        <p:nvSpPr>
          <p:cNvPr id="10250" name="Text Box 10"/>
          <p:cNvSpPr txBox="1">
            <a:spLocks noChangeArrowheads="1"/>
          </p:cNvSpPr>
          <p:nvPr/>
        </p:nvSpPr>
        <p:spPr bwMode="auto">
          <a:xfrm>
            <a:off x="5580112" y="2276872"/>
            <a:ext cx="2590800" cy="369332"/>
          </a:xfrm>
          <a:prstGeom prst="rect">
            <a:avLst/>
          </a:prstGeom>
          <a:noFill/>
          <a:ln w="9525">
            <a:noFill/>
            <a:miter lim="800000"/>
            <a:headEnd/>
            <a:tailEnd/>
          </a:ln>
          <a:effectLst/>
        </p:spPr>
        <p:txBody>
          <a:bodyPr>
            <a:spAutoFit/>
          </a:bodyPr>
          <a:lstStyle/>
          <a:p>
            <a:pPr algn="ctr">
              <a:spcBef>
                <a:spcPct val="50000"/>
              </a:spcBef>
            </a:pPr>
            <a:r>
              <a:rPr lang="en-US" b="1" dirty="0">
                <a:solidFill>
                  <a:schemeClr val="accent2"/>
                </a:solidFill>
                <a:latin typeface="Arial" pitchFamily="34" charset="0"/>
              </a:rPr>
              <a:t>command</a:t>
            </a:r>
            <a:endParaRPr lang="en-US" b="1" dirty="0"/>
          </a:p>
        </p:txBody>
      </p:sp>
    </p:spTree>
    <p:extLst>
      <p:ext uri="{BB962C8B-B14F-4D97-AF65-F5344CB8AC3E}">
        <p14:creationId xmlns:p14="http://schemas.microsoft.com/office/powerpoint/2010/main" val="2693498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0-#ppt_w/2"/>
                                          </p:val>
                                        </p:tav>
                                        <p:tav tm="100000">
                                          <p:val>
                                            <p:strVal val="#ppt_x"/>
                                          </p:val>
                                        </p:tav>
                                      </p:tavLst>
                                    </p:anim>
                                    <p:anim calcmode="lin" valueType="num">
                                      <p:cBhvr additive="base">
                                        <p:cTn id="8"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p:cTn id="13" dur="1000" fill="hold"/>
                                        <p:tgtEl>
                                          <p:spTgt spid="10244"/>
                                        </p:tgtEl>
                                        <p:attrNameLst>
                                          <p:attrName>ppt_w</p:attrName>
                                        </p:attrNameLst>
                                      </p:cBhvr>
                                      <p:tavLst>
                                        <p:tav tm="0">
                                          <p:val>
                                            <p:fltVal val="0"/>
                                          </p:val>
                                        </p:tav>
                                        <p:tav tm="100000">
                                          <p:val>
                                            <p:strVal val="#ppt_w"/>
                                          </p:val>
                                        </p:tav>
                                      </p:tavLst>
                                    </p:anim>
                                    <p:anim calcmode="lin" valueType="num">
                                      <p:cBhvr>
                                        <p:cTn id="14" dur="1000" fill="hold"/>
                                        <p:tgtEl>
                                          <p:spTgt spid="10244"/>
                                        </p:tgtEl>
                                        <p:attrNameLst>
                                          <p:attrName>ppt_h</p:attrName>
                                        </p:attrNameLst>
                                      </p:cBhvr>
                                      <p:tavLst>
                                        <p:tav tm="0">
                                          <p:val>
                                            <p:fltVal val="0"/>
                                          </p:val>
                                        </p:tav>
                                        <p:tav tm="100000">
                                          <p:val>
                                            <p:strVal val="#ppt_h"/>
                                          </p:val>
                                        </p:tav>
                                      </p:tavLst>
                                    </p:anim>
                                    <p:anim calcmode="lin" valueType="num">
                                      <p:cBhvr>
                                        <p:cTn id="15" dur="1000" fill="hold"/>
                                        <p:tgtEl>
                                          <p:spTgt spid="1024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24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2" name="samtwitch.wav"/>
                                        </p:tgtEl>
                                      </p:cMediaNode>
                                    </p:audio>
                                  </p:sub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0250"/>
                                        </p:tgtEl>
                                        <p:attrNameLst>
                                          <p:attrName>style.visibility</p:attrName>
                                        </p:attrNameLst>
                                      </p:cBhvr>
                                      <p:to>
                                        <p:strVal val="visible"/>
                                      </p:to>
                                    </p:set>
                                    <p:anim calcmode="lin" valueType="num">
                                      <p:cBhvr>
                                        <p:cTn id="21" dur="1000" fill="hold"/>
                                        <p:tgtEl>
                                          <p:spTgt spid="10250"/>
                                        </p:tgtEl>
                                        <p:attrNameLst>
                                          <p:attrName>ppt_w</p:attrName>
                                        </p:attrNameLst>
                                      </p:cBhvr>
                                      <p:tavLst>
                                        <p:tav tm="0">
                                          <p:val>
                                            <p:fltVal val="0"/>
                                          </p:val>
                                        </p:tav>
                                        <p:tav tm="100000">
                                          <p:val>
                                            <p:strVal val="#ppt_w"/>
                                          </p:val>
                                        </p:tav>
                                      </p:tavLst>
                                    </p:anim>
                                    <p:anim calcmode="lin" valueType="num">
                                      <p:cBhvr>
                                        <p:cTn id="22" dur="1000" fill="hold"/>
                                        <p:tgtEl>
                                          <p:spTgt spid="10250"/>
                                        </p:tgtEl>
                                        <p:attrNameLst>
                                          <p:attrName>ppt_h</p:attrName>
                                        </p:attrNameLst>
                                      </p:cBhvr>
                                      <p:tavLst>
                                        <p:tav tm="0">
                                          <p:val>
                                            <p:fltVal val="0"/>
                                          </p:val>
                                        </p:tav>
                                        <p:tav tm="100000">
                                          <p:val>
                                            <p:strVal val="#ppt_h"/>
                                          </p:val>
                                        </p:tav>
                                      </p:tavLst>
                                    </p:anim>
                                    <p:anim calcmode="lin" valueType="num">
                                      <p:cBhvr>
                                        <p:cTn id="23" dur="1000" fill="hold"/>
                                        <p:tgtEl>
                                          <p:spTgt spid="1025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25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9"/>
                                            </p:cond>
                                          </p:stCondLst>
                                          <p:endCondLst>
                                            <p:cond evt="onStopAudio" delay="0">
                                              <p:tgtEl>
                                                <p:sldTgt/>
                                              </p:tgtEl>
                                            </p:cond>
                                          </p:endCondLst>
                                        </p:cTn>
                                        <p:tgtEl>
                                          <p:sndTgt r:embed="rId2" name="samtwitch.wav"/>
                                        </p:tgtEl>
                                      </p:cMediaNode>
                                    </p:audio>
                                  </p:sub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10249"/>
                                        </p:tgtEl>
                                        <p:attrNameLst>
                                          <p:attrName>style.visibility</p:attrName>
                                        </p:attrNameLst>
                                      </p:cBhvr>
                                      <p:to>
                                        <p:strVal val="visible"/>
                                      </p:to>
                                    </p:set>
                                    <p:anim calcmode="lin" valueType="num">
                                      <p:cBhvr>
                                        <p:cTn id="29" dur="1000" fill="hold"/>
                                        <p:tgtEl>
                                          <p:spTgt spid="10249"/>
                                        </p:tgtEl>
                                        <p:attrNameLst>
                                          <p:attrName>ppt_w</p:attrName>
                                        </p:attrNameLst>
                                      </p:cBhvr>
                                      <p:tavLst>
                                        <p:tav tm="0">
                                          <p:val>
                                            <p:fltVal val="0"/>
                                          </p:val>
                                        </p:tav>
                                        <p:tav tm="100000">
                                          <p:val>
                                            <p:strVal val="#ppt_w"/>
                                          </p:val>
                                        </p:tav>
                                      </p:tavLst>
                                    </p:anim>
                                    <p:anim calcmode="lin" valueType="num">
                                      <p:cBhvr>
                                        <p:cTn id="30" dur="1000" fill="hold"/>
                                        <p:tgtEl>
                                          <p:spTgt spid="10249"/>
                                        </p:tgtEl>
                                        <p:attrNameLst>
                                          <p:attrName>ppt_h</p:attrName>
                                        </p:attrNameLst>
                                      </p:cBhvr>
                                      <p:tavLst>
                                        <p:tav tm="0">
                                          <p:val>
                                            <p:fltVal val="0"/>
                                          </p:val>
                                        </p:tav>
                                        <p:tav tm="100000">
                                          <p:val>
                                            <p:strVal val="#ppt_h"/>
                                          </p:val>
                                        </p:tav>
                                      </p:tavLst>
                                    </p:anim>
                                    <p:anim calcmode="lin" valueType="num">
                                      <p:cBhvr>
                                        <p:cTn id="31" dur="1000" fill="hold"/>
                                        <p:tgtEl>
                                          <p:spTgt spid="10249"/>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024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7"/>
                                            </p:cond>
                                          </p:stCondLst>
                                          <p:endCondLst>
                                            <p:cond evt="onStopAudio" delay="0">
                                              <p:tgtEl>
                                                <p:sldTgt/>
                                              </p:tgtEl>
                                            </p:cond>
                                          </p:endCondLst>
                                        </p:cTn>
                                        <p:tgtEl>
                                          <p:sndTgt r:embed="rId2" name="samtwitch.wav"/>
                                        </p:tgtEl>
                                      </p:cMediaNode>
                                    </p:audio>
                                  </p:sub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10248"/>
                                        </p:tgtEl>
                                        <p:attrNameLst>
                                          <p:attrName>style.visibility</p:attrName>
                                        </p:attrNameLst>
                                      </p:cBhvr>
                                      <p:to>
                                        <p:strVal val="visible"/>
                                      </p:to>
                                    </p:set>
                                    <p:anim calcmode="lin" valueType="num">
                                      <p:cBhvr>
                                        <p:cTn id="37" dur="1000" fill="hold"/>
                                        <p:tgtEl>
                                          <p:spTgt spid="10248"/>
                                        </p:tgtEl>
                                        <p:attrNameLst>
                                          <p:attrName>ppt_w</p:attrName>
                                        </p:attrNameLst>
                                      </p:cBhvr>
                                      <p:tavLst>
                                        <p:tav tm="0">
                                          <p:val>
                                            <p:fltVal val="0"/>
                                          </p:val>
                                        </p:tav>
                                        <p:tav tm="100000">
                                          <p:val>
                                            <p:strVal val="#ppt_w"/>
                                          </p:val>
                                        </p:tav>
                                      </p:tavLst>
                                    </p:anim>
                                    <p:anim calcmode="lin" valueType="num">
                                      <p:cBhvr>
                                        <p:cTn id="38" dur="1000" fill="hold"/>
                                        <p:tgtEl>
                                          <p:spTgt spid="10248"/>
                                        </p:tgtEl>
                                        <p:attrNameLst>
                                          <p:attrName>ppt_h</p:attrName>
                                        </p:attrNameLst>
                                      </p:cBhvr>
                                      <p:tavLst>
                                        <p:tav tm="0">
                                          <p:val>
                                            <p:fltVal val="0"/>
                                          </p:val>
                                        </p:tav>
                                        <p:tav tm="100000">
                                          <p:val>
                                            <p:strVal val="#ppt_h"/>
                                          </p:val>
                                        </p:tav>
                                      </p:tavLst>
                                    </p:anim>
                                    <p:anim calcmode="lin" valueType="num">
                                      <p:cBhvr>
                                        <p:cTn id="39" dur="1000" fill="hold"/>
                                        <p:tgtEl>
                                          <p:spTgt spid="10248"/>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024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5"/>
                                            </p:cond>
                                          </p:stCondLst>
                                          <p:endCondLst>
                                            <p:cond evt="onStopAudio" delay="0">
                                              <p:tgtEl>
                                                <p:sldTgt/>
                                              </p:tgtEl>
                                            </p:cond>
                                          </p:endCondLst>
                                        </p:cTn>
                                        <p:tgtEl>
                                          <p:sndTgt r:embed="rId2" name="samtwitch.wav"/>
                                        </p:tgtEl>
                                      </p:cMediaNode>
                                    </p:audio>
                                  </p:sub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0247"/>
                                        </p:tgtEl>
                                        <p:attrNameLst>
                                          <p:attrName>style.visibility</p:attrName>
                                        </p:attrNameLst>
                                      </p:cBhvr>
                                      <p:to>
                                        <p:strVal val="visible"/>
                                      </p:to>
                                    </p:set>
                                    <p:anim calcmode="lin" valueType="num">
                                      <p:cBhvr>
                                        <p:cTn id="45" dur="1000" fill="hold"/>
                                        <p:tgtEl>
                                          <p:spTgt spid="10247"/>
                                        </p:tgtEl>
                                        <p:attrNameLst>
                                          <p:attrName>ppt_w</p:attrName>
                                        </p:attrNameLst>
                                      </p:cBhvr>
                                      <p:tavLst>
                                        <p:tav tm="0">
                                          <p:val>
                                            <p:fltVal val="0"/>
                                          </p:val>
                                        </p:tav>
                                        <p:tav tm="100000">
                                          <p:val>
                                            <p:strVal val="#ppt_w"/>
                                          </p:val>
                                        </p:tav>
                                      </p:tavLst>
                                    </p:anim>
                                    <p:anim calcmode="lin" valueType="num">
                                      <p:cBhvr>
                                        <p:cTn id="46" dur="1000" fill="hold"/>
                                        <p:tgtEl>
                                          <p:spTgt spid="10247"/>
                                        </p:tgtEl>
                                        <p:attrNameLst>
                                          <p:attrName>ppt_h</p:attrName>
                                        </p:attrNameLst>
                                      </p:cBhvr>
                                      <p:tavLst>
                                        <p:tav tm="0">
                                          <p:val>
                                            <p:fltVal val="0"/>
                                          </p:val>
                                        </p:tav>
                                        <p:tav tm="100000">
                                          <p:val>
                                            <p:strVal val="#ppt_h"/>
                                          </p:val>
                                        </p:tav>
                                      </p:tavLst>
                                    </p:anim>
                                    <p:anim calcmode="lin" valueType="num">
                                      <p:cBhvr>
                                        <p:cTn id="47" dur="1000" fill="hold"/>
                                        <p:tgtEl>
                                          <p:spTgt spid="10247"/>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024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3"/>
                                            </p:cond>
                                          </p:stCondLst>
                                          <p:endCondLst>
                                            <p:cond evt="onStopAudio" delay="0">
                                              <p:tgtEl>
                                                <p:sldTgt/>
                                              </p:tgtEl>
                                            </p:cond>
                                          </p:endCondLst>
                                        </p:cTn>
                                        <p:tgtEl>
                                          <p:sndTgt r:embed="rId2" name="samtwitch.wav"/>
                                        </p:tgtEl>
                                      </p:cMediaNode>
                                    </p:audio>
                                  </p:sub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10246"/>
                                        </p:tgtEl>
                                        <p:attrNameLst>
                                          <p:attrName>style.visibility</p:attrName>
                                        </p:attrNameLst>
                                      </p:cBhvr>
                                      <p:to>
                                        <p:strVal val="visible"/>
                                      </p:to>
                                    </p:set>
                                    <p:anim calcmode="lin" valueType="num">
                                      <p:cBhvr>
                                        <p:cTn id="53" dur="1000" fill="hold"/>
                                        <p:tgtEl>
                                          <p:spTgt spid="10246"/>
                                        </p:tgtEl>
                                        <p:attrNameLst>
                                          <p:attrName>ppt_w</p:attrName>
                                        </p:attrNameLst>
                                      </p:cBhvr>
                                      <p:tavLst>
                                        <p:tav tm="0">
                                          <p:val>
                                            <p:fltVal val="0"/>
                                          </p:val>
                                        </p:tav>
                                        <p:tav tm="100000">
                                          <p:val>
                                            <p:strVal val="#ppt_w"/>
                                          </p:val>
                                        </p:tav>
                                      </p:tavLst>
                                    </p:anim>
                                    <p:anim calcmode="lin" valueType="num">
                                      <p:cBhvr>
                                        <p:cTn id="54" dur="1000" fill="hold"/>
                                        <p:tgtEl>
                                          <p:spTgt spid="10246"/>
                                        </p:tgtEl>
                                        <p:attrNameLst>
                                          <p:attrName>ppt_h</p:attrName>
                                        </p:attrNameLst>
                                      </p:cBhvr>
                                      <p:tavLst>
                                        <p:tav tm="0">
                                          <p:val>
                                            <p:fltVal val="0"/>
                                          </p:val>
                                        </p:tav>
                                        <p:tav tm="100000">
                                          <p:val>
                                            <p:strVal val="#ppt_h"/>
                                          </p:val>
                                        </p:tav>
                                      </p:tavLst>
                                    </p:anim>
                                    <p:anim calcmode="lin" valueType="num">
                                      <p:cBhvr>
                                        <p:cTn id="55" dur="1000" fill="hold"/>
                                        <p:tgtEl>
                                          <p:spTgt spid="10246"/>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024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1"/>
                                            </p:cond>
                                          </p:stCondLst>
                                          <p:endCondLst>
                                            <p:cond evt="onStopAudio" delay="0">
                                              <p:tgtEl>
                                                <p:sldTgt/>
                                              </p:tgtEl>
                                            </p:cond>
                                          </p:endCondLst>
                                        </p:cTn>
                                        <p:tgtEl>
                                          <p:sndTgt r:embed="rId2" name="samtwitch.wav"/>
                                        </p:tgtEl>
                                      </p:cMediaNode>
                                    </p:audio>
                                  </p:subTnLst>
                                </p:cTn>
                              </p:par>
                            </p:childTnLst>
                          </p:cTn>
                        </p:par>
                      </p:childTnLst>
                    </p:cTn>
                  </p:par>
                  <p:par>
                    <p:cTn id="57" fill="hold">
                      <p:stCondLst>
                        <p:cond delay="indefinite"/>
                      </p:stCondLst>
                      <p:childTnLst>
                        <p:par>
                          <p:cTn id="58" fill="hold">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10245"/>
                                        </p:tgtEl>
                                        <p:attrNameLst>
                                          <p:attrName>style.visibility</p:attrName>
                                        </p:attrNameLst>
                                      </p:cBhvr>
                                      <p:to>
                                        <p:strVal val="visible"/>
                                      </p:to>
                                    </p:set>
                                    <p:anim calcmode="lin" valueType="num">
                                      <p:cBhvr>
                                        <p:cTn id="61" dur="1000" fill="hold"/>
                                        <p:tgtEl>
                                          <p:spTgt spid="10245"/>
                                        </p:tgtEl>
                                        <p:attrNameLst>
                                          <p:attrName>ppt_w</p:attrName>
                                        </p:attrNameLst>
                                      </p:cBhvr>
                                      <p:tavLst>
                                        <p:tav tm="0">
                                          <p:val>
                                            <p:fltVal val="0"/>
                                          </p:val>
                                        </p:tav>
                                        <p:tav tm="100000">
                                          <p:val>
                                            <p:strVal val="#ppt_w"/>
                                          </p:val>
                                        </p:tav>
                                      </p:tavLst>
                                    </p:anim>
                                    <p:anim calcmode="lin" valueType="num">
                                      <p:cBhvr>
                                        <p:cTn id="62" dur="1000" fill="hold"/>
                                        <p:tgtEl>
                                          <p:spTgt spid="10245"/>
                                        </p:tgtEl>
                                        <p:attrNameLst>
                                          <p:attrName>ppt_h</p:attrName>
                                        </p:attrNameLst>
                                      </p:cBhvr>
                                      <p:tavLst>
                                        <p:tav tm="0">
                                          <p:val>
                                            <p:fltVal val="0"/>
                                          </p:val>
                                        </p:tav>
                                        <p:tav tm="100000">
                                          <p:val>
                                            <p:strVal val="#ppt_h"/>
                                          </p:val>
                                        </p:tav>
                                      </p:tavLst>
                                    </p:anim>
                                    <p:anim calcmode="lin" valueType="num">
                                      <p:cBhvr>
                                        <p:cTn id="63" dur="10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024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9"/>
                                            </p:cond>
                                          </p:stCondLst>
                                          <p:endCondLst>
                                            <p:cond evt="onStopAudio" delay="0">
                                              <p:tgtEl>
                                                <p:sldTgt/>
                                              </p:tgtEl>
                                            </p:cond>
                                          </p:endCondLst>
                                        </p:cTn>
                                        <p:tgtEl>
                                          <p:sndTgt r:embed="rId2" name="samtwitc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autoUpdateAnimBg="0"/>
      <p:bldP spid="10244" grpId="0" autoUpdateAnimBg="0"/>
      <p:bldP spid="10245" grpId="0" autoUpdateAnimBg="0"/>
      <p:bldP spid="10246" grpId="0" autoUpdateAnimBg="0"/>
      <p:bldP spid="10247" grpId="0" autoUpdateAnimBg="0"/>
      <p:bldP spid="10248" grpId="0" autoUpdateAnimBg="0"/>
      <p:bldP spid="10249" grpId="0" autoUpdateAnimBg="0"/>
      <p:bldP spid="10250"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Sentence Structure Formula</a:t>
            </a:r>
            <a:endParaRPr lang="en-GB" dirty="0"/>
          </a:p>
        </p:txBody>
      </p:sp>
      <p:sp>
        <p:nvSpPr>
          <p:cNvPr id="3" name="Content Placeholder 2"/>
          <p:cNvSpPr>
            <a:spLocks noGrp="1"/>
          </p:cNvSpPr>
          <p:nvPr>
            <p:ph idx="1"/>
          </p:nvPr>
        </p:nvSpPr>
        <p:spPr/>
        <p:txBody>
          <a:bodyPr/>
          <a:lstStyle/>
          <a:p>
            <a:r>
              <a:rPr lang="en-GB" dirty="0" smtClean="0"/>
              <a:t>Quote/identify technique</a:t>
            </a:r>
          </a:p>
          <a:p>
            <a:endParaRPr lang="en-GB" dirty="0"/>
          </a:p>
          <a:p>
            <a:r>
              <a:rPr lang="en-GB" dirty="0" smtClean="0"/>
              <a:t>Explain why technique is typically used</a:t>
            </a:r>
          </a:p>
          <a:p>
            <a:endParaRPr lang="en-GB" dirty="0"/>
          </a:p>
          <a:p>
            <a:r>
              <a:rPr lang="en-GB" dirty="0" smtClean="0"/>
              <a:t>Explain in detail why it has been used in this context-link to Q</a:t>
            </a:r>
            <a:endParaRPr lang="en-GB" dirty="0"/>
          </a:p>
        </p:txBody>
      </p:sp>
      <p:pic>
        <p:nvPicPr>
          <p:cNvPr id="4" name="Picture 3" descr="C:\Users\mi3069a\AppData\Local\Microsoft\Windows\Temporary Internet Files\Content.IE5\2CD0IRMA\Formula%2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963886"/>
            <a:ext cx="3322948"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1334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GB" b="1" dirty="0"/>
              <a:t>Taylor Swift is so sick of everyone talking about her that she made a video so everyone will do just that</a:t>
            </a:r>
            <a:r>
              <a:rPr lang="en-GB" dirty="0"/>
              <a:t/>
            </a:r>
            <a:br>
              <a:rPr lang="en-GB" dirty="0"/>
            </a:b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2362200"/>
            <a:ext cx="5905500" cy="3933825"/>
          </a:xfrm>
        </p:spPr>
      </p:pic>
    </p:spTree>
    <p:extLst>
      <p:ext uri="{BB962C8B-B14F-4D97-AF65-F5344CB8AC3E}">
        <p14:creationId xmlns:p14="http://schemas.microsoft.com/office/powerpoint/2010/main" val="14287770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a:t>
            </a:r>
            <a:endParaRPr lang="en-GB" dirty="0"/>
          </a:p>
        </p:txBody>
      </p:sp>
      <p:sp>
        <p:nvSpPr>
          <p:cNvPr id="3" name="Content Placeholder 2"/>
          <p:cNvSpPr>
            <a:spLocks noGrp="1"/>
          </p:cNvSpPr>
          <p:nvPr>
            <p:ph idx="1"/>
          </p:nvPr>
        </p:nvSpPr>
        <p:spPr>
          <a:xfrm>
            <a:off x="533400" y="2133600"/>
            <a:ext cx="8229600" cy="4525963"/>
          </a:xfrm>
        </p:spPr>
        <p:txBody>
          <a:bodyPr>
            <a:normAutofit fontScale="92500"/>
          </a:bodyPr>
          <a:lstStyle/>
          <a:p>
            <a:pPr marL="0" lvl="0" indent="0">
              <a:buNone/>
            </a:pPr>
            <a:r>
              <a:rPr lang="en-GB" dirty="0"/>
              <a:t>How does the writer use sentence structure to express her attitude towards Taylor Swift in paragraph 4?					</a:t>
            </a:r>
            <a:r>
              <a:rPr lang="en-GB" b="1" dirty="0" smtClean="0"/>
              <a:t>(</a:t>
            </a:r>
            <a:r>
              <a:rPr lang="en-GB" b="1" dirty="0"/>
              <a:t>2 marks</a:t>
            </a:r>
            <a:r>
              <a:rPr lang="en-GB" b="1" dirty="0" smtClean="0"/>
              <a:t>)</a:t>
            </a:r>
          </a:p>
          <a:p>
            <a:pPr marL="0" lvl="0" indent="0">
              <a:buNone/>
            </a:pPr>
            <a:endParaRPr lang="en-GB" b="1" dirty="0"/>
          </a:p>
          <a:p>
            <a:pPr marL="0" indent="0">
              <a:buNone/>
            </a:pPr>
            <a:r>
              <a:rPr lang="en-GB" i="1" dirty="0"/>
              <a:t>Swift lampoons her celebrity girl squad, her fake “Oh I’ve won an award” face, her label as a “snake”. But just to make it clear, all new Taylor Swift is totally rising above all this tittle-tattle about Katy Perry, Kim </a:t>
            </a:r>
            <a:r>
              <a:rPr lang="en-GB" i="1" dirty="0" err="1"/>
              <a:t>Kardashian</a:t>
            </a:r>
            <a:r>
              <a:rPr lang="en-GB" i="1" dirty="0"/>
              <a:t>, </a:t>
            </a:r>
            <a:r>
              <a:rPr lang="en-GB" i="1" dirty="0" err="1"/>
              <a:t>Kanye</a:t>
            </a:r>
            <a:r>
              <a:rPr lang="en-GB" i="1" dirty="0"/>
              <a:t> West or Calvin Harris</a:t>
            </a:r>
            <a:r>
              <a:rPr lang="en-GB" dirty="0"/>
              <a:t>.</a:t>
            </a:r>
          </a:p>
          <a:p>
            <a:pPr marL="0" lvl="0" indent="0">
              <a:buNone/>
            </a:pPr>
            <a:endParaRPr lang="en-GB" dirty="0"/>
          </a:p>
          <a:p>
            <a:endParaRPr lang="en-GB" dirty="0"/>
          </a:p>
        </p:txBody>
      </p:sp>
      <p:sp>
        <p:nvSpPr>
          <p:cNvPr id="4" name="TextBox 3"/>
          <p:cNvSpPr txBox="1"/>
          <p:nvPr/>
        </p:nvSpPr>
        <p:spPr>
          <a:xfrm>
            <a:off x="152400" y="152400"/>
            <a:ext cx="2971800" cy="2031325"/>
          </a:xfrm>
          <a:prstGeom prst="rect">
            <a:avLst/>
          </a:prstGeom>
          <a:solidFill>
            <a:schemeClr val="accent6">
              <a:lumMod val="20000"/>
              <a:lumOff val="80000"/>
            </a:schemeClr>
          </a:solidFill>
        </p:spPr>
        <p:txBody>
          <a:bodyPr wrap="square" rtlCol="0">
            <a:spAutoFit/>
          </a:bodyPr>
          <a:lstStyle/>
          <a:p>
            <a:r>
              <a:rPr lang="en-GB" dirty="0" smtClean="0"/>
              <a:t>S.S. Formula</a:t>
            </a:r>
          </a:p>
          <a:p>
            <a:pPr marL="285750" indent="-285750">
              <a:buFont typeface="Arial" pitchFamily="34" charset="0"/>
              <a:buChar char="•"/>
            </a:pPr>
            <a:r>
              <a:rPr lang="en-GB" b="1" dirty="0"/>
              <a:t>Quote/identify </a:t>
            </a:r>
            <a:r>
              <a:rPr lang="en-GB" b="1" dirty="0" smtClean="0"/>
              <a:t>technique</a:t>
            </a:r>
            <a:endParaRPr lang="en-GB" b="1" dirty="0"/>
          </a:p>
          <a:p>
            <a:pPr marL="285750" indent="-285750">
              <a:buFont typeface="Arial" pitchFamily="34" charset="0"/>
              <a:buChar char="•"/>
            </a:pPr>
            <a:r>
              <a:rPr lang="en-GB" dirty="0"/>
              <a:t>Explain why technique is typically </a:t>
            </a:r>
            <a:r>
              <a:rPr lang="en-GB" dirty="0" smtClean="0"/>
              <a:t>used</a:t>
            </a:r>
            <a:endParaRPr lang="en-GB" dirty="0"/>
          </a:p>
          <a:p>
            <a:pPr marL="285750" indent="-285750">
              <a:buFont typeface="Arial" pitchFamily="34" charset="0"/>
              <a:buChar char="•"/>
            </a:pPr>
            <a:r>
              <a:rPr lang="en-GB" dirty="0"/>
              <a:t>Explain in detail why it has been used in this context-link to </a:t>
            </a:r>
            <a:r>
              <a:rPr lang="en-GB" dirty="0" smtClean="0"/>
              <a:t>Q</a:t>
            </a:r>
            <a:endParaRPr lang="en-GB" dirty="0"/>
          </a:p>
        </p:txBody>
      </p:sp>
    </p:spTree>
    <p:extLst>
      <p:ext uri="{BB962C8B-B14F-4D97-AF65-F5344CB8AC3E}">
        <p14:creationId xmlns:p14="http://schemas.microsoft.com/office/powerpoint/2010/main" val="5806031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a:t>
            </a:r>
            <a:endParaRPr lang="en-GB" dirty="0"/>
          </a:p>
        </p:txBody>
      </p:sp>
      <p:sp>
        <p:nvSpPr>
          <p:cNvPr id="3" name="Content Placeholder 2"/>
          <p:cNvSpPr>
            <a:spLocks noGrp="1"/>
          </p:cNvSpPr>
          <p:nvPr>
            <p:ph idx="1"/>
          </p:nvPr>
        </p:nvSpPr>
        <p:spPr>
          <a:xfrm>
            <a:off x="533400" y="2133600"/>
            <a:ext cx="8229600" cy="4525963"/>
          </a:xfrm>
        </p:spPr>
        <p:txBody>
          <a:bodyPr>
            <a:normAutofit fontScale="92500"/>
          </a:bodyPr>
          <a:lstStyle/>
          <a:p>
            <a:pPr marL="0" lvl="0" indent="0">
              <a:buNone/>
            </a:pPr>
            <a:r>
              <a:rPr lang="en-GB" dirty="0"/>
              <a:t>How does the writer use sentence structure to express her attitude towards Taylor Swift in paragraph 4?					</a:t>
            </a:r>
            <a:r>
              <a:rPr lang="en-GB" b="1" dirty="0" smtClean="0"/>
              <a:t>(</a:t>
            </a:r>
            <a:r>
              <a:rPr lang="en-GB" b="1" dirty="0"/>
              <a:t>2 marks</a:t>
            </a:r>
            <a:r>
              <a:rPr lang="en-GB" b="1" dirty="0" smtClean="0"/>
              <a:t>)</a:t>
            </a:r>
          </a:p>
          <a:p>
            <a:pPr marL="0" lvl="0" indent="0">
              <a:buNone/>
            </a:pPr>
            <a:endParaRPr lang="en-GB" b="1" dirty="0"/>
          </a:p>
          <a:p>
            <a:pPr marL="0" indent="0">
              <a:buNone/>
            </a:pPr>
            <a:r>
              <a:rPr lang="en-GB" i="1" dirty="0"/>
              <a:t>Swift lampoons her celebrity girl squad, her fake </a:t>
            </a:r>
            <a:r>
              <a:rPr lang="en-GB" i="1" u="sng" dirty="0"/>
              <a:t>“Oh I’ve won an award” </a:t>
            </a:r>
            <a:r>
              <a:rPr lang="en-GB" i="1" dirty="0"/>
              <a:t>face, her label as a </a:t>
            </a:r>
            <a:r>
              <a:rPr lang="en-GB" i="1" u="sng" dirty="0"/>
              <a:t>“snake”. </a:t>
            </a:r>
            <a:r>
              <a:rPr lang="en-GB" i="1" dirty="0"/>
              <a:t>But just to make it clear, all new Taylor Swift is totally rising above all this tittle-tattle about </a:t>
            </a:r>
            <a:r>
              <a:rPr lang="en-GB" i="1" u="sng" dirty="0"/>
              <a:t>Katy Perry, Kim </a:t>
            </a:r>
            <a:r>
              <a:rPr lang="en-GB" i="1" u="sng" dirty="0" err="1"/>
              <a:t>Kardashian</a:t>
            </a:r>
            <a:r>
              <a:rPr lang="en-GB" i="1" u="sng" dirty="0"/>
              <a:t>, </a:t>
            </a:r>
            <a:r>
              <a:rPr lang="en-GB" i="1" u="sng" dirty="0" err="1"/>
              <a:t>Kanye</a:t>
            </a:r>
            <a:r>
              <a:rPr lang="en-GB" i="1" u="sng" dirty="0"/>
              <a:t> West or Calvin Harris</a:t>
            </a:r>
            <a:r>
              <a:rPr lang="en-GB" dirty="0"/>
              <a:t>.</a:t>
            </a:r>
          </a:p>
          <a:p>
            <a:pPr marL="0" lvl="0" indent="0">
              <a:buNone/>
            </a:pPr>
            <a:endParaRPr lang="en-GB" dirty="0"/>
          </a:p>
          <a:p>
            <a:endParaRPr lang="en-GB" dirty="0"/>
          </a:p>
        </p:txBody>
      </p:sp>
      <p:sp>
        <p:nvSpPr>
          <p:cNvPr id="4" name="TextBox 3"/>
          <p:cNvSpPr txBox="1"/>
          <p:nvPr/>
        </p:nvSpPr>
        <p:spPr>
          <a:xfrm>
            <a:off x="152400" y="152400"/>
            <a:ext cx="2971800" cy="2031325"/>
          </a:xfrm>
          <a:prstGeom prst="rect">
            <a:avLst/>
          </a:prstGeom>
          <a:solidFill>
            <a:schemeClr val="accent6">
              <a:lumMod val="20000"/>
              <a:lumOff val="80000"/>
            </a:schemeClr>
          </a:solidFill>
        </p:spPr>
        <p:txBody>
          <a:bodyPr wrap="square" rtlCol="0">
            <a:spAutoFit/>
          </a:bodyPr>
          <a:lstStyle/>
          <a:p>
            <a:r>
              <a:rPr lang="en-GB" dirty="0" smtClean="0"/>
              <a:t>S.S. Formula</a:t>
            </a:r>
          </a:p>
          <a:p>
            <a:pPr marL="285750" indent="-285750">
              <a:buFont typeface="Arial" pitchFamily="34" charset="0"/>
              <a:buChar char="•"/>
            </a:pPr>
            <a:r>
              <a:rPr lang="en-GB" b="1" dirty="0"/>
              <a:t>Quote/identify </a:t>
            </a:r>
            <a:r>
              <a:rPr lang="en-GB" b="1" dirty="0" smtClean="0"/>
              <a:t>technique</a:t>
            </a:r>
            <a:endParaRPr lang="en-GB" b="1" dirty="0"/>
          </a:p>
          <a:p>
            <a:pPr marL="285750" indent="-285750">
              <a:buFont typeface="Arial" pitchFamily="34" charset="0"/>
              <a:buChar char="•"/>
            </a:pPr>
            <a:r>
              <a:rPr lang="en-GB" dirty="0"/>
              <a:t>Explain why technique is typically </a:t>
            </a:r>
            <a:r>
              <a:rPr lang="en-GB" dirty="0" smtClean="0"/>
              <a:t>used</a:t>
            </a:r>
            <a:endParaRPr lang="en-GB" dirty="0"/>
          </a:p>
          <a:p>
            <a:pPr marL="285750" indent="-285750">
              <a:buFont typeface="Arial" pitchFamily="34" charset="0"/>
              <a:buChar char="•"/>
            </a:pPr>
            <a:r>
              <a:rPr lang="en-GB" dirty="0"/>
              <a:t>Explain in detail why it has been used in this context-link to </a:t>
            </a:r>
            <a:r>
              <a:rPr lang="en-GB" dirty="0" smtClean="0"/>
              <a:t>Q</a:t>
            </a:r>
            <a:endParaRPr lang="en-GB" dirty="0"/>
          </a:p>
        </p:txBody>
      </p:sp>
    </p:spTree>
    <p:extLst>
      <p:ext uri="{BB962C8B-B14F-4D97-AF65-F5344CB8AC3E}">
        <p14:creationId xmlns:p14="http://schemas.microsoft.com/office/powerpoint/2010/main" val="4352072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a:t>
            </a:r>
            <a:endParaRPr lang="en-GB" dirty="0"/>
          </a:p>
        </p:txBody>
      </p:sp>
      <p:sp>
        <p:nvSpPr>
          <p:cNvPr id="3" name="Content Placeholder 2"/>
          <p:cNvSpPr>
            <a:spLocks noGrp="1"/>
          </p:cNvSpPr>
          <p:nvPr>
            <p:ph idx="1"/>
          </p:nvPr>
        </p:nvSpPr>
        <p:spPr>
          <a:xfrm>
            <a:off x="533400" y="2133600"/>
            <a:ext cx="8229600" cy="4525963"/>
          </a:xfrm>
        </p:spPr>
        <p:txBody>
          <a:bodyPr>
            <a:normAutofit/>
          </a:bodyPr>
          <a:lstStyle/>
          <a:p>
            <a:pPr marL="0" lvl="0" indent="0">
              <a:buNone/>
            </a:pPr>
            <a:r>
              <a:rPr lang="en-GB" dirty="0"/>
              <a:t>How does the writer use sentence structure to express her attitude towards Taylor Swift in paragraph 4?					</a:t>
            </a:r>
            <a:r>
              <a:rPr lang="en-GB" b="1" dirty="0" smtClean="0"/>
              <a:t>(</a:t>
            </a:r>
            <a:r>
              <a:rPr lang="en-GB" b="1" dirty="0"/>
              <a:t>2 marks</a:t>
            </a:r>
            <a:r>
              <a:rPr lang="en-GB" b="1" dirty="0" smtClean="0"/>
              <a:t>)</a:t>
            </a:r>
          </a:p>
          <a:p>
            <a:pPr marL="0" lvl="0" indent="0">
              <a:buNone/>
            </a:pPr>
            <a:endParaRPr lang="en-GB" b="1" dirty="0"/>
          </a:p>
          <a:p>
            <a:r>
              <a:rPr lang="en-GB" b="1" dirty="0" smtClean="0"/>
              <a:t>Inverted commas/list</a:t>
            </a:r>
          </a:p>
          <a:p>
            <a:r>
              <a:rPr lang="en-GB" b="1" dirty="0" smtClean="0"/>
              <a:t>Used to…?</a:t>
            </a:r>
            <a:endParaRPr lang="en-GB" b="1" dirty="0"/>
          </a:p>
          <a:p>
            <a:endParaRPr lang="en-GB" dirty="0"/>
          </a:p>
        </p:txBody>
      </p:sp>
      <p:sp>
        <p:nvSpPr>
          <p:cNvPr id="4" name="TextBox 3"/>
          <p:cNvSpPr txBox="1"/>
          <p:nvPr/>
        </p:nvSpPr>
        <p:spPr>
          <a:xfrm>
            <a:off x="152400" y="152400"/>
            <a:ext cx="2971800" cy="2031325"/>
          </a:xfrm>
          <a:prstGeom prst="rect">
            <a:avLst/>
          </a:prstGeom>
          <a:solidFill>
            <a:schemeClr val="accent6">
              <a:lumMod val="20000"/>
              <a:lumOff val="80000"/>
            </a:schemeClr>
          </a:solidFill>
        </p:spPr>
        <p:txBody>
          <a:bodyPr wrap="square" rtlCol="0">
            <a:spAutoFit/>
          </a:bodyPr>
          <a:lstStyle/>
          <a:p>
            <a:r>
              <a:rPr lang="en-GB" dirty="0" smtClean="0"/>
              <a:t>S.S. Formula</a:t>
            </a:r>
          </a:p>
          <a:p>
            <a:pPr marL="285750" indent="-285750">
              <a:buFont typeface="Arial" pitchFamily="34" charset="0"/>
              <a:buChar char="•"/>
            </a:pPr>
            <a:r>
              <a:rPr lang="en-GB" dirty="0"/>
              <a:t>Quote/identify </a:t>
            </a:r>
            <a:r>
              <a:rPr lang="en-GB" dirty="0" smtClean="0"/>
              <a:t>technique</a:t>
            </a:r>
            <a:endParaRPr lang="en-GB" dirty="0"/>
          </a:p>
          <a:p>
            <a:pPr marL="285750" indent="-285750">
              <a:buFont typeface="Arial" pitchFamily="34" charset="0"/>
              <a:buChar char="•"/>
            </a:pPr>
            <a:r>
              <a:rPr lang="en-GB" b="1" dirty="0"/>
              <a:t>Explain why technique is typically </a:t>
            </a:r>
            <a:r>
              <a:rPr lang="en-GB" b="1" dirty="0" smtClean="0"/>
              <a:t>used</a:t>
            </a:r>
            <a:endParaRPr lang="en-GB" b="1" dirty="0"/>
          </a:p>
          <a:p>
            <a:pPr marL="285750" indent="-285750">
              <a:buFont typeface="Arial" pitchFamily="34" charset="0"/>
              <a:buChar char="•"/>
            </a:pPr>
            <a:r>
              <a:rPr lang="en-GB" dirty="0"/>
              <a:t>Explain in detail why it has been used in this context-link to </a:t>
            </a:r>
            <a:r>
              <a:rPr lang="en-GB" dirty="0" smtClean="0"/>
              <a:t>Q</a:t>
            </a:r>
            <a:endParaRPr lang="en-GB" dirty="0"/>
          </a:p>
        </p:txBody>
      </p:sp>
    </p:spTree>
    <p:extLst>
      <p:ext uri="{BB962C8B-B14F-4D97-AF65-F5344CB8AC3E}">
        <p14:creationId xmlns:p14="http://schemas.microsoft.com/office/powerpoint/2010/main" val="19083792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a:t>
            </a:r>
            <a:endParaRPr lang="en-GB" dirty="0"/>
          </a:p>
        </p:txBody>
      </p:sp>
      <p:sp>
        <p:nvSpPr>
          <p:cNvPr id="3" name="Content Placeholder 2"/>
          <p:cNvSpPr>
            <a:spLocks noGrp="1"/>
          </p:cNvSpPr>
          <p:nvPr>
            <p:ph idx="1"/>
          </p:nvPr>
        </p:nvSpPr>
        <p:spPr>
          <a:xfrm>
            <a:off x="533400" y="2133600"/>
            <a:ext cx="8229600" cy="4525963"/>
          </a:xfrm>
        </p:spPr>
        <p:txBody>
          <a:bodyPr>
            <a:normAutofit lnSpcReduction="10000"/>
          </a:bodyPr>
          <a:lstStyle/>
          <a:p>
            <a:pPr marL="0" lvl="0" indent="0">
              <a:buNone/>
            </a:pPr>
            <a:r>
              <a:rPr lang="en-GB" dirty="0"/>
              <a:t>How does the writer use sentence structure to express her attitude towards Taylor Swift in paragraph 4?					</a:t>
            </a:r>
            <a:r>
              <a:rPr lang="en-GB" b="1" dirty="0" smtClean="0"/>
              <a:t>(</a:t>
            </a:r>
            <a:r>
              <a:rPr lang="en-GB" b="1" dirty="0"/>
              <a:t>2 marks</a:t>
            </a:r>
            <a:r>
              <a:rPr lang="en-GB" b="1" dirty="0" smtClean="0"/>
              <a:t>)</a:t>
            </a:r>
          </a:p>
          <a:p>
            <a:pPr marL="0" lvl="0" indent="0">
              <a:buNone/>
            </a:pPr>
            <a:endParaRPr lang="en-GB" b="1" dirty="0"/>
          </a:p>
          <a:p>
            <a:r>
              <a:rPr lang="en-GB" b="1" dirty="0" smtClean="0"/>
              <a:t>Inverted commas/list</a:t>
            </a:r>
          </a:p>
          <a:p>
            <a:r>
              <a:rPr lang="en-GB" b="1" dirty="0" smtClean="0"/>
              <a:t>Used to suggest doubt/sarcasm; used to group TS’s enemies together/exaggerate, give detailed information about something</a:t>
            </a:r>
          </a:p>
          <a:p>
            <a:r>
              <a:rPr lang="en-GB" b="1" dirty="0" smtClean="0"/>
              <a:t>Suggests that the writer thinks…</a:t>
            </a:r>
            <a:endParaRPr lang="en-GB" dirty="0"/>
          </a:p>
        </p:txBody>
      </p:sp>
      <p:sp>
        <p:nvSpPr>
          <p:cNvPr id="4" name="TextBox 3"/>
          <p:cNvSpPr txBox="1"/>
          <p:nvPr/>
        </p:nvSpPr>
        <p:spPr>
          <a:xfrm>
            <a:off x="152400" y="152400"/>
            <a:ext cx="2971800" cy="2031325"/>
          </a:xfrm>
          <a:prstGeom prst="rect">
            <a:avLst/>
          </a:prstGeom>
          <a:solidFill>
            <a:schemeClr val="accent6">
              <a:lumMod val="20000"/>
              <a:lumOff val="80000"/>
            </a:schemeClr>
          </a:solidFill>
        </p:spPr>
        <p:txBody>
          <a:bodyPr wrap="square" rtlCol="0">
            <a:spAutoFit/>
          </a:bodyPr>
          <a:lstStyle/>
          <a:p>
            <a:r>
              <a:rPr lang="en-GB" dirty="0" smtClean="0"/>
              <a:t>S.S. Formula</a:t>
            </a:r>
          </a:p>
          <a:p>
            <a:pPr marL="285750" indent="-285750">
              <a:buFont typeface="Arial" pitchFamily="34" charset="0"/>
              <a:buChar char="•"/>
            </a:pPr>
            <a:r>
              <a:rPr lang="en-GB" dirty="0"/>
              <a:t>Quote/identify </a:t>
            </a:r>
            <a:r>
              <a:rPr lang="en-GB" dirty="0" smtClean="0"/>
              <a:t>technique</a:t>
            </a:r>
            <a:endParaRPr lang="en-GB" dirty="0"/>
          </a:p>
          <a:p>
            <a:pPr marL="285750" indent="-285750">
              <a:buFont typeface="Arial" pitchFamily="34" charset="0"/>
              <a:buChar char="•"/>
            </a:pPr>
            <a:r>
              <a:rPr lang="en-GB" dirty="0"/>
              <a:t>Explain why technique is typically </a:t>
            </a:r>
            <a:r>
              <a:rPr lang="en-GB" dirty="0" smtClean="0"/>
              <a:t>used</a:t>
            </a:r>
            <a:endParaRPr lang="en-GB" dirty="0"/>
          </a:p>
          <a:p>
            <a:pPr marL="285750" indent="-285750">
              <a:buFont typeface="Arial" pitchFamily="34" charset="0"/>
              <a:buChar char="•"/>
            </a:pPr>
            <a:r>
              <a:rPr lang="en-GB" b="1" dirty="0"/>
              <a:t>Explain in detail why it has been used in this context-link to </a:t>
            </a:r>
            <a:r>
              <a:rPr lang="en-GB" b="1" dirty="0" smtClean="0"/>
              <a:t>Q</a:t>
            </a:r>
            <a:endParaRPr lang="en-GB" b="1" dirty="0"/>
          </a:p>
        </p:txBody>
      </p:sp>
    </p:spTree>
    <p:extLst>
      <p:ext uri="{BB962C8B-B14F-4D97-AF65-F5344CB8AC3E}">
        <p14:creationId xmlns:p14="http://schemas.microsoft.com/office/powerpoint/2010/main" val="21914621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Full Answer</a:t>
            </a:r>
            <a:endParaRPr lang="en-GB" dirty="0"/>
          </a:p>
        </p:txBody>
      </p:sp>
      <p:sp>
        <p:nvSpPr>
          <p:cNvPr id="3" name="Content Placeholder 2"/>
          <p:cNvSpPr>
            <a:spLocks noGrp="1"/>
          </p:cNvSpPr>
          <p:nvPr>
            <p:ph idx="1"/>
          </p:nvPr>
        </p:nvSpPr>
        <p:spPr/>
        <p:txBody>
          <a:bodyPr>
            <a:normAutofit fontScale="85000" lnSpcReduction="10000"/>
          </a:bodyPr>
          <a:lstStyle/>
          <a:p>
            <a:r>
              <a:rPr lang="en-GB" b="1" dirty="0"/>
              <a:t>Use of inverted commas</a:t>
            </a:r>
            <a:endParaRPr lang="en-GB" dirty="0"/>
          </a:p>
          <a:p>
            <a:r>
              <a:rPr lang="en-GB" b="1" dirty="0"/>
              <a:t>Suggests doubt/sarcasm (1)</a:t>
            </a:r>
            <a:endParaRPr lang="en-GB" dirty="0"/>
          </a:p>
          <a:p>
            <a:r>
              <a:rPr lang="en-GB" b="1" dirty="0"/>
              <a:t>Suggests she doesn’t believe Taylor Swift’s reactions are real (1</a:t>
            </a:r>
            <a:r>
              <a:rPr lang="en-GB" b="1" dirty="0" smtClean="0"/>
              <a:t>)</a:t>
            </a:r>
          </a:p>
          <a:p>
            <a:pPr marL="0" indent="0">
              <a:buNone/>
            </a:pPr>
            <a:r>
              <a:rPr lang="en-GB" b="1" dirty="0" smtClean="0"/>
              <a:t>OR</a:t>
            </a:r>
            <a:endParaRPr lang="en-GB" dirty="0"/>
          </a:p>
          <a:p>
            <a:r>
              <a:rPr lang="en-GB" b="1" dirty="0"/>
              <a:t>Use of </a:t>
            </a:r>
            <a:r>
              <a:rPr lang="en-GB" b="1" dirty="0" smtClean="0"/>
              <a:t>list</a:t>
            </a:r>
          </a:p>
          <a:p>
            <a:r>
              <a:rPr lang="en-GB" b="1" dirty="0"/>
              <a:t>used to group TS’s enemies together/exaggerate, give detailed information about </a:t>
            </a:r>
            <a:r>
              <a:rPr lang="en-GB" b="1" dirty="0" smtClean="0"/>
              <a:t>something</a:t>
            </a:r>
          </a:p>
          <a:p>
            <a:r>
              <a:rPr lang="en-GB" b="1" dirty="0" smtClean="0"/>
              <a:t>Suggests she thinks TS is unlikeable, has many enemies, causes drama</a:t>
            </a:r>
            <a:endParaRPr lang="en-GB" b="1" dirty="0"/>
          </a:p>
          <a:p>
            <a:endParaRPr lang="en-GB" dirty="0"/>
          </a:p>
          <a:p>
            <a:endParaRPr lang="en-GB" dirty="0"/>
          </a:p>
        </p:txBody>
      </p:sp>
    </p:spTree>
    <p:extLst>
      <p:ext uri="{BB962C8B-B14F-4D97-AF65-F5344CB8AC3E}">
        <p14:creationId xmlns:p14="http://schemas.microsoft.com/office/powerpoint/2010/main" val="7074862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lstStyle/>
          <a:p>
            <a:r>
              <a:rPr lang="en-GB" dirty="0" smtClean="0"/>
              <a:t>Higher R4UAE-</a:t>
            </a:r>
            <a:br>
              <a:rPr lang="en-GB" dirty="0" smtClean="0"/>
            </a:br>
            <a:r>
              <a:rPr lang="en-GB" dirty="0" smtClean="0"/>
              <a:t>Imagery</a:t>
            </a:r>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81000"/>
            <a:ext cx="2971800" cy="1977237"/>
          </a:xfrm>
          <a:prstGeom prst="rect">
            <a:avLst/>
          </a:prstGeom>
        </p:spPr>
      </p:pic>
    </p:spTree>
    <p:extLst>
      <p:ext uri="{BB962C8B-B14F-4D97-AF65-F5344CB8AC3E}">
        <p14:creationId xmlns:p14="http://schemas.microsoft.com/office/powerpoint/2010/main" val="29696585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5536" y="1700808"/>
            <a:ext cx="8529035" cy="648072"/>
          </a:xfrm>
          <a:prstGeom prst="rect">
            <a:avLst/>
          </a:prstGeom>
          <a:solidFill>
            <a:schemeClr val="bg1"/>
          </a:solidFill>
          <a:ln w="57150">
            <a:solidFill>
              <a:srgbClr val="FF66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smtClean="0"/>
              <a:t>Simile – comparison using ‘like or ‘as’</a:t>
            </a:r>
          </a:p>
          <a:p>
            <a:endParaRPr lang="en-GB" sz="4800" dirty="0" smtClean="0"/>
          </a:p>
        </p:txBody>
      </p:sp>
      <p:sp>
        <p:nvSpPr>
          <p:cNvPr id="9" name="Content Placeholder 2"/>
          <p:cNvSpPr txBox="1">
            <a:spLocks/>
          </p:cNvSpPr>
          <p:nvPr/>
        </p:nvSpPr>
        <p:spPr>
          <a:xfrm>
            <a:off x="1619672" y="2587626"/>
            <a:ext cx="6477315" cy="648073"/>
          </a:xfrm>
          <a:prstGeom prst="rect">
            <a:avLst/>
          </a:prstGeom>
          <a:solidFill>
            <a:schemeClr val="bg1"/>
          </a:solidFill>
          <a:ln w="57150">
            <a:solidFill>
              <a:srgbClr val="FF66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smtClean="0">
                <a:solidFill>
                  <a:srgbClr val="FF0000"/>
                </a:solidFill>
                <a:latin typeface="Arial Rounded MT Bold" panose="020F0704030504030204" pitchFamily="34" charset="0"/>
              </a:rPr>
              <a:t>‘Swinging his hands like a bear’</a:t>
            </a:r>
            <a:endParaRPr lang="en-GB" sz="8000" dirty="0" smtClean="0">
              <a:solidFill>
                <a:srgbClr val="FF0000"/>
              </a:solidFill>
            </a:endParaRPr>
          </a:p>
        </p:txBody>
      </p:sp>
      <p:pic>
        <p:nvPicPr>
          <p:cNvPr id="1030" name="Picture 6" descr="http://wird.com.ua/wp-content/uploads/2013/01/4-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376"/>
          <a:stretch/>
        </p:blipFill>
        <p:spPr bwMode="auto">
          <a:xfrm>
            <a:off x="539552" y="3717032"/>
            <a:ext cx="3729537" cy="2043113"/>
          </a:xfrm>
          <a:prstGeom prst="rect">
            <a:avLst/>
          </a:prstGeom>
          <a:noFill/>
          <a:ln>
            <a:solidFill>
              <a:srgbClr val="FF6600"/>
            </a:solidFill>
          </a:ln>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619672" y="294443"/>
            <a:ext cx="6474654" cy="1167619"/>
          </a:xfrm>
          <a:prstGeom prst="rect">
            <a:avLst/>
          </a:prstGeom>
          <a:solidFill>
            <a:schemeClr val="bg1"/>
          </a:solidFill>
          <a:ln w="57150">
            <a:solidFill>
              <a:srgbClr val="FF66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Imagery </a:t>
            </a:r>
          </a:p>
          <a:p>
            <a:pPr algn="ctr"/>
            <a:r>
              <a:rPr lang="en-GB" b="1" dirty="0" smtClean="0">
                <a:solidFill>
                  <a:srgbClr val="800080"/>
                </a:solidFill>
                <a:latin typeface="Arial Rounded MT Bold" panose="020F0704030504030204" pitchFamily="34" charset="0"/>
              </a:rPr>
              <a:t>The Simile </a:t>
            </a:r>
            <a:endParaRPr lang="en-GB" b="1" dirty="0">
              <a:solidFill>
                <a:srgbClr val="800080"/>
              </a:solidFill>
              <a:latin typeface="Arial Rounded MT Bold" panose="020F0704030504030204" pitchFamily="34" charset="0"/>
            </a:endParaRPr>
          </a:p>
        </p:txBody>
      </p:sp>
      <p:sp>
        <p:nvSpPr>
          <p:cNvPr id="12" name="Oval 11"/>
          <p:cNvSpPr/>
          <p:nvPr/>
        </p:nvSpPr>
        <p:spPr>
          <a:xfrm>
            <a:off x="6676719" y="3438343"/>
            <a:ext cx="2232248" cy="1800200"/>
          </a:xfrm>
          <a:prstGeom prst="ellipse">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FIGURATIVE </a:t>
            </a:r>
            <a:endParaRPr lang="en-GB" b="1" dirty="0">
              <a:solidFill>
                <a:srgbClr val="FF0000"/>
              </a:solidFill>
            </a:endParaRPr>
          </a:p>
        </p:txBody>
      </p:sp>
      <p:sp>
        <p:nvSpPr>
          <p:cNvPr id="13" name="Oval 12"/>
          <p:cNvSpPr/>
          <p:nvPr/>
        </p:nvSpPr>
        <p:spPr>
          <a:xfrm>
            <a:off x="4660053" y="4738588"/>
            <a:ext cx="2232248" cy="1800200"/>
          </a:xfrm>
          <a:prstGeom prst="ellipse">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LITERAL </a:t>
            </a:r>
            <a:endParaRPr lang="en-GB" b="1" dirty="0">
              <a:solidFill>
                <a:srgbClr val="FF0000"/>
              </a:solidFill>
            </a:endParaRPr>
          </a:p>
        </p:txBody>
      </p:sp>
    </p:spTree>
    <p:extLst>
      <p:ext uri="{BB962C8B-B14F-4D97-AF65-F5344CB8AC3E}">
        <p14:creationId xmlns:p14="http://schemas.microsoft.com/office/powerpoint/2010/main" val="293641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a:t>
            </a:r>
            <a:endParaRPr lang="en-GB" dirty="0"/>
          </a:p>
        </p:txBody>
      </p:sp>
      <p:sp>
        <p:nvSpPr>
          <p:cNvPr id="3" name="Content Placeholder 2"/>
          <p:cNvSpPr>
            <a:spLocks noGrp="1"/>
          </p:cNvSpPr>
          <p:nvPr>
            <p:ph idx="1"/>
          </p:nvPr>
        </p:nvSpPr>
        <p:spPr>
          <a:xfrm>
            <a:off x="457200" y="1219200"/>
            <a:ext cx="8305800" cy="5029200"/>
          </a:xfrm>
        </p:spPr>
        <p:txBody>
          <a:bodyPr>
            <a:normAutofit fontScale="55000" lnSpcReduction="20000"/>
          </a:bodyPr>
          <a:lstStyle/>
          <a:p>
            <a:pPr marL="0" indent="0">
              <a:buNone/>
            </a:pPr>
            <a:r>
              <a:rPr lang="en-GB" b="1" dirty="0" smtClean="0"/>
              <a:t>This article is about a man who only has one hand, and how he feels he is treated differently.</a:t>
            </a:r>
          </a:p>
          <a:p>
            <a:pPr marL="0" indent="0">
              <a:buNone/>
            </a:pPr>
            <a:endParaRPr lang="en-GB" dirty="0" smtClean="0"/>
          </a:p>
          <a:p>
            <a:pPr marL="0" indent="0">
              <a:buNone/>
            </a:pPr>
            <a:r>
              <a:rPr lang="en-GB" dirty="0" smtClean="0"/>
              <a:t>As </a:t>
            </a:r>
            <a:r>
              <a:rPr lang="en-GB" dirty="0"/>
              <a:t>a conversation with a girl moved from our mutual love of </a:t>
            </a:r>
            <a:r>
              <a:rPr lang="en-GB" dirty="0" err="1"/>
              <a:t>Kanye</a:t>
            </a:r>
            <a:r>
              <a:rPr lang="en-GB" dirty="0"/>
              <a:t> West to trainers, I mentioned the fact that I couldn’t tie my own laces. She suddenly said: “You’re so brave, if I had one hand I’d probably never leave the house.”</a:t>
            </a:r>
          </a:p>
          <a:p>
            <a:pPr marL="0" indent="0">
              <a:buNone/>
            </a:pPr>
            <a:r>
              <a:rPr lang="en-GB" dirty="0"/>
              <a:t>“Sorry, what was that?”</a:t>
            </a:r>
          </a:p>
          <a:p>
            <a:pPr marL="0" indent="0">
              <a:buNone/>
            </a:pPr>
            <a:r>
              <a:rPr lang="en-GB" dirty="0"/>
              <a:t>“Oh it’s just, you know, I don’t know how I’d live with one hand.”</a:t>
            </a:r>
          </a:p>
          <a:p>
            <a:pPr marL="0" indent="0">
              <a:buNone/>
            </a:pPr>
            <a:r>
              <a:rPr lang="en-GB" dirty="0" smtClean="0"/>
              <a:t>I’ve </a:t>
            </a:r>
            <a:r>
              <a:rPr lang="en-GB" dirty="0"/>
              <a:t>had one hand since I was born and in 22 years, no one had ever said anything like that to me. I’m more than used to people being curious about it, asking questions from the basic and innocent “did you lose it in an accident?” to the more intrusive and awkward “how do you </a:t>
            </a:r>
            <a:r>
              <a:rPr lang="en-GB" dirty="0" smtClean="0"/>
              <a:t>date?”, </a:t>
            </a:r>
            <a:r>
              <a:rPr lang="en-GB" dirty="0"/>
              <a:t>with people even making jokes about it if they’re comfortable enough. But there has never been a statement that’s left me feeling how that one did. I didn’t know what to say. I was offended that my very presence in that place was being questioned, but also that I was seen as some sort of hero for “overcoming” my disability to be an ordinary member of society, enjoying myself on a night out</a:t>
            </a:r>
            <a:r>
              <a:rPr lang="en-GB" dirty="0" smtClean="0"/>
              <a:t>.</a:t>
            </a:r>
          </a:p>
          <a:p>
            <a:pPr marL="0" indent="0">
              <a:buNone/>
            </a:pPr>
            <a:endParaRPr lang="en-GB" b="1" dirty="0"/>
          </a:p>
          <a:p>
            <a:pPr marL="0" indent="0">
              <a:buNone/>
            </a:pPr>
            <a:r>
              <a:rPr lang="en-GB" b="1" dirty="0" smtClean="0"/>
              <a:t>Identify two reasons why the writer was offended by the girl’s statement. Use your own words in your answer.					(2 marks)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720125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47664" y="260648"/>
            <a:ext cx="6474654" cy="1167619"/>
          </a:xfrm>
          <a:prstGeom prst="rect">
            <a:avLst/>
          </a:prstGeom>
          <a:solidFill>
            <a:schemeClr val="bg1"/>
          </a:solidFill>
          <a:ln w="57150">
            <a:solidFill>
              <a:srgbClr val="FF66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Imagery </a:t>
            </a:r>
          </a:p>
          <a:p>
            <a:pPr algn="ctr"/>
            <a:r>
              <a:rPr lang="en-GB" b="1" dirty="0" smtClean="0">
                <a:solidFill>
                  <a:srgbClr val="800080"/>
                </a:solidFill>
                <a:latin typeface="Arial Rounded MT Bold" panose="020F0704030504030204" pitchFamily="34" charset="0"/>
              </a:rPr>
              <a:t>The Metaphor </a:t>
            </a:r>
            <a:endParaRPr lang="en-GB" b="1" dirty="0">
              <a:solidFill>
                <a:srgbClr val="800080"/>
              </a:solidFill>
              <a:latin typeface="Arial Rounded MT Bold" panose="020F0704030504030204" pitchFamily="34" charset="0"/>
            </a:endParaRPr>
          </a:p>
        </p:txBody>
      </p:sp>
      <p:sp>
        <p:nvSpPr>
          <p:cNvPr id="5" name="Content Placeholder 2"/>
          <p:cNvSpPr txBox="1">
            <a:spLocks/>
          </p:cNvSpPr>
          <p:nvPr/>
        </p:nvSpPr>
        <p:spPr>
          <a:xfrm>
            <a:off x="395536" y="1700808"/>
            <a:ext cx="8529035" cy="1224136"/>
          </a:xfrm>
          <a:prstGeom prst="rect">
            <a:avLst/>
          </a:prstGeom>
          <a:solidFill>
            <a:schemeClr val="bg1"/>
          </a:solidFill>
          <a:ln w="57150">
            <a:solidFill>
              <a:srgbClr val="FF6600"/>
            </a:solidFill>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700" dirty="0" smtClean="0"/>
              <a:t>Suggests comparison without stating it explicitly. </a:t>
            </a:r>
          </a:p>
          <a:p>
            <a:endParaRPr lang="en-GB" sz="8000" dirty="0" smtClean="0"/>
          </a:p>
        </p:txBody>
      </p:sp>
      <p:sp>
        <p:nvSpPr>
          <p:cNvPr id="6" name="Title 1"/>
          <p:cNvSpPr txBox="1">
            <a:spLocks/>
          </p:cNvSpPr>
          <p:nvPr/>
        </p:nvSpPr>
        <p:spPr>
          <a:xfrm>
            <a:off x="968567" y="3162667"/>
            <a:ext cx="7632848" cy="770389"/>
          </a:xfrm>
          <a:prstGeom prst="rect">
            <a:avLst/>
          </a:prstGeom>
          <a:solidFill>
            <a:schemeClr val="bg1"/>
          </a:solidFill>
          <a:ln w="57150">
            <a:solidFill>
              <a:srgbClr val="FF66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smtClean="0">
                <a:solidFill>
                  <a:srgbClr val="FF6600"/>
                </a:solidFill>
                <a:latin typeface="Arial Rounded MT Bold" panose="020F0704030504030204" pitchFamily="34" charset="0"/>
              </a:rPr>
              <a:t>‘Her home is a prison.’  </a:t>
            </a:r>
            <a:endParaRPr lang="en-GB" sz="4000" b="1" dirty="0">
              <a:solidFill>
                <a:srgbClr val="800080"/>
              </a:solidFill>
              <a:latin typeface="Arial Rounded MT Bold" panose="020F0704030504030204" pitchFamily="34" charset="0"/>
            </a:endParaRPr>
          </a:p>
        </p:txBody>
      </p:sp>
      <p:sp>
        <p:nvSpPr>
          <p:cNvPr id="10" name="Oval 9"/>
          <p:cNvSpPr/>
          <p:nvPr/>
        </p:nvSpPr>
        <p:spPr>
          <a:xfrm>
            <a:off x="2411760" y="4170779"/>
            <a:ext cx="2232248" cy="1800200"/>
          </a:xfrm>
          <a:prstGeom prst="ellipse">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FIGURATIVE </a:t>
            </a:r>
            <a:endParaRPr lang="en-GB" b="1" dirty="0">
              <a:solidFill>
                <a:srgbClr val="FF0000"/>
              </a:solidFill>
            </a:endParaRPr>
          </a:p>
        </p:txBody>
      </p:sp>
      <p:sp>
        <p:nvSpPr>
          <p:cNvPr id="11" name="Oval 10"/>
          <p:cNvSpPr/>
          <p:nvPr/>
        </p:nvSpPr>
        <p:spPr>
          <a:xfrm>
            <a:off x="179512" y="4869160"/>
            <a:ext cx="2232248" cy="1800200"/>
          </a:xfrm>
          <a:prstGeom prst="ellipse">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LITERAL </a:t>
            </a:r>
            <a:endParaRPr lang="en-GB" b="1" dirty="0">
              <a:solidFill>
                <a:srgbClr val="FF0000"/>
              </a:solidFill>
            </a:endParaRPr>
          </a:p>
        </p:txBody>
      </p:sp>
      <p:pic>
        <p:nvPicPr>
          <p:cNvPr id="1027" name="Picture 3" descr="C:\Users\lh1094c\AppData\Local\Microsoft\Windows\Temporary Internet Files\Content.IE5\CL50DMWD\woman_in_jai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461" y="4147028"/>
            <a:ext cx="4046522" cy="252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5634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47664" y="260648"/>
            <a:ext cx="6474654" cy="1167619"/>
          </a:xfrm>
          <a:prstGeom prst="rect">
            <a:avLst/>
          </a:prstGeom>
          <a:solidFill>
            <a:schemeClr val="bg1"/>
          </a:solidFill>
          <a:ln w="57150">
            <a:solidFill>
              <a:srgbClr val="FF66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Imagery </a:t>
            </a:r>
          </a:p>
          <a:p>
            <a:pPr algn="ctr"/>
            <a:r>
              <a:rPr lang="en-GB" b="1" dirty="0" smtClean="0">
                <a:solidFill>
                  <a:srgbClr val="800080"/>
                </a:solidFill>
                <a:latin typeface="Arial Rounded MT Bold" panose="020F0704030504030204" pitchFamily="34" charset="0"/>
              </a:rPr>
              <a:t>Personification</a:t>
            </a:r>
            <a:endParaRPr lang="en-GB" b="1" dirty="0">
              <a:solidFill>
                <a:srgbClr val="800080"/>
              </a:solidFill>
              <a:latin typeface="Arial Rounded MT Bold" panose="020F0704030504030204" pitchFamily="34" charset="0"/>
            </a:endParaRPr>
          </a:p>
        </p:txBody>
      </p:sp>
      <p:sp>
        <p:nvSpPr>
          <p:cNvPr id="5" name="Content Placeholder 2"/>
          <p:cNvSpPr txBox="1">
            <a:spLocks/>
          </p:cNvSpPr>
          <p:nvPr/>
        </p:nvSpPr>
        <p:spPr>
          <a:xfrm>
            <a:off x="395536" y="1700808"/>
            <a:ext cx="8529035" cy="1368152"/>
          </a:xfrm>
          <a:prstGeom prst="rect">
            <a:avLst/>
          </a:prstGeom>
          <a:solidFill>
            <a:schemeClr val="bg1"/>
          </a:solidFill>
          <a:ln w="57150">
            <a:solidFill>
              <a:srgbClr val="FF66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smtClean="0">
                <a:latin typeface="Arial Rounded MT Bold" panose="020F0704030504030204" pitchFamily="34" charset="0"/>
              </a:rPr>
              <a:t>Attaching </a:t>
            </a:r>
            <a:r>
              <a:rPr lang="en-GB" sz="3200" dirty="0">
                <a:latin typeface="Arial Rounded MT Bold" panose="020F0704030504030204" pitchFamily="34" charset="0"/>
              </a:rPr>
              <a:t>human traits and characteristics with inanimate objects, phenomena and animals</a:t>
            </a:r>
            <a:endParaRPr lang="en-GB" sz="4400" dirty="0" smtClean="0">
              <a:latin typeface="Arial Rounded MT Bold" panose="020F0704030504030204" pitchFamily="34" charset="0"/>
            </a:endParaRPr>
          </a:p>
        </p:txBody>
      </p:sp>
      <p:sp>
        <p:nvSpPr>
          <p:cNvPr id="6" name="Title 1"/>
          <p:cNvSpPr txBox="1">
            <a:spLocks/>
          </p:cNvSpPr>
          <p:nvPr/>
        </p:nvSpPr>
        <p:spPr>
          <a:xfrm>
            <a:off x="971600" y="3283296"/>
            <a:ext cx="7632848" cy="770389"/>
          </a:xfrm>
          <a:prstGeom prst="rect">
            <a:avLst/>
          </a:prstGeom>
          <a:solidFill>
            <a:schemeClr val="bg1"/>
          </a:solidFill>
          <a:ln w="57150">
            <a:solidFill>
              <a:srgbClr val="FF66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smtClean="0">
                <a:solidFill>
                  <a:srgbClr val="FF6600"/>
                </a:solidFill>
                <a:latin typeface="Arial Rounded MT Bold" panose="020F0704030504030204" pitchFamily="34" charset="0"/>
              </a:rPr>
              <a:t>‘The raging winds.’</a:t>
            </a:r>
            <a:endParaRPr lang="en-GB" sz="4000" b="1" dirty="0">
              <a:solidFill>
                <a:srgbClr val="800080"/>
              </a:solidFill>
              <a:latin typeface="Arial Rounded MT Bold" panose="020F0704030504030204" pitchFamily="34" charset="0"/>
            </a:endParaRPr>
          </a:p>
        </p:txBody>
      </p:sp>
      <p:sp>
        <p:nvSpPr>
          <p:cNvPr id="10" name="Oval 9"/>
          <p:cNvSpPr/>
          <p:nvPr/>
        </p:nvSpPr>
        <p:spPr>
          <a:xfrm>
            <a:off x="2411760" y="4170779"/>
            <a:ext cx="2232248" cy="1800200"/>
          </a:xfrm>
          <a:prstGeom prst="ellipse">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FIGURATIVE </a:t>
            </a:r>
            <a:endParaRPr lang="en-GB" b="1" dirty="0">
              <a:solidFill>
                <a:srgbClr val="FF0000"/>
              </a:solidFill>
            </a:endParaRPr>
          </a:p>
        </p:txBody>
      </p:sp>
      <p:sp>
        <p:nvSpPr>
          <p:cNvPr id="11" name="Oval 10"/>
          <p:cNvSpPr/>
          <p:nvPr/>
        </p:nvSpPr>
        <p:spPr>
          <a:xfrm>
            <a:off x="179512" y="4869160"/>
            <a:ext cx="2232248" cy="1800200"/>
          </a:xfrm>
          <a:prstGeom prst="ellipse">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LITERAL </a:t>
            </a:r>
            <a:endParaRPr lang="en-GB" b="1" dirty="0">
              <a:solidFill>
                <a:srgbClr val="FF0000"/>
              </a:solidFill>
            </a:endParaRPr>
          </a:p>
        </p:txBody>
      </p:sp>
      <p:pic>
        <p:nvPicPr>
          <p:cNvPr id="9218" name="Picture 2" descr="http://www.sarahlacy.com/.a/6a00e55185411c88330120a558fe8a970c-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3673" y="4509120"/>
            <a:ext cx="3520898" cy="204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46979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Imagery Formula</a:t>
            </a:r>
            <a:endParaRPr lang="en-GB" dirty="0"/>
          </a:p>
        </p:txBody>
      </p:sp>
      <p:sp>
        <p:nvSpPr>
          <p:cNvPr id="3" name="Content Placeholder 2"/>
          <p:cNvSpPr>
            <a:spLocks noGrp="1"/>
          </p:cNvSpPr>
          <p:nvPr>
            <p:ph idx="1"/>
          </p:nvPr>
        </p:nvSpPr>
        <p:spPr/>
        <p:txBody>
          <a:bodyPr/>
          <a:lstStyle/>
          <a:p>
            <a:r>
              <a:rPr lang="en-GB" dirty="0" smtClean="0"/>
              <a:t>Quote image</a:t>
            </a:r>
          </a:p>
          <a:p>
            <a:endParaRPr lang="en-GB" dirty="0"/>
          </a:p>
          <a:p>
            <a:r>
              <a:rPr lang="en-GB" dirty="0" smtClean="0"/>
              <a:t>Identify technique (simile, metaphor, personification)</a:t>
            </a:r>
          </a:p>
          <a:p>
            <a:endParaRPr lang="en-GB" dirty="0"/>
          </a:p>
          <a:p>
            <a:r>
              <a:rPr lang="en-GB" dirty="0" smtClean="0"/>
              <a:t>Explain similarities (just as…so too…)</a:t>
            </a:r>
            <a:endParaRPr lang="en-GB" dirty="0"/>
          </a:p>
        </p:txBody>
      </p:sp>
      <p:pic>
        <p:nvPicPr>
          <p:cNvPr id="4" name="Picture 3" descr="C:\Users\mi3069a\AppData\Local\Microsoft\Windows\Temporary Internet Files\Content.IE5\2CD0IRMA\Formula%2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181600"/>
            <a:ext cx="3322948"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6993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She had a face like a baboon’s bum</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57800" y="1295400"/>
            <a:ext cx="2847975" cy="2426053"/>
          </a:xfrm>
        </p:spPr>
      </p:pic>
      <p:pic>
        <p:nvPicPr>
          <p:cNvPr id="1026" name="Picture 2" descr="C:\Users\mi3069a\AppData\Local\Microsoft\Windows\Temporary Internet Files\Content.IE5\1IUHBHXQ\609px-Ugly.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295400"/>
            <a:ext cx="2280585" cy="22431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3886200"/>
            <a:ext cx="7467600" cy="2246769"/>
          </a:xfrm>
          <a:prstGeom prst="rect">
            <a:avLst/>
          </a:prstGeom>
          <a:noFill/>
        </p:spPr>
        <p:txBody>
          <a:bodyPr wrap="square" rtlCol="0">
            <a:spAutoFit/>
          </a:bodyPr>
          <a:lstStyle/>
          <a:p>
            <a:r>
              <a:rPr lang="en-GB" sz="2000" b="1" dirty="0"/>
              <a:t>State the Technique (simile, metaphor, personification)</a:t>
            </a:r>
          </a:p>
          <a:p>
            <a:pPr marL="285750" indent="-285750">
              <a:buFont typeface="Arial" panose="020B0604020202020204" pitchFamily="34" charset="0"/>
              <a:buChar char="•"/>
            </a:pPr>
            <a:r>
              <a:rPr lang="en-GB" sz="2000" dirty="0" smtClean="0"/>
              <a:t>simile</a:t>
            </a:r>
            <a:endParaRPr lang="en-GB" sz="2000" dirty="0"/>
          </a:p>
          <a:p>
            <a:r>
              <a:rPr lang="en-GB" sz="2000" b="1" dirty="0"/>
              <a:t>Say what is being compared to what</a:t>
            </a:r>
          </a:p>
          <a:p>
            <a:pPr marL="342900" indent="-342900">
              <a:buFont typeface="Arial" panose="020B0604020202020204" pitchFamily="34" charset="0"/>
              <a:buChar char="•"/>
            </a:pPr>
            <a:r>
              <a:rPr lang="en-GB" sz="2000" dirty="0" smtClean="0"/>
              <a:t>Girl’s face is compared to a baboon’s bum</a:t>
            </a:r>
            <a:endParaRPr lang="en-GB" sz="2000" dirty="0"/>
          </a:p>
          <a:p>
            <a:r>
              <a:rPr lang="en-GB" sz="2000" b="1" dirty="0"/>
              <a:t>Say what they have in common (“just as…, so too</a:t>
            </a:r>
            <a:r>
              <a:rPr lang="en-GB" sz="2000" b="1" dirty="0" smtClean="0"/>
              <a:t>…”)</a:t>
            </a:r>
          </a:p>
          <a:p>
            <a:pPr marL="285750" indent="-285750">
              <a:buFont typeface="Arial" panose="020B0604020202020204" pitchFamily="34" charset="0"/>
              <a:buChar char="•"/>
            </a:pPr>
            <a:r>
              <a:rPr lang="en-GB" sz="2000" dirty="0" smtClean="0"/>
              <a:t>Just as a baboon’s bum is </a:t>
            </a:r>
            <a:r>
              <a:rPr lang="en-GB" sz="2000" u="sng" dirty="0" smtClean="0"/>
              <a:t>ugly and red</a:t>
            </a:r>
            <a:r>
              <a:rPr lang="en-GB" sz="2000" dirty="0" smtClean="0"/>
              <a:t>, so too, the girl’s face was </a:t>
            </a:r>
            <a:r>
              <a:rPr lang="en-GB" sz="2000" u="sng" dirty="0" smtClean="0"/>
              <a:t>unpleasant to look at</a:t>
            </a:r>
            <a:r>
              <a:rPr lang="en-GB" sz="2000" dirty="0" smtClean="0"/>
              <a:t>.</a:t>
            </a:r>
            <a:endParaRPr lang="en-GB" sz="2000" dirty="0"/>
          </a:p>
        </p:txBody>
      </p:sp>
    </p:spTree>
    <p:extLst>
      <p:ext uri="{BB962C8B-B14F-4D97-AF65-F5344CB8AC3E}">
        <p14:creationId xmlns:p14="http://schemas.microsoft.com/office/powerpoint/2010/main" val="26945862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581128"/>
            <a:ext cx="8435975" cy="1656184"/>
          </a:xfrm>
          <a:solidFill>
            <a:schemeClr val="bg1"/>
          </a:solidFill>
          <a:ln w="57150">
            <a:solidFill>
              <a:srgbClr val="FF6600"/>
            </a:solidFill>
          </a:ln>
        </p:spPr>
        <p:txBody>
          <a:bodyPr>
            <a:normAutofit/>
          </a:bodyPr>
          <a:lstStyle/>
          <a:p>
            <a:pPr>
              <a:defRPr/>
            </a:pPr>
            <a:r>
              <a:rPr lang="en-GB" sz="2800" dirty="0" smtClean="0"/>
              <a:t> technique</a:t>
            </a:r>
          </a:p>
          <a:p>
            <a:pPr>
              <a:defRPr/>
            </a:pPr>
            <a:endParaRPr lang="en-GB" sz="2800" dirty="0"/>
          </a:p>
          <a:p>
            <a:pPr>
              <a:defRPr/>
            </a:pPr>
            <a:r>
              <a:rPr lang="en-GB" sz="2800" dirty="0" smtClean="0"/>
              <a:t>Just as…so too…</a:t>
            </a:r>
            <a:endParaRPr lang="en-GB" dirty="0"/>
          </a:p>
        </p:txBody>
      </p:sp>
      <p:sp>
        <p:nvSpPr>
          <p:cNvPr id="4" name="Title 1"/>
          <p:cNvSpPr txBox="1">
            <a:spLocks/>
          </p:cNvSpPr>
          <p:nvPr/>
        </p:nvSpPr>
        <p:spPr>
          <a:xfrm>
            <a:off x="1529862" y="294443"/>
            <a:ext cx="6474654" cy="1167619"/>
          </a:xfrm>
          <a:prstGeom prst="rect">
            <a:avLst/>
          </a:prstGeom>
          <a:solidFill>
            <a:schemeClr val="bg1"/>
          </a:solidFill>
          <a:ln w="57150">
            <a:solidFill>
              <a:srgbClr val="FF66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The Analysis Question </a:t>
            </a:r>
          </a:p>
          <a:p>
            <a:pPr algn="ctr"/>
            <a:r>
              <a:rPr lang="en-GB" b="1" dirty="0" smtClean="0">
                <a:solidFill>
                  <a:srgbClr val="800080"/>
                </a:solidFill>
                <a:latin typeface="Arial Rounded MT Bold" panose="020F0704030504030204" pitchFamily="34" charset="0"/>
              </a:rPr>
              <a:t>-Imagery-</a:t>
            </a:r>
            <a:endParaRPr lang="en-GB" b="1" dirty="0">
              <a:solidFill>
                <a:srgbClr val="800080"/>
              </a:solidFill>
              <a:latin typeface="Arial Rounded MT Bold" panose="020F0704030504030204" pitchFamily="34" charset="0"/>
            </a:endParaRPr>
          </a:p>
        </p:txBody>
      </p:sp>
      <p:sp>
        <p:nvSpPr>
          <p:cNvPr id="6" name="Rounded Rectangle 5"/>
          <p:cNvSpPr/>
          <p:nvPr/>
        </p:nvSpPr>
        <p:spPr>
          <a:xfrm>
            <a:off x="530585" y="1965295"/>
            <a:ext cx="8276037" cy="2088231"/>
          </a:xfrm>
          <a:prstGeom prst="round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smtClean="0">
              <a:solidFill>
                <a:schemeClr val="tx1"/>
              </a:solidFill>
              <a:latin typeface="Baskerville Old Face" panose="02020602080505020303" pitchFamily="18" charset="0"/>
            </a:endParaRPr>
          </a:p>
          <a:p>
            <a:pPr algn="ctr"/>
            <a:r>
              <a:rPr lang="en-GB" sz="2800" dirty="0" smtClean="0">
                <a:solidFill>
                  <a:schemeClr val="tx1"/>
                </a:solidFill>
                <a:latin typeface="Baskerville Old Face" panose="02020602080505020303" pitchFamily="18" charset="0"/>
              </a:rPr>
              <a:t>He was a lion in battle.</a:t>
            </a:r>
          </a:p>
          <a:p>
            <a:pPr algn="ctr"/>
            <a:endParaRPr lang="en-GB" sz="2800" dirty="0">
              <a:solidFill>
                <a:schemeClr val="tx1"/>
              </a:solidFill>
              <a:latin typeface="Baskerville Old Face" panose="02020602080505020303" pitchFamily="18" charset="0"/>
            </a:endParaRPr>
          </a:p>
          <a:p>
            <a:pPr algn="ctr"/>
            <a:r>
              <a:rPr lang="en-GB" sz="2800" b="1" dirty="0" smtClean="0">
                <a:solidFill>
                  <a:schemeClr val="tx1"/>
                </a:solidFill>
                <a:latin typeface="Baskerville Old Face" panose="02020602080505020303" pitchFamily="18" charset="0"/>
              </a:rPr>
              <a:t>How does this image show the man’s bravery</a:t>
            </a:r>
            <a:r>
              <a:rPr lang="en-GB" sz="2800" dirty="0" smtClean="0">
                <a:solidFill>
                  <a:schemeClr val="tx1"/>
                </a:solidFill>
                <a:latin typeface="Baskerville Old Face" panose="02020602080505020303" pitchFamily="18" charset="0"/>
              </a:rPr>
              <a:t>?</a:t>
            </a:r>
            <a:endParaRPr lang="en-GB" sz="2800"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602222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581128"/>
            <a:ext cx="8435975" cy="1656184"/>
          </a:xfrm>
          <a:solidFill>
            <a:schemeClr val="bg1"/>
          </a:solidFill>
          <a:ln w="57150">
            <a:solidFill>
              <a:srgbClr val="FF6600"/>
            </a:solidFill>
          </a:ln>
        </p:spPr>
        <p:txBody>
          <a:bodyPr>
            <a:normAutofit fontScale="77500" lnSpcReduction="20000"/>
          </a:bodyPr>
          <a:lstStyle/>
          <a:p>
            <a:pPr>
              <a:defRPr/>
            </a:pPr>
            <a:r>
              <a:rPr lang="en-GB" sz="2800" b="1" dirty="0" smtClean="0"/>
              <a:t> technique</a:t>
            </a:r>
            <a:r>
              <a:rPr lang="en-GB" sz="2800" dirty="0" smtClean="0"/>
              <a:t>-metaphor</a:t>
            </a:r>
          </a:p>
          <a:p>
            <a:pPr>
              <a:defRPr/>
            </a:pPr>
            <a:endParaRPr lang="en-GB" sz="2800" dirty="0"/>
          </a:p>
          <a:p>
            <a:pPr>
              <a:defRPr/>
            </a:pPr>
            <a:r>
              <a:rPr lang="en-GB" sz="2800" b="1" dirty="0" smtClean="0"/>
              <a:t>Just as…so too…</a:t>
            </a:r>
          </a:p>
          <a:p>
            <a:pPr>
              <a:defRPr/>
            </a:pPr>
            <a:r>
              <a:rPr lang="en-GB" sz="2800" dirty="0" smtClean="0"/>
              <a:t>Just as a lion are fierce and fearless hunters, so too the writer suggests the man is not afraid to go into battle. </a:t>
            </a:r>
            <a:endParaRPr lang="en-GB" dirty="0"/>
          </a:p>
        </p:txBody>
      </p:sp>
      <p:sp>
        <p:nvSpPr>
          <p:cNvPr id="4" name="Title 1"/>
          <p:cNvSpPr txBox="1">
            <a:spLocks/>
          </p:cNvSpPr>
          <p:nvPr/>
        </p:nvSpPr>
        <p:spPr>
          <a:xfrm>
            <a:off x="1529862" y="294443"/>
            <a:ext cx="6474654" cy="1167619"/>
          </a:xfrm>
          <a:prstGeom prst="rect">
            <a:avLst/>
          </a:prstGeom>
          <a:solidFill>
            <a:schemeClr val="bg1"/>
          </a:solidFill>
          <a:ln w="57150">
            <a:solidFill>
              <a:srgbClr val="FF66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The Analysis Question </a:t>
            </a:r>
          </a:p>
          <a:p>
            <a:pPr algn="ctr"/>
            <a:r>
              <a:rPr lang="en-GB" b="1" dirty="0" smtClean="0">
                <a:solidFill>
                  <a:srgbClr val="800080"/>
                </a:solidFill>
                <a:latin typeface="Arial Rounded MT Bold" panose="020F0704030504030204" pitchFamily="34" charset="0"/>
              </a:rPr>
              <a:t>-Imagery-</a:t>
            </a:r>
            <a:endParaRPr lang="en-GB" b="1" dirty="0">
              <a:solidFill>
                <a:srgbClr val="800080"/>
              </a:solidFill>
              <a:latin typeface="Arial Rounded MT Bold" panose="020F0704030504030204" pitchFamily="34" charset="0"/>
            </a:endParaRPr>
          </a:p>
        </p:txBody>
      </p:sp>
      <p:sp>
        <p:nvSpPr>
          <p:cNvPr id="6" name="Rounded Rectangle 5"/>
          <p:cNvSpPr/>
          <p:nvPr/>
        </p:nvSpPr>
        <p:spPr>
          <a:xfrm>
            <a:off x="530585" y="1965295"/>
            <a:ext cx="8276037" cy="2088231"/>
          </a:xfrm>
          <a:prstGeom prst="round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smtClean="0">
              <a:solidFill>
                <a:schemeClr val="tx1"/>
              </a:solidFill>
              <a:latin typeface="Baskerville Old Face" panose="02020602080505020303" pitchFamily="18" charset="0"/>
            </a:endParaRPr>
          </a:p>
          <a:p>
            <a:pPr algn="ctr"/>
            <a:r>
              <a:rPr lang="en-GB" sz="2800" dirty="0" smtClean="0">
                <a:solidFill>
                  <a:schemeClr val="tx1"/>
                </a:solidFill>
                <a:latin typeface="Baskerville Old Face" panose="02020602080505020303" pitchFamily="18" charset="0"/>
              </a:rPr>
              <a:t>He was a lion in battle.</a:t>
            </a:r>
          </a:p>
          <a:p>
            <a:pPr algn="ctr"/>
            <a:endParaRPr lang="en-GB" sz="2800" dirty="0">
              <a:solidFill>
                <a:schemeClr val="tx1"/>
              </a:solidFill>
              <a:latin typeface="Baskerville Old Face" panose="02020602080505020303" pitchFamily="18" charset="0"/>
            </a:endParaRPr>
          </a:p>
          <a:p>
            <a:pPr algn="ctr"/>
            <a:r>
              <a:rPr lang="en-GB" sz="2800" b="1" dirty="0" smtClean="0">
                <a:solidFill>
                  <a:schemeClr val="tx1"/>
                </a:solidFill>
                <a:latin typeface="Baskerville Old Face" panose="02020602080505020303" pitchFamily="18" charset="0"/>
              </a:rPr>
              <a:t>How does this image show the man’s bravery</a:t>
            </a:r>
            <a:r>
              <a:rPr lang="en-GB" sz="2800" dirty="0" smtClean="0">
                <a:solidFill>
                  <a:schemeClr val="tx1"/>
                </a:solidFill>
                <a:latin typeface="Baskerville Old Face" panose="02020602080505020303" pitchFamily="18" charset="0"/>
              </a:rPr>
              <a:t>?</a:t>
            </a:r>
            <a:endParaRPr lang="en-GB" sz="2800"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1606002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9862" y="173999"/>
            <a:ext cx="6474654" cy="1167619"/>
          </a:xfrm>
          <a:prstGeom prst="rect">
            <a:avLst/>
          </a:prstGeom>
          <a:solidFill>
            <a:schemeClr val="bg1"/>
          </a:solidFill>
          <a:ln w="57150">
            <a:solidFill>
              <a:srgbClr val="FF66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The Analysis Question </a:t>
            </a:r>
          </a:p>
          <a:p>
            <a:pPr algn="ctr"/>
            <a:r>
              <a:rPr lang="en-GB" b="1" dirty="0" smtClean="0">
                <a:solidFill>
                  <a:srgbClr val="800080"/>
                </a:solidFill>
                <a:latin typeface="Arial Rounded MT Bold" panose="020F0704030504030204" pitchFamily="34" charset="0"/>
              </a:rPr>
              <a:t>-Imagery-</a:t>
            </a:r>
            <a:endParaRPr lang="en-GB" b="1" dirty="0">
              <a:solidFill>
                <a:srgbClr val="800080"/>
              </a:solidFill>
              <a:latin typeface="Arial Rounded MT Bold" panose="020F0704030504030204" pitchFamily="34" charset="0"/>
            </a:endParaRPr>
          </a:p>
        </p:txBody>
      </p:sp>
      <p:sp>
        <p:nvSpPr>
          <p:cNvPr id="5" name="Rounded Rectangle 4"/>
          <p:cNvSpPr/>
          <p:nvPr/>
        </p:nvSpPr>
        <p:spPr>
          <a:xfrm>
            <a:off x="467544" y="1773241"/>
            <a:ext cx="8276037" cy="2088231"/>
          </a:xfrm>
          <a:prstGeom prst="round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Baskerville Old Face" panose="02020602080505020303" pitchFamily="18" charset="0"/>
              </a:rPr>
              <a:t>Your love is my scripture.</a:t>
            </a:r>
          </a:p>
          <a:p>
            <a:pPr algn="ctr"/>
            <a:endParaRPr lang="en-GB" sz="2800" dirty="0">
              <a:solidFill>
                <a:schemeClr val="tx1"/>
              </a:solidFill>
              <a:latin typeface="Baskerville Old Face" panose="02020602080505020303" pitchFamily="18" charset="0"/>
            </a:endParaRPr>
          </a:p>
          <a:p>
            <a:pPr algn="ctr"/>
            <a:r>
              <a:rPr lang="en-GB" sz="2800" b="1" dirty="0" smtClean="0">
                <a:solidFill>
                  <a:schemeClr val="tx1"/>
                </a:solidFill>
                <a:latin typeface="Baskerville Old Face" panose="02020602080505020303" pitchFamily="18" charset="0"/>
              </a:rPr>
              <a:t>Explain how the writer’s use of imagery helps to convey their feelings.</a:t>
            </a:r>
            <a:endParaRPr lang="en-GB" sz="2800" dirty="0">
              <a:solidFill>
                <a:schemeClr val="tx1"/>
              </a:solidFill>
              <a:latin typeface="Baskerville Old Face" panose="02020602080505020303" pitchFamily="18" charset="0"/>
            </a:endParaRPr>
          </a:p>
        </p:txBody>
      </p:sp>
      <p:sp>
        <p:nvSpPr>
          <p:cNvPr id="7" name="Content Placeholder 2"/>
          <p:cNvSpPr txBox="1">
            <a:spLocks/>
          </p:cNvSpPr>
          <p:nvPr/>
        </p:nvSpPr>
        <p:spPr>
          <a:xfrm>
            <a:off x="433621" y="4273497"/>
            <a:ext cx="8435975" cy="2016225"/>
          </a:xfrm>
          <a:prstGeom prst="rect">
            <a:avLst/>
          </a:prstGeom>
          <a:solidFill>
            <a:schemeClr val="bg1"/>
          </a:solidFill>
          <a:ln w="57150">
            <a:solidFill>
              <a:srgbClr val="FF66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dirty="0" smtClean="0">
                <a:latin typeface="Arial Rounded MT Bold" panose="020F0704030504030204" pitchFamily="34" charset="0"/>
              </a:rPr>
              <a:t>Technique?</a:t>
            </a:r>
          </a:p>
          <a:p>
            <a:pPr>
              <a:defRPr/>
            </a:pPr>
            <a:endParaRPr lang="en-GB" dirty="0">
              <a:latin typeface="Arial Rounded MT Bold" panose="020F0704030504030204" pitchFamily="34" charset="0"/>
            </a:endParaRPr>
          </a:p>
          <a:p>
            <a:pPr>
              <a:defRPr/>
            </a:pPr>
            <a:r>
              <a:rPr lang="en-GB" dirty="0" smtClean="0">
                <a:latin typeface="Arial Rounded MT Bold" panose="020F0704030504030204" pitchFamily="34" charset="0"/>
              </a:rPr>
              <a:t>Just as…so too… </a:t>
            </a:r>
          </a:p>
          <a:p>
            <a:pPr>
              <a:defRPr/>
            </a:pPr>
            <a:endParaRPr lang="en-GB" dirty="0"/>
          </a:p>
        </p:txBody>
      </p:sp>
      <p:sp>
        <p:nvSpPr>
          <p:cNvPr id="9" name="Title 1"/>
          <p:cNvSpPr txBox="1">
            <a:spLocks/>
          </p:cNvSpPr>
          <p:nvPr/>
        </p:nvSpPr>
        <p:spPr>
          <a:xfrm>
            <a:off x="1529862" y="146703"/>
            <a:ext cx="6474654" cy="1167619"/>
          </a:xfrm>
          <a:prstGeom prst="rect">
            <a:avLst/>
          </a:prstGeom>
          <a:solidFill>
            <a:schemeClr val="bg1"/>
          </a:solidFill>
          <a:ln w="57150">
            <a:solidFill>
              <a:srgbClr val="FF66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The Analysis Question </a:t>
            </a:r>
          </a:p>
          <a:p>
            <a:pPr algn="ctr"/>
            <a:r>
              <a:rPr lang="en-GB" b="1" dirty="0" smtClean="0">
                <a:solidFill>
                  <a:srgbClr val="800080"/>
                </a:solidFill>
                <a:latin typeface="Arial Rounded MT Bold" panose="020F0704030504030204" pitchFamily="34" charset="0"/>
              </a:rPr>
              <a:t>-Imagery-</a:t>
            </a:r>
            <a:endParaRPr lang="en-GB" b="1" dirty="0">
              <a:solidFill>
                <a:srgbClr val="800080"/>
              </a:solidFill>
              <a:latin typeface="Arial Rounded MT Bold" panose="020F0704030504030204" pitchFamily="34" charset="0"/>
            </a:endParaRPr>
          </a:p>
        </p:txBody>
      </p:sp>
      <p:sp>
        <p:nvSpPr>
          <p:cNvPr id="10" name="Rounded Rectangle 9"/>
          <p:cNvSpPr/>
          <p:nvPr/>
        </p:nvSpPr>
        <p:spPr>
          <a:xfrm>
            <a:off x="467544" y="1745945"/>
            <a:ext cx="8276037" cy="2088231"/>
          </a:xfrm>
          <a:prstGeom prst="round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Baskerville Old Face" panose="02020602080505020303" pitchFamily="18" charset="0"/>
              </a:rPr>
              <a:t>Your love is like my scripture.</a:t>
            </a:r>
          </a:p>
          <a:p>
            <a:pPr algn="ctr"/>
            <a:endParaRPr lang="en-GB" sz="2800" dirty="0">
              <a:solidFill>
                <a:schemeClr val="tx1"/>
              </a:solidFill>
              <a:latin typeface="Baskerville Old Face" panose="02020602080505020303" pitchFamily="18" charset="0"/>
            </a:endParaRPr>
          </a:p>
          <a:p>
            <a:pPr algn="ctr"/>
            <a:r>
              <a:rPr lang="en-GB" sz="2800" b="1" dirty="0" smtClean="0">
                <a:solidFill>
                  <a:schemeClr val="tx1"/>
                </a:solidFill>
                <a:latin typeface="Baskerville Old Face" panose="02020602080505020303" pitchFamily="18" charset="0"/>
              </a:rPr>
              <a:t>Explain how the writer’s use of imagery helps to convey their feelings.</a:t>
            </a:r>
            <a:endParaRPr lang="en-GB" sz="2800"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1140216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9862" y="173999"/>
            <a:ext cx="6474654" cy="1167619"/>
          </a:xfrm>
          <a:prstGeom prst="rect">
            <a:avLst/>
          </a:prstGeom>
          <a:solidFill>
            <a:schemeClr val="bg1"/>
          </a:solidFill>
          <a:ln w="57150">
            <a:solidFill>
              <a:srgbClr val="FF66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The Analysis Question </a:t>
            </a:r>
          </a:p>
          <a:p>
            <a:pPr algn="ctr"/>
            <a:r>
              <a:rPr lang="en-GB" b="1" dirty="0" smtClean="0">
                <a:solidFill>
                  <a:srgbClr val="800080"/>
                </a:solidFill>
                <a:latin typeface="Arial Rounded MT Bold" panose="020F0704030504030204" pitchFamily="34" charset="0"/>
              </a:rPr>
              <a:t>-Imagery-</a:t>
            </a:r>
            <a:endParaRPr lang="en-GB" b="1" dirty="0">
              <a:solidFill>
                <a:srgbClr val="800080"/>
              </a:solidFill>
              <a:latin typeface="Arial Rounded MT Bold" panose="020F0704030504030204" pitchFamily="34" charset="0"/>
            </a:endParaRPr>
          </a:p>
        </p:txBody>
      </p:sp>
      <p:sp>
        <p:nvSpPr>
          <p:cNvPr id="5" name="Rounded Rectangle 4"/>
          <p:cNvSpPr/>
          <p:nvPr/>
        </p:nvSpPr>
        <p:spPr>
          <a:xfrm>
            <a:off x="467544" y="1773241"/>
            <a:ext cx="8276037" cy="2088231"/>
          </a:xfrm>
          <a:prstGeom prst="round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Baskerville Old Face" panose="02020602080505020303" pitchFamily="18" charset="0"/>
              </a:rPr>
              <a:t>Your love is my scripture.</a:t>
            </a:r>
          </a:p>
          <a:p>
            <a:pPr algn="ctr"/>
            <a:endParaRPr lang="en-GB" sz="2800" dirty="0">
              <a:solidFill>
                <a:schemeClr val="tx1"/>
              </a:solidFill>
              <a:latin typeface="Baskerville Old Face" panose="02020602080505020303" pitchFamily="18" charset="0"/>
            </a:endParaRPr>
          </a:p>
          <a:p>
            <a:pPr algn="ctr"/>
            <a:r>
              <a:rPr lang="en-GB" sz="2800" b="1" dirty="0" smtClean="0">
                <a:solidFill>
                  <a:schemeClr val="tx1"/>
                </a:solidFill>
                <a:latin typeface="Baskerville Old Face" panose="02020602080505020303" pitchFamily="18" charset="0"/>
              </a:rPr>
              <a:t>Explain how the writer’s use of imagery helps to convey their feelings.</a:t>
            </a:r>
            <a:endParaRPr lang="en-GB" sz="2800" dirty="0">
              <a:solidFill>
                <a:schemeClr val="tx1"/>
              </a:solidFill>
              <a:latin typeface="Baskerville Old Face" panose="02020602080505020303" pitchFamily="18" charset="0"/>
            </a:endParaRPr>
          </a:p>
        </p:txBody>
      </p:sp>
      <p:sp>
        <p:nvSpPr>
          <p:cNvPr id="7" name="Content Placeholder 2"/>
          <p:cNvSpPr txBox="1">
            <a:spLocks/>
          </p:cNvSpPr>
          <p:nvPr/>
        </p:nvSpPr>
        <p:spPr>
          <a:xfrm>
            <a:off x="433621" y="4273497"/>
            <a:ext cx="8435975" cy="2016225"/>
          </a:xfrm>
          <a:prstGeom prst="rect">
            <a:avLst/>
          </a:prstGeom>
          <a:solidFill>
            <a:schemeClr val="bg1"/>
          </a:solidFill>
          <a:ln w="57150">
            <a:solidFill>
              <a:srgbClr val="FF6600"/>
            </a:solidFill>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dirty="0" smtClean="0">
                <a:latin typeface="Arial Rounded MT Bold" panose="020F0704030504030204" pitchFamily="34" charset="0"/>
              </a:rPr>
              <a:t>Technique? -Simile </a:t>
            </a:r>
          </a:p>
          <a:p>
            <a:pPr>
              <a:defRPr/>
            </a:pPr>
            <a:endParaRPr lang="en-GB" dirty="0">
              <a:latin typeface="Arial Rounded MT Bold" panose="020F0704030504030204" pitchFamily="34" charset="0"/>
            </a:endParaRPr>
          </a:p>
          <a:p>
            <a:pPr>
              <a:defRPr/>
            </a:pPr>
            <a:r>
              <a:rPr lang="en-GB" dirty="0" smtClean="0">
                <a:latin typeface="Arial Rounded MT Bold" panose="020F0704030504030204" pitchFamily="34" charset="0"/>
              </a:rPr>
              <a:t>Just as…so too… </a:t>
            </a:r>
          </a:p>
          <a:p>
            <a:pPr>
              <a:defRPr/>
            </a:pPr>
            <a:r>
              <a:rPr lang="en-GB" dirty="0" smtClean="0">
                <a:latin typeface="Arial Rounded MT Bold" panose="020F0704030504030204" pitchFamily="34" charset="0"/>
              </a:rPr>
              <a:t>Just as scripture can be very important to someone, used in worship so too love for someone else can be a number one priority, someone can be devoted to another.</a:t>
            </a:r>
          </a:p>
          <a:p>
            <a:pPr>
              <a:defRPr/>
            </a:pPr>
            <a:endParaRPr lang="en-GB" dirty="0"/>
          </a:p>
        </p:txBody>
      </p:sp>
      <p:sp>
        <p:nvSpPr>
          <p:cNvPr id="9" name="Title 1"/>
          <p:cNvSpPr txBox="1">
            <a:spLocks/>
          </p:cNvSpPr>
          <p:nvPr/>
        </p:nvSpPr>
        <p:spPr>
          <a:xfrm>
            <a:off x="1529862" y="146703"/>
            <a:ext cx="6474654" cy="1167619"/>
          </a:xfrm>
          <a:prstGeom prst="rect">
            <a:avLst/>
          </a:prstGeom>
          <a:solidFill>
            <a:schemeClr val="bg1"/>
          </a:solidFill>
          <a:ln w="57150">
            <a:solidFill>
              <a:srgbClr val="FF66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The Analysis Question </a:t>
            </a:r>
          </a:p>
          <a:p>
            <a:pPr algn="ctr"/>
            <a:r>
              <a:rPr lang="en-GB" b="1" dirty="0" smtClean="0">
                <a:solidFill>
                  <a:srgbClr val="800080"/>
                </a:solidFill>
                <a:latin typeface="Arial Rounded MT Bold" panose="020F0704030504030204" pitchFamily="34" charset="0"/>
              </a:rPr>
              <a:t>-Imagery-</a:t>
            </a:r>
            <a:endParaRPr lang="en-GB" b="1" dirty="0">
              <a:solidFill>
                <a:srgbClr val="800080"/>
              </a:solidFill>
              <a:latin typeface="Arial Rounded MT Bold" panose="020F0704030504030204" pitchFamily="34" charset="0"/>
            </a:endParaRPr>
          </a:p>
        </p:txBody>
      </p:sp>
      <p:sp>
        <p:nvSpPr>
          <p:cNvPr id="10" name="Rounded Rectangle 9"/>
          <p:cNvSpPr/>
          <p:nvPr/>
        </p:nvSpPr>
        <p:spPr>
          <a:xfrm>
            <a:off x="467544" y="1745945"/>
            <a:ext cx="8276037" cy="2088231"/>
          </a:xfrm>
          <a:prstGeom prst="round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Baskerville Old Face" panose="02020602080505020303" pitchFamily="18" charset="0"/>
              </a:rPr>
              <a:t>Your love is like my scripture.</a:t>
            </a:r>
          </a:p>
          <a:p>
            <a:pPr algn="ctr"/>
            <a:endParaRPr lang="en-GB" sz="2800" dirty="0">
              <a:solidFill>
                <a:schemeClr val="tx1"/>
              </a:solidFill>
              <a:latin typeface="Baskerville Old Face" panose="02020602080505020303" pitchFamily="18" charset="0"/>
            </a:endParaRPr>
          </a:p>
          <a:p>
            <a:pPr algn="ctr"/>
            <a:r>
              <a:rPr lang="en-GB" sz="2800" b="1" dirty="0" smtClean="0">
                <a:solidFill>
                  <a:schemeClr val="tx1"/>
                </a:solidFill>
                <a:latin typeface="Baskerville Old Face" panose="02020602080505020303" pitchFamily="18" charset="0"/>
              </a:rPr>
              <a:t>Explain how the writer’s use of imagery helps to convey their feelings.</a:t>
            </a:r>
            <a:endParaRPr lang="en-GB" sz="2800"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2490114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95536" y="4509120"/>
            <a:ext cx="8435975" cy="1656184"/>
          </a:xfrm>
          <a:prstGeom prst="rect">
            <a:avLst/>
          </a:prstGeom>
          <a:solidFill>
            <a:schemeClr val="bg1"/>
          </a:solidFill>
          <a:ln w="57150">
            <a:solidFill>
              <a:srgbClr val="FF6600"/>
            </a:solidFill>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dirty="0" smtClean="0"/>
              <a:t>simile</a:t>
            </a:r>
          </a:p>
          <a:p>
            <a:pPr>
              <a:defRPr/>
            </a:pPr>
            <a:r>
              <a:rPr lang="en-GB" dirty="0" smtClean="0"/>
              <a:t> </a:t>
            </a:r>
            <a:r>
              <a:rPr lang="en-GB" dirty="0" smtClean="0">
                <a:solidFill>
                  <a:srgbClr val="3E1B59"/>
                </a:solidFill>
              </a:rPr>
              <a:t>Just as </a:t>
            </a:r>
            <a:r>
              <a:rPr lang="en-GB" dirty="0" smtClean="0">
                <a:solidFill>
                  <a:srgbClr val="008000"/>
                </a:solidFill>
              </a:rPr>
              <a:t>a scripture is a holy piece of writing that people use to guide them in their life</a:t>
            </a:r>
            <a:r>
              <a:rPr lang="en-GB" dirty="0" smtClean="0"/>
              <a:t>, </a:t>
            </a:r>
            <a:r>
              <a:rPr lang="en-GB" dirty="0" smtClean="0">
                <a:solidFill>
                  <a:srgbClr val="FF0000"/>
                </a:solidFill>
              </a:rPr>
              <a:t>the writer is suggesting that their partner’s love is sacred, and they will be guided and shaped by it.</a:t>
            </a:r>
          </a:p>
          <a:p>
            <a:pPr>
              <a:defRPr/>
            </a:pPr>
            <a:endParaRPr lang="en-GB" dirty="0"/>
          </a:p>
        </p:txBody>
      </p:sp>
      <p:sp>
        <p:nvSpPr>
          <p:cNvPr id="6" name="Title 1"/>
          <p:cNvSpPr txBox="1">
            <a:spLocks/>
          </p:cNvSpPr>
          <p:nvPr/>
        </p:nvSpPr>
        <p:spPr>
          <a:xfrm>
            <a:off x="1448369" y="332656"/>
            <a:ext cx="6474654" cy="1167619"/>
          </a:xfrm>
          <a:prstGeom prst="rect">
            <a:avLst/>
          </a:prstGeom>
          <a:solidFill>
            <a:schemeClr val="bg1"/>
          </a:solidFill>
          <a:ln w="57150">
            <a:solidFill>
              <a:srgbClr val="FF66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The Analysis Question </a:t>
            </a:r>
          </a:p>
          <a:p>
            <a:pPr algn="ctr"/>
            <a:r>
              <a:rPr lang="en-GB" b="1" dirty="0" smtClean="0">
                <a:solidFill>
                  <a:srgbClr val="800080"/>
                </a:solidFill>
                <a:latin typeface="Arial Rounded MT Bold" panose="020F0704030504030204" pitchFamily="34" charset="0"/>
              </a:rPr>
              <a:t>-Imagery-</a:t>
            </a:r>
            <a:endParaRPr lang="en-GB" b="1" dirty="0">
              <a:solidFill>
                <a:srgbClr val="800080"/>
              </a:solidFill>
              <a:latin typeface="Arial Rounded MT Bold" panose="020F0704030504030204" pitchFamily="34" charset="0"/>
            </a:endParaRPr>
          </a:p>
        </p:txBody>
      </p:sp>
      <p:sp>
        <p:nvSpPr>
          <p:cNvPr id="7" name="Rounded Rectangle 6"/>
          <p:cNvSpPr/>
          <p:nvPr/>
        </p:nvSpPr>
        <p:spPr>
          <a:xfrm>
            <a:off x="386051" y="1931898"/>
            <a:ext cx="8276037" cy="2088231"/>
          </a:xfrm>
          <a:prstGeom prst="round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Baskerville Old Face" panose="02020602080505020303" pitchFamily="18" charset="0"/>
              </a:rPr>
              <a:t>Your love is like my scripture.</a:t>
            </a:r>
          </a:p>
          <a:p>
            <a:pPr algn="ctr"/>
            <a:endParaRPr lang="en-GB" sz="2800" dirty="0">
              <a:solidFill>
                <a:schemeClr val="tx1"/>
              </a:solidFill>
              <a:latin typeface="Baskerville Old Face" panose="02020602080505020303" pitchFamily="18" charset="0"/>
            </a:endParaRPr>
          </a:p>
          <a:p>
            <a:pPr algn="ctr"/>
            <a:r>
              <a:rPr lang="en-GB" sz="2800" b="1" dirty="0" smtClean="0">
                <a:solidFill>
                  <a:schemeClr val="tx1"/>
                </a:solidFill>
                <a:latin typeface="Baskerville Old Face" panose="02020602080505020303" pitchFamily="18" charset="0"/>
              </a:rPr>
              <a:t>Explain how the writer’s use of imagery helps to convey their feelings.</a:t>
            </a:r>
            <a:endParaRPr lang="en-GB" sz="2800"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11853249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48369" y="332656"/>
            <a:ext cx="6474654" cy="1167619"/>
          </a:xfrm>
          <a:prstGeom prst="rect">
            <a:avLst/>
          </a:prstGeom>
          <a:solidFill>
            <a:schemeClr val="bg1"/>
          </a:solidFill>
          <a:ln w="57150">
            <a:solidFill>
              <a:srgbClr val="FF66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smtClean="0">
                <a:solidFill>
                  <a:srgbClr val="FF6600"/>
                </a:solidFill>
                <a:latin typeface="Arial Rounded MT Bold" panose="020F0704030504030204" pitchFamily="34" charset="0"/>
              </a:rPr>
              <a:t>The Analysis Question </a:t>
            </a:r>
          </a:p>
          <a:p>
            <a:pPr algn="ctr"/>
            <a:r>
              <a:rPr lang="en-GB" b="1" dirty="0" smtClean="0">
                <a:solidFill>
                  <a:srgbClr val="800080"/>
                </a:solidFill>
                <a:latin typeface="Arial Rounded MT Bold" panose="020F0704030504030204" pitchFamily="34" charset="0"/>
              </a:rPr>
              <a:t>-Imagery-</a:t>
            </a:r>
            <a:endParaRPr lang="en-GB" b="1" dirty="0">
              <a:solidFill>
                <a:srgbClr val="800080"/>
              </a:solidFill>
              <a:latin typeface="Arial Rounded MT Bold" panose="020F0704030504030204" pitchFamily="34" charset="0"/>
            </a:endParaRPr>
          </a:p>
        </p:txBody>
      </p:sp>
      <p:sp>
        <p:nvSpPr>
          <p:cNvPr id="7" name="Rounded Rectangle 6"/>
          <p:cNvSpPr/>
          <p:nvPr/>
        </p:nvSpPr>
        <p:spPr>
          <a:xfrm>
            <a:off x="386051" y="1931898"/>
            <a:ext cx="8276037" cy="2088231"/>
          </a:xfrm>
          <a:prstGeom prst="roundRect">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Baskerville Old Face" panose="02020602080505020303" pitchFamily="18" charset="0"/>
              </a:rPr>
              <a:t>The stars danced playfully in the moonlit sky</a:t>
            </a:r>
          </a:p>
          <a:p>
            <a:pPr algn="ctr"/>
            <a:endParaRPr lang="en-GB" sz="2800" dirty="0">
              <a:solidFill>
                <a:schemeClr val="tx1"/>
              </a:solidFill>
              <a:latin typeface="Baskerville Old Face" panose="02020602080505020303" pitchFamily="18" charset="0"/>
            </a:endParaRPr>
          </a:p>
          <a:p>
            <a:pPr algn="ctr"/>
            <a:r>
              <a:rPr lang="en-GB" sz="2800" b="1" dirty="0" smtClean="0">
                <a:solidFill>
                  <a:schemeClr val="tx1"/>
                </a:solidFill>
                <a:latin typeface="Baskerville Old Face" panose="02020602080505020303" pitchFamily="18" charset="0"/>
              </a:rPr>
              <a:t>Explain how the writer’s use of imagery help to express the beauty of the evening.</a:t>
            </a:r>
            <a:endParaRPr lang="en-GB" sz="2800" dirty="0">
              <a:solidFill>
                <a:schemeClr val="tx1"/>
              </a:solidFill>
              <a:latin typeface="Baskerville Old Face" panose="02020602080505020303" pitchFamily="18" charset="0"/>
            </a:endParaRPr>
          </a:p>
        </p:txBody>
      </p:sp>
      <p:sp>
        <p:nvSpPr>
          <p:cNvPr id="4" name="Content Placeholder 2"/>
          <p:cNvSpPr txBox="1">
            <a:spLocks/>
          </p:cNvSpPr>
          <p:nvPr/>
        </p:nvSpPr>
        <p:spPr>
          <a:xfrm>
            <a:off x="433621" y="4273497"/>
            <a:ext cx="8435975" cy="2016225"/>
          </a:xfrm>
          <a:prstGeom prst="rect">
            <a:avLst/>
          </a:prstGeom>
          <a:solidFill>
            <a:schemeClr val="bg1"/>
          </a:solidFill>
          <a:ln w="57150">
            <a:solidFill>
              <a:srgbClr val="FF6600"/>
            </a:solidFill>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dirty="0" smtClean="0">
                <a:latin typeface="Arial Rounded MT Bold" panose="020F0704030504030204" pitchFamily="34" charset="0"/>
              </a:rPr>
              <a:t>Technique? personification</a:t>
            </a:r>
          </a:p>
          <a:p>
            <a:pPr>
              <a:defRPr/>
            </a:pPr>
            <a:endParaRPr lang="en-GB" dirty="0">
              <a:latin typeface="Arial Rounded MT Bold" panose="020F0704030504030204" pitchFamily="34" charset="0"/>
            </a:endParaRPr>
          </a:p>
          <a:p>
            <a:pPr>
              <a:defRPr/>
            </a:pPr>
            <a:r>
              <a:rPr lang="en-GB" dirty="0" smtClean="0">
                <a:latin typeface="Arial Rounded MT Bold" panose="020F0704030504030204" pitchFamily="34" charset="0"/>
              </a:rPr>
              <a:t>Just as…so too… </a:t>
            </a:r>
          </a:p>
          <a:p>
            <a:pPr>
              <a:defRPr/>
            </a:pPr>
            <a:r>
              <a:rPr lang="en-GB" dirty="0" smtClean="0">
                <a:latin typeface="Arial Rounded MT Bold" panose="020F0704030504030204" pitchFamily="34" charset="0"/>
              </a:rPr>
              <a:t>Just as a person dances when they feel happy, are celebrating,/dancing is entertaining so too the stars flickered in the sky, creating a pleasant sight.</a:t>
            </a:r>
          </a:p>
          <a:p>
            <a:pPr>
              <a:defRPr/>
            </a:pPr>
            <a:endParaRPr lang="en-GB" dirty="0"/>
          </a:p>
        </p:txBody>
      </p:sp>
    </p:spTree>
    <p:extLst>
      <p:ext uri="{BB962C8B-B14F-4D97-AF65-F5344CB8AC3E}">
        <p14:creationId xmlns:p14="http://schemas.microsoft.com/office/powerpoint/2010/main" val="2633106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1449</TotalTime>
  <Words>10542</Words>
  <Application>Microsoft Office PowerPoint</Application>
  <PresentationFormat>On-screen Show (4:3)</PresentationFormat>
  <Paragraphs>1328</Paragraphs>
  <Slides>165</Slides>
  <Notes>9</Notes>
  <HiddenSlides>0</HiddenSlides>
  <MMClips>0</MMClips>
  <ScaleCrop>false</ScaleCrop>
  <HeadingPairs>
    <vt:vector size="4" baseType="variant">
      <vt:variant>
        <vt:lpstr>Theme</vt:lpstr>
      </vt:variant>
      <vt:variant>
        <vt:i4>1</vt:i4>
      </vt:variant>
      <vt:variant>
        <vt:lpstr>Slide Titles</vt:lpstr>
      </vt:variant>
      <vt:variant>
        <vt:i4>165</vt:i4>
      </vt:variant>
    </vt:vector>
  </HeadingPairs>
  <TitlesOfParts>
    <vt:vector size="166" baseType="lpstr">
      <vt:lpstr>Office Theme</vt:lpstr>
      <vt:lpstr>Higher R4UAE</vt:lpstr>
      <vt:lpstr>N5-&gt; Higher</vt:lpstr>
      <vt:lpstr>PowerPoint Presentation</vt:lpstr>
      <vt:lpstr>Higher R4UAE- In Your Own Words</vt:lpstr>
      <vt:lpstr>In Your Own Words</vt:lpstr>
      <vt:lpstr>In Your Own Words Formula</vt:lpstr>
      <vt:lpstr>WARNING</vt:lpstr>
      <vt:lpstr>How to spot an IYOW Q</vt:lpstr>
      <vt:lpstr>Example Question</vt:lpstr>
      <vt:lpstr>Example Question</vt:lpstr>
      <vt:lpstr>Example Question</vt:lpstr>
      <vt:lpstr>Example Question</vt:lpstr>
      <vt:lpstr>Paired Example</vt:lpstr>
      <vt:lpstr>Paired Example</vt:lpstr>
      <vt:lpstr>Paired Example</vt:lpstr>
      <vt:lpstr>Paired Example</vt:lpstr>
      <vt:lpstr>Solo Example</vt:lpstr>
      <vt:lpstr>Solo Example</vt:lpstr>
      <vt:lpstr>Solo Example</vt:lpstr>
      <vt:lpstr>Solo Example</vt:lpstr>
      <vt:lpstr>Article Practice</vt:lpstr>
      <vt:lpstr>Question 1</vt:lpstr>
      <vt:lpstr>Question 1</vt:lpstr>
      <vt:lpstr>Question 2</vt:lpstr>
      <vt:lpstr>Question 2</vt:lpstr>
      <vt:lpstr>Question 3</vt:lpstr>
      <vt:lpstr>Question 3</vt:lpstr>
      <vt:lpstr>Question 4</vt:lpstr>
      <vt:lpstr>Question 4</vt:lpstr>
      <vt:lpstr>Question 5</vt:lpstr>
      <vt:lpstr>Question 5</vt:lpstr>
      <vt:lpstr> Question 6</vt:lpstr>
      <vt:lpstr> Question 6</vt:lpstr>
      <vt:lpstr>Higher R4UAE- Word Choice</vt:lpstr>
      <vt:lpstr>PowerPoint Presentation</vt:lpstr>
      <vt:lpstr>PowerPoint Presentation</vt:lpstr>
      <vt:lpstr>Word Choice Formula</vt:lpstr>
      <vt:lpstr>PowerPoint Presentation</vt:lpstr>
      <vt:lpstr>PowerPoint Presentation</vt:lpstr>
      <vt:lpstr>PowerPoint Presentation</vt:lpstr>
      <vt:lpstr>PowerPoint Presentation</vt:lpstr>
      <vt:lpstr>PowerPoint Presentation</vt:lpstr>
      <vt:lpstr>Full Example </vt:lpstr>
      <vt:lpstr>Full Example </vt:lpstr>
      <vt:lpstr>PowerPoint Presentation</vt:lpstr>
      <vt:lpstr>Rosemary Goring: Can anyone halt the relentless destruction of Edinburgh? </vt:lpstr>
      <vt:lpstr>Question 1</vt:lpstr>
      <vt:lpstr>Question 1</vt:lpstr>
      <vt:lpstr>Question 2</vt:lpstr>
      <vt:lpstr>Question 2</vt:lpstr>
      <vt:lpstr>Question 3</vt:lpstr>
      <vt:lpstr>Question 3</vt:lpstr>
      <vt:lpstr>Question 4</vt:lpstr>
      <vt:lpstr>Question 4</vt:lpstr>
      <vt:lpstr>Higher R4UAE- Sentence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Inversion Effect -important words at the beginning-</vt:lpstr>
      <vt:lpstr>PowerPoint Presentation</vt:lpstr>
      <vt:lpstr>PowerPoint Presentation</vt:lpstr>
      <vt:lpstr>Punctuation Task</vt:lpstr>
      <vt:lpstr>PowerPoint Presentation</vt:lpstr>
      <vt:lpstr>PowerPoint Presentation</vt:lpstr>
      <vt:lpstr>Punctuation Task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Statement, command, question, exclamation or minor sentence? </vt:lpstr>
      <vt:lpstr>What type is each sentence?</vt:lpstr>
      <vt:lpstr>Sentence Structure Formula</vt:lpstr>
      <vt:lpstr>Taylor Swift is so sick of everyone talking about her that she made a video so everyone will do just that </vt:lpstr>
      <vt:lpstr>Example Q</vt:lpstr>
      <vt:lpstr>Example Q</vt:lpstr>
      <vt:lpstr>Example Q</vt:lpstr>
      <vt:lpstr>Example Q</vt:lpstr>
      <vt:lpstr>Full Answer</vt:lpstr>
      <vt:lpstr>Higher R4UAE- Imagery</vt:lpstr>
      <vt:lpstr>PowerPoint Presentation</vt:lpstr>
      <vt:lpstr>PowerPoint Presentation</vt:lpstr>
      <vt:lpstr>PowerPoint Presentation</vt:lpstr>
      <vt:lpstr>Imagery Formula</vt:lpstr>
      <vt:lpstr>She had a face like a baboon’s bum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used to think social media was a force for good. Now the evidence says I was wrong  </vt:lpstr>
      <vt:lpstr>Question 1</vt:lpstr>
      <vt:lpstr>Higher R4UAE- Tone</vt:lpstr>
      <vt:lpstr>PowerPoint Presentation</vt:lpstr>
      <vt:lpstr>Tone Formula</vt:lpstr>
      <vt:lpstr>Irony or Sarcasm?</vt:lpstr>
      <vt:lpstr>Irony or Sarcasm?</vt:lpstr>
      <vt:lpstr>Identifying Tone</vt:lpstr>
      <vt:lpstr>Identifying tone</vt:lpstr>
      <vt:lpstr>‘This was marginally inconvenient…boxing gold.’  What tone is adopted by the writer in this sentence?  Go on to explain the effect of the tone in this context.  (2)</vt:lpstr>
      <vt:lpstr>Tone Answer 1</vt:lpstr>
      <vt:lpstr>Show how the writer uses tone to demonstrate her strength of feeling in these lines. (2)</vt:lpstr>
      <vt:lpstr>Tone Answer 2</vt:lpstr>
      <vt:lpstr>Show how the language of these lines contributes toward a complex portrait of the Scots.  You should consider tone.  (2)</vt:lpstr>
      <vt:lpstr>Tone Answer 3</vt:lpstr>
      <vt:lpstr>Well done, Ryanair - yes, Ryanair! – for shaming the speedy boarders  </vt:lpstr>
      <vt:lpstr>Higher R4UAE- Link Q</vt:lpstr>
      <vt:lpstr>PowerPoint Presentation</vt:lpstr>
      <vt:lpstr>Link Formula</vt:lpstr>
      <vt:lpstr>Dummy Answer</vt:lpstr>
      <vt:lpstr>Example 1</vt:lpstr>
      <vt:lpstr>Example Answer</vt:lpstr>
      <vt:lpstr>Example Answer</vt:lpstr>
      <vt:lpstr>Example Answer</vt:lpstr>
      <vt:lpstr>Example Answer</vt:lpstr>
      <vt:lpstr>Example Answer</vt:lpstr>
      <vt:lpstr>Full Answer</vt:lpstr>
      <vt:lpstr>Example 2</vt:lpstr>
      <vt:lpstr>PowerPoint Presentation</vt:lpstr>
      <vt:lpstr>Example 2</vt:lpstr>
      <vt:lpstr>Co-parented by popular culture: why celebrity deaths affect us so deeply  </vt:lpstr>
      <vt:lpstr>People I Would Mourn</vt:lpstr>
      <vt:lpstr>Link Q example</vt:lpstr>
      <vt:lpstr>Higher R4UAE- Comparison Q</vt:lpstr>
      <vt:lpstr>Structure of Paper</vt:lpstr>
      <vt:lpstr>Comparison Q Structure</vt:lpstr>
      <vt:lpstr>Comparison Answer Structure</vt:lpstr>
      <vt:lpstr>Example Q</vt:lpstr>
      <vt:lpstr>Comparison Answer Structure</vt:lpstr>
      <vt:lpstr>Example-Gender Articles</vt:lpstr>
      <vt:lpstr>Article Summaries</vt:lpstr>
      <vt:lpstr>Article Summaries</vt:lpstr>
      <vt:lpstr>Comparison Question</vt:lpstr>
      <vt:lpstr>Comparison Answer Structure</vt:lpstr>
      <vt:lpstr>Comparison Answer Structure</vt:lpstr>
      <vt:lpstr>Comparison Answer Structure</vt:lpstr>
      <vt:lpstr>Comparison Answer Structure</vt:lpstr>
      <vt:lpstr>Comparison Answer Structure</vt:lpstr>
      <vt:lpstr>Comparison Answer Structure</vt:lpstr>
      <vt:lpstr>Comparison Answer Structure</vt:lpstr>
      <vt:lpstr>Comparison Answer Structure</vt:lpstr>
      <vt:lpstr>Example-Mental Health in Schools</vt:lpstr>
      <vt:lpstr>Comparison Question</vt:lpstr>
      <vt:lpstr>Article Summaries</vt:lpstr>
      <vt:lpstr>Article Summaries</vt:lpstr>
      <vt:lpstr>Comparison Question</vt:lpstr>
      <vt:lpstr>Comparison Answer Structure</vt:lpstr>
      <vt:lpstr>Comparison Answer Structure</vt:lpstr>
      <vt:lpstr>Comparison Answer Structure</vt:lpstr>
      <vt:lpstr>Higher R4UAE- Ali Practice Paper</vt:lpstr>
      <vt:lpstr>Passages</vt:lpstr>
      <vt:lpstr>Identifying Question Types</vt:lpstr>
      <vt:lpstr>Identifying Q Types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R4UAE</dc:title>
  <dc:creator>LHutchison</dc:creator>
  <cp:lastModifiedBy>LHutchison</cp:lastModifiedBy>
  <cp:revision>96</cp:revision>
  <cp:lastPrinted>2017-10-26T11:25:48Z</cp:lastPrinted>
  <dcterms:created xsi:type="dcterms:W3CDTF">2006-08-16T00:00:00Z</dcterms:created>
  <dcterms:modified xsi:type="dcterms:W3CDTF">2017-10-26T12:09:34Z</dcterms:modified>
</cp:coreProperties>
</file>