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308" r:id="rId2"/>
    <p:sldId id="256" r:id="rId3"/>
    <p:sldId id="257" r:id="rId4"/>
    <p:sldId id="258" r:id="rId5"/>
    <p:sldId id="275" r:id="rId6"/>
    <p:sldId id="261" r:id="rId7"/>
    <p:sldId id="262" r:id="rId8"/>
    <p:sldId id="263" r:id="rId9"/>
    <p:sldId id="264" r:id="rId10"/>
    <p:sldId id="265" r:id="rId11"/>
    <p:sldId id="266" r:id="rId12"/>
    <p:sldId id="267" r:id="rId13"/>
    <p:sldId id="268" r:id="rId14"/>
    <p:sldId id="276" r:id="rId15"/>
    <p:sldId id="269" r:id="rId16"/>
    <p:sldId id="270" r:id="rId17"/>
    <p:sldId id="309" r:id="rId18"/>
    <p:sldId id="271" r:id="rId19"/>
    <p:sldId id="272" r:id="rId20"/>
    <p:sldId id="273" r:id="rId21"/>
    <p:sldId id="274" r:id="rId22"/>
    <p:sldId id="310" r:id="rId23"/>
    <p:sldId id="311" r:id="rId24"/>
    <p:sldId id="277" r:id="rId25"/>
    <p:sldId id="278" r:id="rId26"/>
    <p:sldId id="279" r:id="rId27"/>
    <p:sldId id="280" r:id="rId28"/>
    <p:sldId id="281" r:id="rId29"/>
    <p:sldId id="282" r:id="rId30"/>
    <p:sldId id="283" r:id="rId31"/>
    <p:sldId id="312" r:id="rId32"/>
    <p:sldId id="284" r:id="rId33"/>
    <p:sldId id="285" r:id="rId34"/>
    <p:sldId id="286" r:id="rId35"/>
    <p:sldId id="287" r:id="rId36"/>
    <p:sldId id="288" r:id="rId37"/>
    <p:sldId id="313"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40" d="100"/>
          <a:sy n="140" d="100"/>
        </p:scale>
        <p:origin x="438" y="16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4527B5-0657-4F74-9650-90A748EE73D1}" type="datetimeFigureOut">
              <a:rPr lang="en-GB" smtClean="0"/>
              <a:t>14/03/2018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FD6870-D25B-4245-96A1-4F476E4D2611}" type="slidenum">
              <a:rPr lang="en-GB" smtClean="0"/>
              <a:t>‹#›</a:t>
            </a:fld>
            <a:endParaRPr lang="en-GB"/>
          </a:p>
        </p:txBody>
      </p:sp>
    </p:spTree>
    <p:extLst>
      <p:ext uri="{BB962C8B-B14F-4D97-AF65-F5344CB8AC3E}">
        <p14:creationId xmlns:p14="http://schemas.microsoft.com/office/powerpoint/2010/main" val="3906569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B89A83-98B9-4E15-8C56-8496433DF85F}" type="slidenum">
              <a:rPr lang="en-GB" smtClean="0"/>
              <a:pPr/>
              <a:t>20</a:t>
            </a:fld>
            <a:endParaRPr lang="en-GB"/>
          </a:p>
        </p:txBody>
      </p:sp>
    </p:spTree>
    <p:extLst>
      <p:ext uri="{BB962C8B-B14F-4D97-AF65-F5344CB8AC3E}">
        <p14:creationId xmlns:p14="http://schemas.microsoft.com/office/powerpoint/2010/main" val="2112088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uk/url?sa=i&amp;rct=j&amp;q=&amp;esrc=s&amp;source=images&amp;cd=&amp;cad=rja&amp;uact=8&amp;ved=0CAcQjRxqFQoTCKfbq4POiMkCFYfWGgodDggAjg&amp;url=https://lorijo.wordpress.com/2011/11/02/going-back-to-basics/&amp;bvm=bv.106923889,d.d24&amp;psig=AFQjCNH06lZNlNbNZjWZRbdIWLQA8_Itwg&amp;ust=144733951097549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uk/url?sa=i&amp;rct=j&amp;q=&amp;esrc=s&amp;source=images&amp;cd=&amp;cad=rja&amp;uact=8&amp;ved=0CAcQjRxqFQoTCPrL9dDNiMkCFcUuGgodn3sJfQ&amp;url=http://www.quirkychrissy.com/2013/01/19/sloth-dolphin-preachers-bunnicula-cold/&amp;psig=AFQjCNHoFl0PEcKbyVNe8iRuCQHTgcTE5w&amp;ust=144733941818898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uk/url?sa=i&amp;rct=j&amp;q=&amp;esrc=s&amp;source=images&amp;cd=&amp;cad=rja&amp;uact=8&amp;ved=0CAcQjRxqFQoTCPrL9dDNiMkCFcUuGgodn3sJfQ&amp;url=http://www.quirkychrissy.com/2013/01/19/sloth-dolphin-preachers-bunnicula-cold/&amp;psig=AFQjCNHoFl0PEcKbyVNe8iRuCQHTgcTE5w&amp;ust=144733941818898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uk/url?sa=i&amp;rct=j&amp;q=&amp;esrc=s&amp;source=images&amp;cd=&amp;cad=rja&amp;uact=8&amp;ved=0CAcQjRxqFQoTCPfzsLrQiMkCFYnaGgodKhUJiA&amp;url=https://breckynwood.wordpress.com/2013/09/23/the-unemployed-blues-and-cute-animals/&amp;bvm=bv.106923889,d.d24&amp;psig=AFQjCNGPuL8n7Z-rTPQawFBMSgwpMFHnxQ&amp;ust=1447340151114821"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uk/url?sa=i&amp;rct=j&amp;q=&amp;esrc=s&amp;source=images&amp;cd=&amp;cad=rja&amp;uact=8&amp;ved=0CAcQjRxqFQoTCNudiJXOiMkCFYfZGgodPC0Cig&amp;url=http://www.dehumane.org/site/PageServer?pagename=adopter_resources&amp;bvm=bv.106923889,d.d24&amp;psig=AFQjCNHW-ZkKCzrza_K0-xgN2gZL6LMswA&amp;ust=1447339559051260"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uk/url?sa=i&amp;rct=j&amp;q=&amp;esrc=s&amp;source=images&amp;cd=&amp;cad=rja&amp;uact=8&amp;ved=0CAcQjRxqFQoTCPrL9dDNiMkCFcUuGgodn3sJfQ&amp;url=http://www.quirkychrissy.com/2013/01/19/sloth-dolphin-preachers-bunnicula-cold/&amp;psig=AFQjCNHoFl0PEcKbyVNe8iRuCQHTgcTE5w&amp;ust=1447339418188981"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uk/url?sa=i&amp;rct=j&amp;q=&amp;esrc=s&amp;source=images&amp;cd=&amp;cad=rja&amp;uact=8&amp;ved=0CAcQjRxqFQoTCNbswrHIiskCFcfXFAodieIAbA&amp;url=http://ted.coe.wayne.edu/sse/wq/Grant/Conclusion.html&amp;bvm=bv.107406026,d.d24&amp;psig=AFQjCNHvuqshZ6I-0OYSDR3o3VZIf0JdeQ&amp;ust=1447406724079057"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uk/url?sa=i&amp;rct=j&amp;q=&amp;esrc=s&amp;source=images&amp;cd=&amp;cad=rja&amp;uact=8&amp;ved=0CAcQjRxqFQoTCLLJno3KiskCFcVuFAodbzkCFQ&amp;url=http://www.ultimatetop10s.com/top-10-of-the-worst-tattoo-spelling-fails/&amp;bvm=bv.107406026,d.d24&amp;psig=AFQjCNElIQr0POEfBxyHhYBsaCX1ex6cqg&amp;ust=1447407165271419"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titanlists.com/wordpress/5-direct-mail-errors-avoid/"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co.uk/url?sa=i&amp;rct=j&amp;q=&amp;esrc=s&amp;source=images&amp;cd=&amp;cad=rja&amp;uact=8&amp;ved=0CAcQjRxqFQoTCKio6pDLiskCFYlKFAodV60Juw&amp;url=https://www.pinterest.com/arabhealth/doctors-handwriting-decoded/&amp;bvm=bv.107406026,d.d24&amp;psig=AFQjCNFfqLz3AKXRDzUO9NO1mcDYtImnVw&amp;ust=1447407455792834"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cid:image001.jpg@01D11C67.9BDD8410"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GB" dirty="0" smtClean="0">
                <a:solidFill>
                  <a:schemeClr val="bg1"/>
                </a:solidFill>
              </a:rPr>
              <a:t>Deadlines</a:t>
            </a:r>
            <a:endParaRPr lang="en-GB" dirty="0">
              <a:solidFill>
                <a:schemeClr val="bg1"/>
              </a:solidFill>
            </a:endParaRPr>
          </a:p>
        </p:txBody>
      </p:sp>
      <p:sp>
        <p:nvSpPr>
          <p:cNvPr id="3" name="Content Placeholder 2"/>
          <p:cNvSpPr>
            <a:spLocks noGrp="1"/>
          </p:cNvSpPr>
          <p:nvPr>
            <p:ph idx="1"/>
          </p:nvPr>
        </p:nvSpPr>
        <p:spPr/>
        <p:txBody>
          <a:bodyPr>
            <a:normAutofit lnSpcReduction="10000"/>
          </a:bodyPr>
          <a:lstStyle/>
          <a:p>
            <a:r>
              <a:rPr lang="en-GB" dirty="0" smtClean="0">
                <a:solidFill>
                  <a:schemeClr val="bg1"/>
                </a:solidFill>
              </a:rPr>
              <a:t>Final folio pieces must be submitted electronically to me via email or USB before Thursday (15</a:t>
            </a:r>
            <a:r>
              <a:rPr lang="en-GB" baseline="30000" dirty="0" smtClean="0">
                <a:solidFill>
                  <a:schemeClr val="bg1"/>
                </a:solidFill>
              </a:rPr>
              <a:t>th</a:t>
            </a:r>
            <a:r>
              <a:rPr lang="en-GB" dirty="0" smtClean="0">
                <a:solidFill>
                  <a:schemeClr val="bg1"/>
                </a:solidFill>
              </a:rPr>
              <a:t> March)</a:t>
            </a:r>
          </a:p>
          <a:p>
            <a:endParaRPr lang="en-GB" dirty="0">
              <a:solidFill>
                <a:schemeClr val="bg1"/>
              </a:solidFill>
            </a:endParaRPr>
          </a:p>
          <a:p>
            <a:r>
              <a:rPr lang="en-GB" dirty="0" smtClean="0">
                <a:solidFill>
                  <a:schemeClr val="bg1"/>
                </a:solidFill>
              </a:rPr>
              <a:t>If not handed in by this date, you will not be sitting N5</a:t>
            </a:r>
          </a:p>
          <a:p>
            <a:endParaRPr lang="en-GB" dirty="0">
              <a:solidFill>
                <a:schemeClr val="bg1"/>
              </a:solidFill>
            </a:endParaRPr>
          </a:p>
          <a:p>
            <a:r>
              <a:rPr lang="en-GB" dirty="0" smtClean="0">
                <a:solidFill>
                  <a:schemeClr val="bg1"/>
                </a:solidFill>
              </a:rPr>
              <a:t>No further marking will be done to either piece</a:t>
            </a:r>
            <a:endParaRPr lang="en-GB" dirty="0">
              <a:solidFill>
                <a:schemeClr val="bg1"/>
              </a:solidFill>
            </a:endParaRPr>
          </a:p>
        </p:txBody>
      </p:sp>
    </p:spTree>
    <p:extLst>
      <p:ext uri="{BB962C8B-B14F-4D97-AF65-F5344CB8AC3E}">
        <p14:creationId xmlns:p14="http://schemas.microsoft.com/office/powerpoint/2010/main" val="1603696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Planning Essay-Conflict</a:t>
            </a:r>
            <a:endParaRPr lang="en-GB" dirty="0">
              <a:solidFill>
                <a:schemeClr val="bg1"/>
              </a:solidFill>
            </a:endParaRPr>
          </a:p>
        </p:txBody>
      </p:sp>
      <p:sp>
        <p:nvSpPr>
          <p:cNvPr id="4" name="Oval 3"/>
          <p:cNvSpPr/>
          <p:nvPr/>
        </p:nvSpPr>
        <p:spPr>
          <a:xfrm>
            <a:off x="2743200" y="2514600"/>
            <a:ext cx="3886200" cy="2438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124200" y="2971800"/>
            <a:ext cx="3048000" cy="1323439"/>
          </a:xfrm>
          <a:prstGeom prst="rect">
            <a:avLst/>
          </a:prstGeom>
          <a:noFill/>
        </p:spPr>
        <p:txBody>
          <a:bodyPr wrap="square" rtlCol="0">
            <a:spAutoFit/>
          </a:bodyPr>
          <a:lstStyle/>
          <a:p>
            <a:pPr algn="ctr"/>
            <a:r>
              <a:rPr lang="en-GB" sz="4000" dirty="0" smtClean="0">
                <a:solidFill>
                  <a:schemeClr val="bg1"/>
                </a:solidFill>
              </a:rPr>
              <a:t>Conflict OM&amp;M Essay</a:t>
            </a:r>
            <a:endParaRPr lang="en-GB" sz="4000" dirty="0">
              <a:solidFill>
                <a:schemeClr val="bg1"/>
              </a:solidFill>
            </a:endParaRPr>
          </a:p>
        </p:txBody>
      </p:sp>
      <p:cxnSp>
        <p:nvCxnSpPr>
          <p:cNvPr id="7" name="Straight Connector 6"/>
          <p:cNvCxnSpPr>
            <a:stCxn id="4" idx="1"/>
          </p:cNvCxnSpPr>
          <p:nvPr/>
        </p:nvCxnSpPr>
        <p:spPr>
          <a:xfrm flipH="1" flipV="1">
            <a:off x="2209800" y="2362200"/>
            <a:ext cx="1102521" cy="50949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2400" y="1447800"/>
            <a:ext cx="2819400" cy="1815882"/>
          </a:xfrm>
          <a:prstGeom prst="rect">
            <a:avLst/>
          </a:prstGeom>
          <a:noFill/>
        </p:spPr>
        <p:txBody>
          <a:bodyPr wrap="square" rtlCol="0">
            <a:spAutoFit/>
          </a:bodyPr>
          <a:lstStyle/>
          <a:p>
            <a:r>
              <a:rPr lang="en-GB" sz="2800" u="sng" dirty="0">
                <a:solidFill>
                  <a:schemeClr val="bg1"/>
                </a:solidFill>
              </a:rPr>
              <a:t>Interpret Q-Conflict-who? When occurs?</a:t>
            </a:r>
          </a:p>
          <a:p>
            <a:r>
              <a:rPr lang="en-GB" sz="2800" u="sng" dirty="0">
                <a:solidFill>
                  <a:schemeClr val="bg1"/>
                </a:solidFill>
              </a:rPr>
              <a:t>Consequences?</a:t>
            </a:r>
          </a:p>
        </p:txBody>
      </p:sp>
      <p:sp>
        <p:nvSpPr>
          <p:cNvPr id="9" name="TextBox 8"/>
          <p:cNvSpPr txBox="1"/>
          <p:nvPr/>
        </p:nvSpPr>
        <p:spPr>
          <a:xfrm>
            <a:off x="6324600" y="1056144"/>
            <a:ext cx="2819400" cy="892552"/>
          </a:xfrm>
          <a:prstGeom prst="rect">
            <a:avLst/>
          </a:prstGeom>
          <a:noFill/>
        </p:spPr>
        <p:txBody>
          <a:bodyPr wrap="square" rtlCol="0">
            <a:spAutoFit/>
          </a:bodyPr>
          <a:lstStyle/>
          <a:p>
            <a:r>
              <a:rPr lang="en-GB" sz="2400" u="sng" dirty="0" smtClean="0">
                <a:solidFill>
                  <a:schemeClr val="bg1"/>
                </a:solidFill>
              </a:rPr>
              <a:t>Key Moments</a:t>
            </a:r>
          </a:p>
          <a:p>
            <a:pPr marL="457200" indent="-457200">
              <a:buFont typeface="Arial" pitchFamily="34" charset="0"/>
              <a:buChar char="•"/>
            </a:pPr>
            <a:endParaRPr lang="en-GB" sz="2800" dirty="0">
              <a:solidFill>
                <a:schemeClr val="bg1"/>
              </a:solidFill>
            </a:endParaRPr>
          </a:p>
        </p:txBody>
      </p:sp>
      <p:cxnSp>
        <p:nvCxnSpPr>
          <p:cNvPr id="10" name="Straight Connector 9"/>
          <p:cNvCxnSpPr/>
          <p:nvPr/>
        </p:nvCxnSpPr>
        <p:spPr>
          <a:xfrm flipV="1">
            <a:off x="5369722" y="1828800"/>
            <a:ext cx="497678" cy="73809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67000" y="4548096"/>
            <a:ext cx="569122" cy="4049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1925" y="4750548"/>
            <a:ext cx="4114800" cy="523220"/>
          </a:xfrm>
          <a:prstGeom prst="rect">
            <a:avLst/>
          </a:prstGeom>
          <a:noFill/>
        </p:spPr>
        <p:txBody>
          <a:bodyPr wrap="square" rtlCol="0">
            <a:spAutoFit/>
          </a:bodyPr>
          <a:lstStyle/>
          <a:p>
            <a:r>
              <a:rPr lang="en-GB" sz="2800" u="sng" dirty="0" smtClean="0">
                <a:solidFill>
                  <a:schemeClr val="bg1"/>
                </a:solidFill>
              </a:rPr>
              <a:t>Message/related themes</a:t>
            </a:r>
          </a:p>
        </p:txBody>
      </p:sp>
      <p:sp>
        <p:nvSpPr>
          <p:cNvPr id="11" name="TextBox 10"/>
          <p:cNvSpPr txBox="1"/>
          <p:nvPr/>
        </p:nvSpPr>
        <p:spPr>
          <a:xfrm>
            <a:off x="3162300" y="5042118"/>
            <a:ext cx="6019800" cy="1815882"/>
          </a:xfrm>
          <a:prstGeom prst="rect">
            <a:avLst/>
          </a:prstGeom>
          <a:solidFill>
            <a:schemeClr val="accent5">
              <a:lumMod val="50000"/>
            </a:schemeClr>
          </a:solidFill>
        </p:spPr>
        <p:txBody>
          <a:bodyPr wrap="square" rtlCol="0">
            <a:spAutoFit/>
          </a:bodyPr>
          <a:lstStyle/>
          <a:p>
            <a:r>
              <a:rPr lang="en-GB" sz="1600" u="sng" dirty="0">
                <a:solidFill>
                  <a:schemeClr val="bg1"/>
                </a:solidFill>
              </a:rPr>
              <a:t>Question</a:t>
            </a:r>
          </a:p>
          <a:p>
            <a:pPr lvl="0"/>
            <a:r>
              <a:rPr lang="en-GB" sz="1600" dirty="0">
                <a:solidFill>
                  <a:schemeClr val="bg1"/>
                </a:solidFill>
              </a:rPr>
              <a:t>Choose a </a:t>
            </a:r>
            <a:r>
              <a:rPr lang="en-GB" sz="1600" u="sng" dirty="0">
                <a:solidFill>
                  <a:schemeClr val="bg1"/>
                </a:solidFill>
              </a:rPr>
              <a:t>novel or short story </a:t>
            </a:r>
            <a:r>
              <a:rPr lang="en-GB" sz="1600" dirty="0">
                <a:solidFill>
                  <a:schemeClr val="bg1"/>
                </a:solidFill>
              </a:rPr>
              <a:t>in which there is a </a:t>
            </a:r>
            <a:r>
              <a:rPr lang="en-GB" sz="1600" u="sng" dirty="0">
                <a:solidFill>
                  <a:schemeClr val="bg1"/>
                </a:solidFill>
              </a:rPr>
              <a:t>character </a:t>
            </a:r>
            <a:r>
              <a:rPr lang="en-GB" sz="1600" dirty="0">
                <a:solidFill>
                  <a:schemeClr val="bg1"/>
                </a:solidFill>
              </a:rPr>
              <a:t>involved in </a:t>
            </a:r>
            <a:r>
              <a:rPr lang="en-GB" sz="1600" u="sng" dirty="0">
                <a:solidFill>
                  <a:schemeClr val="bg1"/>
                </a:solidFill>
              </a:rPr>
              <a:t>some form of conflict</a:t>
            </a:r>
            <a:r>
              <a:rPr lang="en-GB" sz="1600" dirty="0">
                <a:solidFill>
                  <a:schemeClr val="bg1"/>
                </a:solidFill>
              </a:rPr>
              <a:t>. </a:t>
            </a:r>
          </a:p>
          <a:p>
            <a:pPr lvl="0"/>
            <a:endParaRPr lang="en-GB" sz="1600" dirty="0">
              <a:solidFill>
                <a:schemeClr val="bg1"/>
              </a:solidFill>
            </a:endParaRPr>
          </a:p>
          <a:p>
            <a:r>
              <a:rPr lang="en-GB" sz="1600" dirty="0">
                <a:solidFill>
                  <a:schemeClr val="bg1"/>
                </a:solidFill>
              </a:rPr>
              <a:t>By referring to </a:t>
            </a:r>
            <a:r>
              <a:rPr lang="en-GB" sz="1600" u="sng" dirty="0">
                <a:solidFill>
                  <a:schemeClr val="bg1"/>
                </a:solidFill>
              </a:rPr>
              <a:t>appropriate techniques</a:t>
            </a:r>
            <a:r>
              <a:rPr lang="en-GB" sz="1600" dirty="0">
                <a:solidFill>
                  <a:schemeClr val="bg1"/>
                </a:solidFill>
              </a:rPr>
              <a:t>, show </a:t>
            </a:r>
            <a:r>
              <a:rPr lang="en-GB" sz="1600" u="sng" dirty="0">
                <a:solidFill>
                  <a:schemeClr val="bg1"/>
                </a:solidFill>
              </a:rPr>
              <a:t>how the character comes to be involved </a:t>
            </a:r>
            <a:r>
              <a:rPr lang="en-GB" sz="1600" dirty="0">
                <a:solidFill>
                  <a:schemeClr val="bg1"/>
                </a:solidFill>
              </a:rPr>
              <a:t>in this conflict and </a:t>
            </a:r>
            <a:r>
              <a:rPr lang="en-GB" sz="1600" u="sng" dirty="0">
                <a:solidFill>
                  <a:schemeClr val="bg1"/>
                </a:solidFill>
              </a:rPr>
              <a:t>how the conflict develops throughout the text</a:t>
            </a:r>
            <a:r>
              <a:rPr lang="en-GB" sz="1600" dirty="0">
                <a:solidFill>
                  <a:schemeClr val="bg1"/>
                </a:solidFill>
              </a:rPr>
              <a:t>.</a:t>
            </a:r>
          </a:p>
        </p:txBody>
      </p:sp>
    </p:spTree>
    <p:extLst>
      <p:ext uri="{BB962C8B-B14F-4D97-AF65-F5344CB8AC3E}">
        <p14:creationId xmlns:p14="http://schemas.microsoft.com/office/powerpoint/2010/main" val="3486104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chemeClr val="bg1"/>
                </a:solidFill>
              </a:rPr>
              <a:t>To write a good intro, you have to have TASTE</a:t>
            </a:r>
          </a:p>
        </p:txBody>
      </p:sp>
      <p:sp>
        <p:nvSpPr>
          <p:cNvPr id="3" name="Content Placeholder 2"/>
          <p:cNvSpPr>
            <a:spLocks noGrp="1"/>
          </p:cNvSpPr>
          <p:nvPr>
            <p:ph idx="1"/>
          </p:nvPr>
        </p:nvSpPr>
        <p:spPr/>
        <p:txBody>
          <a:bodyPr/>
          <a:lstStyle/>
          <a:p>
            <a:r>
              <a:rPr lang="en-GB" dirty="0" smtClean="0">
                <a:solidFill>
                  <a:schemeClr val="bg1"/>
                </a:solidFill>
              </a:rPr>
              <a:t>Your introduction to an essay should be fairly identical in any task, until you get to referring to the question and techniques</a:t>
            </a:r>
          </a:p>
          <a:p>
            <a:endParaRPr lang="en-GB" dirty="0">
              <a:solidFill>
                <a:schemeClr val="bg1"/>
              </a:solidFill>
            </a:endParaRPr>
          </a:p>
          <a:p>
            <a:r>
              <a:rPr lang="en-GB" dirty="0" smtClean="0">
                <a:solidFill>
                  <a:schemeClr val="bg1"/>
                </a:solidFill>
              </a:rPr>
              <a:t>Use the TASTE acronym to help you remember what to include</a:t>
            </a:r>
            <a:endParaRPr lang="en-GB" dirty="0">
              <a:solidFill>
                <a:schemeClr val="bg1"/>
              </a:solidFill>
            </a:endParaRPr>
          </a:p>
        </p:txBody>
      </p:sp>
      <p:pic>
        <p:nvPicPr>
          <p:cNvPr id="4" name="irc_mi" descr="https://lorijo.files.wordpress.com/2011/11/beginning-sound-of-music.jpg?w=748">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0675" y="4328291"/>
            <a:ext cx="3743325" cy="2495550"/>
          </a:xfrm>
          <a:prstGeom prst="rect">
            <a:avLst/>
          </a:prstGeom>
          <a:noFill/>
          <a:ln>
            <a:noFill/>
          </a:ln>
        </p:spPr>
      </p:pic>
    </p:spTree>
    <p:extLst>
      <p:ext uri="{BB962C8B-B14F-4D97-AF65-F5344CB8AC3E}">
        <p14:creationId xmlns:p14="http://schemas.microsoft.com/office/powerpoint/2010/main" val="3054816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bg1"/>
                </a:solidFill>
              </a:rPr>
              <a:t>TASTE</a:t>
            </a:r>
            <a:endParaRPr lang="en-GB"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sz="6000" dirty="0" smtClean="0">
                <a:solidFill>
                  <a:schemeClr val="bg1"/>
                </a:solidFill>
              </a:rPr>
              <a:t>T</a:t>
            </a:r>
            <a:r>
              <a:rPr lang="en-GB" dirty="0" smtClean="0">
                <a:solidFill>
                  <a:schemeClr val="bg1"/>
                </a:solidFill>
              </a:rPr>
              <a:t>itle (name of text)</a:t>
            </a:r>
          </a:p>
          <a:p>
            <a:pPr marL="0" indent="0">
              <a:buNone/>
            </a:pPr>
            <a:r>
              <a:rPr lang="en-GB" sz="6000" dirty="0" smtClean="0">
                <a:solidFill>
                  <a:schemeClr val="bg1"/>
                </a:solidFill>
              </a:rPr>
              <a:t>A</a:t>
            </a:r>
            <a:r>
              <a:rPr lang="en-GB" dirty="0" smtClean="0">
                <a:solidFill>
                  <a:schemeClr val="bg1"/>
                </a:solidFill>
              </a:rPr>
              <a:t>uthor (who wrote text)</a:t>
            </a:r>
          </a:p>
          <a:p>
            <a:pPr marL="0" indent="0">
              <a:buNone/>
            </a:pPr>
            <a:r>
              <a:rPr lang="en-GB" sz="6000" dirty="0" smtClean="0">
                <a:solidFill>
                  <a:schemeClr val="bg1"/>
                </a:solidFill>
              </a:rPr>
              <a:t>S</a:t>
            </a:r>
            <a:r>
              <a:rPr lang="en-GB" dirty="0" smtClean="0">
                <a:solidFill>
                  <a:schemeClr val="bg1"/>
                </a:solidFill>
              </a:rPr>
              <a:t>ummary (what happens, where, when)</a:t>
            </a:r>
          </a:p>
          <a:p>
            <a:pPr marL="0" indent="0">
              <a:buNone/>
            </a:pPr>
            <a:r>
              <a:rPr lang="en-GB" sz="6000" dirty="0" smtClean="0">
                <a:solidFill>
                  <a:schemeClr val="bg1"/>
                </a:solidFill>
              </a:rPr>
              <a:t>T</a:t>
            </a:r>
            <a:r>
              <a:rPr lang="en-GB" dirty="0" smtClean="0">
                <a:solidFill>
                  <a:schemeClr val="bg1"/>
                </a:solidFill>
              </a:rPr>
              <a:t>ask (link to Q)</a:t>
            </a:r>
          </a:p>
          <a:p>
            <a:pPr marL="0" indent="0">
              <a:buNone/>
            </a:pPr>
            <a:r>
              <a:rPr lang="en-GB" sz="6000" dirty="0" smtClean="0">
                <a:solidFill>
                  <a:schemeClr val="bg1"/>
                </a:solidFill>
              </a:rPr>
              <a:t>E</a:t>
            </a:r>
            <a:r>
              <a:rPr lang="en-GB" dirty="0" smtClean="0">
                <a:solidFill>
                  <a:schemeClr val="bg1"/>
                </a:solidFill>
              </a:rPr>
              <a:t>xplain techniques (how does writer do this?)</a:t>
            </a:r>
          </a:p>
        </p:txBody>
      </p:sp>
    </p:spTree>
    <p:extLst>
      <p:ext uri="{BB962C8B-B14F-4D97-AF65-F5344CB8AC3E}">
        <p14:creationId xmlns:p14="http://schemas.microsoft.com/office/powerpoint/2010/main" val="1895674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a:xfrm>
            <a:off x="381000" y="685800"/>
            <a:ext cx="6477000" cy="5562600"/>
          </a:xfrm>
        </p:spPr>
        <p:txBody>
          <a:bodyPr>
            <a:normAutofit fontScale="62500" lnSpcReduction="20000"/>
          </a:bodyPr>
          <a:lstStyle/>
          <a:p>
            <a:pPr marL="0" indent="0">
              <a:buNone/>
            </a:pPr>
            <a:r>
              <a:rPr lang="en-GB" b="1" dirty="0" smtClean="0">
                <a:solidFill>
                  <a:schemeClr val="bg1"/>
                </a:solidFill>
              </a:rPr>
              <a:t>Question</a:t>
            </a:r>
          </a:p>
          <a:p>
            <a:pPr marL="0" indent="0">
              <a:buNone/>
            </a:pPr>
            <a:r>
              <a:rPr lang="en-GB" dirty="0">
                <a:solidFill>
                  <a:schemeClr val="bg1"/>
                </a:solidFill>
              </a:rPr>
              <a:t>Choose a play in which a </a:t>
            </a:r>
            <a:r>
              <a:rPr lang="en-GB" u="sng" dirty="0">
                <a:solidFill>
                  <a:schemeClr val="bg1"/>
                </a:solidFill>
              </a:rPr>
              <a:t>central character </a:t>
            </a:r>
            <a:r>
              <a:rPr lang="en-GB" dirty="0">
                <a:solidFill>
                  <a:schemeClr val="bg1"/>
                </a:solidFill>
              </a:rPr>
              <a:t>is in </a:t>
            </a:r>
            <a:r>
              <a:rPr lang="en-GB" u="sng" dirty="0">
                <a:solidFill>
                  <a:schemeClr val="bg1"/>
                </a:solidFill>
              </a:rPr>
              <a:t>conflict with </a:t>
            </a:r>
            <a:r>
              <a:rPr lang="en-GB" dirty="0">
                <a:solidFill>
                  <a:schemeClr val="bg1"/>
                </a:solidFill>
              </a:rPr>
              <a:t>or </a:t>
            </a:r>
            <a:r>
              <a:rPr lang="en-GB" u="sng" dirty="0">
                <a:solidFill>
                  <a:schemeClr val="bg1"/>
                </a:solidFill>
              </a:rPr>
              <a:t>rejects</a:t>
            </a:r>
            <a:r>
              <a:rPr lang="en-GB" dirty="0">
                <a:solidFill>
                  <a:schemeClr val="bg1"/>
                </a:solidFill>
              </a:rPr>
              <a:t> another character.</a:t>
            </a:r>
          </a:p>
          <a:p>
            <a:pPr marL="0" indent="0">
              <a:buNone/>
            </a:pPr>
            <a:r>
              <a:rPr lang="en-GB" dirty="0">
                <a:solidFill>
                  <a:schemeClr val="bg1"/>
                </a:solidFill>
              </a:rPr>
              <a:t>Briefly explain </a:t>
            </a:r>
            <a:r>
              <a:rPr lang="en-GB" u="sng" dirty="0">
                <a:solidFill>
                  <a:schemeClr val="bg1"/>
                </a:solidFill>
              </a:rPr>
              <a:t>the circumstances of the conflict or rejection </a:t>
            </a:r>
            <a:r>
              <a:rPr lang="en-GB" dirty="0">
                <a:solidFill>
                  <a:schemeClr val="bg1"/>
                </a:solidFill>
              </a:rPr>
              <a:t>and go on to discuss </a:t>
            </a:r>
            <a:r>
              <a:rPr lang="en-GB" u="sng" dirty="0">
                <a:solidFill>
                  <a:schemeClr val="bg1"/>
                </a:solidFill>
              </a:rPr>
              <a:t>the consequences of this conflict or rejection</a:t>
            </a:r>
            <a:r>
              <a:rPr lang="en-GB" dirty="0">
                <a:solidFill>
                  <a:schemeClr val="bg1"/>
                </a:solidFill>
              </a:rPr>
              <a:t> for the play as a whole.</a:t>
            </a:r>
          </a:p>
          <a:p>
            <a:pPr marL="0" indent="0">
              <a:buNone/>
            </a:pPr>
            <a:endParaRPr lang="en-GB" b="1" dirty="0" smtClean="0">
              <a:solidFill>
                <a:schemeClr val="bg1"/>
              </a:solidFill>
            </a:endParaRPr>
          </a:p>
          <a:p>
            <a:pPr marL="0" indent="0">
              <a:buNone/>
            </a:pPr>
            <a:r>
              <a:rPr lang="en-GB" b="1" dirty="0" smtClean="0">
                <a:solidFill>
                  <a:schemeClr val="bg1"/>
                </a:solidFill>
              </a:rPr>
              <a:t>Introduction</a:t>
            </a:r>
            <a:endParaRPr lang="en-GB" dirty="0" smtClean="0">
              <a:solidFill>
                <a:schemeClr val="bg1"/>
              </a:solidFill>
            </a:endParaRPr>
          </a:p>
          <a:p>
            <a:pPr marL="0" indent="0">
              <a:buNone/>
            </a:pPr>
            <a:r>
              <a:rPr lang="en-GB" dirty="0" smtClean="0">
                <a:solidFill>
                  <a:srgbClr val="FF0000"/>
                </a:solidFill>
              </a:rPr>
              <a:t>‘</a:t>
            </a:r>
            <a:r>
              <a:rPr lang="en-GB" dirty="0">
                <a:solidFill>
                  <a:srgbClr val="FF0000"/>
                </a:solidFill>
              </a:rPr>
              <a:t>A View From The Bridge’ </a:t>
            </a:r>
            <a:r>
              <a:rPr lang="en-GB" dirty="0">
                <a:solidFill>
                  <a:schemeClr val="bg1"/>
                </a:solidFill>
              </a:rPr>
              <a:t>is a play written by </a:t>
            </a:r>
            <a:r>
              <a:rPr lang="en-GB" dirty="0">
                <a:solidFill>
                  <a:srgbClr val="00B050"/>
                </a:solidFill>
              </a:rPr>
              <a:t>Arthur </a:t>
            </a:r>
            <a:r>
              <a:rPr lang="en-GB" dirty="0" smtClean="0">
                <a:solidFill>
                  <a:srgbClr val="00B050"/>
                </a:solidFill>
              </a:rPr>
              <a:t>Miller </a:t>
            </a:r>
            <a:r>
              <a:rPr lang="en-GB" u="sng" dirty="0">
                <a:solidFill>
                  <a:schemeClr val="bg1"/>
                </a:solidFill>
              </a:rPr>
              <a:t>that</a:t>
            </a:r>
            <a:r>
              <a:rPr lang="en-GB" u="sng" dirty="0">
                <a:solidFill>
                  <a:srgbClr val="FF0000"/>
                </a:solidFill>
              </a:rPr>
              <a:t> </a:t>
            </a:r>
            <a:r>
              <a:rPr lang="en-GB" u="sng" dirty="0">
                <a:solidFill>
                  <a:schemeClr val="accent6">
                    <a:lumMod val="75000"/>
                  </a:schemeClr>
                </a:solidFill>
              </a:rPr>
              <a:t>follows the format of a Greek tragedy.</a:t>
            </a:r>
            <a:r>
              <a:rPr lang="en-GB" dirty="0">
                <a:solidFill>
                  <a:schemeClr val="accent6">
                    <a:lumMod val="75000"/>
                  </a:schemeClr>
                </a:solidFill>
              </a:rPr>
              <a:t> </a:t>
            </a:r>
            <a:r>
              <a:rPr lang="en-GB" dirty="0">
                <a:solidFill>
                  <a:srgbClr val="FF0000"/>
                </a:solidFill>
              </a:rPr>
              <a:t> </a:t>
            </a:r>
            <a:r>
              <a:rPr lang="en-GB" dirty="0">
                <a:solidFill>
                  <a:schemeClr val="accent6">
                    <a:lumMod val="75000"/>
                  </a:schemeClr>
                </a:solidFill>
              </a:rPr>
              <a:t>The play is set in 1950s New York, in a small Italian immigrant community called Red Hook, based in Brooklyn. The protagonist Eddie Carbone is </a:t>
            </a:r>
            <a:r>
              <a:rPr lang="en-GB" dirty="0" smtClean="0">
                <a:solidFill>
                  <a:schemeClr val="accent6">
                    <a:lumMod val="75000"/>
                  </a:schemeClr>
                </a:solidFill>
              </a:rPr>
              <a:t>a family </a:t>
            </a:r>
            <a:r>
              <a:rPr lang="en-GB" dirty="0">
                <a:solidFill>
                  <a:schemeClr val="accent6">
                    <a:lumMod val="75000"/>
                  </a:schemeClr>
                </a:solidFill>
              </a:rPr>
              <a:t>man who works as a longshoreman. Eddie’s fatal flaw is slowly revealed to the audience after the arrival of his wife’s cousins from Italy. One of the cousins, Rodolpho, begins a relationship with Catherine, Eddie’s niece, which </a:t>
            </a:r>
            <a:r>
              <a:rPr lang="en-GB" dirty="0">
                <a:solidFill>
                  <a:schemeClr val="accent5">
                    <a:lumMod val="75000"/>
                  </a:schemeClr>
                </a:solidFill>
              </a:rPr>
              <a:t>ignites a </a:t>
            </a:r>
            <a:r>
              <a:rPr lang="en-GB" dirty="0" smtClean="0">
                <a:solidFill>
                  <a:schemeClr val="accent5">
                    <a:lumMod val="75000"/>
                  </a:schemeClr>
                </a:solidFill>
              </a:rPr>
              <a:t>conflict between Eddie and Rodolpho </a:t>
            </a:r>
            <a:r>
              <a:rPr lang="en-GB" dirty="0">
                <a:solidFill>
                  <a:schemeClr val="accent5">
                    <a:lumMod val="75000"/>
                  </a:schemeClr>
                </a:solidFill>
              </a:rPr>
              <a:t>that motivates the action of the play, and ultimately leads to his downfall. </a:t>
            </a:r>
            <a:r>
              <a:rPr lang="en-GB" dirty="0" smtClean="0">
                <a:solidFill>
                  <a:srgbClr val="FFFF00"/>
                </a:solidFill>
              </a:rPr>
              <a:t>Miller </a:t>
            </a:r>
            <a:r>
              <a:rPr lang="en-GB" dirty="0">
                <a:solidFill>
                  <a:srgbClr val="FFFF00"/>
                </a:solidFill>
              </a:rPr>
              <a:t>develops  this </a:t>
            </a:r>
            <a:r>
              <a:rPr lang="en-GB" dirty="0" smtClean="0">
                <a:solidFill>
                  <a:srgbClr val="FFFF00"/>
                </a:solidFill>
              </a:rPr>
              <a:t>conflict </a:t>
            </a:r>
            <a:r>
              <a:rPr lang="en-GB" dirty="0">
                <a:solidFill>
                  <a:srgbClr val="FFFF00"/>
                </a:solidFill>
              </a:rPr>
              <a:t>through careful use of characterisation, key </a:t>
            </a:r>
            <a:r>
              <a:rPr lang="en-GB" dirty="0" smtClean="0">
                <a:solidFill>
                  <a:srgbClr val="FFFF00"/>
                </a:solidFill>
              </a:rPr>
              <a:t>scene </a:t>
            </a:r>
            <a:r>
              <a:rPr lang="en-GB" dirty="0">
                <a:solidFill>
                  <a:srgbClr val="FFFF00"/>
                </a:solidFill>
              </a:rPr>
              <a:t>and symbolism.</a:t>
            </a:r>
          </a:p>
          <a:p>
            <a:pPr marL="0" indent="0">
              <a:buNone/>
            </a:pPr>
            <a:endParaRPr lang="en-GB" dirty="0">
              <a:solidFill>
                <a:schemeClr val="accent5">
                  <a:lumMod val="75000"/>
                </a:schemeClr>
              </a:solidFill>
            </a:endParaRPr>
          </a:p>
          <a:p>
            <a:endParaRPr lang="en-GB" dirty="0">
              <a:solidFill>
                <a:schemeClr val="bg1"/>
              </a:solidFill>
            </a:endParaRPr>
          </a:p>
        </p:txBody>
      </p:sp>
      <p:sp>
        <p:nvSpPr>
          <p:cNvPr id="4" name="Content Placeholder 2"/>
          <p:cNvSpPr txBox="1">
            <a:spLocks/>
          </p:cNvSpPr>
          <p:nvPr/>
        </p:nvSpPr>
        <p:spPr>
          <a:xfrm>
            <a:off x="6705600" y="381000"/>
            <a:ext cx="2514600" cy="4144963"/>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6000" dirty="0" smtClean="0">
                <a:solidFill>
                  <a:srgbClr val="FF0000"/>
                </a:solidFill>
              </a:rPr>
              <a:t>T</a:t>
            </a:r>
            <a:r>
              <a:rPr lang="en-GB" dirty="0" smtClean="0">
                <a:solidFill>
                  <a:srgbClr val="FF0000"/>
                </a:solidFill>
              </a:rPr>
              <a:t>itle (name of text)</a:t>
            </a:r>
          </a:p>
          <a:p>
            <a:pPr marL="0" indent="0">
              <a:buFont typeface="Arial" pitchFamily="34" charset="0"/>
              <a:buNone/>
            </a:pPr>
            <a:r>
              <a:rPr lang="en-GB" sz="6000" dirty="0" smtClean="0">
                <a:solidFill>
                  <a:srgbClr val="00B050"/>
                </a:solidFill>
              </a:rPr>
              <a:t>A</a:t>
            </a:r>
            <a:r>
              <a:rPr lang="en-GB" dirty="0" smtClean="0">
                <a:solidFill>
                  <a:srgbClr val="00B050"/>
                </a:solidFill>
              </a:rPr>
              <a:t>uthor (who wrote text)</a:t>
            </a:r>
          </a:p>
          <a:p>
            <a:pPr marL="0" indent="0">
              <a:buFont typeface="Arial" pitchFamily="34" charset="0"/>
              <a:buNone/>
            </a:pPr>
            <a:r>
              <a:rPr lang="en-GB" sz="6000" dirty="0" smtClean="0">
                <a:solidFill>
                  <a:schemeClr val="accent6">
                    <a:lumMod val="75000"/>
                  </a:schemeClr>
                </a:solidFill>
              </a:rPr>
              <a:t>S</a:t>
            </a:r>
            <a:r>
              <a:rPr lang="en-GB" dirty="0" smtClean="0">
                <a:solidFill>
                  <a:schemeClr val="accent6">
                    <a:lumMod val="75000"/>
                  </a:schemeClr>
                </a:solidFill>
              </a:rPr>
              <a:t>ummary (what happens, where, when)</a:t>
            </a:r>
          </a:p>
          <a:p>
            <a:pPr marL="0" indent="0">
              <a:buFont typeface="Arial" pitchFamily="34" charset="0"/>
              <a:buNone/>
            </a:pPr>
            <a:r>
              <a:rPr lang="en-GB" sz="6000" dirty="0" smtClean="0">
                <a:solidFill>
                  <a:schemeClr val="accent5">
                    <a:lumMod val="75000"/>
                  </a:schemeClr>
                </a:solidFill>
              </a:rPr>
              <a:t>T</a:t>
            </a:r>
            <a:r>
              <a:rPr lang="en-GB" dirty="0" smtClean="0">
                <a:solidFill>
                  <a:schemeClr val="accent5">
                    <a:lumMod val="75000"/>
                  </a:schemeClr>
                </a:solidFill>
              </a:rPr>
              <a:t>ask (link to Q)</a:t>
            </a:r>
          </a:p>
          <a:p>
            <a:pPr marL="0" indent="0">
              <a:buFont typeface="Arial" pitchFamily="34" charset="0"/>
              <a:buNone/>
            </a:pPr>
            <a:r>
              <a:rPr lang="en-GB" sz="6000" dirty="0" smtClean="0">
                <a:solidFill>
                  <a:srgbClr val="FFFF00"/>
                </a:solidFill>
              </a:rPr>
              <a:t>E</a:t>
            </a:r>
            <a:r>
              <a:rPr lang="en-GB" dirty="0" smtClean="0">
                <a:solidFill>
                  <a:srgbClr val="FFFF00"/>
                </a:solidFill>
              </a:rPr>
              <a:t>xplain techniques (how does writer do this?)</a:t>
            </a:r>
          </a:p>
        </p:txBody>
      </p:sp>
    </p:spTree>
    <p:extLst>
      <p:ext uri="{BB962C8B-B14F-4D97-AF65-F5344CB8AC3E}">
        <p14:creationId xmlns:p14="http://schemas.microsoft.com/office/powerpoint/2010/main" val="2924878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r>
              <a:rPr lang="en-GB" dirty="0">
                <a:solidFill>
                  <a:srgbClr val="FF0000"/>
                </a:solidFill>
              </a:rPr>
              <a:t>‘Of Mice and Men’ </a:t>
            </a:r>
            <a:r>
              <a:rPr lang="en-GB" dirty="0">
                <a:solidFill>
                  <a:schemeClr val="bg1"/>
                </a:solidFill>
              </a:rPr>
              <a:t>by </a:t>
            </a:r>
            <a:r>
              <a:rPr lang="en-GB" dirty="0">
                <a:solidFill>
                  <a:srgbClr val="00B050"/>
                </a:solidFill>
              </a:rPr>
              <a:t>John Steinbeck </a:t>
            </a:r>
            <a:r>
              <a:rPr lang="en-GB" dirty="0">
                <a:solidFill>
                  <a:schemeClr val="bg1"/>
                </a:solidFill>
              </a:rPr>
              <a:t>is a </a:t>
            </a:r>
            <a:r>
              <a:rPr lang="en-GB" dirty="0">
                <a:solidFill>
                  <a:schemeClr val="accent6">
                    <a:lumMod val="75000"/>
                  </a:schemeClr>
                </a:solidFill>
              </a:rPr>
              <a:t>novella set in 1930s California, which focuses on the life of working farm hands struggling to get by during a time of great poverty. </a:t>
            </a:r>
            <a:r>
              <a:rPr lang="en-GB" dirty="0">
                <a:solidFill>
                  <a:schemeClr val="accent5">
                    <a:lumMod val="75000"/>
                  </a:schemeClr>
                </a:solidFill>
              </a:rPr>
              <a:t>This novella deals with the important social issues of the time in America, as a result of The Great Depression, focusing primarily on disillusionment with The American Dream, and the inability for many struggling Americans to achieve this goal.</a:t>
            </a:r>
            <a:r>
              <a:rPr lang="en-GB" dirty="0">
                <a:solidFill>
                  <a:schemeClr val="accent4">
                    <a:lumMod val="75000"/>
                  </a:schemeClr>
                </a:solidFill>
              </a:rPr>
              <a:t> </a:t>
            </a:r>
            <a:r>
              <a:rPr lang="en-GB" dirty="0">
                <a:solidFill>
                  <a:srgbClr val="FFFF00"/>
                </a:solidFill>
              </a:rPr>
              <a:t>Steinbeck develops  this theme through careful use of characterisation, key incident and symbolism.</a:t>
            </a:r>
          </a:p>
          <a:p>
            <a:endParaRPr lang="en-GB" dirty="0"/>
          </a:p>
        </p:txBody>
      </p:sp>
    </p:spTree>
    <p:extLst>
      <p:ext uri="{BB962C8B-B14F-4D97-AF65-F5344CB8AC3E}">
        <p14:creationId xmlns:p14="http://schemas.microsoft.com/office/powerpoint/2010/main" val="3661914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What we can prep-TAS</a:t>
            </a:r>
            <a:endParaRPr lang="en-GB" dirty="0">
              <a:solidFill>
                <a:schemeClr val="bg1"/>
              </a:solidFill>
            </a:endParaRPr>
          </a:p>
        </p:txBody>
      </p:sp>
      <p:sp>
        <p:nvSpPr>
          <p:cNvPr id="3" name="Content Placeholder 2"/>
          <p:cNvSpPr>
            <a:spLocks noGrp="1"/>
          </p:cNvSpPr>
          <p:nvPr>
            <p:ph idx="1"/>
          </p:nvPr>
        </p:nvSpPr>
        <p:spPr>
          <a:xfrm>
            <a:off x="533400" y="1600200"/>
            <a:ext cx="8229600" cy="4525963"/>
          </a:xfrm>
        </p:spPr>
        <p:txBody>
          <a:bodyPr>
            <a:normAutofit fontScale="85000" lnSpcReduction="20000"/>
          </a:bodyPr>
          <a:lstStyle/>
          <a:p>
            <a:pPr marL="0" indent="0">
              <a:buNone/>
            </a:pPr>
            <a:r>
              <a:rPr lang="en-GB" dirty="0" smtClean="0">
                <a:solidFill>
                  <a:schemeClr val="bg1"/>
                </a:solidFill>
              </a:rPr>
              <a:t>We can very easily prepare for part of the introduction in advance, and use the same </a:t>
            </a:r>
          </a:p>
          <a:p>
            <a:r>
              <a:rPr lang="en-GB" dirty="0" smtClean="0">
                <a:solidFill>
                  <a:schemeClr val="bg1"/>
                </a:solidFill>
              </a:rPr>
              <a:t>Title</a:t>
            </a:r>
          </a:p>
          <a:p>
            <a:r>
              <a:rPr lang="en-GB" dirty="0" smtClean="0">
                <a:solidFill>
                  <a:schemeClr val="bg1"/>
                </a:solidFill>
              </a:rPr>
              <a:t>Author</a:t>
            </a:r>
          </a:p>
          <a:p>
            <a:r>
              <a:rPr lang="en-GB" dirty="0" smtClean="0">
                <a:solidFill>
                  <a:schemeClr val="bg1"/>
                </a:solidFill>
              </a:rPr>
              <a:t>Summary</a:t>
            </a:r>
          </a:p>
          <a:p>
            <a:pPr marL="0" indent="0">
              <a:buNone/>
            </a:pPr>
            <a:r>
              <a:rPr lang="en-GB" dirty="0">
                <a:solidFill>
                  <a:schemeClr val="bg1"/>
                </a:solidFill>
              </a:rPr>
              <a:t>s</a:t>
            </a:r>
            <a:r>
              <a:rPr lang="en-GB" dirty="0" smtClean="0">
                <a:solidFill>
                  <a:schemeClr val="bg1"/>
                </a:solidFill>
              </a:rPr>
              <a:t>ection for every essay we write, making it easy for you to write a quick intro and move on to the main focus on your essay. </a:t>
            </a:r>
          </a:p>
          <a:p>
            <a:pPr marL="0" indent="0">
              <a:buNone/>
            </a:pPr>
            <a:endParaRPr lang="en-GB" dirty="0">
              <a:solidFill>
                <a:schemeClr val="bg1"/>
              </a:solidFill>
            </a:endParaRPr>
          </a:p>
          <a:p>
            <a:pPr marL="0" indent="0">
              <a:buNone/>
            </a:pPr>
            <a:r>
              <a:rPr lang="en-GB" dirty="0" smtClean="0">
                <a:solidFill>
                  <a:schemeClr val="bg1"/>
                </a:solidFill>
              </a:rPr>
              <a:t>We can also make this a very high quality opening, getting the marker on side early!</a:t>
            </a:r>
            <a:endParaRPr lang="en-GB" dirty="0">
              <a:solidFill>
                <a:schemeClr val="bg1"/>
              </a:solidFill>
            </a:endParaRPr>
          </a:p>
        </p:txBody>
      </p:sp>
    </p:spTree>
    <p:extLst>
      <p:ext uri="{BB962C8B-B14F-4D97-AF65-F5344CB8AC3E}">
        <p14:creationId xmlns:p14="http://schemas.microsoft.com/office/powerpoint/2010/main" val="2900008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Writing your TAS</a:t>
            </a:r>
            <a:endParaRPr lang="en-GB"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GB" dirty="0" smtClean="0">
                <a:solidFill>
                  <a:schemeClr val="bg1"/>
                </a:solidFill>
              </a:rPr>
              <a:t>Using your previous essays and the examples given in class, write a successful and impressive part-intro that includes:</a:t>
            </a:r>
          </a:p>
          <a:p>
            <a:r>
              <a:rPr lang="en-GB" dirty="0" smtClean="0">
                <a:solidFill>
                  <a:schemeClr val="bg1"/>
                </a:solidFill>
              </a:rPr>
              <a:t>Title-</a:t>
            </a:r>
          </a:p>
          <a:p>
            <a:r>
              <a:rPr lang="en-GB" dirty="0" smtClean="0">
                <a:solidFill>
                  <a:schemeClr val="bg1"/>
                </a:solidFill>
              </a:rPr>
              <a:t>Author-</a:t>
            </a:r>
          </a:p>
          <a:p>
            <a:r>
              <a:rPr lang="en-GB" dirty="0" smtClean="0">
                <a:solidFill>
                  <a:schemeClr val="bg1"/>
                </a:solidFill>
              </a:rPr>
              <a:t>Summary:</a:t>
            </a:r>
          </a:p>
          <a:p>
            <a:pPr marL="0" indent="0">
              <a:buNone/>
            </a:pPr>
            <a:endParaRPr lang="en-GB" dirty="0">
              <a:solidFill>
                <a:schemeClr val="bg1"/>
              </a:solidFill>
            </a:endParaRPr>
          </a:p>
        </p:txBody>
      </p:sp>
    </p:spTree>
    <p:extLst>
      <p:ext uri="{BB962C8B-B14F-4D97-AF65-F5344CB8AC3E}">
        <p14:creationId xmlns:p14="http://schemas.microsoft.com/office/powerpoint/2010/main" val="2082757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57876487"/>
              </p:ext>
            </p:extLst>
          </p:nvPr>
        </p:nvGraphicFramePr>
        <p:xfrm>
          <a:off x="228600" y="304800"/>
          <a:ext cx="8229600" cy="6423025"/>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GB" sz="1100" dirty="0" smtClean="0"/>
                        <a:t>Name</a:t>
                      </a:r>
                      <a:endParaRPr lang="en-GB" sz="1100" dirty="0"/>
                    </a:p>
                  </a:txBody>
                  <a:tcPr/>
                </a:tc>
                <a:tc>
                  <a:txBody>
                    <a:bodyPr/>
                    <a:lstStyle/>
                    <a:p>
                      <a:r>
                        <a:rPr lang="en-GB" sz="1100" dirty="0" smtClean="0"/>
                        <a:t>Creative</a:t>
                      </a:r>
                      <a:endParaRPr lang="en-GB" sz="1100" dirty="0"/>
                    </a:p>
                  </a:txBody>
                  <a:tcPr/>
                </a:tc>
                <a:tc>
                  <a:txBody>
                    <a:bodyPr/>
                    <a:lstStyle/>
                    <a:p>
                      <a:r>
                        <a:rPr lang="en-GB" sz="1100" dirty="0" smtClean="0"/>
                        <a:t>Persuasive</a:t>
                      </a:r>
                      <a:endParaRPr lang="en-GB" sz="1100" dirty="0"/>
                    </a:p>
                  </a:txBody>
                  <a:tcPr/>
                </a:tc>
                <a:tc>
                  <a:txBody>
                    <a:bodyPr/>
                    <a:lstStyle/>
                    <a:p>
                      <a:r>
                        <a:rPr lang="en-GB" sz="1100" dirty="0" smtClean="0"/>
                        <a:t>Both</a:t>
                      </a:r>
                      <a:endParaRPr lang="en-GB" sz="1100" dirty="0"/>
                    </a:p>
                  </a:txBody>
                  <a:tcPr/>
                </a:tc>
              </a:tr>
              <a:tr h="286385">
                <a:tc>
                  <a:txBody>
                    <a:bodyPr/>
                    <a:lstStyle/>
                    <a:p>
                      <a:r>
                        <a:rPr lang="en-GB" sz="1100" dirty="0" err="1" smtClean="0"/>
                        <a:t>Niamh</a:t>
                      </a:r>
                      <a:endParaRPr lang="en-GB" sz="1100" dirty="0"/>
                    </a:p>
                  </a:txBody>
                  <a:tcPr/>
                </a:tc>
                <a:tc>
                  <a:txBody>
                    <a:bodyPr/>
                    <a:lstStyle/>
                    <a:p>
                      <a:r>
                        <a:rPr lang="en-GB" sz="1800" b="0" kern="1200" dirty="0" smtClean="0">
                          <a:solidFill>
                            <a:schemeClr val="dk1"/>
                          </a:solidFill>
                          <a:effectLst/>
                          <a:latin typeface="+mn-lt"/>
                          <a:ea typeface="+mn-ea"/>
                          <a:cs typeface="+mn-cs"/>
                        </a:rPr>
                        <a:t>✓</a:t>
                      </a:r>
                      <a:endParaRPr lang="en-GB" sz="1100" dirty="0"/>
                    </a:p>
                  </a:txBody>
                  <a:tcPr/>
                </a:tc>
                <a:tc>
                  <a:txBody>
                    <a:bodyPr/>
                    <a:lstStyle/>
                    <a:p>
                      <a:r>
                        <a:rPr lang="en-GB" sz="1800" b="0" kern="1200" dirty="0" smtClean="0">
                          <a:solidFill>
                            <a:schemeClr val="dk1"/>
                          </a:solidFill>
                          <a:effectLst/>
                          <a:latin typeface="+mn-lt"/>
                          <a:ea typeface="+mn-ea"/>
                          <a:cs typeface="+mn-cs"/>
                        </a:rPr>
                        <a:t>✓</a:t>
                      </a:r>
                      <a:endParaRPr lang="en-GB" sz="1100" dirty="0"/>
                    </a:p>
                  </a:txBody>
                  <a:tcPr/>
                </a:tc>
                <a:tc>
                  <a:txBody>
                    <a:bodyPr/>
                    <a:lstStyle/>
                    <a:p>
                      <a:r>
                        <a:rPr lang="en-GB" sz="1800" b="0" kern="1200" dirty="0" smtClean="0">
                          <a:solidFill>
                            <a:schemeClr val="dk1"/>
                          </a:solidFill>
                          <a:effectLst/>
                          <a:latin typeface="+mn-lt"/>
                          <a:ea typeface="+mn-ea"/>
                          <a:cs typeface="+mn-cs"/>
                        </a:rPr>
                        <a:t>✓</a:t>
                      </a:r>
                      <a:endParaRPr lang="en-GB" sz="1100" dirty="0"/>
                    </a:p>
                  </a:txBody>
                  <a:tcPr/>
                </a:tc>
              </a:tr>
              <a:tr h="220345">
                <a:tc>
                  <a:txBody>
                    <a:bodyPr/>
                    <a:lstStyle/>
                    <a:p>
                      <a:r>
                        <a:rPr lang="en-GB" sz="1100" dirty="0" smtClean="0"/>
                        <a:t>Dylan</a:t>
                      </a:r>
                      <a:endParaRPr lang="en-GB" sz="1100" dirty="0"/>
                    </a:p>
                  </a:txBody>
                  <a:tcPr/>
                </a:tc>
                <a:tc>
                  <a:txBody>
                    <a:bodyPr/>
                    <a:lstStyle/>
                    <a:p>
                      <a:endParaRPr lang="en-GB" sz="1100" dirty="0"/>
                    </a:p>
                  </a:txBody>
                  <a:tcPr/>
                </a:tc>
                <a:tc>
                  <a:txBody>
                    <a:bodyPr/>
                    <a:lstStyle/>
                    <a:p>
                      <a:endParaRPr lang="en-GB" sz="1100"/>
                    </a:p>
                  </a:txBody>
                  <a:tcPr/>
                </a:tc>
                <a:tc>
                  <a:txBody>
                    <a:bodyPr/>
                    <a:lstStyle/>
                    <a:p>
                      <a:endParaRPr lang="en-GB" sz="1100"/>
                    </a:p>
                  </a:txBody>
                  <a:tcPr/>
                </a:tc>
              </a:tr>
              <a:tr h="230505">
                <a:tc>
                  <a:txBody>
                    <a:bodyPr/>
                    <a:lstStyle/>
                    <a:p>
                      <a:r>
                        <a:rPr lang="en-GB" sz="1100" dirty="0" smtClean="0"/>
                        <a:t>Kai</a:t>
                      </a:r>
                      <a:endParaRPr lang="en-GB" sz="1100" dirty="0"/>
                    </a:p>
                  </a:txBody>
                  <a:tcPr/>
                </a:tc>
                <a:tc>
                  <a:txBody>
                    <a:bodyPr/>
                    <a:lstStyle/>
                    <a:p>
                      <a:endParaRPr lang="en-GB" sz="1100" dirty="0"/>
                    </a:p>
                  </a:txBody>
                  <a:tcPr/>
                </a:tc>
                <a:tc>
                  <a:txBody>
                    <a:bodyPr/>
                    <a:lstStyle/>
                    <a:p>
                      <a:endParaRPr lang="en-GB" sz="1100"/>
                    </a:p>
                  </a:txBody>
                  <a:tcPr/>
                </a:tc>
                <a:tc>
                  <a:txBody>
                    <a:bodyPr/>
                    <a:lstStyle/>
                    <a:p>
                      <a:endParaRPr lang="en-GB" sz="1100"/>
                    </a:p>
                  </a:txBody>
                  <a:tcPr/>
                </a:tc>
              </a:tr>
              <a:tr h="316865">
                <a:tc>
                  <a:txBody>
                    <a:bodyPr/>
                    <a:lstStyle/>
                    <a:p>
                      <a:r>
                        <a:rPr lang="en-GB" sz="1100" dirty="0" smtClean="0"/>
                        <a:t>Jessic</a:t>
                      </a:r>
                      <a:r>
                        <a:rPr lang="en-GB" sz="1100" baseline="0" dirty="0" smtClean="0"/>
                        <a:t>a </a:t>
                      </a:r>
                      <a:r>
                        <a:rPr lang="en-GB" sz="1100" baseline="0" dirty="0" err="1" smtClean="0"/>
                        <a:t>Makengo</a:t>
                      </a:r>
                      <a:endParaRPr lang="en-GB" sz="1100" dirty="0"/>
                    </a:p>
                  </a:txBody>
                  <a:tcPr/>
                </a:tc>
                <a:tc>
                  <a:txBody>
                    <a:bodyPr/>
                    <a:lstStyle/>
                    <a:p>
                      <a:r>
                        <a:rPr lang="en-GB" sz="1800" b="0" kern="1200" dirty="0" smtClean="0">
                          <a:solidFill>
                            <a:schemeClr val="dk1"/>
                          </a:solidFill>
                          <a:effectLst/>
                          <a:latin typeface="+mn-lt"/>
                          <a:ea typeface="+mn-ea"/>
                          <a:cs typeface="+mn-cs"/>
                        </a:rPr>
                        <a:t>✓</a:t>
                      </a:r>
                      <a:endParaRPr lang="en-GB" sz="1100" dirty="0"/>
                    </a:p>
                  </a:txBody>
                  <a:tcPr/>
                </a:tc>
                <a:tc>
                  <a:txBody>
                    <a:bodyPr/>
                    <a:lstStyle/>
                    <a:p>
                      <a:endParaRPr lang="en-GB" sz="1100" dirty="0"/>
                    </a:p>
                  </a:txBody>
                  <a:tcPr/>
                </a:tc>
                <a:tc>
                  <a:txBody>
                    <a:bodyPr/>
                    <a:lstStyle/>
                    <a:p>
                      <a:endParaRPr lang="en-GB" sz="1100"/>
                    </a:p>
                  </a:txBody>
                  <a:tcPr/>
                </a:tc>
              </a:tr>
              <a:tr h="250825">
                <a:tc>
                  <a:txBody>
                    <a:bodyPr/>
                    <a:lstStyle/>
                    <a:p>
                      <a:r>
                        <a:rPr lang="en-GB" sz="1100" dirty="0" smtClean="0"/>
                        <a:t>Jessica </a:t>
                      </a:r>
                      <a:r>
                        <a:rPr lang="en-GB" sz="1100" dirty="0" err="1" smtClean="0"/>
                        <a:t>Mbungu</a:t>
                      </a:r>
                      <a:endParaRPr lang="en-GB" sz="1100" dirty="0"/>
                    </a:p>
                  </a:txBody>
                  <a:tcPr/>
                </a:tc>
                <a:tc>
                  <a:txBody>
                    <a:bodyPr/>
                    <a:lstStyle/>
                    <a:p>
                      <a:endParaRPr lang="en-GB" sz="1100"/>
                    </a:p>
                  </a:txBody>
                  <a:tcPr/>
                </a:tc>
                <a:tc>
                  <a:txBody>
                    <a:bodyPr/>
                    <a:lstStyle/>
                    <a:p>
                      <a:endParaRPr lang="en-GB" sz="1100"/>
                    </a:p>
                  </a:txBody>
                  <a:tcPr/>
                </a:tc>
                <a:tc>
                  <a:txBody>
                    <a:bodyPr/>
                    <a:lstStyle/>
                    <a:p>
                      <a:endParaRPr lang="en-GB" sz="1100"/>
                    </a:p>
                  </a:txBody>
                  <a:tcPr/>
                </a:tc>
              </a:tr>
              <a:tr h="260985">
                <a:tc>
                  <a:txBody>
                    <a:bodyPr/>
                    <a:lstStyle/>
                    <a:p>
                      <a:r>
                        <a:rPr lang="en-GB" sz="1100" dirty="0" smtClean="0"/>
                        <a:t>Ben</a:t>
                      </a:r>
                      <a:endParaRPr lang="en-GB" sz="1100" dirty="0"/>
                    </a:p>
                  </a:txBody>
                  <a:tcPr/>
                </a:tc>
                <a:tc>
                  <a:txBody>
                    <a:bodyPr/>
                    <a:lstStyle/>
                    <a:p>
                      <a:endParaRPr lang="en-GB" sz="1100" dirty="0"/>
                    </a:p>
                  </a:txBody>
                  <a:tcPr/>
                </a:tc>
                <a:tc>
                  <a:txBody>
                    <a:bodyPr/>
                    <a:lstStyle/>
                    <a:p>
                      <a:endParaRPr lang="en-GB" sz="1100" dirty="0"/>
                    </a:p>
                  </a:txBody>
                  <a:tcPr/>
                </a:tc>
                <a:tc>
                  <a:txBody>
                    <a:bodyPr/>
                    <a:lstStyle/>
                    <a:p>
                      <a:endParaRPr lang="en-GB" sz="1100"/>
                    </a:p>
                  </a:txBody>
                  <a:tcPr/>
                </a:tc>
              </a:tr>
              <a:tr h="271145">
                <a:tc>
                  <a:txBody>
                    <a:bodyPr/>
                    <a:lstStyle/>
                    <a:p>
                      <a:r>
                        <a:rPr lang="en-GB" sz="1100" dirty="0" smtClean="0"/>
                        <a:t>Erin</a:t>
                      </a:r>
                      <a:endParaRPr lang="en-GB" sz="1100" dirty="0"/>
                    </a:p>
                  </a:txBody>
                  <a:tcPr/>
                </a:tc>
                <a:tc>
                  <a:txBody>
                    <a:bodyPr/>
                    <a:lstStyle/>
                    <a:p>
                      <a:endParaRPr lang="en-GB" sz="1100" dirty="0"/>
                    </a:p>
                  </a:txBody>
                  <a:tcPr/>
                </a:tc>
                <a:tc>
                  <a:txBody>
                    <a:bodyPr/>
                    <a:lstStyle/>
                    <a:p>
                      <a:r>
                        <a:rPr lang="en-GB" sz="1800" b="0" kern="1200" dirty="0" smtClean="0">
                          <a:solidFill>
                            <a:schemeClr val="dk1"/>
                          </a:solidFill>
                          <a:effectLst/>
                          <a:latin typeface="+mn-lt"/>
                          <a:ea typeface="+mn-ea"/>
                          <a:cs typeface="+mn-cs"/>
                        </a:rPr>
                        <a:t>✓</a:t>
                      </a:r>
                      <a:endParaRPr lang="en-GB" sz="1100" dirty="0"/>
                    </a:p>
                  </a:txBody>
                  <a:tcPr/>
                </a:tc>
                <a:tc>
                  <a:txBody>
                    <a:bodyPr/>
                    <a:lstStyle/>
                    <a:p>
                      <a:endParaRPr lang="en-GB" sz="1100"/>
                    </a:p>
                  </a:txBody>
                  <a:tcPr/>
                </a:tc>
              </a:tr>
              <a:tr h="281305">
                <a:tc>
                  <a:txBody>
                    <a:bodyPr/>
                    <a:lstStyle/>
                    <a:p>
                      <a:r>
                        <a:rPr lang="en-GB" sz="1100" dirty="0" err="1" smtClean="0"/>
                        <a:t>Fahad</a:t>
                      </a:r>
                      <a:endParaRPr lang="en-GB" sz="1100" dirty="0"/>
                    </a:p>
                  </a:txBody>
                  <a:tcPr/>
                </a:tc>
                <a:tc>
                  <a:txBody>
                    <a:bodyPr/>
                    <a:lstStyle/>
                    <a:p>
                      <a:endParaRPr lang="en-GB" sz="1100"/>
                    </a:p>
                  </a:txBody>
                  <a:tcPr/>
                </a:tc>
                <a:tc>
                  <a:txBody>
                    <a:bodyPr/>
                    <a:lstStyle/>
                    <a:p>
                      <a:endParaRPr lang="en-GB" sz="1100" dirty="0"/>
                    </a:p>
                  </a:txBody>
                  <a:tcPr/>
                </a:tc>
                <a:tc>
                  <a:txBody>
                    <a:bodyPr/>
                    <a:lstStyle/>
                    <a:p>
                      <a:endParaRPr lang="en-GB" sz="1100" dirty="0"/>
                    </a:p>
                  </a:txBody>
                  <a:tcPr/>
                </a:tc>
              </a:tr>
              <a:tr h="291465">
                <a:tc>
                  <a:txBody>
                    <a:bodyPr/>
                    <a:lstStyle/>
                    <a:p>
                      <a:r>
                        <a:rPr lang="en-GB" sz="1100" dirty="0" err="1" smtClean="0"/>
                        <a:t>Corina</a:t>
                      </a:r>
                      <a:endParaRPr lang="en-GB" sz="1100" dirty="0"/>
                    </a:p>
                  </a:txBody>
                  <a:tcPr/>
                </a:tc>
                <a:tc>
                  <a:txBody>
                    <a:bodyPr/>
                    <a:lstStyle/>
                    <a:p>
                      <a:endParaRPr lang="en-GB" sz="1100"/>
                    </a:p>
                  </a:txBody>
                  <a:tcPr/>
                </a:tc>
                <a:tc>
                  <a:txBody>
                    <a:bodyPr/>
                    <a:lstStyle/>
                    <a:p>
                      <a:endParaRPr lang="en-GB" sz="1100" dirty="0"/>
                    </a:p>
                  </a:txBody>
                  <a:tcPr/>
                </a:tc>
                <a:tc>
                  <a:txBody>
                    <a:bodyPr/>
                    <a:lstStyle/>
                    <a:p>
                      <a:endParaRPr lang="en-GB" sz="1100" dirty="0"/>
                    </a:p>
                  </a:txBody>
                  <a:tcPr/>
                </a:tc>
              </a:tr>
              <a:tr h="301625">
                <a:tc>
                  <a:txBody>
                    <a:bodyPr/>
                    <a:lstStyle/>
                    <a:p>
                      <a:r>
                        <a:rPr lang="en-GB" sz="1100" dirty="0" err="1" smtClean="0"/>
                        <a:t>Dammy</a:t>
                      </a:r>
                      <a:endParaRPr lang="en-GB" sz="1100" dirty="0"/>
                    </a:p>
                  </a:txBody>
                  <a:tcPr/>
                </a:tc>
                <a:tc>
                  <a:txBody>
                    <a:bodyPr/>
                    <a:lstStyle/>
                    <a:p>
                      <a:endParaRPr lang="en-GB" sz="1100"/>
                    </a:p>
                  </a:txBody>
                  <a:tcPr/>
                </a:tc>
                <a:tc>
                  <a:txBody>
                    <a:bodyPr/>
                    <a:lstStyle/>
                    <a:p>
                      <a:endParaRPr lang="en-GB" sz="1100" dirty="0"/>
                    </a:p>
                  </a:txBody>
                  <a:tcPr/>
                </a:tc>
                <a:tc>
                  <a:txBody>
                    <a:bodyPr/>
                    <a:lstStyle/>
                    <a:p>
                      <a:endParaRPr lang="en-GB" sz="1100" dirty="0"/>
                    </a:p>
                  </a:txBody>
                  <a:tcPr/>
                </a:tc>
              </a:tr>
              <a:tr h="235585">
                <a:tc>
                  <a:txBody>
                    <a:bodyPr/>
                    <a:lstStyle/>
                    <a:p>
                      <a:r>
                        <a:rPr lang="en-GB" sz="1100" dirty="0" smtClean="0"/>
                        <a:t>Zak R</a:t>
                      </a:r>
                      <a:endParaRPr lang="en-GB" sz="1100" dirty="0"/>
                    </a:p>
                  </a:txBody>
                  <a:tcPr/>
                </a:tc>
                <a:tc>
                  <a:txBody>
                    <a:bodyPr/>
                    <a:lstStyle/>
                    <a:p>
                      <a:endParaRPr lang="en-GB" sz="1100"/>
                    </a:p>
                  </a:txBody>
                  <a:tcPr/>
                </a:tc>
                <a:tc>
                  <a:txBody>
                    <a:bodyPr/>
                    <a:lstStyle/>
                    <a:p>
                      <a:endParaRPr lang="en-GB" sz="1100"/>
                    </a:p>
                  </a:txBody>
                  <a:tcPr/>
                </a:tc>
                <a:tc>
                  <a:txBody>
                    <a:bodyPr/>
                    <a:lstStyle/>
                    <a:p>
                      <a:endParaRPr lang="en-GB" sz="1100" dirty="0"/>
                    </a:p>
                  </a:txBody>
                  <a:tcPr/>
                </a:tc>
              </a:tr>
              <a:tr h="370840">
                <a:tc>
                  <a:txBody>
                    <a:bodyPr/>
                    <a:lstStyle/>
                    <a:p>
                      <a:r>
                        <a:rPr lang="en-GB" sz="1100" dirty="0" smtClean="0"/>
                        <a:t>Marc</a:t>
                      </a:r>
                      <a:endParaRPr lang="en-GB" sz="1100" dirty="0"/>
                    </a:p>
                  </a:txBody>
                  <a:tcPr/>
                </a:tc>
                <a:tc>
                  <a:txBody>
                    <a:bodyPr/>
                    <a:lstStyle/>
                    <a:p>
                      <a:r>
                        <a:rPr lang="en-GB" sz="1800" b="0" kern="1200" dirty="0" smtClean="0">
                          <a:solidFill>
                            <a:schemeClr val="dk1"/>
                          </a:solidFill>
                          <a:effectLst/>
                          <a:latin typeface="+mn-lt"/>
                          <a:ea typeface="+mn-ea"/>
                          <a:cs typeface="+mn-cs"/>
                        </a:rPr>
                        <a:t>✓</a:t>
                      </a:r>
                      <a:endParaRPr lang="en-GB" sz="1100" dirty="0"/>
                    </a:p>
                  </a:txBody>
                  <a:tcPr/>
                </a:tc>
                <a:tc>
                  <a:txBody>
                    <a:bodyPr/>
                    <a:lstStyle/>
                    <a:p>
                      <a:r>
                        <a:rPr lang="en-GB" sz="1800" b="0" kern="1200" dirty="0" smtClean="0">
                          <a:solidFill>
                            <a:schemeClr val="dk1"/>
                          </a:solidFill>
                          <a:effectLst/>
                          <a:latin typeface="+mn-lt"/>
                          <a:ea typeface="+mn-ea"/>
                          <a:cs typeface="+mn-cs"/>
                        </a:rPr>
                        <a:t>✓</a:t>
                      </a:r>
                      <a:endParaRPr lang="en-GB" sz="1100" dirty="0"/>
                    </a:p>
                  </a:txBody>
                  <a:tcPr/>
                </a:tc>
                <a:tc>
                  <a:txBody>
                    <a:bodyPr/>
                    <a:lstStyle/>
                    <a:p>
                      <a:r>
                        <a:rPr lang="en-GB" sz="1800" b="0" kern="1200" dirty="0" smtClean="0">
                          <a:solidFill>
                            <a:schemeClr val="dk1"/>
                          </a:solidFill>
                          <a:effectLst/>
                          <a:latin typeface="+mn-lt"/>
                          <a:ea typeface="+mn-ea"/>
                          <a:cs typeface="+mn-cs"/>
                        </a:rPr>
                        <a:t>✓</a:t>
                      </a:r>
                      <a:endParaRPr lang="en-GB" sz="1100" dirty="0"/>
                    </a:p>
                  </a:txBody>
                  <a:tcPr/>
                </a:tc>
              </a:tr>
              <a:tr h="408940">
                <a:tc>
                  <a:txBody>
                    <a:bodyPr/>
                    <a:lstStyle/>
                    <a:p>
                      <a:r>
                        <a:rPr lang="en-GB" sz="1100" dirty="0" err="1" smtClean="0"/>
                        <a:t>Neketa</a:t>
                      </a:r>
                      <a:endParaRPr lang="en-GB" sz="1100" dirty="0"/>
                    </a:p>
                  </a:txBody>
                  <a:tcPr/>
                </a:tc>
                <a:tc>
                  <a:txBody>
                    <a:bodyPr/>
                    <a:lstStyle/>
                    <a:p>
                      <a:endParaRPr lang="en-GB" sz="11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kern="1200" dirty="0" smtClean="0">
                          <a:solidFill>
                            <a:schemeClr val="dk1"/>
                          </a:solidFill>
                          <a:effectLst/>
                          <a:latin typeface="+mn-lt"/>
                          <a:ea typeface="+mn-ea"/>
                          <a:cs typeface="+mn-cs"/>
                        </a:rPr>
                        <a:t>✓</a:t>
                      </a:r>
                      <a:endParaRPr lang="en-GB"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800" dirty="0" smtClean="0"/>
                    </a:p>
                    <a:p>
                      <a:endParaRPr lang="en-GB" sz="1100" dirty="0"/>
                    </a:p>
                  </a:txBody>
                  <a:tcPr/>
                </a:tc>
                <a:tc>
                  <a:txBody>
                    <a:bodyPr/>
                    <a:lstStyle/>
                    <a:p>
                      <a:endParaRPr lang="en-GB" sz="1100" dirty="0"/>
                    </a:p>
                  </a:txBody>
                  <a:tcPr/>
                </a:tc>
              </a:tr>
              <a:tr h="273685">
                <a:tc>
                  <a:txBody>
                    <a:bodyPr/>
                    <a:lstStyle/>
                    <a:p>
                      <a:r>
                        <a:rPr lang="en-GB" sz="1100" dirty="0" smtClean="0"/>
                        <a:t>Sophie</a:t>
                      </a:r>
                      <a:endParaRPr lang="en-GB" sz="1100" dirty="0"/>
                    </a:p>
                  </a:txBody>
                  <a:tcPr/>
                </a:tc>
                <a:tc>
                  <a:txBody>
                    <a:bodyPr/>
                    <a:lstStyle/>
                    <a:p>
                      <a:endParaRPr lang="en-GB" sz="1100"/>
                    </a:p>
                  </a:txBody>
                  <a:tcPr/>
                </a:tc>
                <a:tc>
                  <a:txBody>
                    <a:bodyPr/>
                    <a:lstStyle/>
                    <a:p>
                      <a:endParaRPr lang="en-GB" sz="1100" dirty="0"/>
                    </a:p>
                  </a:txBody>
                  <a:tcPr/>
                </a:tc>
                <a:tc>
                  <a:txBody>
                    <a:bodyPr/>
                    <a:lstStyle/>
                    <a:p>
                      <a:endParaRPr lang="en-GB" sz="1100" dirty="0"/>
                    </a:p>
                  </a:txBody>
                  <a:tcPr/>
                </a:tc>
              </a:tr>
              <a:tr h="370840">
                <a:tc>
                  <a:txBody>
                    <a:bodyPr/>
                    <a:lstStyle/>
                    <a:p>
                      <a:r>
                        <a:rPr lang="en-GB" sz="1100" dirty="0" smtClean="0"/>
                        <a:t>Gavin</a:t>
                      </a:r>
                      <a:endParaRPr lang="en-GB" sz="1100" dirty="0"/>
                    </a:p>
                  </a:txBody>
                  <a:tcPr/>
                </a:tc>
                <a:tc>
                  <a:txBody>
                    <a:bodyPr/>
                    <a:lstStyle/>
                    <a:p>
                      <a:r>
                        <a:rPr lang="en-GB" sz="1800" b="0" kern="1200" dirty="0" smtClean="0">
                          <a:solidFill>
                            <a:schemeClr val="dk1"/>
                          </a:solidFill>
                          <a:effectLst/>
                          <a:latin typeface="+mn-lt"/>
                          <a:ea typeface="+mn-ea"/>
                          <a:cs typeface="+mn-cs"/>
                        </a:rPr>
                        <a:t>✓</a:t>
                      </a:r>
                      <a:endParaRPr lang="en-GB" sz="1100" dirty="0"/>
                    </a:p>
                  </a:txBody>
                  <a:tcPr/>
                </a:tc>
                <a:tc>
                  <a:txBody>
                    <a:bodyPr/>
                    <a:lstStyle/>
                    <a:p>
                      <a:endParaRPr lang="en-GB" sz="1100" dirty="0"/>
                    </a:p>
                  </a:txBody>
                  <a:tcPr/>
                </a:tc>
                <a:tc>
                  <a:txBody>
                    <a:bodyPr/>
                    <a:lstStyle/>
                    <a:p>
                      <a:endParaRPr lang="en-GB" sz="1100"/>
                    </a:p>
                  </a:txBody>
                  <a:tcPr/>
                </a:tc>
              </a:tr>
              <a:tr h="370840">
                <a:tc>
                  <a:txBody>
                    <a:bodyPr/>
                    <a:lstStyle/>
                    <a:p>
                      <a:r>
                        <a:rPr lang="en-GB" sz="1100" dirty="0" smtClean="0"/>
                        <a:t>Harrison</a:t>
                      </a:r>
                      <a:endParaRPr lang="en-GB" sz="1100" dirty="0"/>
                    </a:p>
                  </a:txBody>
                  <a:tcPr/>
                </a:tc>
                <a:tc>
                  <a:txBody>
                    <a:bodyPr/>
                    <a:lstStyle/>
                    <a:p>
                      <a:endParaRPr lang="en-GB" sz="1100"/>
                    </a:p>
                  </a:txBody>
                  <a:tcPr/>
                </a:tc>
                <a:tc>
                  <a:txBody>
                    <a:bodyPr/>
                    <a:lstStyle/>
                    <a:p>
                      <a:endParaRPr lang="en-GB" sz="1100"/>
                    </a:p>
                  </a:txBody>
                  <a:tcPr/>
                </a:tc>
                <a:tc>
                  <a:txBody>
                    <a:bodyPr/>
                    <a:lstStyle/>
                    <a:p>
                      <a:endParaRPr lang="en-GB" sz="1100" dirty="0"/>
                    </a:p>
                  </a:txBody>
                  <a:tcPr/>
                </a:tc>
              </a:tr>
              <a:tr h="370840">
                <a:tc>
                  <a:txBody>
                    <a:bodyPr/>
                    <a:lstStyle/>
                    <a:p>
                      <a:r>
                        <a:rPr lang="en-GB" sz="1100" dirty="0" smtClean="0"/>
                        <a:t>Jack</a:t>
                      </a:r>
                      <a:endParaRPr lang="en-GB" sz="1100" dirty="0"/>
                    </a:p>
                  </a:txBody>
                  <a:tcPr/>
                </a:tc>
                <a:tc>
                  <a:txBody>
                    <a:bodyPr/>
                    <a:lstStyle/>
                    <a:p>
                      <a:endParaRPr lang="en-GB" sz="1100"/>
                    </a:p>
                  </a:txBody>
                  <a:tcPr/>
                </a:tc>
                <a:tc>
                  <a:txBody>
                    <a:bodyPr/>
                    <a:lstStyle/>
                    <a:p>
                      <a:endParaRPr lang="en-GB" sz="1100"/>
                    </a:p>
                  </a:txBody>
                  <a:tcPr/>
                </a:tc>
                <a:tc>
                  <a:txBody>
                    <a:bodyPr/>
                    <a:lstStyle/>
                    <a:p>
                      <a:endParaRPr lang="en-GB" sz="1100" dirty="0"/>
                    </a:p>
                  </a:txBody>
                  <a:tcPr/>
                </a:tc>
              </a:tr>
              <a:tr h="370840">
                <a:tc>
                  <a:txBody>
                    <a:bodyPr/>
                    <a:lstStyle/>
                    <a:p>
                      <a:r>
                        <a:rPr lang="en-GB" sz="1100" dirty="0" smtClean="0"/>
                        <a:t>Danielle</a:t>
                      </a:r>
                      <a:endParaRPr lang="en-GB" sz="1100" dirty="0"/>
                    </a:p>
                  </a:txBody>
                  <a:tcPr/>
                </a:tc>
                <a:tc>
                  <a:txBody>
                    <a:bodyPr/>
                    <a:lstStyle/>
                    <a:p>
                      <a:endParaRPr lang="en-GB" sz="1100"/>
                    </a:p>
                  </a:txBody>
                  <a:tcPr/>
                </a:tc>
                <a:tc>
                  <a:txBody>
                    <a:bodyPr/>
                    <a:lstStyle/>
                    <a:p>
                      <a:endParaRPr lang="en-GB" sz="1100"/>
                    </a:p>
                  </a:txBody>
                  <a:tcPr/>
                </a:tc>
                <a:tc>
                  <a:txBody>
                    <a:bodyPr/>
                    <a:lstStyle/>
                    <a:p>
                      <a:endParaRPr lang="en-GB" sz="1100" dirty="0"/>
                    </a:p>
                  </a:txBody>
                  <a:tcPr/>
                </a:tc>
              </a:tr>
            </a:tbl>
          </a:graphicData>
        </a:graphic>
      </p:graphicFrame>
    </p:spTree>
    <p:extLst>
      <p:ext uri="{BB962C8B-B14F-4D97-AF65-F5344CB8AC3E}">
        <p14:creationId xmlns:p14="http://schemas.microsoft.com/office/powerpoint/2010/main" val="1393512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Model TAS</a:t>
            </a:r>
            <a:endParaRPr lang="en-GB" dirty="0">
              <a:solidFill>
                <a:schemeClr val="bg1"/>
              </a:solidFill>
            </a:endParaRPr>
          </a:p>
        </p:txBody>
      </p:sp>
      <p:sp>
        <p:nvSpPr>
          <p:cNvPr id="3" name="Content Placeholder 2"/>
          <p:cNvSpPr>
            <a:spLocks noGrp="1"/>
          </p:cNvSpPr>
          <p:nvPr>
            <p:ph idx="1"/>
          </p:nvPr>
        </p:nvSpPr>
        <p:spPr>
          <a:xfrm>
            <a:off x="304800" y="1600200"/>
            <a:ext cx="5562600" cy="4525963"/>
          </a:xfrm>
        </p:spPr>
        <p:txBody>
          <a:bodyPr>
            <a:normAutofit fontScale="92500" lnSpcReduction="10000"/>
          </a:bodyPr>
          <a:lstStyle/>
          <a:p>
            <a:pPr marL="0" indent="0">
              <a:buNone/>
            </a:pPr>
            <a:r>
              <a:rPr lang="en-GB" dirty="0" smtClean="0">
                <a:solidFill>
                  <a:schemeClr val="accent1">
                    <a:lumMod val="60000"/>
                    <a:lumOff val="40000"/>
                  </a:schemeClr>
                </a:solidFill>
              </a:rPr>
              <a:t>‘Of Mice and Men’ </a:t>
            </a:r>
            <a:r>
              <a:rPr lang="en-GB" dirty="0" smtClean="0">
                <a:solidFill>
                  <a:schemeClr val="bg1"/>
                </a:solidFill>
              </a:rPr>
              <a:t>is a novella by </a:t>
            </a:r>
            <a:r>
              <a:rPr lang="en-GB" dirty="0" smtClean="0">
                <a:solidFill>
                  <a:srgbClr val="00B050"/>
                </a:solidFill>
              </a:rPr>
              <a:t>John Steinbeck. </a:t>
            </a:r>
            <a:r>
              <a:rPr lang="en-GB" dirty="0" smtClean="0">
                <a:solidFill>
                  <a:schemeClr val="accent6">
                    <a:lumMod val="60000"/>
                    <a:lumOff val="40000"/>
                  </a:schemeClr>
                </a:solidFill>
              </a:rPr>
              <a:t>The novella is set during the 1930s, the time of the Great Depression, in California. The two main protagonists </a:t>
            </a:r>
            <a:r>
              <a:rPr lang="en-GB" dirty="0" err="1" smtClean="0">
                <a:solidFill>
                  <a:schemeClr val="accent6">
                    <a:lumMod val="60000"/>
                    <a:lumOff val="40000"/>
                  </a:schemeClr>
                </a:solidFill>
              </a:rPr>
              <a:t>Lennie</a:t>
            </a:r>
            <a:r>
              <a:rPr lang="en-GB" dirty="0" smtClean="0">
                <a:solidFill>
                  <a:schemeClr val="accent6">
                    <a:lumMod val="60000"/>
                    <a:lumOff val="40000"/>
                  </a:schemeClr>
                </a:solidFill>
              </a:rPr>
              <a:t> and George are drifters who travel to find work on a ranch, in order to earn enough money to fulfil their dream of owning their own land. </a:t>
            </a:r>
            <a:endParaRPr lang="en-GB" dirty="0">
              <a:solidFill>
                <a:schemeClr val="accent6">
                  <a:lumMod val="60000"/>
                  <a:lumOff val="40000"/>
                </a:schemeClr>
              </a:solidFill>
            </a:endParaRPr>
          </a:p>
        </p:txBody>
      </p:sp>
      <p:sp>
        <p:nvSpPr>
          <p:cNvPr id="4" name="Content Placeholder 2"/>
          <p:cNvSpPr txBox="1">
            <a:spLocks/>
          </p:cNvSpPr>
          <p:nvPr/>
        </p:nvSpPr>
        <p:spPr>
          <a:xfrm>
            <a:off x="6324600" y="609600"/>
            <a:ext cx="2514600" cy="4144963"/>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6000" dirty="0" smtClean="0">
                <a:solidFill>
                  <a:schemeClr val="accent1">
                    <a:lumMod val="60000"/>
                    <a:lumOff val="40000"/>
                  </a:schemeClr>
                </a:solidFill>
              </a:rPr>
              <a:t>T</a:t>
            </a:r>
            <a:r>
              <a:rPr lang="en-GB" dirty="0" smtClean="0">
                <a:solidFill>
                  <a:schemeClr val="accent1">
                    <a:lumMod val="60000"/>
                    <a:lumOff val="40000"/>
                  </a:schemeClr>
                </a:solidFill>
              </a:rPr>
              <a:t>itle (name of text)</a:t>
            </a:r>
          </a:p>
          <a:p>
            <a:pPr marL="0" indent="0">
              <a:buFont typeface="Arial" pitchFamily="34" charset="0"/>
              <a:buNone/>
            </a:pPr>
            <a:r>
              <a:rPr lang="en-GB" sz="6000" dirty="0" smtClean="0">
                <a:solidFill>
                  <a:srgbClr val="00B050"/>
                </a:solidFill>
              </a:rPr>
              <a:t>A</a:t>
            </a:r>
            <a:r>
              <a:rPr lang="en-GB" dirty="0" smtClean="0">
                <a:solidFill>
                  <a:srgbClr val="00B050"/>
                </a:solidFill>
              </a:rPr>
              <a:t>uthor (who wrote text)</a:t>
            </a:r>
          </a:p>
          <a:p>
            <a:pPr marL="0" indent="0">
              <a:buFont typeface="Arial" pitchFamily="34" charset="0"/>
              <a:buNone/>
            </a:pPr>
            <a:r>
              <a:rPr lang="en-GB" sz="6000" dirty="0" smtClean="0">
                <a:solidFill>
                  <a:schemeClr val="accent6">
                    <a:lumMod val="60000"/>
                    <a:lumOff val="40000"/>
                  </a:schemeClr>
                </a:solidFill>
              </a:rPr>
              <a:t>S</a:t>
            </a:r>
            <a:r>
              <a:rPr lang="en-GB" dirty="0" smtClean="0">
                <a:solidFill>
                  <a:schemeClr val="accent6">
                    <a:lumMod val="60000"/>
                    <a:lumOff val="40000"/>
                  </a:schemeClr>
                </a:solidFill>
              </a:rPr>
              <a:t>ummary (what happens, where, when)</a:t>
            </a:r>
          </a:p>
        </p:txBody>
      </p:sp>
    </p:spTree>
    <p:extLst>
      <p:ext uri="{BB962C8B-B14F-4D97-AF65-F5344CB8AC3E}">
        <p14:creationId xmlns:p14="http://schemas.microsoft.com/office/powerpoint/2010/main" val="2104114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Making it specific</a:t>
            </a:r>
            <a:endParaRPr lang="en-GB"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GB" dirty="0" smtClean="0">
                <a:solidFill>
                  <a:schemeClr val="bg1"/>
                </a:solidFill>
              </a:rPr>
              <a:t>So you have an amazing start to your intro. Now you need to show the marker  that you are answering a specific question, and what in particular you intend to focus on</a:t>
            </a:r>
          </a:p>
          <a:p>
            <a:r>
              <a:rPr lang="en-GB" dirty="0" smtClean="0">
                <a:solidFill>
                  <a:schemeClr val="bg1"/>
                </a:solidFill>
              </a:rPr>
              <a:t>This is vital because if a marker can see your good intentions, and you don’t quite manage to complete everything you plan to write about, they will assume what you would have written would have been good!</a:t>
            </a:r>
          </a:p>
          <a:p>
            <a:r>
              <a:rPr lang="en-GB" dirty="0" smtClean="0">
                <a:solidFill>
                  <a:schemeClr val="bg1"/>
                </a:solidFill>
              </a:rPr>
              <a:t>Also, it helps to structure your essay and remind you of what to include</a:t>
            </a:r>
          </a:p>
        </p:txBody>
      </p:sp>
    </p:spTree>
    <p:extLst>
      <p:ext uri="{BB962C8B-B14F-4D97-AF65-F5344CB8AC3E}">
        <p14:creationId xmlns:p14="http://schemas.microsoft.com/office/powerpoint/2010/main" val="3638812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a:xfrm>
            <a:off x="457200" y="457200"/>
            <a:ext cx="8229600" cy="1143000"/>
          </a:xfrm>
        </p:spPr>
        <p:txBody>
          <a:bodyPr>
            <a:normAutofit fontScale="90000"/>
          </a:bodyPr>
          <a:lstStyle/>
          <a:p>
            <a:pPr eaLnBrk="1" hangingPunct="1"/>
            <a:r>
              <a:rPr lang="en-GB" altLang="en-US" sz="4000" b="1" u="sng" dirty="0" smtClean="0">
                <a:solidFill>
                  <a:schemeClr val="bg1">
                    <a:lumMod val="95000"/>
                  </a:schemeClr>
                </a:solidFill>
              </a:rPr>
              <a:t>Essay Writing 101-</a:t>
            </a:r>
            <a:br>
              <a:rPr lang="en-GB" altLang="en-US" sz="4000" b="1" u="sng" dirty="0" smtClean="0">
                <a:solidFill>
                  <a:schemeClr val="bg1">
                    <a:lumMod val="95000"/>
                  </a:schemeClr>
                </a:solidFill>
              </a:rPr>
            </a:br>
            <a:r>
              <a:rPr lang="en-GB" altLang="en-US" sz="4000" b="1" u="sng" dirty="0" smtClean="0">
                <a:solidFill>
                  <a:schemeClr val="bg1">
                    <a:lumMod val="95000"/>
                  </a:schemeClr>
                </a:solidFill>
              </a:rPr>
              <a:t>Decoding Questions and Writing Introductions</a:t>
            </a:r>
            <a:endParaRPr lang="en-US" altLang="en-US" sz="4000" b="1" u="sng" dirty="0">
              <a:solidFill>
                <a:schemeClr val="bg1">
                  <a:lumMod val="95000"/>
                </a:schemeClr>
              </a:solidFill>
            </a:endParaRPr>
          </a:p>
        </p:txBody>
      </p:sp>
      <p:pic>
        <p:nvPicPr>
          <p:cNvPr id="5" name="irc_mi" descr="http://i1.wp.com/www.quirkychrissy.com/wp-content/uploads/2012/11/sloth_sitting_school_desk1.jpg?resize=350%2C200">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0221" y="2286000"/>
            <a:ext cx="5583555" cy="3190875"/>
          </a:xfrm>
          <a:prstGeom prst="rect">
            <a:avLst/>
          </a:prstGeom>
          <a:noFill/>
          <a:ln>
            <a:noFill/>
          </a:ln>
        </p:spPr>
      </p:pic>
    </p:spTree>
    <p:extLst>
      <p:ext uri="{BB962C8B-B14F-4D97-AF65-F5344CB8AC3E}">
        <p14:creationId xmlns:p14="http://schemas.microsoft.com/office/powerpoint/2010/main" val="27076772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Adding the TE-EXAMPLE</a:t>
            </a:r>
            <a:endParaRPr lang="en-GB" dirty="0">
              <a:solidFill>
                <a:schemeClr val="bg1"/>
              </a:solidFill>
            </a:endParaRPr>
          </a:p>
        </p:txBody>
      </p:sp>
      <p:sp>
        <p:nvSpPr>
          <p:cNvPr id="3" name="Content Placeholder 2"/>
          <p:cNvSpPr>
            <a:spLocks noGrp="1"/>
          </p:cNvSpPr>
          <p:nvPr>
            <p:ph idx="1"/>
          </p:nvPr>
        </p:nvSpPr>
        <p:spPr>
          <a:xfrm>
            <a:off x="448340" y="1409699"/>
            <a:ext cx="6172200" cy="4525963"/>
          </a:xfrm>
        </p:spPr>
        <p:txBody>
          <a:bodyPr>
            <a:normAutofit fontScale="62500" lnSpcReduction="20000"/>
          </a:bodyPr>
          <a:lstStyle/>
          <a:p>
            <a:pPr marL="0" indent="0">
              <a:buNone/>
            </a:pPr>
            <a:r>
              <a:rPr lang="en-GB" u="sng" dirty="0" smtClean="0">
                <a:solidFill>
                  <a:schemeClr val="bg1"/>
                </a:solidFill>
              </a:rPr>
              <a:t>Question</a:t>
            </a:r>
          </a:p>
          <a:p>
            <a:pPr marL="0" indent="0">
              <a:buNone/>
            </a:pPr>
            <a:r>
              <a:rPr lang="en-GB" dirty="0" smtClean="0">
                <a:solidFill>
                  <a:schemeClr val="bg1"/>
                </a:solidFill>
              </a:rPr>
              <a:t>Choose a play in which a </a:t>
            </a:r>
            <a:r>
              <a:rPr lang="en-GB" u="sng" dirty="0" smtClean="0">
                <a:solidFill>
                  <a:schemeClr val="bg1"/>
                </a:solidFill>
              </a:rPr>
              <a:t>central character </a:t>
            </a:r>
            <a:r>
              <a:rPr lang="en-GB" dirty="0" smtClean="0">
                <a:solidFill>
                  <a:schemeClr val="bg1"/>
                </a:solidFill>
              </a:rPr>
              <a:t>is in </a:t>
            </a:r>
            <a:r>
              <a:rPr lang="en-GB" u="sng" dirty="0" smtClean="0">
                <a:solidFill>
                  <a:schemeClr val="bg1"/>
                </a:solidFill>
              </a:rPr>
              <a:t>conflict with </a:t>
            </a:r>
            <a:r>
              <a:rPr lang="en-GB" dirty="0" smtClean="0">
                <a:solidFill>
                  <a:schemeClr val="bg1"/>
                </a:solidFill>
              </a:rPr>
              <a:t>or </a:t>
            </a:r>
            <a:r>
              <a:rPr lang="en-GB" u="sng" dirty="0" smtClean="0">
                <a:solidFill>
                  <a:schemeClr val="bg1"/>
                </a:solidFill>
              </a:rPr>
              <a:t>rejects</a:t>
            </a:r>
            <a:r>
              <a:rPr lang="en-GB" dirty="0" smtClean="0">
                <a:solidFill>
                  <a:schemeClr val="bg1"/>
                </a:solidFill>
              </a:rPr>
              <a:t> another character.</a:t>
            </a:r>
          </a:p>
          <a:p>
            <a:pPr marL="0" indent="0">
              <a:buNone/>
            </a:pPr>
            <a:r>
              <a:rPr lang="en-GB" dirty="0" smtClean="0">
                <a:solidFill>
                  <a:schemeClr val="bg1"/>
                </a:solidFill>
              </a:rPr>
              <a:t>Briefly explain the circumstances of the conflict or rejection and go on to discuss the consequences of this conflict or rejection for the play as a whole.</a:t>
            </a:r>
          </a:p>
          <a:p>
            <a:pPr marL="0" indent="0">
              <a:buNone/>
            </a:pPr>
            <a:endParaRPr lang="en-GB" dirty="0">
              <a:solidFill>
                <a:schemeClr val="bg1"/>
              </a:solidFill>
            </a:endParaRPr>
          </a:p>
          <a:p>
            <a:pPr marL="0" indent="0">
              <a:buNone/>
            </a:pPr>
            <a:r>
              <a:rPr lang="en-GB" u="sng" dirty="0" smtClean="0">
                <a:solidFill>
                  <a:schemeClr val="bg1"/>
                </a:solidFill>
              </a:rPr>
              <a:t>Example T.E</a:t>
            </a:r>
          </a:p>
          <a:p>
            <a:pPr marL="0" indent="0">
              <a:buNone/>
            </a:pPr>
            <a:r>
              <a:rPr lang="en-GB" dirty="0" smtClean="0">
                <a:solidFill>
                  <a:schemeClr val="bg1"/>
                </a:solidFill>
              </a:rPr>
              <a:t>In this play, </a:t>
            </a:r>
            <a:r>
              <a:rPr lang="en-GB" dirty="0" smtClean="0">
                <a:solidFill>
                  <a:schemeClr val="tx2">
                    <a:lumMod val="40000"/>
                    <a:lumOff val="60000"/>
                  </a:schemeClr>
                </a:solidFill>
              </a:rPr>
              <a:t>the central character Eddie rejects Rodolpho, </a:t>
            </a:r>
            <a:r>
              <a:rPr lang="en-GB" dirty="0" smtClean="0">
                <a:solidFill>
                  <a:schemeClr val="bg1"/>
                </a:solidFill>
              </a:rPr>
              <a:t>as he is suspicious and jealous of the budding relationship between Rodolpho and Catherine. Eddie’s fatal flaw of his hidden desire for Catherine causes him to openly berate Rodolpho, </a:t>
            </a:r>
            <a:r>
              <a:rPr lang="en-GB" dirty="0" smtClean="0">
                <a:solidFill>
                  <a:schemeClr val="tx2">
                    <a:lumMod val="40000"/>
                    <a:lumOff val="60000"/>
                  </a:schemeClr>
                </a:solidFill>
              </a:rPr>
              <a:t>creating conflict and tension with Rodolpho’s brother Marco. </a:t>
            </a:r>
            <a:r>
              <a:rPr lang="en-GB" dirty="0" smtClean="0">
                <a:solidFill>
                  <a:schemeClr val="bg1"/>
                </a:solidFill>
              </a:rPr>
              <a:t>Through this rejection and conflict, Miller explores </a:t>
            </a:r>
            <a:r>
              <a:rPr lang="en-GB" dirty="0" smtClean="0">
                <a:solidFill>
                  <a:schemeClr val="tx2">
                    <a:lumMod val="40000"/>
                    <a:lumOff val="60000"/>
                  </a:schemeClr>
                </a:solidFill>
              </a:rPr>
              <a:t>the theme of toxic masculinity</a:t>
            </a:r>
            <a:r>
              <a:rPr lang="en-GB" dirty="0" smtClean="0">
                <a:solidFill>
                  <a:schemeClr val="bg1"/>
                </a:solidFill>
              </a:rPr>
              <a:t>, </a:t>
            </a:r>
            <a:r>
              <a:rPr lang="en-GB" dirty="0" smtClean="0">
                <a:solidFill>
                  <a:srgbClr val="FFFF00"/>
                </a:solidFill>
              </a:rPr>
              <a:t>expressed through use of characterisation, symbolism and climax.</a:t>
            </a:r>
          </a:p>
          <a:p>
            <a:pPr marL="0" indent="0">
              <a:buNone/>
            </a:pPr>
            <a:endParaRPr lang="en-GB" dirty="0">
              <a:solidFill>
                <a:schemeClr val="bg1"/>
              </a:solidFill>
            </a:endParaRPr>
          </a:p>
        </p:txBody>
      </p:sp>
      <p:sp>
        <p:nvSpPr>
          <p:cNvPr id="4" name="Content Placeholder 2"/>
          <p:cNvSpPr txBox="1">
            <a:spLocks/>
          </p:cNvSpPr>
          <p:nvPr/>
        </p:nvSpPr>
        <p:spPr>
          <a:xfrm>
            <a:off x="6624084" y="1600200"/>
            <a:ext cx="2514600" cy="41449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6000" dirty="0" smtClean="0">
                <a:solidFill>
                  <a:schemeClr val="tx2">
                    <a:lumMod val="40000"/>
                    <a:lumOff val="60000"/>
                  </a:schemeClr>
                </a:solidFill>
              </a:rPr>
              <a:t>T</a:t>
            </a:r>
            <a:r>
              <a:rPr lang="en-GB" dirty="0" smtClean="0">
                <a:solidFill>
                  <a:schemeClr val="tx2">
                    <a:lumMod val="40000"/>
                    <a:lumOff val="60000"/>
                  </a:schemeClr>
                </a:solidFill>
              </a:rPr>
              <a:t>ask (link to Q)</a:t>
            </a:r>
          </a:p>
          <a:p>
            <a:pPr marL="0" indent="0">
              <a:buFont typeface="Arial" pitchFamily="34" charset="0"/>
              <a:buNone/>
            </a:pPr>
            <a:r>
              <a:rPr lang="en-GB" sz="6000" dirty="0" smtClean="0">
                <a:solidFill>
                  <a:srgbClr val="FFFF00"/>
                </a:solidFill>
              </a:rPr>
              <a:t>E</a:t>
            </a:r>
            <a:r>
              <a:rPr lang="en-GB" dirty="0" smtClean="0">
                <a:solidFill>
                  <a:srgbClr val="FFFF00"/>
                </a:solidFill>
              </a:rPr>
              <a:t>xplain techniques (how does writer do this?)</a:t>
            </a:r>
          </a:p>
        </p:txBody>
      </p:sp>
    </p:spTree>
    <p:extLst>
      <p:ext uri="{BB962C8B-B14F-4D97-AF65-F5344CB8AC3E}">
        <p14:creationId xmlns:p14="http://schemas.microsoft.com/office/powerpoint/2010/main" val="38986187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229600" cy="1143000"/>
          </a:xfrm>
        </p:spPr>
        <p:txBody>
          <a:bodyPr/>
          <a:lstStyle/>
          <a:p>
            <a:r>
              <a:rPr lang="en-GB" dirty="0" smtClean="0">
                <a:solidFill>
                  <a:schemeClr val="bg1"/>
                </a:solidFill>
              </a:rPr>
              <a:t>Your Turn!</a:t>
            </a:r>
            <a:endParaRPr lang="en-GB" dirty="0">
              <a:solidFill>
                <a:schemeClr val="bg1"/>
              </a:solidFill>
            </a:endParaRPr>
          </a:p>
        </p:txBody>
      </p:sp>
      <p:sp>
        <p:nvSpPr>
          <p:cNvPr id="3" name="Content Placeholder 2"/>
          <p:cNvSpPr>
            <a:spLocks noGrp="1"/>
          </p:cNvSpPr>
          <p:nvPr>
            <p:ph idx="1"/>
          </p:nvPr>
        </p:nvSpPr>
        <p:spPr>
          <a:xfrm>
            <a:off x="0" y="304800"/>
            <a:ext cx="4267200" cy="6629400"/>
          </a:xfrm>
        </p:spPr>
        <p:txBody>
          <a:bodyPr>
            <a:normAutofit/>
          </a:bodyPr>
          <a:lstStyle/>
          <a:p>
            <a:pPr marL="0" indent="0">
              <a:buNone/>
            </a:pPr>
            <a:r>
              <a:rPr lang="en-GB" sz="1800" u="sng" dirty="0" smtClean="0">
                <a:solidFill>
                  <a:schemeClr val="bg1"/>
                </a:solidFill>
              </a:rPr>
              <a:t>Question</a:t>
            </a:r>
          </a:p>
          <a:p>
            <a:pPr marL="0" lvl="0" indent="0">
              <a:buNone/>
            </a:pPr>
            <a:r>
              <a:rPr lang="en-GB" sz="1800" dirty="0">
                <a:solidFill>
                  <a:schemeClr val="bg1"/>
                </a:solidFill>
              </a:rPr>
              <a:t>Choose a </a:t>
            </a:r>
            <a:r>
              <a:rPr lang="en-GB" sz="1800" u="sng" dirty="0">
                <a:solidFill>
                  <a:schemeClr val="bg1"/>
                </a:solidFill>
              </a:rPr>
              <a:t>novel or short story </a:t>
            </a:r>
            <a:r>
              <a:rPr lang="en-GB" sz="1800" dirty="0">
                <a:solidFill>
                  <a:schemeClr val="bg1"/>
                </a:solidFill>
              </a:rPr>
              <a:t>in which there is a </a:t>
            </a:r>
            <a:r>
              <a:rPr lang="en-GB" sz="1800" u="sng" dirty="0">
                <a:solidFill>
                  <a:schemeClr val="bg1"/>
                </a:solidFill>
              </a:rPr>
              <a:t>character </a:t>
            </a:r>
            <a:r>
              <a:rPr lang="en-GB" sz="1800" dirty="0">
                <a:solidFill>
                  <a:schemeClr val="bg1"/>
                </a:solidFill>
              </a:rPr>
              <a:t>involved in </a:t>
            </a:r>
            <a:r>
              <a:rPr lang="en-GB" sz="1800" u="sng" dirty="0">
                <a:solidFill>
                  <a:schemeClr val="bg1"/>
                </a:solidFill>
              </a:rPr>
              <a:t>some form of conflict</a:t>
            </a:r>
            <a:r>
              <a:rPr lang="en-GB" sz="1800" dirty="0">
                <a:solidFill>
                  <a:schemeClr val="bg1"/>
                </a:solidFill>
              </a:rPr>
              <a:t>. </a:t>
            </a:r>
          </a:p>
          <a:p>
            <a:pPr marL="0" indent="0">
              <a:buNone/>
            </a:pPr>
            <a:r>
              <a:rPr lang="en-GB" sz="1800" dirty="0" smtClean="0">
                <a:solidFill>
                  <a:schemeClr val="bg1"/>
                </a:solidFill>
              </a:rPr>
              <a:t>By </a:t>
            </a:r>
            <a:r>
              <a:rPr lang="en-GB" sz="1800" dirty="0">
                <a:solidFill>
                  <a:schemeClr val="bg1"/>
                </a:solidFill>
              </a:rPr>
              <a:t>referring to </a:t>
            </a:r>
            <a:r>
              <a:rPr lang="en-GB" sz="1800" u="sng" dirty="0">
                <a:solidFill>
                  <a:schemeClr val="bg1"/>
                </a:solidFill>
              </a:rPr>
              <a:t>appropriate techniques</a:t>
            </a:r>
            <a:r>
              <a:rPr lang="en-GB" sz="1800" dirty="0">
                <a:solidFill>
                  <a:schemeClr val="bg1"/>
                </a:solidFill>
              </a:rPr>
              <a:t>, show </a:t>
            </a:r>
            <a:r>
              <a:rPr lang="en-GB" sz="1800" u="sng" dirty="0">
                <a:solidFill>
                  <a:schemeClr val="bg1"/>
                </a:solidFill>
              </a:rPr>
              <a:t>how the character comes to be involved </a:t>
            </a:r>
            <a:r>
              <a:rPr lang="en-GB" sz="1800" dirty="0">
                <a:solidFill>
                  <a:schemeClr val="bg1"/>
                </a:solidFill>
              </a:rPr>
              <a:t>in this conflict and </a:t>
            </a:r>
            <a:r>
              <a:rPr lang="en-GB" sz="1800" u="sng" dirty="0">
                <a:solidFill>
                  <a:schemeClr val="bg1"/>
                </a:solidFill>
              </a:rPr>
              <a:t>how the conflict develops throughout the text</a:t>
            </a:r>
            <a:r>
              <a:rPr lang="en-GB" sz="1800" dirty="0">
                <a:solidFill>
                  <a:schemeClr val="bg1"/>
                </a:solidFill>
              </a:rPr>
              <a:t>.</a:t>
            </a:r>
          </a:p>
          <a:p>
            <a:pPr marL="0" indent="0">
              <a:buNone/>
            </a:pPr>
            <a:r>
              <a:rPr lang="en-GB" sz="1800" u="sng" dirty="0" smtClean="0">
                <a:solidFill>
                  <a:schemeClr val="bg1"/>
                </a:solidFill>
              </a:rPr>
              <a:t>T.E</a:t>
            </a:r>
          </a:p>
          <a:p>
            <a:r>
              <a:rPr lang="en-GB" sz="1800" dirty="0" smtClean="0">
                <a:solidFill>
                  <a:schemeClr val="tx2">
                    <a:lumMod val="40000"/>
                    <a:lumOff val="60000"/>
                  </a:schemeClr>
                </a:solidFill>
              </a:rPr>
              <a:t>Conflict-what is it? Who is it between? why</a:t>
            </a:r>
          </a:p>
          <a:p>
            <a:r>
              <a:rPr lang="en-GB" sz="1800" dirty="0" smtClean="0">
                <a:solidFill>
                  <a:schemeClr val="tx2">
                    <a:lumMod val="40000"/>
                    <a:lumOff val="60000"/>
                  </a:schemeClr>
                </a:solidFill>
              </a:rPr>
              <a:t>What theme is explored/clarified in this conflict? </a:t>
            </a:r>
          </a:p>
          <a:p>
            <a:pPr marL="0" indent="0">
              <a:buNone/>
            </a:pPr>
            <a:r>
              <a:rPr lang="en-GB" sz="1800" b="1" dirty="0" smtClean="0">
                <a:solidFill>
                  <a:schemeClr val="tx2">
                    <a:lumMod val="40000"/>
                    <a:lumOff val="60000"/>
                  </a:schemeClr>
                </a:solidFill>
              </a:rPr>
              <a:t>“In this novella, there is conflict between…”</a:t>
            </a:r>
          </a:p>
          <a:p>
            <a:pPr marL="0" indent="0">
              <a:buNone/>
            </a:pPr>
            <a:r>
              <a:rPr lang="en-GB" sz="1800" b="1" dirty="0" smtClean="0">
                <a:solidFill>
                  <a:schemeClr val="tx2">
                    <a:lumMod val="40000"/>
                    <a:lumOff val="60000"/>
                  </a:schemeClr>
                </a:solidFill>
              </a:rPr>
              <a:t>“Steinbeck uses this conflict to explore the theme of…”</a:t>
            </a:r>
          </a:p>
          <a:p>
            <a:r>
              <a:rPr lang="en-GB" sz="1800" dirty="0" smtClean="0">
                <a:solidFill>
                  <a:srgbClr val="FFFF00"/>
                </a:solidFill>
              </a:rPr>
              <a:t>Explain techniques-for this kind of essay-characterisation, key incident, symbolism </a:t>
            </a:r>
          </a:p>
          <a:p>
            <a:pPr marL="0" indent="0">
              <a:buNone/>
            </a:pPr>
            <a:r>
              <a:rPr lang="en-GB" sz="1800" b="1" dirty="0" smtClean="0">
                <a:solidFill>
                  <a:srgbClr val="FFFF00"/>
                </a:solidFill>
              </a:rPr>
              <a:t>“This conflict is demonstrated through Steinbeck’s use of…”</a:t>
            </a:r>
            <a:endParaRPr lang="en-GB" sz="1800" b="1" dirty="0">
              <a:solidFill>
                <a:srgbClr val="FFFF00"/>
              </a:solidFill>
            </a:endParaRPr>
          </a:p>
        </p:txBody>
      </p:sp>
      <p:sp>
        <p:nvSpPr>
          <p:cNvPr id="4" name="Content Placeholder 2"/>
          <p:cNvSpPr txBox="1">
            <a:spLocks/>
          </p:cNvSpPr>
          <p:nvPr/>
        </p:nvSpPr>
        <p:spPr>
          <a:xfrm>
            <a:off x="6206090" y="228600"/>
            <a:ext cx="2514600" cy="27432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6000" dirty="0" smtClean="0">
                <a:solidFill>
                  <a:schemeClr val="tx2">
                    <a:lumMod val="40000"/>
                    <a:lumOff val="60000"/>
                  </a:schemeClr>
                </a:solidFill>
              </a:rPr>
              <a:t>T</a:t>
            </a:r>
            <a:r>
              <a:rPr lang="en-GB" dirty="0" smtClean="0">
                <a:solidFill>
                  <a:schemeClr val="tx2">
                    <a:lumMod val="40000"/>
                    <a:lumOff val="60000"/>
                  </a:schemeClr>
                </a:solidFill>
              </a:rPr>
              <a:t>ask (link to Q)</a:t>
            </a:r>
          </a:p>
          <a:p>
            <a:pPr marL="0" indent="0">
              <a:buFont typeface="Arial" pitchFamily="34" charset="0"/>
              <a:buNone/>
            </a:pPr>
            <a:r>
              <a:rPr lang="en-GB" sz="6000" dirty="0" smtClean="0">
                <a:solidFill>
                  <a:srgbClr val="FFFF00"/>
                </a:solidFill>
              </a:rPr>
              <a:t>E</a:t>
            </a:r>
            <a:r>
              <a:rPr lang="en-GB" dirty="0" smtClean="0">
                <a:solidFill>
                  <a:srgbClr val="FFFF00"/>
                </a:solidFill>
              </a:rPr>
              <a:t>xplain techniques (how does writer do this?)</a:t>
            </a:r>
          </a:p>
        </p:txBody>
      </p:sp>
      <p:sp>
        <p:nvSpPr>
          <p:cNvPr id="5" name="Rectangle 4"/>
          <p:cNvSpPr/>
          <p:nvPr/>
        </p:nvSpPr>
        <p:spPr>
          <a:xfrm>
            <a:off x="5060830" y="2971800"/>
            <a:ext cx="4083170" cy="3693319"/>
          </a:xfrm>
          <a:prstGeom prst="rect">
            <a:avLst/>
          </a:prstGeom>
          <a:solidFill>
            <a:schemeClr val="tx2">
              <a:lumMod val="75000"/>
            </a:schemeClr>
          </a:solidFill>
        </p:spPr>
        <p:txBody>
          <a:bodyPr wrap="square">
            <a:spAutoFit/>
          </a:bodyPr>
          <a:lstStyle/>
          <a:p>
            <a:r>
              <a:rPr lang="en-GB" u="sng" dirty="0">
                <a:solidFill>
                  <a:schemeClr val="bg1"/>
                </a:solidFill>
              </a:rPr>
              <a:t>Example T.E</a:t>
            </a:r>
          </a:p>
          <a:p>
            <a:r>
              <a:rPr lang="en-GB" dirty="0">
                <a:solidFill>
                  <a:schemeClr val="bg1"/>
                </a:solidFill>
              </a:rPr>
              <a:t>In this play, </a:t>
            </a:r>
            <a:r>
              <a:rPr lang="en-GB" dirty="0">
                <a:solidFill>
                  <a:schemeClr val="accent1">
                    <a:lumMod val="60000"/>
                    <a:lumOff val="40000"/>
                  </a:schemeClr>
                </a:solidFill>
              </a:rPr>
              <a:t>the central character Eddie rejects Rodolpho, </a:t>
            </a:r>
            <a:r>
              <a:rPr lang="en-GB" dirty="0">
                <a:solidFill>
                  <a:schemeClr val="bg1"/>
                </a:solidFill>
              </a:rPr>
              <a:t>as he is suspicious and jealous of the budding relationship between Rodolpho and Catherine. Eddie’s fatal flaw of his hidden desire for Catherine causes him to openly berate Rodolpho, </a:t>
            </a:r>
            <a:r>
              <a:rPr lang="en-GB" dirty="0">
                <a:solidFill>
                  <a:schemeClr val="accent1">
                    <a:lumMod val="60000"/>
                    <a:lumOff val="40000"/>
                  </a:schemeClr>
                </a:solidFill>
              </a:rPr>
              <a:t>creating conflict and tension with Rodolpho’s brother Marco. </a:t>
            </a:r>
            <a:r>
              <a:rPr lang="en-GB" dirty="0">
                <a:solidFill>
                  <a:schemeClr val="bg1"/>
                </a:solidFill>
              </a:rPr>
              <a:t>Through this rejection and conflict, Miller explores </a:t>
            </a:r>
            <a:r>
              <a:rPr lang="en-GB" dirty="0">
                <a:solidFill>
                  <a:schemeClr val="accent1">
                    <a:lumMod val="60000"/>
                    <a:lumOff val="40000"/>
                  </a:schemeClr>
                </a:solidFill>
              </a:rPr>
              <a:t>the theme of toxic masculinity</a:t>
            </a:r>
            <a:r>
              <a:rPr lang="en-GB" dirty="0">
                <a:solidFill>
                  <a:schemeClr val="bg1"/>
                </a:solidFill>
              </a:rPr>
              <a:t>, </a:t>
            </a:r>
            <a:r>
              <a:rPr lang="en-GB" dirty="0">
                <a:solidFill>
                  <a:srgbClr val="FFFF00"/>
                </a:solidFill>
              </a:rPr>
              <a:t>expressed through use of characterisation, symbolism and climax.</a:t>
            </a:r>
          </a:p>
        </p:txBody>
      </p:sp>
    </p:spTree>
    <p:extLst>
      <p:ext uri="{BB962C8B-B14F-4D97-AF65-F5344CB8AC3E}">
        <p14:creationId xmlns:p14="http://schemas.microsoft.com/office/powerpoint/2010/main" val="1182628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 TE</a:t>
            </a:r>
            <a:endParaRPr lang="en-GB" dirty="0">
              <a:solidFill>
                <a:schemeClr val="bg1"/>
              </a:solidFill>
            </a:endParaRPr>
          </a:p>
        </p:txBody>
      </p:sp>
      <p:sp>
        <p:nvSpPr>
          <p:cNvPr id="3" name="Content Placeholder 2"/>
          <p:cNvSpPr>
            <a:spLocks noGrp="1"/>
          </p:cNvSpPr>
          <p:nvPr>
            <p:ph idx="1"/>
          </p:nvPr>
        </p:nvSpPr>
        <p:spPr/>
        <p:txBody>
          <a:bodyPr/>
          <a:lstStyle/>
          <a:p>
            <a:pPr marL="0" indent="0">
              <a:buNone/>
            </a:pPr>
            <a:r>
              <a:rPr lang="en-GB" dirty="0" smtClean="0">
                <a:solidFill>
                  <a:schemeClr val="tx2">
                    <a:lumMod val="40000"/>
                    <a:lumOff val="60000"/>
                  </a:schemeClr>
                </a:solidFill>
              </a:rPr>
              <a:t>In </a:t>
            </a:r>
            <a:r>
              <a:rPr lang="en-GB" dirty="0">
                <a:solidFill>
                  <a:schemeClr val="tx2">
                    <a:lumMod val="40000"/>
                    <a:lumOff val="60000"/>
                  </a:schemeClr>
                </a:solidFill>
              </a:rPr>
              <a:t>this novella, there is conflict </a:t>
            </a:r>
            <a:r>
              <a:rPr lang="en-GB" dirty="0" smtClean="0">
                <a:solidFill>
                  <a:schemeClr val="tx2">
                    <a:lumMod val="40000"/>
                    <a:lumOff val="60000"/>
                  </a:schemeClr>
                </a:solidFill>
              </a:rPr>
              <a:t>between </a:t>
            </a:r>
            <a:r>
              <a:rPr lang="en-GB" dirty="0" err="1" smtClean="0">
                <a:solidFill>
                  <a:schemeClr val="tx2">
                    <a:lumMod val="40000"/>
                    <a:lumOff val="60000"/>
                  </a:schemeClr>
                </a:solidFill>
              </a:rPr>
              <a:t>Lennie</a:t>
            </a:r>
            <a:r>
              <a:rPr lang="en-GB" dirty="0" smtClean="0">
                <a:solidFill>
                  <a:schemeClr val="tx2">
                    <a:lumMod val="40000"/>
                    <a:lumOff val="60000"/>
                  </a:schemeClr>
                </a:solidFill>
              </a:rPr>
              <a:t>, a working class man with learning difficulties, and Curley, a ranch owner’s son who is in a position of power and privilege. Steinbeck </a:t>
            </a:r>
            <a:r>
              <a:rPr lang="en-GB" dirty="0">
                <a:solidFill>
                  <a:schemeClr val="tx2">
                    <a:lumMod val="40000"/>
                    <a:lumOff val="60000"/>
                  </a:schemeClr>
                </a:solidFill>
              </a:rPr>
              <a:t>uses this conflict to explore the theme </a:t>
            </a:r>
            <a:r>
              <a:rPr lang="en-GB" dirty="0" smtClean="0">
                <a:solidFill>
                  <a:schemeClr val="tx2">
                    <a:lumMod val="40000"/>
                    <a:lumOff val="60000"/>
                  </a:schemeClr>
                </a:solidFill>
              </a:rPr>
              <a:t>of</a:t>
            </a:r>
            <a:r>
              <a:rPr lang="en-GB" dirty="0">
                <a:solidFill>
                  <a:schemeClr val="tx2">
                    <a:lumMod val="40000"/>
                    <a:lumOff val="60000"/>
                  </a:schemeClr>
                </a:solidFill>
              </a:rPr>
              <a:t> </a:t>
            </a:r>
            <a:r>
              <a:rPr lang="en-GB" dirty="0" smtClean="0">
                <a:solidFill>
                  <a:schemeClr val="tx2">
                    <a:lumMod val="40000"/>
                    <a:lumOff val="60000"/>
                  </a:schemeClr>
                </a:solidFill>
              </a:rPr>
              <a:t>The American Dream.</a:t>
            </a:r>
            <a:r>
              <a:rPr lang="en-GB" dirty="0" smtClean="0">
                <a:solidFill>
                  <a:srgbClr val="FFFF00"/>
                </a:solidFill>
              </a:rPr>
              <a:t> This </a:t>
            </a:r>
            <a:r>
              <a:rPr lang="en-GB" dirty="0">
                <a:solidFill>
                  <a:srgbClr val="FFFF00"/>
                </a:solidFill>
              </a:rPr>
              <a:t>conflict is demonstrated through Steinbeck’s use </a:t>
            </a:r>
            <a:r>
              <a:rPr lang="en-GB" dirty="0" smtClean="0">
                <a:solidFill>
                  <a:srgbClr val="FFFF00"/>
                </a:solidFill>
              </a:rPr>
              <a:t>of characterisation, key incident and symbolism.</a:t>
            </a:r>
            <a:endParaRPr lang="en-GB" b="1" dirty="0">
              <a:solidFill>
                <a:schemeClr val="tx2">
                  <a:lumMod val="40000"/>
                  <a:lumOff val="60000"/>
                </a:schemeClr>
              </a:solidFill>
            </a:endParaRPr>
          </a:p>
          <a:p>
            <a:endParaRPr lang="en-GB" dirty="0">
              <a:solidFill>
                <a:schemeClr val="bg1"/>
              </a:solidFill>
            </a:endParaRPr>
          </a:p>
        </p:txBody>
      </p:sp>
    </p:spTree>
    <p:extLst>
      <p:ext uri="{BB962C8B-B14F-4D97-AF65-F5344CB8AC3E}">
        <p14:creationId xmlns:p14="http://schemas.microsoft.com/office/powerpoint/2010/main" val="3593593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 Intro</a:t>
            </a:r>
            <a:endParaRPr lang="en-GB" dirty="0">
              <a:solidFill>
                <a:schemeClr val="bg1"/>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GB" dirty="0">
                <a:solidFill>
                  <a:schemeClr val="accent1">
                    <a:lumMod val="60000"/>
                    <a:lumOff val="40000"/>
                  </a:schemeClr>
                </a:solidFill>
              </a:rPr>
              <a:t>‘Of Mice and Men’ </a:t>
            </a:r>
            <a:r>
              <a:rPr lang="en-GB" dirty="0">
                <a:solidFill>
                  <a:schemeClr val="bg1"/>
                </a:solidFill>
              </a:rPr>
              <a:t>is a novella by </a:t>
            </a:r>
            <a:r>
              <a:rPr lang="en-GB" dirty="0">
                <a:solidFill>
                  <a:srgbClr val="00B050"/>
                </a:solidFill>
              </a:rPr>
              <a:t>John Steinbeck. </a:t>
            </a:r>
            <a:r>
              <a:rPr lang="en-GB" dirty="0">
                <a:solidFill>
                  <a:schemeClr val="accent6">
                    <a:lumMod val="60000"/>
                    <a:lumOff val="40000"/>
                  </a:schemeClr>
                </a:solidFill>
              </a:rPr>
              <a:t>The novella is set during the 1930s, the time of the Great Depression, in California. The two main protagonists </a:t>
            </a:r>
            <a:r>
              <a:rPr lang="en-GB" dirty="0" err="1">
                <a:solidFill>
                  <a:schemeClr val="accent6">
                    <a:lumMod val="60000"/>
                    <a:lumOff val="40000"/>
                  </a:schemeClr>
                </a:solidFill>
              </a:rPr>
              <a:t>Lennie</a:t>
            </a:r>
            <a:r>
              <a:rPr lang="en-GB" dirty="0">
                <a:solidFill>
                  <a:schemeClr val="accent6">
                    <a:lumMod val="60000"/>
                    <a:lumOff val="40000"/>
                  </a:schemeClr>
                </a:solidFill>
              </a:rPr>
              <a:t> and George are drifters who travel to find work on a ranch, in order to earn enough money to fulfil their dream of owning their own land. </a:t>
            </a:r>
            <a:r>
              <a:rPr lang="en-GB" dirty="0">
                <a:solidFill>
                  <a:schemeClr val="tx2">
                    <a:lumMod val="40000"/>
                    <a:lumOff val="60000"/>
                  </a:schemeClr>
                </a:solidFill>
              </a:rPr>
              <a:t>In this novella, there is conflict between </a:t>
            </a:r>
            <a:r>
              <a:rPr lang="en-GB" dirty="0" err="1">
                <a:solidFill>
                  <a:schemeClr val="tx2">
                    <a:lumMod val="40000"/>
                    <a:lumOff val="60000"/>
                  </a:schemeClr>
                </a:solidFill>
              </a:rPr>
              <a:t>Lennie</a:t>
            </a:r>
            <a:r>
              <a:rPr lang="en-GB" dirty="0">
                <a:solidFill>
                  <a:schemeClr val="tx2">
                    <a:lumMod val="40000"/>
                    <a:lumOff val="60000"/>
                  </a:schemeClr>
                </a:solidFill>
              </a:rPr>
              <a:t>, a working class man with learning difficulties, and Curley, a ranch owner’s son who is in a position of power and privilege. Steinbeck uses this conflict to explore the theme of The American Dream.</a:t>
            </a:r>
            <a:r>
              <a:rPr lang="en-GB" dirty="0">
                <a:solidFill>
                  <a:srgbClr val="FFFF00"/>
                </a:solidFill>
              </a:rPr>
              <a:t> This conflict is demonstrated through Steinbeck’s use of characterisation, key incident and symbolism.</a:t>
            </a:r>
            <a:endParaRPr lang="en-GB" b="1" dirty="0">
              <a:solidFill>
                <a:schemeClr val="tx2">
                  <a:lumMod val="40000"/>
                  <a:lumOff val="60000"/>
                </a:schemeClr>
              </a:solidFill>
            </a:endParaRPr>
          </a:p>
          <a:p>
            <a:pPr marL="0" indent="0">
              <a:buNone/>
            </a:pPr>
            <a:endParaRPr lang="en-GB" dirty="0">
              <a:solidFill>
                <a:schemeClr val="accent6">
                  <a:lumMod val="60000"/>
                  <a:lumOff val="40000"/>
                </a:schemeClr>
              </a:solidFill>
            </a:endParaRPr>
          </a:p>
          <a:p>
            <a:endParaRPr lang="en-GB" dirty="0">
              <a:solidFill>
                <a:schemeClr val="bg1"/>
              </a:solidFill>
            </a:endParaRPr>
          </a:p>
        </p:txBody>
      </p:sp>
    </p:spTree>
    <p:extLst>
      <p:ext uri="{BB962C8B-B14F-4D97-AF65-F5344CB8AC3E}">
        <p14:creationId xmlns:p14="http://schemas.microsoft.com/office/powerpoint/2010/main" val="10033038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p:txBody>
          <a:bodyPr>
            <a:normAutofit fontScale="90000"/>
          </a:bodyPr>
          <a:lstStyle/>
          <a:p>
            <a:pPr eaLnBrk="1" hangingPunct="1"/>
            <a:r>
              <a:rPr lang="en-GB" altLang="en-US" sz="4000" b="1" u="sng" dirty="0" smtClean="0">
                <a:solidFill>
                  <a:schemeClr val="bg1">
                    <a:lumMod val="95000"/>
                  </a:schemeClr>
                </a:solidFill>
              </a:rPr>
              <a:t>Essay Writing 101-</a:t>
            </a:r>
            <a:br>
              <a:rPr lang="en-GB" altLang="en-US" sz="4000" b="1" u="sng" dirty="0" smtClean="0">
                <a:solidFill>
                  <a:schemeClr val="bg1">
                    <a:lumMod val="95000"/>
                  </a:schemeClr>
                </a:solidFill>
              </a:rPr>
            </a:br>
            <a:r>
              <a:rPr lang="en-GB" altLang="en-US" sz="4000" b="1" u="sng" dirty="0" smtClean="0">
                <a:solidFill>
                  <a:schemeClr val="bg1">
                    <a:lumMod val="95000"/>
                  </a:schemeClr>
                </a:solidFill>
              </a:rPr>
              <a:t>Writing FULLY in Main Paragraphs</a:t>
            </a:r>
            <a:endParaRPr lang="en-US" altLang="en-US" sz="4000" b="1" u="sng" dirty="0">
              <a:solidFill>
                <a:schemeClr val="bg1">
                  <a:lumMod val="95000"/>
                </a:schemeClr>
              </a:solidFill>
            </a:endParaRPr>
          </a:p>
        </p:txBody>
      </p:sp>
      <p:pic>
        <p:nvPicPr>
          <p:cNvPr id="5" name="irc_mi" descr="http://i1.wp.com/www.quirkychrissy.com/wp-content/uploads/2012/11/sloth_sitting_school_desk1.jpg?resize=350%2C200">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0222" y="1833562"/>
            <a:ext cx="5583555" cy="3190875"/>
          </a:xfrm>
          <a:prstGeom prst="rect">
            <a:avLst/>
          </a:prstGeom>
          <a:noFill/>
          <a:ln>
            <a:noFill/>
          </a:ln>
        </p:spPr>
      </p:pic>
    </p:spTree>
    <p:extLst>
      <p:ext uri="{BB962C8B-B14F-4D97-AF65-F5344CB8AC3E}">
        <p14:creationId xmlns:p14="http://schemas.microsoft.com/office/powerpoint/2010/main" val="31731280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Using the Structure</a:t>
            </a:r>
            <a:endParaRPr lang="en-GB" dirty="0">
              <a:solidFill>
                <a:schemeClr val="bg1"/>
              </a:solidFill>
            </a:endParaRPr>
          </a:p>
        </p:txBody>
      </p:sp>
      <p:sp>
        <p:nvSpPr>
          <p:cNvPr id="3" name="Content Placeholder 2"/>
          <p:cNvSpPr>
            <a:spLocks noGrp="1"/>
          </p:cNvSpPr>
          <p:nvPr>
            <p:ph idx="1"/>
          </p:nvPr>
        </p:nvSpPr>
        <p:spPr>
          <a:xfrm>
            <a:off x="609600" y="1600200"/>
            <a:ext cx="6172200" cy="4876800"/>
          </a:xfrm>
        </p:spPr>
        <p:txBody>
          <a:bodyPr>
            <a:normAutofit fontScale="70000" lnSpcReduction="20000"/>
          </a:bodyPr>
          <a:lstStyle/>
          <a:p>
            <a:pPr marL="0" indent="0">
              <a:buNone/>
            </a:pPr>
            <a:r>
              <a:rPr lang="en-GB" dirty="0" smtClean="0">
                <a:solidFill>
                  <a:schemeClr val="bg1"/>
                </a:solidFill>
              </a:rPr>
              <a:t>REMEMBER! </a:t>
            </a:r>
          </a:p>
          <a:p>
            <a:pPr marL="0" indent="0">
              <a:buNone/>
            </a:pPr>
            <a:r>
              <a:rPr lang="en-GB" sz="4700" dirty="0" smtClean="0">
                <a:solidFill>
                  <a:schemeClr val="bg1"/>
                </a:solidFill>
              </a:rPr>
              <a:t>P</a:t>
            </a:r>
            <a:r>
              <a:rPr lang="en-GB" dirty="0" smtClean="0">
                <a:solidFill>
                  <a:schemeClr val="bg1"/>
                </a:solidFill>
              </a:rPr>
              <a:t>oint-(topic sentence-what are you writing about in this paragraph?)</a:t>
            </a:r>
          </a:p>
          <a:p>
            <a:pPr marL="0" indent="0">
              <a:buNone/>
            </a:pPr>
            <a:r>
              <a:rPr lang="en-GB" sz="4700" dirty="0" smtClean="0">
                <a:solidFill>
                  <a:schemeClr val="bg1"/>
                </a:solidFill>
              </a:rPr>
              <a:t>C</a:t>
            </a:r>
            <a:r>
              <a:rPr lang="en-GB" dirty="0" smtClean="0">
                <a:solidFill>
                  <a:schemeClr val="bg1"/>
                </a:solidFill>
              </a:rPr>
              <a:t>ontext- (when in the play does this take place? What’s going on at that point?)</a:t>
            </a:r>
          </a:p>
          <a:p>
            <a:pPr marL="0" indent="0">
              <a:buNone/>
            </a:pPr>
            <a:r>
              <a:rPr lang="en-GB" sz="4700" dirty="0" smtClean="0">
                <a:solidFill>
                  <a:schemeClr val="bg1"/>
                </a:solidFill>
              </a:rPr>
              <a:t>Q</a:t>
            </a:r>
            <a:r>
              <a:rPr lang="en-GB" dirty="0" smtClean="0">
                <a:solidFill>
                  <a:schemeClr val="bg1"/>
                </a:solidFill>
              </a:rPr>
              <a:t>uotation-(appropriate evidence)</a:t>
            </a:r>
          </a:p>
          <a:p>
            <a:pPr marL="0" indent="0">
              <a:buNone/>
            </a:pPr>
            <a:r>
              <a:rPr lang="en-GB" sz="5200" dirty="0" smtClean="0">
                <a:solidFill>
                  <a:schemeClr val="bg1"/>
                </a:solidFill>
              </a:rPr>
              <a:t>E</a:t>
            </a:r>
            <a:r>
              <a:rPr lang="en-GB" dirty="0" smtClean="0">
                <a:solidFill>
                  <a:schemeClr val="bg1"/>
                </a:solidFill>
              </a:rPr>
              <a:t>xplanation-(what does this quotation tell us? Explain key techniques used, why they are important)</a:t>
            </a:r>
          </a:p>
          <a:p>
            <a:pPr marL="0" indent="0">
              <a:buNone/>
            </a:pPr>
            <a:r>
              <a:rPr lang="en-GB" sz="5200" dirty="0" smtClean="0">
                <a:solidFill>
                  <a:schemeClr val="bg1"/>
                </a:solidFill>
              </a:rPr>
              <a:t>L</a:t>
            </a:r>
            <a:r>
              <a:rPr lang="en-GB" dirty="0" smtClean="0">
                <a:solidFill>
                  <a:schemeClr val="bg1"/>
                </a:solidFill>
              </a:rPr>
              <a:t>ink to Q-(why is this important to your overall point? How does it relate to the wider ideas/themes?)</a:t>
            </a:r>
            <a:endParaRPr lang="en-GB" dirty="0">
              <a:solidFill>
                <a:schemeClr val="bg1"/>
              </a:solidFill>
            </a:endParaRPr>
          </a:p>
        </p:txBody>
      </p:sp>
      <p:pic>
        <p:nvPicPr>
          <p:cNvPr id="4" name="irc_mi" descr="https://breckynwood.files.wordpress.com/2013/09/typing-hedgehog.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5181600"/>
            <a:ext cx="2743200" cy="1686910"/>
          </a:xfrm>
          <a:prstGeom prst="rect">
            <a:avLst/>
          </a:prstGeom>
          <a:noFill/>
          <a:ln>
            <a:noFill/>
          </a:ln>
        </p:spPr>
      </p:pic>
    </p:spTree>
    <p:extLst>
      <p:ext uri="{BB962C8B-B14F-4D97-AF65-F5344CB8AC3E}">
        <p14:creationId xmlns:p14="http://schemas.microsoft.com/office/powerpoint/2010/main" val="24853401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Making Your Point</a:t>
            </a:r>
            <a:endParaRPr lang="en-GB"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GB" dirty="0" smtClean="0">
                <a:solidFill>
                  <a:schemeClr val="bg1"/>
                </a:solidFill>
              </a:rPr>
              <a:t>Topic sentences are really important as they signpost your essay and help you to structure your writing</a:t>
            </a:r>
          </a:p>
          <a:p>
            <a:r>
              <a:rPr lang="en-GB" dirty="0" smtClean="0">
                <a:solidFill>
                  <a:schemeClr val="bg1"/>
                </a:solidFill>
              </a:rPr>
              <a:t>They remind you of what you are trying to say in the paragraph, and let the marker know what you intend to discuss</a:t>
            </a:r>
          </a:p>
          <a:p>
            <a:r>
              <a:rPr lang="en-GB" dirty="0" smtClean="0">
                <a:solidFill>
                  <a:schemeClr val="bg1"/>
                </a:solidFill>
              </a:rPr>
              <a:t>A topic sentence should include:</a:t>
            </a:r>
          </a:p>
          <a:p>
            <a:pPr lvl="1"/>
            <a:r>
              <a:rPr lang="en-GB" dirty="0" smtClean="0">
                <a:solidFill>
                  <a:schemeClr val="bg1"/>
                </a:solidFill>
              </a:rPr>
              <a:t>A linking word/phrase</a:t>
            </a:r>
          </a:p>
          <a:p>
            <a:pPr lvl="1"/>
            <a:r>
              <a:rPr lang="en-GB" dirty="0" smtClean="0">
                <a:solidFill>
                  <a:schemeClr val="bg1"/>
                </a:solidFill>
              </a:rPr>
              <a:t>A reference to the technique you will be analysing</a:t>
            </a:r>
          </a:p>
          <a:p>
            <a:pPr lvl="1"/>
            <a:r>
              <a:rPr lang="en-GB" dirty="0" smtClean="0">
                <a:solidFill>
                  <a:schemeClr val="bg1"/>
                </a:solidFill>
              </a:rPr>
              <a:t>A reference to the Q</a:t>
            </a:r>
          </a:p>
        </p:txBody>
      </p:sp>
    </p:spTree>
    <p:extLst>
      <p:ext uri="{BB962C8B-B14F-4D97-AF65-F5344CB8AC3E}">
        <p14:creationId xmlns:p14="http://schemas.microsoft.com/office/powerpoint/2010/main" val="20394520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Linking Words</a:t>
            </a:r>
            <a:endParaRPr lang="en-GB" dirty="0">
              <a:solidFill>
                <a:schemeClr val="bg1"/>
              </a:solidFill>
            </a:endParaRPr>
          </a:p>
        </p:txBody>
      </p:sp>
      <p:sp>
        <p:nvSpPr>
          <p:cNvPr id="4" name="Text Box 6"/>
          <p:cNvSpPr txBox="1">
            <a:spLocks noChangeArrowheads="1"/>
          </p:cNvSpPr>
          <p:nvPr/>
        </p:nvSpPr>
        <p:spPr bwMode="auto">
          <a:xfrm>
            <a:off x="381000" y="1219200"/>
            <a:ext cx="3088758" cy="11239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07000"/>
              </a:lnSpc>
              <a:spcAft>
                <a:spcPts val="800"/>
              </a:spcAft>
            </a:pPr>
            <a:r>
              <a:rPr lang="en-GB" sz="1400" b="1">
                <a:effectLst/>
                <a:latin typeface="Calibri"/>
                <a:ea typeface="Calibri"/>
                <a:cs typeface="Arial"/>
              </a:rPr>
              <a:t>Introducing an idea</a:t>
            </a:r>
            <a:endParaRPr lang="en-GB" sz="1100">
              <a:effectLst/>
              <a:latin typeface="Calibri"/>
              <a:ea typeface="Calibri"/>
              <a:cs typeface="Arial"/>
            </a:endParaRPr>
          </a:p>
          <a:p>
            <a:pPr>
              <a:lnSpc>
                <a:spcPct val="107000"/>
              </a:lnSpc>
              <a:spcAft>
                <a:spcPts val="800"/>
              </a:spcAft>
            </a:pPr>
            <a:r>
              <a:rPr lang="en-GB" sz="1400">
                <a:effectLst/>
                <a:latin typeface="Calibri"/>
                <a:ea typeface="Calibri"/>
                <a:cs typeface="Arial"/>
              </a:rPr>
              <a:t>-firstly		-to begin</a:t>
            </a:r>
            <a:endParaRPr lang="en-GB" sz="1100">
              <a:effectLst/>
              <a:latin typeface="Calibri"/>
              <a:ea typeface="Calibri"/>
              <a:cs typeface="Arial"/>
            </a:endParaRPr>
          </a:p>
          <a:p>
            <a:pPr>
              <a:lnSpc>
                <a:spcPct val="107000"/>
              </a:lnSpc>
              <a:spcAft>
                <a:spcPts val="800"/>
              </a:spcAft>
            </a:pPr>
            <a:r>
              <a:rPr lang="en-GB" sz="1400">
                <a:effectLst/>
                <a:latin typeface="Calibri"/>
                <a:ea typeface="Calibri"/>
                <a:cs typeface="Arial"/>
              </a:rPr>
              <a:t>-primarily		-initially</a:t>
            </a:r>
            <a:endParaRPr lang="en-GB" sz="1100">
              <a:effectLst/>
              <a:latin typeface="Calibri"/>
              <a:ea typeface="Calibri"/>
              <a:cs typeface="Arial"/>
            </a:endParaRPr>
          </a:p>
          <a:p>
            <a:pPr>
              <a:lnSpc>
                <a:spcPct val="107000"/>
              </a:lnSpc>
              <a:spcAft>
                <a:spcPts val="800"/>
              </a:spcAft>
            </a:pPr>
            <a:r>
              <a:rPr lang="en-GB" sz="1400">
                <a:effectLst/>
                <a:latin typeface="Calibri"/>
                <a:ea typeface="Calibri"/>
                <a:cs typeface="Arial"/>
              </a:rPr>
              <a:t> </a:t>
            </a:r>
            <a:endParaRPr lang="en-GB" sz="1100">
              <a:effectLst/>
              <a:latin typeface="Calibri"/>
              <a:ea typeface="Calibri"/>
              <a:cs typeface="Arial"/>
            </a:endParaRPr>
          </a:p>
        </p:txBody>
      </p:sp>
      <p:sp>
        <p:nvSpPr>
          <p:cNvPr id="5" name="Text Box 5"/>
          <p:cNvSpPr txBox="1">
            <a:spLocks noChangeArrowheads="1"/>
          </p:cNvSpPr>
          <p:nvPr/>
        </p:nvSpPr>
        <p:spPr bwMode="auto">
          <a:xfrm>
            <a:off x="381001" y="2683171"/>
            <a:ext cx="3088758" cy="219362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07000"/>
              </a:lnSpc>
              <a:spcAft>
                <a:spcPts val="800"/>
              </a:spcAft>
            </a:pPr>
            <a:r>
              <a:rPr lang="en-GB" sz="1400" b="1" dirty="0">
                <a:effectLst/>
                <a:latin typeface="Calibri"/>
                <a:ea typeface="Calibri"/>
                <a:cs typeface="Arial"/>
              </a:rPr>
              <a:t>Adding to an idea/argument</a:t>
            </a:r>
            <a:endParaRPr lang="en-GB" sz="1100" dirty="0">
              <a:effectLst/>
              <a:latin typeface="Calibri"/>
              <a:ea typeface="Calibri"/>
              <a:cs typeface="Arial"/>
            </a:endParaRPr>
          </a:p>
          <a:p>
            <a:pPr>
              <a:lnSpc>
                <a:spcPct val="107000"/>
              </a:lnSpc>
              <a:spcAft>
                <a:spcPts val="800"/>
              </a:spcAft>
            </a:pPr>
            <a:r>
              <a:rPr lang="en-GB" sz="1400" dirty="0">
                <a:effectLst/>
                <a:latin typeface="Calibri"/>
                <a:ea typeface="Calibri"/>
                <a:cs typeface="Arial"/>
              </a:rPr>
              <a:t>-additionally		-</a:t>
            </a:r>
            <a:r>
              <a:rPr lang="en-GB" sz="1400" dirty="0" smtClean="0">
                <a:effectLst/>
                <a:latin typeface="Calibri"/>
                <a:ea typeface="Calibri"/>
                <a:cs typeface="Arial"/>
              </a:rPr>
              <a:t>furthermore</a:t>
            </a:r>
            <a:endParaRPr lang="en-GB" sz="1400" dirty="0">
              <a:latin typeface="Calibri"/>
              <a:ea typeface="Calibri"/>
              <a:cs typeface="Arial"/>
            </a:endParaRPr>
          </a:p>
          <a:p>
            <a:pPr>
              <a:lnSpc>
                <a:spcPct val="107000"/>
              </a:lnSpc>
              <a:spcAft>
                <a:spcPts val="800"/>
              </a:spcAft>
            </a:pPr>
            <a:r>
              <a:rPr lang="en-GB" sz="1400" dirty="0">
                <a:effectLst/>
                <a:latin typeface="Calibri"/>
                <a:ea typeface="Calibri"/>
                <a:cs typeface="Arial"/>
              </a:rPr>
              <a:t>-</a:t>
            </a:r>
            <a:r>
              <a:rPr lang="en-GB" sz="1400" dirty="0" smtClean="0">
                <a:effectLst/>
                <a:latin typeface="Calibri"/>
                <a:ea typeface="Calibri"/>
                <a:cs typeface="Arial"/>
              </a:rPr>
              <a:t>in addition</a:t>
            </a:r>
            <a:r>
              <a:rPr lang="en-GB" sz="1100" dirty="0">
                <a:latin typeface="Calibri"/>
                <a:ea typeface="Calibri"/>
                <a:cs typeface="Arial"/>
              </a:rPr>
              <a:t>	</a:t>
            </a:r>
            <a:r>
              <a:rPr lang="en-GB" sz="1100" dirty="0" smtClean="0">
                <a:latin typeface="Calibri"/>
                <a:ea typeface="Calibri"/>
                <a:cs typeface="Arial"/>
              </a:rPr>
              <a:t>	</a:t>
            </a:r>
            <a:r>
              <a:rPr lang="en-GB" sz="1400" dirty="0" smtClean="0">
                <a:effectLst/>
                <a:latin typeface="Calibri"/>
                <a:ea typeface="Calibri"/>
                <a:cs typeface="Arial"/>
              </a:rPr>
              <a:t>-also</a:t>
            </a:r>
            <a:r>
              <a:rPr lang="en-GB" sz="1400" dirty="0">
                <a:effectLst/>
                <a:latin typeface="Calibri"/>
                <a:ea typeface="Calibri"/>
                <a:cs typeface="Arial"/>
              </a:rPr>
              <a:t>	</a:t>
            </a:r>
            <a:r>
              <a:rPr lang="en-GB" sz="1400" dirty="0">
                <a:latin typeface="Calibri"/>
                <a:ea typeface="Calibri"/>
                <a:cs typeface="Arial"/>
              </a:rPr>
              <a:t> </a:t>
            </a:r>
            <a:r>
              <a:rPr lang="en-GB" sz="1400" dirty="0" smtClean="0">
                <a:latin typeface="Calibri"/>
                <a:ea typeface="Calibri"/>
                <a:cs typeface="Arial"/>
              </a:rPr>
              <a:t>   </a:t>
            </a:r>
            <a:r>
              <a:rPr lang="en-GB" sz="1400" dirty="0" smtClean="0">
                <a:effectLst/>
                <a:latin typeface="Calibri"/>
                <a:ea typeface="Calibri"/>
                <a:cs typeface="Arial"/>
              </a:rPr>
              <a:t>-</a:t>
            </a:r>
            <a:r>
              <a:rPr lang="en-GB" sz="1400" dirty="0">
                <a:effectLst/>
                <a:latin typeface="Calibri"/>
                <a:ea typeface="Calibri"/>
                <a:cs typeface="Arial"/>
              </a:rPr>
              <a:t>moreover		-in the same </a:t>
            </a:r>
            <a:r>
              <a:rPr lang="en-GB" sz="1400" dirty="0" smtClean="0">
                <a:effectLst/>
                <a:latin typeface="Calibri"/>
                <a:ea typeface="Calibri"/>
                <a:cs typeface="Arial"/>
              </a:rPr>
              <a:t>		way</a:t>
            </a:r>
            <a:endParaRPr lang="en-GB" sz="1100" dirty="0">
              <a:effectLst/>
              <a:latin typeface="Calibri"/>
              <a:ea typeface="Calibri"/>
              <a:cs typeface="Arial"/>
            </a:endParaRPr>
          </a:p>
          <a:p>
            <a:pPr>
              <a:lnSpc>
                <a:spcPct val="107000"/>
              </a:lnSpc>
              <a:spcAft>
                <a:spcPts val="800"/>
              </a:spcAft>
            </a:pPr>
            <a:r>
              <a:rPr lang="en-GB" sz="1400" dirty="0">
                <a:effectLst/>
                <a:latin typeface="Calibri"/>
                <a:ea typeface="Calibri"/>
                <a:cs typeface="Arial"/>
              </a:rPr>
              <a:t>-as previously stated	</a:t>
            </a:r>
            <a:r>
              <a:rPr lang="en-GB" sz="1400" dirty="0" smtClean="0">
                <a:effectLst/>
                <a:latin typeface="Calibri"/>
                <a:ea typeface="Calibri"/>
                <a:cs typeface="Arial"/>
              </a:rPr>
              <a:t>-</a:t>
            </a:r>
            <a:r>
              <a:rPr lang="en-GB" sz="1400" dirty="0">
                <a:effectLst/>
                <a:latin typeface="Calibri"/>
                <a:ea typeface="Calibri"/>
                <a:cs typeface="Arial"/>
              </a:rPr>
              <a:t>similarly</a:t>
            </a:r>
            <a:endParaRPr lang="en-GB" sz="1100" dirty="0">
              <a:effectLst/>
              <a:latin typeface="Calibri"/>
              <a:ea typeface="Calibri"/>
              <a:cs typeface="Arial"/>
            </a:endParaRPr>
          </a:p>
        </p:txBody>
      </p:sp>
      <p:sp>
        <p:nvSpPr>
          <p:cNvPr id="6" name="Text Box 4"/>
          <p:cNvSpPr txBox="1">
            <a:spLocks noChangeArrowheads="1"/>
          </p:cNvSpPr>
          <p:nvPr/>
        </p:nvSpPr>
        <p:spPr bwMode="auto">
          <a:xfrm>
            <a:off x="3733801" y="1186858"/>
            <a:ext cx="3429000" cy="132774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07000"/>
              </a:lnSpc>
              <a:spcAft>
                <a:spcPts val="800"/>
              </a:spcAft>
            </a:pPr>
            <a:r>
              <a:rPr lang="en-GB" sz="1400" b="1">
                <a:effectLst/>
                <a:latin typeface="Calibri"/>
                <a:ea typeface="Calibri"/>
                <a:cs typeface="Arial"/>
              </a:rPr>
              <a:t>Contrasting an idea/argument</a:t>
            </a:r>
            <a:endParaRPr lang="en-GB" sz="1100">
              <a:effectLst/>
              <a:latin typeface="Calibri"/>
              <a:ea typeface="Calibri"/>
              <a:cs typeface="Arial"/>
            </a:endParaRPr>
          </a:p>
          <a:p>
            <a:pPr>
              <a:lnSpc>
                <a:spcPct val="107000"/>
              </a:lnSpc>
              <a:spcAft>
                <a:spcPts val="800"/>
              </a:spcAft>
            </a:pPr>
            <a:r>
              <a:rPr lang="en-GB" sz="1400">
                <a:effectLst/>
                <a:latin typeface="Calibri"/>
                <a:ea typeface="Calibri"/>
                <a:cs typeface="Arial"/>
              </a:rPr>
              <a:t>-in contrast		-on the other hand	</a:t>
            </a:r>
            <a:endParaRPr lang="en-GB" sz="1100">
              <a:effectLst/>
              <a:latin typeface="Calibri"/>
              <a:ea typeface="Calibri"/>
              <a:cs typeface="Arial"/>
            </a:endParaRPr>
          </a:p>
          <a:p>
            <a:pPr>
              <a:lnSpc>
                <a:spcPct val="107000"/>
              </a:lnSpc>
              <a:spcAft>
                <a:spcPts val="800"/>
              </a:spcAft>
            </a:pPr>
            <a:r>
              <a:rPr lang="en-GB" sz="1400">
                <a:effectLst/>
                <a:latin typeface="Calibri"/>
                <a:ea typeface="Calibri"/>
                <a:cs typeface="Arial"/>
              </a:rPr>
              <a:t>-in comparison	-instead</a:t>
            </a:r>
            <a:endParaRPr lang="en-GB" sz="1100">
              <a:effectLst/>
              <a:latin typeface="Calibri"/>
              <a:ea typeface="Calibri"/>
              <a:cs typeface="Arial"/>
            </a:endParaRPr>
          </a:p>
        </p:txBody>
      </p:sp>
      <p:sp>
        <p:nvSpPr>
          <p:cNvPr id="7" name="Text Box 3"/>
          <p:cNvSpPr txBox="1">
            <a:spLocks noChangeArrowheads="1"/>
          </p:cNvSpPr>
          <p:nvPr/>
        </p:nvSpPr>
        <p:spPr bwMode="auto">
          <a:xfrm>
            <a:off x="3888582" y="2683171"/>
            <a:ext cx="3119438" cy="12096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07000"/>
              </a:lnSpc>
              <a:spcAft>
                <a:spcPts val="800"/>
              </a:spcAft>
            </a:pPr>
            <a:r>
              <a:rPr lang="en-GB" sz="1400" b="1" dirty="0">
                <a:effectLst/>
                <a:latin typeface="Calibri"/>
                <a:ea typeface="Calibri"/>
                <a:cs typeface="Arial"/>
              </a:rPr>
              <a:t>Giving examples</a:t>
            </a:r>
            <a:endParaRPr lang="en-GB" sz="1100" dirty="0">
              <a:effectLst/>
              <a:latin typeface="Calibri"/>
              <a:ea typeface="Calibri"/>
              <a:cs typeface="Arial"/>
            </a:endParaRPr>
          </a:p>
          <a:p>
            <a:pPr>
              <a:lnSpc>
                <a:spcPct val="107000"/>
              </a:lnSpc>
              <a:spcAft>
                <a:spcPts val="800"/>
              </a:spcAft>
            </a:pPr>
            <a:r>
              <a:rPr lang="en-GB" sz="1400" dirty="0">
                <a:effectLst/>
                <a:latin typeface="Calibri"/>
                <a:ea typeface="Calibri"/>
                <a:cs typeface="Arial"/>
              </a:rPr>
              <a:t>-for example		-for instance</a:t>
            </a:r>
            <a:endParaRPr lang="en-GB" sz="1100" dirty="0">
              <a:effectLst/>
              <a:latin typeface="Calibri"/>
              <a:ea typeface="Calibri"/>
              <a:cs typeface="Arial"/>
            </a:endParaRPr>
          </a:p>
          <a:p>
            <a:pPr>
              <a:lnSpc>
                <a:spcPct val="107000"/>
              </a:lnSpc>
              <a:spcAft>
                <a:spcPts val="800"/>
              </a:spcAft>
            </a:pPr>
            <a:r>
              <a:rPr lang="en-GB" sz="1400" dirty="0">
                <a:effectLst/>
                <a:latin typeface="Calibri"/>
                <a:ea typeface="Calibri"/>
                <a:cs typeface="Arial"/>
              </a:rPr>
              <a:t>-such as		</a:t>
            </a:r>
            <a:r>
              <a:rPr lang="en-GB" sz="1400" dirty="0" smtClean="0">
                <a:effectLst/>
                <a:latin typeface="Calibri"/>
                <a:ea typeface="Calibri"/>
                <a:cs typeface="Arial"/>
              </a:rPr>
              <a:t>-by </a:t>
            </a:r>
            <a:r>
              <a:rPr lang="en-GB" sz="1400" dirty="0">
                <a:effectLst/>
                <a:latin typeface="Calibri"/>
                <a:ea typeface="Calibri"/>
                <a:cs typeface="Arial"/>
              </a:rPr>
              <a:t>way of </a:t>
            </a:r>
            <a:r>
              <a:rPr lang="en-GB" sz="1400" dirty="0" smtClean="0">
                <a:effectLst/>
                <a:latin typeface="Calibri"/>
                <a:ea typeface="Calibri"/>
                <a:cs typeface="Arial"/>
              </a:rPr>
              <a:t>			illustration</a:t>
            </a:r>
            <a:endParaRPr lang="en-GB" sz="1100" dirty="0">
              <a:effectLst/>
              <a:latin typeface="Calibri"/>
              <a:ea typeface="Calibri"/>
              <a:cs typeface="Arial"/>
            </a:endParaRPr>
          </a:p>
        </p:txBody>
      </p:sp>
      <p:sp>
        <p:nvSpPr>
          <p:cNvPr id="8" name="Text Box 1"/>
          <p:cNvSpPr txBox="1">
            <a:spLocks noChangeArrowheads="1"/>
          </p:cNvSpPr>
          <p:nvPr/>
        </p:nvSpPr>
        <p:spPr bwMode="auto">
          <a:xfrm>
            <a:off x="3581401" y="4133850"/>
            <a:ext cx="4953000" cy="14859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07000"/>
              </a:lnSpc>
              <a:spcAft>
                <a:spcPts val="800"/>
              </a:spcAft>
            </a:pPr>
            <a:r>
              <a:rPr lang="en-GB" sz="1400" b="1" dirty="0">
                <a:effectLst/>
                <a:latin typeface="Calibri"/>
                <a:ea typeface="Calibri"/>
                <a:cs typeface="Arial"/>
              </a:rPr>
              <a:t>Concluding and summarising</a:t>
            </a:r>
            <a:endParaRPr lang="en-GB" sz="1100" dirty="0">
              <a:effectLst/>
              <a:latin typeface="Calibri"/>
              <a:ea typeface="Calibri"/>
              <a:cs typeface="Arial"/>
            </a:endParaRPr>
          </a:p>
          <a:p>
            <a:pPr>
              <a:lnSpc>
                <a:spcPct val="107000"/>
              </a:lnSpc>
              <a:spcAft>
                <a:spcPts val="800"/>
              </a:spcAft>
            </a:pPr>
            <a:r>
              <a:rPr lang="en-GB" sz="1400" dirty="0">
                <a:effectLst/>
                <a:latin typeface="Calibri"/>
                <a:ea typeface="Calibri"/>
                <a:cs typeface="Arial"/>
              </a:rPr>
              <a:t>-in conclusion	-to conclude		-lastly</a:t>
            </a:r>
            <a:endParaRPr lang="en-GB" sz="1100" dirty="0">
              <a:effectLst/>
              <a:latin typeface="Calibri"/>
              <a:ea typeface="Calibri"/>
              <a:cs typeface="Arial"/>
            </a:endParaRPr>
          </a:p>
          <a:p>
            <a:pPr>
              <a:lnSpc>
                <a:spcPct val="107000"/>
              </a:lnSpc>
              <a:spcAft>
                <a:spcPts val="800"/>
              </a:spcAft>
            </a:pPr>
            <a:r>
              <a:rPr lang="en-GB" sz="1400" dirty="0">
                <a:effectLst/>
                <a:latin typeface="Calibri"/>
                <a:ea typeface="Calibri"/>
                <a:cs typeface="Arial"/>
              </a:rPr>
              <a:t>-all in all		-in summary		-to sum up</a:t>
            </a:r>
            <a:endParaRPr lang="en-GB" sz="1100" dirty="0">
              <a:effectLst/>
              <a:latin typeface="Calibri"/>
              <a:ea typeface="Calibri"/>
              <a:cs typeface="Arial"/>
            </a:endParaRPr>
          </a:p>
        </p:txBody>
      </p:sp>
    </p:spTree>
    <p:extLst>
      <p:ext uri="{BB962C8B-B14F-4D97-AF65-F5344CB8AC3E}">
        <p14:creationId xmlns:p14="http://schemas.microsoft.com/office/powerpoint/2010/main" val="16955003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a:xfrm>
            <a:off x="457200" y="1600200"/>
            <a:ext cx="5715000" cy="4525963"/>
          </a:xfrm>
        </p:spPr>
        <p:txBody>
          <a:bodyPr>
            <a:normAutofit fontScale="70000" lnSpcReduction="20000"/>
          </a:bodyPr>
          <a:lstStyle/>
          <a:p>
            <a:pPr marL="0" indent="0">
              <a:buNone/>
            </a:pPr>
            <a:r>
              <a:rPr lang="en-GB" u="sng" dirty="0" smtClean="0">
                <a:solidFill>
                  <a:schemeClr val="bg1"/>
                </a:solidFill>
              </a:rPr>
              <a:t>Question</a:t>
            </a:r>
          </a:p>
          <a:p>
            <a:pPr marL="0" lvl="0" indent="0">
              <a:buNone/>
            </a:pPr>
            <a:r>
              <a:rPr lang="en-GB" dirty="0">
                <a:solidFill>
                  <a:schemeClr val="bg1"/>
                </a:solidFill>
              </a:rPr>
              <a:t>Choose a </a:t>
            </a:r>
            <a:r>
              <a:rPr lang="en-GB" u="sng" dirty="0">
                <a:solidFill>
                  <a:schemeClr val="bg1"/>
                </a:solidFill>
              </a:rPr>
              <a:t>novel or short story </a:t>
            </a:r>
            <a:r>
              <a:rPr lang="en-GB" dirty="0">
                <a:solidFill>
                  <a:schemeClr val="bg1"/>
                </a:solidFill>
              </a:rPr>
              <a:t>in which there is a </a:t>
            </a:r>
            <a:r>
              <a:rPr lang="en-GB" u="sng" dirty="0">
                <a:solidFill>
                  <a:schemeClr val="bg1"/>
                </a:solidFill>
              </a:rPr>
              <a:t>character </a:t>
            </a:r>
            <a:r>
              <a:rPr lang="en-GB" dirty="0">
                <a:solidFill>
                  <a:schemeClr val="bg1"/>
                </a:solidFill>
              </a:rPr>
              <a:t>involved in </a:t>
            </a:r>
            <a:r>
              <a:rPr lang="en-GB" u="sng" dirty="0">
                <a:solidFill>
                  <a:schemeClr val="bg1"/>
                </a:solidFill>
              </a:rPr>
              <a:t>some form of conflict</a:t>
            </a:r>
            <a:r>
              <a:rPr lang="en-GB" dirty="0">
                <a:solidFill>
                  <a:schemeClr val="bg1"/>
                </a:solidFill>
              </a:rPr>
              <a:t>. </a:t>
            </a:r>
          </a:p>
          <a:p>
            <a:pPr marL="0" lvl="0" indent="0">
              <a:buNone/>
            </a:pPr>
            <a:endParaRPr lang="en-GB" dirty="0">
              <a:solidFill>
                <a:schemeClr val="bg1"/>
              </a:solidFill>
            </a:endParaRPr>
          </a:p>
          <a:p>
            <a:pPr marL="0" indent="0">
              <a:buNone/>
            </a:pPr>
            <a:r>
              <a:rPr lang="en-GB" dirty="0">
                <a:solidFill>
                  <a:schemeClr val="bg1"/>
                </a:solidFill>
              </a:rPr>
              <a:t>By referring to </a:t>
            </a:r>
            <a:r>
              <a:rPr lang="en-GB" u="sng" dirty="0">
                <a:solidFill>
                  <a:schemeClr val="bg1"/>
                </a:solidFill>
              </a:rPr>
              <a:t>appropriate techniques</a:t>
            </a:r>
            <a:r>
              <a:rPr lang="en-GB" dirty="0">
                <a:solidFill>
                  <a:schemeClr val="bg1"/>
                </a:solidFill>
              </a:rPr>
              <a:t>, show </a:t>
            </a:r>
            <a:r>
              <a:rPr lang="en-GB" u="sng" dirty="0">
                <a:solidFill>
                  <a:schemeClr val="bg1"/>
                </a:solidFill>
              </a:rPr>
              <a:t>how the character comes to be involved </a:t>
            </a:r>
            <a:r>
              <a:rPr lang="en-GB" dirty="0">
                <a:solidFill>
                  <a:schemeClr val="bg1"/>
                </a:solidFill>
              </a:rPr>
              <a:t>in this conflict and </a:t>
            </a:r>
            <a:r>
              <a:rPr lang="en-GB" u="sng" dirty="0">
                <a:solidFill>
                  <a:schemeClr val="bg1"/>
                </a:solidFill>
              </a:rPr>
              <a:t>how the conflict develops throughout the text</a:t>
            </a:r>
            <a:r>
              <a:rPr lang="en-GB" dirty="0">
                <a:solidFill>
                  <a:schemeClr val="bg1"/>
                </a:solidFill>
              </a:rPr>
              <a:t>.</a:t>
            </a:r>
          </a:p>
          <a:p>
            <a:pPr marL="0" indent="0">
              <a:buNone/>
            </a:pPr>
            <a:endParaRPr lang="en-GB" dirty="0">
              <a:solidFill>
                <a:schemeClr val="bg1"/>
              </a:solidFill>
            </a:endParaRPr>
          </a:p>
          <a:p>
            <a:pPr marL="0" indent="0">
              <a:buNone/>
            </a:pPr>
            <a:r>
              <a:rPr lang="en-GB" u="sng" dirty="0" smtClean="0">
                <a:solidFill>
                  <a:schemeClr val="bg1"/>
                </a:solidFill>
              </a:rPr>
              <a:t>Example topic sentence-MP1</a:t>
            </a:r>
          </a:p>
          <a:p>
            <a:pPr marL="0" indent="0">
              <a:buNone/>
            </a:pPr>
            <a:r>
              <a:rPr lang="en-GB" i="1" dirty="0">
                <a:solidFill>
                  <a:srgbClr val="FFFF00"/>
                </a:solidFill>
              </a:rPr>
              <a:t>Firstly</a:t>
            </a:r>
            <a:r>
              <a:rPr lang="en-GB" i="1" dirty="0">
                <a:solidFill>
                  <a:schemeClr val="bg1"/>
                </a:solidFill>
              </a:rPr>
              <a:t>, Steinbeck </a:t>
            </a:r>
            <a:r>
              <a:rPr lang="en-GB" i="1" dirty="0">
                <a:solidFill>
                  <a:schemeClr val="accent1">
                    <a:lumMod val="60000"/>
                    <a:lumOff val="40000"/>
                  </a:schemeClr>
                </a:solidFill>
              </a:rPr>
              <a:t>creates a </a:t>
            </a:r>
            <a:r>
              <a:rPr lang="en-GB" i="1" dirty="0" smtClean="0">
                <a:solidFill>
                  <a:schemeClr val="accent1">
                    <a:lumMod val="60000"/>
                    <a:lumOff val="40000"/>
                  </a:schemeClr>
                </a:solidFill>
              </a:rPr>
              <a:t>sense of conflict between </a:t>
            </a:r>
            <a:r>
              <a:rPr lang="en-GB" i="1" dirty="0">
                <a:solidFill>
                  <a:schemeClr val="accent1">
                    <a:lumMod val="60000"/>
                    <a:lumOff val="40000"/>
                  </a:schemeClr>
                </a:solidFill>
              </a:rPr>
              <a:t>the characters of </a:t>
            </a:r>
            <a:r>
              <a:rPr lang="en-GB" i="1" dirty="0" err="1">
                <a:solidFill>
                  <a:schemeClr val="accent1">
                    <a:lumMod val="60000"/>
                    <a:lumOff val="40000"/>
                  </a:schemeClr>
                </a:solidFill>
              </a:rPr>
              <a:t>Lennie</a:t>
            </a:r>
            <a:r>
              <a:rPr lang="en-GB" i="1" dirty="0">
                <a:solidFill>
                  <a:schemeClr val="accent1">
                    <a:lumMod val="60000"/>
                    <a:lumOff val="40000"/>
                  </a:schemeClr>
                </a:solidFill>
              </a:rPr>
              <a:t> and Curley </a:t>
            </a:r>
            <a:r>
              <a:rPr lang="en-GB" i="1" dirty="0">
                <a:solidFill>
                  <a:schemeClr val="bg1"/>
                </a:solidFill>
              </a:rPr>
              <a:t>in their </a:t>
            </a:r>
            <a:r>
              <a:rPr lang="en-GB" i="1" dirty="0" smtClean="0">
                <a:solidFill>
                  <a:srgbClr val="92D050"/>
                </a:solidFill>
              </a:rPr>
              <a:t>initial meeting, through characterisation.</a:t>
            </a:r>
            <a:endParaRPr lang="en-GB" u="sng" dirty="0">
              <a:solidFill>
                <a:schemeClr val="bg1"/>
              </a:solidFill>
            </a:endParaRPr>
          </a:p>
          <a:p>
            <a:pPr marL="0" indent="0">
              <a:buNone/>
            </a:pPr>
            <a:endParaRPr lang="en-GB" u="sng" dirty="0" smtClean="0">
              <a:solidFill>
                <a:schemeClr val="bg1"/>
              </a:solidFill>
            </a:endParaRPr>
          </a:p>
          <a:p>
            <a:pPr marL="0" indent="0">
              <a:buNone/>
            </a:pPr>
            <a:endParaRPr lang="en-GB" dirty="0">
              <a:solidFill>
                <a:schemeClr val="bg1"/>
              </a:solidFill>
            </a:endParaRPr>
          </a:p>
        </p:txBody>
      </p:sp>
      <p:sp>
        <p:nvSpPr>
          <p:cNvPr id="5" name="Rectangle 4"/>
          <p:cNvSpPr/>
          <p:nvPr/>
        </p:nvSpPr>
        <p:spPr>
          <a:xfrm>
            <a:off x="6172200" y="1662223"/>
            <a:ext cx="2819400" cy="2862322"/>
          </a:xfrm>
          <a:prstGeom prst="rect">
            <a:avLst/>
          </a:prstGeom>
          <a:solidFill>
            <a:schemeClr val="accent1"/>
          </a:solidFill>
        </p:spPr>
        <p:txBody>
          <a:bodyPr wrap="square">
            <a:spAutoFit/>
          </a:bodyPr>
          <a:lstStyle/>
          <a:p>
            <a:r>
              <a:rPr lang="en-GB" sz="2000" dirty="0">
                <a:solidFill>
                  <a:schemeClr val="bg1"/>
                </a:solidFill>
              </a:rPr>
              <a:t>A topic sentence should include:</a:t>
            </a:r>
          </a:p>
          <a:p>
            <a:pPr marL="742950" lvl="1" indent="-285750">
              <a:buFont typeface="Arial" pitchFamily="34" charset="0"/>
              <a:buChar char="•"/>
            </a:pPr>
            <a:r>
              <a:rPr lang="en-GB" sz="2000" dirty="0">
                <a:solidFill>
                  <a:srgbClr val="FFFF00"/>
                </a:solidFill>
              </a:rPr>
              <a:t>A linking word/phrase</a:t>
            </a:r>
          </a:p>
          <a:p>
            <a:pPr marL="742950" lvl="1" indent="-285750">
              <a:buFont typeface="Arial" pitchFamily="34" charset="0"/>
              <a:buChar char="•"/>
            </a:pPr>
            <a:r>
              <a:rPr lang="en-GB" sz="2000" dirty="0">
                <a:solidFill>
                  <a:srgbClr val="92D050"/>
                </a:solidFill>
              </a:rPr>
              <a:t>A reference to the technique you will be analysing</a:t>
            </a:r>
          </a:p>
          <a:p>
            <a:pPr marL="742950" lvl="1" indent="-285750">
              <a:buFont typeface="Arial" pitchFamily="34" charset="0"/>
              <a:buChar char="•"/>
            </a:pPr>
            <a:r>
              <a:rPr lang="en-GB" sz="2000" dirty="0">
                <a:solidFill>
                  <a:srgbClr val="FF0000"/>
                </a:solidFill>
              </a:rPr>
              <a:t>A reference to the Q</a:t>
            </a:r>
          </a:p>
        </p:txBody>
      </p:sp>
    </p:spTree>
    <p:extLst>
      <p:ext uri="{BB962C8B-B14F-4D97-AF65-F5344CB8AC3E}">
        <p14:creationId xmlns:p14="http://schemas.microsoft.com/office/powerpoint/2010/main" val="24166263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Topic Sentence Practice</a:t>
            </a:r>
            <a:endParaRPr lang="en-GB" dirty="0">
              <a:solidFill>
                <a:schemeClr val="bg1"/>
              </a:solidFill>
            </a:endParaRPr>
          </a:p>
        </p:txBody>
      </p:sp>
      <p:sp>
        <p:nvSpPr>
          <p:cNvPr id="3" name="Content Placeholder 2"/>
          <p:cNvSpPr>
            <a:spLocks noGrp="1"/>
          </p:cNvSpPr>
          <p:nvPr>
            <p:ph idx="1"/>
          </p:nvPr>
        </p:nvSpPr>
        <p:spPr>
          <a:xfrm>
            <a:off x="457200" y="1600200"/>
            <a:ext cx="6019800" cy="4525963"/>
          </a:xfrm>
        </p:spPr>
        <p:txBody>
          <a:bodyPr>
            <a:normAutofit fontScale="70000" lnSpcReduction="20000"/>
          </a:bodyPr>
          <a:lstStyle/>
          <a:p>
            <a:pPr marL="0" indent="0">
              <a:buNone/>
            </a:pPr>
            <a:r>
              <a:rPr lang="en-GB" u="sng" dirty="0" smtClean="0">
                <a:solidFill>
                  <a:schemeClr val="bg1"/>
                </a:solidFill>
              </a:rPr>
              <a:t>Question</a:t>
            </a:r>
            <a:endParaRPr lang="en-GB" u="sng" dirty="0">
              <a:solidFill>
                <a:schemeClr val="bg1"/>
              </a:solidFill>
            </a:endParaRPr>
          </a:p>
          <a:p>
            <a:pPr marL="0" indent="0">
              <a:buNone/>
            </a:pPr>
            <a:r>
              <a:rPr lang="en-GB" dirty="0">
                <a:solidFill>
                  <a:schemeClr val="bg1"/>
                </a:solidFill>
              </a:rPr>
              <a:t>Choose a play in which a </a:t>
            </a:r>
            <a:r>
              <a:rPr lang="en-GB" u="sng" dirty="0">
                <a:solidFill>
                  <a:schemeClr val="bg1"/>
                </a:solidFill>
              </a:rPr>
              <a:t>central character </a:t>
            </a:r>
            <a:r>
              <a:rPr lang="en-GB" dirty="0">
                <a:solidFill>
                  <a:schemeClr val="bg1"/>
                </a:solidFill>
              </a:rPr>
              <a:t>is in </a:t>
            </a:r>
            <a:r>
              <a:rPr lang="en-GB" u="sng" dirty="0">
                <a:solidFill>
                  <a:schemeClr val="bg1"/>
                </a:solidFill>
              </a:rPr>
              <a:t>conflict with </a:t>
            </a:r>
            <a:r>
              <a:rPr lang="en-GB" dirty="0">
                <a:solidFill>
                  <a:schemeClr val="bg1"/>
                </a:solidFill>
              </a:rPr>
              <a:t>or </a:t>
            </a:r>
            <a:r>
              <a:rPr lang="en-GB" u="sng" dirty="0">
                <a:solidFill>
                  <a:schemeClr val="bg1"/>
                </a:solidFill>
              </a:rPr>
              <a:t>rejects</a:t>
            </a:r>
            <a:r>
              <a:rPr lang="en-GB" dirty="0">
                <a:solidFill>
                  <a:schemeClr val="bg1"/>
                </a:solidFill>
              </a:rPr>
              <a:t> another character.</a:t>
            </a:r>
          </a:p>
          <a:p>
            <a:pPr marL="0" indent="0">
              <a:buNone/>
            </a:pPr>
            <a:r>
              <a:rPr lang="en-GB" dirty="0">
                <a:solidFill>
                  <a:schemeClr val="bg1"/>
                </a:solidFill>
              </a:rPr>
              <a:t>Briefly explain the circumstances of the conflict or rejection and go on to discuss the consequences of this conflict or rejection for the play as a whole.</a:t>
            </a:r>
          </a:p>
          <a:p>
            <a:pPr marL="0" indent="0">
              <a:buNone/>
            </a:pPr>
            <a:endParaRPr lang="en-GB" dirty="0">
              <a:solidFill>
                <a:schemeClr val="bg1"/>
              </a:solidFill>
            </a:endParaRPr>
          </a:p>
          <a:p>
            <a:pPr marL="0" indent="0">
              <a:buNone/>
            </a:pPr>
            <a:r>
              <a:rPr lang="en-GB" u="sng" dirty="0" smtClean="0">
                <a:solidFill>
                  <a:schemeClr val="bg1"/>
                </a:solidFill>
              </a:rPr>
              <a:t>Create topic sentence</a:t>
            </a:r>
          </a:p>
          <a:p>
            <a:pPr marL="0" indent="0">
              <a:buNone/>
            </a:pPr>
            <a:r>
              <a:rPr lang="en-GB" dirty="0" smtClean="0">
                <a:solidFill>
                  <a:schemeClr val="bg1"/>
                </a:solidFill>
              </a:rPr>
              <a:t>MP2-the hand crushing scene</a:t>
            </a:r>
          </a:p>
          <a:p>
            <a:pPr marL="0" indent="0">
              <a:buNone/>
            </a:pPr>
            <a:endParaRPr lang="en-GB" u="sng" dirty="0" smtClean="0">
              <a:solidFill>
                <a:schemeClr val="bg1"/>
              </a:solidFill>
            </a:endParaRPr>
          </a:p>
          <a:p>
            <a:pPr marL="0" indent="0">
              <a:buNone/>
            </a:pPr>
            <a:r>
              <a:rPr lang="en-GB" u="sng" dirty="0" smtClean="0">
                <a:solidFill>
                  <a:schemeClr val="bg1"/>
                </a:solidFill>
              </a:rPr>
              <a:t>Linking word-&gt;ref. to Q </a:t>
            </a:r>
          </a:p>
          <a:p>
            <a:pPr marL="0" indent="0">
              <a:buNone/>
            </a:pPr>
            <a:r>
              <a:rPr lang="en-GB" u="sng" dirty="0" smtClean="0">
                <a:solidFill>
                  <a:schemeClr val="bg1"/>
                </a:solidFill>
              </a:rPr>
              <a:t>(developing conflict)-&gt;</a:t>
            </a:r>
          </a:p>
          <a:p>
            <a:pPr marL="0" indent="0">
              <a:buNone/>
            </a:pPr>
            <a:r>
              <a:rPr lang="en-GB" u="sng" dirty="0" smtClean="0">
                <a:solidFill>
                  <a:schemeClr val="bg1"/>
                </a:solidFill>
              </a:rPr>
              <a:t>technique being analysed</a:t>
            </a:r>
          </a:p>
          <a:p>
            <a:pPr marL="0" indent="0">
              <a:buNone/>
            </a:pPr>
            <a:endParaRPr lang="en-GB" dirty="0">
              <a:solidFill>
                <a:schemeClr val="bg1"/>
              </a:solidFill>
            </a:endParaRPr>
          </a:p>
          <a:p>
            <a:pPr marL="0" indent="0">
              <a:buNone/>
            </a:pPr>
            <a:endParaRPr lang="en-GB" dirty="0" smtClean="0">
              <a:solidFill>
                <a:schemeClr val="bg1"/>
              </a:solidFill>
            </a:endParaRPr>
          </a:p>
          <a:p>
            <a:pPr marL="0" indent="0">
              <a:buNone/>
            </a:pPr>
            <a:endParaRPr lang="en-GB" dirty="0">
              <a:solidFill>
                <a:schemeClr val="bg1"/>
              </a:solidFill>
            </a:endParaRPr>
          </a:p>
        </p:txBody>
      </p:sp>
      <p:sp>
        <p:nvSpPr>
          <p:cNvPr id="4" name="Rectangle 3"/>
          <p:cNvSpPr/>
          <p:nvPr/>
        </p:nvSpPr>
        <p:spPr>
          <a:xfrm>
            <a:off x="6324600" y="1657571"/>
            <a:ext cx="2819400" cy="2862322"/>
          </a:xfrm>
          <a:prstGeom prst="rect">
            <a:avLst/>
          </a:prstGeom>
          <a:solidFill>
            <a:schemeClr val="accent1"/>
          </a:solidFill>
        </p:spPr>
        <p:txBody>
          <a:bodyPr wrap="square">
            <a:spAutoFit/>
          </a:bodyPr>
          <a:lstStyle/>
          <a:p>
            <a:r>
              <a:rPr lang="en-GB" sz="2000" dirty="0">
                <a:solidFill>
                  <a:schemeClr val="bg1"/>
                </a:solidFill>
              </a:rPr>
              <a:t>A topic sentence should include:</a:t>
            </a:r>
          </a:p>
          <a:p>
            <a:pPr marL="742950" lvl="1" indent="-285750">
              <a:buFont typeface="Arial" pitchFamily="34" charset="0"/>
              <a:buChar char="•"/>
            </a:pPr>
            <a:r>
              <a:rPr lang="en-GB" sz="2000" dirty="0">
                <a:solidFill>
                  <a:srgbClr val="FFFF00"/>
                </a:solidFill>
              </a:rPr>
              <a:t>A linking word/phrase</a:t>
            </a:r>
          </a:p>
          <a:p>
            <a:pPr marL="742950" lvl="1" indent="-285750">
              <a:buFont typeface="Arial" pitchFamily="34" charset="0"/>
              <a:buChar char="•"/>
            </a:pPr>
            <a:r>
              <a:rPr lang="en-GB" sz="2000" dirty="0">
                <a:solidFill>
                  <a:srgbClr val="92D050"/>
                </a:solidFill>
              </a:rPr>
              <a:t>A reference to the technique you will be analysing</a:t>
            </a:r>
          </a:p>
          <a:p>
            <a:pPr marL="742950" lvl="1" indent="-285750">
              <a:buFont typeface="Arial" pitchFamily="34" charset="0"/>
              <a:buChar char="•"/>
            </a:pPr>
            <a:r>
              <a:rPr lang="en-GB" sz="2000" dirty="0">
                <a:solidFill>
                  <a:srgbClr val="FF0000"/>
                </a:solidFill>
              </a:rPr>
              <a:t>A reference to the Q</a:t>
            </a:r>
          </a:p>
        </p:txBody>
      </p:sp>
      <p:cxnSp>
        <p:nvCxnSpPr>
          <p:cNvPr id="6" name="Straight Connector 5"/>
          <p:cNvCxnSpPr/>
          <p:nvPr/>
        </p:nvCxnSpPr>
        <p:spPr>
          <a:xfrm flipV="1">
            <a:off x="3276600" y="3709351"/>
            <a:ext cx="381000" cy="39824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657600" y="3276600"/>
            <a:ext cx="1143000" cy="830997"/>
          </a:xfrm>
          <a:prstGeom prst="rect">
            <a:avLst/>
          </a:prstGeom>
          <a:solidFill>
            <a:schemeClr val="tx2">
              <a:lumMod val="75000"/>
            </a:schemeClr>
          </a:solidFill>
        </p:spPr>
        <p:txBody>
          <a:bodyPr wrap="square" rtlCol="0">
            <a:spAutoFit/>
          </a:bodyPr>
          <a:lstStyle/>
          <a:p>
            <a:r>
              <a:rPr lang="en-GB" sz="1600" dirty="0" smtClean="0">
                <a:solidFill>
                  <a:schemeClr val="bg1"/>
                </a:solidFill>
              </a:rPr>
              <a:t>Technique-key incident</a:t>
            </a:r>
            <a:endParaRPr lang="en-GB" sz="1600" dirty="0">
              <a:solidFill>
                <a:schemeClr val="bg1"/>
              </a:solidFill>
            </a:endParaRPr>
          </a:p>
        </p:txBody>
      </p:sp>
      <p:sp>
        <p:nvSpPr>
          <p:cNvPr id="9" name="TextBox 8"/>
          <p:cNvSpPr txBox="1"/>
          <p:nvPr/>
        </p:nvSpPr>
        <p:spPr>
          <a:xfrm>
            <a:off x="5715000" y="5029200"/>
            <a:ext cx="3352800" cy="1477328"/>
          </a:xfrm>
          <a:prstGeom prst="rect">
            <a:avLst/>
          </a:prstGeom>
          <a:solidFill>
            <a:schemeClr val="tx2">
              <a:lumMod val="75000"/>
            </a:schemeClr>
          </a:solidFill>
        </p:spPr>
        <p:txBody>
          <a:bodyPr wrap="square" rtlCol="0">
            <a:spAutoFit/>
          </a:bodyPr>
          <a:lstStyle/>
          <a:p>
            <a:r>
              <a:rPr lang="en-GB" u="sng" dirty="0">
                <a:solidFill>
                  <a:schemeClr val="bg1"/>
                </a:solidFill>
              </a:rPr>
              <a:t>Example topic sentence-MP1</a:t>
            </a:r>
          </a:p>
          <a:p>
            <a:r>
              <a:rPr lang="en-GB" u="sng" dirty="0">
                <a:solidFill>
                  <a:srgbClr val="FFFF00"/>
                </a:solidFill>
              </a:rPr>
              <a:t>Initially</a:t>
            </a:r>
            <a:r>
              <a:rPr lang="en-GB" dirty="0">
                <a:solidFill>
                  <a:srgbClr val="FFFF00"/>
                </a:solidFill>
              </a:rPr>
              <a:t>, </a:t>
            </a:r>
            <a:r>
              <a:rPr lang="en-GB" dirty="0">
                <a:solidFill>
                  <a:schemeClr val="bg1"/>
                </a:solidFill>
              </a:rPr>
              <a:t>Miller </a:t>
            </a:r>
            <a:r>
              <a:rPr lang="en-GB" u="sng" dirty="0">
                <a:solidFill>
                  <a:schemeClr val="bg1"/>
                </a:solidFill>
              </a:rPr>
              <a:t>introduces </a:t>
            </a:r>
            <a:r>
              <a:rPr lang="en-GB" u="sng" dirty="0">
                <a:solidFill>
                  <a:srgbClr val="FF0000"/>
                </a:solidFill>
              </a:rPr>
              <a:t>the idea of conflict between Eddie and Rodolpho</a:t>
            </a:r>
            <a:r>
              <a:rPr lang="en-GB" dirty="0">
                <a:solidFill>
                  <a:srgbClr val="FF0000"/>
                </a:solidFill>
              </a:rPr>
              <a:t> </a:t>
            </a:r>
            <a:r>
              <a:rPr lang="en-GB" dirty="0">
                <a:solidFill>
                  <a:schemeClr val="bg1"/>
                </a:solidFill>
              </a:rPr>
              <a:t>through </a:t>
            </a:r>
            <a:r>
              <a:rPr lang="en-GB" u="sng" dirty="0">
                <a:solidFill>
                  <a:srgbClr val="92D050"/>
                </a:solidFill>
              </a:rPr>
              <a:t>his use of stage directions</a:t>
            </a:r>
            <a:r>
              <a:rPr lang="en-GB" u="sng" dirty="0">
                <a:solidFill>
                  <a:schemeClr val="bg1"/>
                </a:solidFill>
              </a:rPr>
              <a:t> in their first meeting.</a:t>
            </a:r>
          </a:p>
        </p:txBody>
      </p:sp>
    </p:spTree>
    <p:extLst>
      <p:ext uri="{BB962C8B-B14F-4D97-AF65-F5344CB8AC3E}">
        <p14:creationId xmlns:p14="http://schemas.microsoft.com/office/powerpoint/2010/main" val="2120170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Decoding Questions</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One of the main issues many students struggle with is understanding exactly what the question is asking you to do.</a:t>
            </a:r>
          </a:p>
          <a:p>
            <a:endParaRPr lang="en-GB" dirty="0">
              <a:solidFill>
                <a:schemeClr val="bg1"/>
              </a:solidFill>
            </a:endParaRPr>
          </a:p>
          <a:p>
            <a:r>
              <a:rPr lang="en-GB" dirty="0" smtClean="0">
                <a:solidFill>
                  <a:schemeClr val="bg1"/>
                </a:solidFill>
              </a:rPr>
              <a:t>You need to see through all the ‘essay talk’ and be able to pick out the key information.</a:t>
            </a:r>
            <a:endParaRPr lang="en-GB" dirty="0">
              <a:solidFill>
                <a:schemeClr val="bg1"/>
              </a:solidFill>
            </a:endParaRPr>
          </a:p>
        </p:txBody>
      </p:sp>
      <p:pic>
        <p:nvPicPr>
          <p:cNvPr id="4" name="irc_mi" descr="http://www.dehumane.org/images/content/pagebuilder/kitten-reading.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1" y="4953001"/>
            <a:ext cx="4191000" cy="1905000"/>
          </a:xfrm>
          <a:prstGeom prst="rect">
            <a:avLst/>
          </a:prstGeom>
          <a:noFill/>
          <a:ln>
            <a:noFill/>
          </a:ln>
        </p:spPr>
      </p:pic>
    </p:spTree>
    <p:extLst>
      <p:ext uri="{BB962C8B-B14F-4D97-AF65-F5344CB8AC3E}">
        <p14:creationId xmlns:p14="http://schemas.microsoft.com/office/powerpoint/2010/main" val="1773364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 topic sentence MP2</a:t>
            </a:r>
            <a:endParaRPr lang="en-GB" dirty="0">
              <a:solidFill>
                <a:schemeClr val="bg1"/>
              </a:solidFill>
            </a:endParaRPr>
          </a:p>
        </p:txBody>
      </p:sp>
      <p:sp>
        <p:nvSpPr>
          <p:cNvPr id="3" name="Content Placeholder 2"/>
          <p:cNvSpPr>
            <a:spLocks noGrp="1"/>
          </p:cNvSpPr>
          <p:nvPr>
            <p:ph idx="1"/>
          </p:nvPr>
        </p:nvSpPr>
        <p:spPr>
          <a:xfrm>
            <a:off x="457200" y="1600200"/>
            <a:ext cx="6019800" cy="4525963"/>
          </a:xfrm>
        </p:spPr>
        <p:txBody>
          <a:bodyPr/>
          <a:lstStyle/>
          <a:p>
            <a:pPr marL="0" indent="0">
              <a:buNone/>
            </a:pPr>
            <a:r>
              <a:rPr lang="en-GB" dirty="0" smtClean="0">
                <a:solidFill>
                  <a:srgbClr val="FFFF00"/>
                </a:solidFill>
              </a:rPr>
              <a:t>Furthermore, </a:t>
            </a:r>
            <a:r>
              <a:rPr lang="en-GB" dirty="0" smtClean="0">
                <a:solidFill>
                  <a:schemeClr val="accent1">
                    <a:lumMod val="40000"/>
                    <a:lumOff val="60000"/>
                  </a:schemeClr>
                </a:solidFill>
              </a:rPr>
              <a:t>Steinbeck shows that the conflict between the two men is growing stronger </a:t>
            </a:r>
            <a:r>
              <a:rPr lang="en-GB" dirty="0" smtClean="0">
                <a:solidFill>
                  <a:srgbClr val="00B050"/>
                </a:solidFill>
              </a:rPr>
              <a:t>through the use of key incident. </a:t>
            </a:r>
            <a:endParaRPr lang="en-GB" dirty="0">
              <a:solidFill>
                <a:schemeClr val="accent1">
                  <a:lumMod val="40000"/>
                  <a:lumOff val="60000"/>
                </a:schemeClr>
              </a:solidFill>
            </a:endParaRPr>
          </a:p>
        </p:txBody>
      </p:sp>
      <p:sp>
        <p:nvSpPr>
          <p:cNvPr id="4" name="Rectangle 3"/>
          <p:cNvSpPr/>
          <p:nvPr/>
        </p:nvSpPr>
        <p:spPr>
          <a:xfrm>
            <a:off x="6324600" y="1657571"/>
            <a:ext cx="2819400" cy="2862322"/>
          </a:xfrm>
          <a:prstGeom prst="rect">
            <a:avLst/>
          </a:prstGeom>
          <a:solidFill>
            <a:schemeClr val="accent1"/>
          </a:solidFill>
        </p:spPr>
        <p:txBody>
          <a:bodyPr wrap="square">
            <a:spAutoFit/>
          </a:bodyPr>
          <a:lstStyle/>
          <a:p>
            <a:r>
              <a:rPr lang="en-GB" sz="2000" dirty="0">
                <a:solidFill>
                  <a:schemeClr val="bg1"/>
                </a:solidFill>
              </a:rPr>
              <a:t>A topic sentence should include:</a:t>
            </a:r>
          </a:p>
          <a:p>
            <a:pPr marL="742950" lvl="1" indent="-285750">
              <a:buFont typeface="Arial" pitchFamily="34" charset="0"/>
              <a:buChar char="•"/>
            </a:pPr>
            <a:r>
              <a:rPr lang="en-GB" sz="2000" dirty="0">
                <a:solidFill>
                  <a:srgbClr val="FFFF00"/>
                </a:solidFill>
              </a:rPr>
              <a:t>A linking word/phrase</a:t>
            </a:r>
          </a:p>
          <a:p>
            <a:pPr marL="742950" lvl="1" indent="-285750">
              <a:buFont typeface="Arial" pitchFamily="34" charset="0"/>
              <a:buChar char="•"/>
            </a:pPr>
            <a:r>
              <a:rPr lang="en-GB" sz="2000" dirty="0">
                <a:solidFill>
                  <a:srgbClr val="00B050"/>
                </a:solidFill>
              </a:rPr>
              <a:t>A reference to the technique you will be analysing</a:t>
            </a:r>
          </a:p>
          <a:p>
            <a:pPr marL="742950" lvl="1" indent="-285750">
              <a:buFont typeface="Arial" pitchFamily="34" charset="0"/>
              <a:buChar char="•"/>
            </a:pPr>
            <a:r>
              <a:rPr lang="en-GB" sz="2000" dirty="0">
                <a:solidFill>
                  <a:schemeClr val="accent1">
                    <a:lumMod val="60000"/>
                    <a:lumOff val="40000"/>
                  </a:schemeClr>
                </a:solidFill>
              </a:rPr>
              <a:t>A reference to the Q</a:t>
            </a:r>
          </a:p>
        </p:txBody>
      </p:sp>
    </p:spTree>
    <p:extLst>
      <p:ext uri="{BB962C8B-B14F-4D97-AF65-F5344CB8AC3E}">
        <p14:creationId xmlns:p14="http://schemas.microsoft.com/office/powerpoint/2010/main" val="38391588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10578961"/>
              </p:ext>
            </p:extLst>
          </p:nvPr>
        </p:nvGraphicFramePr>
        <p:xfrm>
          <a:off x="228600" y="304800"/>
          <a:ext cx="8229600" cy="6156960"/>
        </p:xfrm>
        <a:graphic>
          <a:graphicData uri="http://schemas.openxmlformats.org/drawingml/2006/table">
            <a:tbl>
              <a:tblPr firstRow="1" bandRow="1">
                <a:tableStyleId>{5C22544A-7EE6-4342-B048-85BDC9FD1C3A}</a:tableStyleId>
              </a:tblPr>
              <a:tblGrid>
                <a:gridCol w="2057400"/>
                <a:gridCol w="2057400"/>
                <a:gridCol w="2057400"/>
                <a:gridCol w="2057400"/>
              </a:tblGrid>
              <a:tr h="228600">
                <a:tc>
                  <a:txBody>
                    <a:bodyPr/>
                    <a:lstStyle/>
                    <a:p>
                      <a:r>
                        <a:rPr lang="en-GB" sz="1100" dirty="0" smtClean="0"/>
                        <a:t>Name</a:t>
                      </a:r>
                      <a:endParaRPr lang="en-GB" sz="1100" dirty="0"/>
                    </a:p>
                  </a:txBody>
                  <a:tcPr/>
                </a:tc>
                <a:tc>
                  <a:txBody>
                    <a:bodyPr/>
                    <a:lstStyle/>
                    <a:p>
                      <a:r>
                        <a:rPr lang="en-GB" sz="1100" dirty="0" smtClean="0"/>
                        <a:t>Creative</a:t>
                      </a:r>
                      <a:endParaRPr lang="en-GB" sz="1100" dirty="0"/>
                    </a:p>
                  </a:txBody>
                  <a:tcPr/>
                </a:tc>
                <a:tc>
                  <a:txBody>
                    <a:bodyPr/>
                    <a:lstStyle/>
                    <a:p>
                      <a:r>
                        <a:rPr lang="en-GB" sz="1100" dirty="0" smtClean="0"/>
                        <a:t>Persuasive</a:t>
                      </a:r>
                      <a:endParaRPr lang="en-GB" sz="1100" dirty="0"/>
                    </a:p>
                  </a:txBody>
                  <a:tcPr/>
                </a:tc>
                <a:tc>
                  <a:txBody>
                    <a:bodyPr/>
                    <a:lstStyle/>
                    <a:p>
                      <a:r>
                        <a:rPr lang="en-GB" sz="1100" dirty="0" smtClean="0"/>
                        <a:t>Both</a:t>
                      </a:r>
                      <a:endParaRPr lang="en-GB" sz="1100" dirty="0"/>
                    </a:p>
                  </a:txBody>
                  <a:tcPr/>
                </a:tc>
              </a:tr>
              <a:tr h="286385">
                <a:tc>
                  <a:txBody>
                    <a:bodyPr/>
                    <a:lstStyle/>
                    <a:p>
                      <a:r>
                        <a:rPr lang="en-GB" sz="1100" dirty="0" err="1" smtClean="0"/>
                        <a:t>Niamh</a:t>
                      </a:r>
                      <a:endParaRPr lang="en-GB" sz="1100" dirty="0"/>
                    </a:p>
                  </a:txBody>
                  <a:tcPr/>
                </a:tc>
                <a:tc>
                  <a:txBody>
                    <a:bodyPr/>
                    <a:lstStyle/>
                    <a:p>
                      <a:r>
                        <a:rPr lang="en-GB" sz="1800" b="0" kern="1200" dirty="0" smtClean="0">
                          <a:solidFill>
                            <a:schemeClr val="dk1"/>
                          </a:solidFill>
                          <a:effectLst/>
                          <a:latin typeface="+mn-lt"/>
                          <a:ea typeface="+mn-ea"/>
                          <a:cs typeface="+mn-cs"/>
                        </a:rPr>
                        <a:t>✓</a:t>
                      </a:r>
                      <a:endParaRPr lang="en-GB" sz="1100" dirty="0"/>
                    </a:p>
                  </a:txBody>
                  <a:tcPr/>
                </a:tc>
                <a:tc>
                  <a:txBody>
                    <a:bodyPr/>
                    <a:lstStyle/>
                    <a:p>
                      <a:r>
                        <a:rPr lang="en-GB" sz="1800" b="0" kern="1200" dirty="0" smtClean="0">
                          <a:solidFill>
                            <a:schemeClr val="dk1"/>
                          </a:solidFill>
                          <a:effectLst/>
                          <a:latin typeface="+mn-lt"/>
                          <a:ea typeface="+mn-ea"/>
                          <a:cs typeface="+mn-cs"/>
                        </a:rPr>
                        <a:t>✓</a:t>
                      </a:r>
                      <a:endParaRPr lang="en-GB" sz="1100" dirty="0"/>
                    </a:p>
                  </a:txBody>
                  <a:tcPr/>
                </a:tc>
                <a:tc>
                  <a:txBody>
                    <a:bodyPr/>
                    <a:lstStyle/>
                    <a:p>
                      <a:r>
                        <a:rPr lang="en-GB" sz="1800" b="0" kern="1200" dirty="0" smtClean="0">
                          <a:solidFill>
                            <a:schemeClr val="dk1"/>
                          </a:solidFill>
                          <a:effectLst/>
                          <a:latin typeface="+mn-lt"/>
                          <a:ea typeface="+mn-ea"/>
                          <a:cs typeface="+mn-cs"/>
                        </a:rPr>
                        <a:t>✓</a:t>
                      </a:r>
                      <a:endParaRPr lang="en-GB" sz="1100" dirty="0"/>
                    </a:p>
                  </a:txBody>
                  <a:tcPr/>
                </a:tc>
              </a:tr>
              <a:tr h="220345">
                <a:tc>
                  <a:txBody>
                    <a:bodyPr/>
                    <a:lstStyle/>
                    <a:p>
                      <a:r>
                        <a:rPr lang="en-GB" sz="1100" dirty="0" smtClean="0"/>
                        <a:t>Dylan</a:t>
                      </a:r>
                      <a:endParaRPr lang="en-GB" sz="1100" dirty="0"/>
                    </a:p>
                  </a:txBody>
                  <a:tcPr/>
                </a:tc>
                <a:tc>
                  <a:txBody>
                    <a:bodyPr/>
                    <a:lstStyle/>
                    <a:p>
                      <a:endParaRPr lang="en-GB" sz="1100" dirty="0"/>
                    </a:p>
                  </a:txBody>
                  <a:tcPr/>
                </a:tc>
                <a:tc>
                  <a:txBody>
                    <a:bodyPr/>
                    <a:lstStyle/>
                    <a:p>
                      <a:endParaRPr lang="en-GB" sz="1100"/>
                    </a:p>
                  </a:txBody>
                  <a:tcPr/>
                </a:tc>
                <a:tc>
                  <a:txBody>
                    <a:bodyPr/>
                    <a:lstStyle/>
                    <a:p>
                      <a:endParaRPr lang="en-GB" sz="1100"/>
                    </a:p>
                  </a:txBody>
                  <a:tcPr/>
                </a:tc>
              </a:tr>
              <a:tr h="230505">
                <a:tc>
                  <a:txBody>
                    <a:bodyPr/>
                    <a:lstStyle/>
                    <a:p>
                      <a:r>
                        <a:rPr lang="en-GB" sz="1100" dirty="0" smtClean="0"/>
                        <a:t>Kai</a:t>
                      </a:r>
                      <a:endParaRPr lang="en-GB" sz="1100" dirty="0"/>
                    </a:p>
                  </a:txBody>
                  <a:tcPr/>
                </a:tc>
                <a:tc>
                  <a:txBody>
                    <a:bodyPr/>
                    <a:lstStyle/>
                    <a:p>
                      <a:endParaRPr lang="en-GB" sz="1100" dirty="0"/>
                    </a:p>
                  </a:txBody>
                  <a:tcPr/>
                </a:tc>
                <a:tc>
                  <a:txBody>
                    <a:bodyPr/>
                    <a:lstStyle/>
                    <a:p>
                      <a:endParaRPr lang="en-GB" sz="1100"/>
                    </a:p>
                  </a:txBody>
                  <a:tcPr/>
                </a:tc>
                <a:tc>
                  <a:txBody>
                    <a:bodyPr/>
                    <a:lstStyle/>
                    <a:p>
                      <a:endParaRPr lang="en-GB" sz="1100"/>
                    </a:p>
                  </a:txBody>
                  <a:tcPr/>
                </a:tc>
              </a:tr>
              <a:tr h="316865">
                <a:tc>
                  <a:txBody>
                    <a:bodyPr/>
                    <a:lstStyle/>
                    <a:p>
                      <a:r>
                        <a:rPr lang="en-GB" sz="1100" dirty="0" smtClean="0"/>
                        <a:t>Jessic</a:t>
                      </a:r>
                      <a:r>
                        <a:rPr lang="en-GB" sz="1100" baseline="0" dirty="0" smtClean="0"/>
                        <a:t>a </a:t>
                      </a:r>
                      <a:r>
                        <a:rPr lang="en-GB" sz="1100" baseline="0" dirty="0" err="1" smtClean="0"/>
                        <a:t>Makengo</a:t>
                      </a:r>
                      <a:endParaRPr lang="en-GB" sz="1100" dirty="0"/>
                    </a:p>
                  </a:txBody>
                  <a:tcPr/>
                </a:tc>
                <a:tc>
                  <a:txBody>
                    <a:bodyPr/>
                    <a:lstStyle/>
                    <a:p>
                      <a:r>
                        <a:rPr lang="en-GB" sz="1800" b="0" kern="1200" dirty="0" smtClean="0">
                          <a:solidFill>
                            <a:schemeClr val="dk1"/>
                          </a:solidFill>
                          <a:effectLst/>
                          <a:latin typeface="+mn-lt"/>
                          <a:ea typeface="+mn-ea"/>
                          <a:cs typeface="+mn-cs"/>
                        </a:rPr>
                        <a:t>✓</a:t>
                      </a:r>
                      <a:endParaRPr lang="en-GB" sz="1100" dirty="0"/>
                    </a:p>
                  </a:txBody>
                  <a:tcPr/>
                </a:tc>
                <a:tc>
                  <a:txBody>
                    <a:bodyPr/>
                    <a:lstStyle/>
                    <a:p>
                      <a:endParaRPr lang="en-GB" sz="1100" dirty="0"/>
                    </a:p>
                  </a:txBody>
                  <a:tcPr/>
                </a:tc>
                <a:tc>
                  <a:txBody>
                    <a:bodyPr/>
                    <a:lstStyle/>
                    <a:p>
                      <a:endParaRPr lang="en-GB" sz="1100"/>
                    </a:p>
                  </a:txBody>
                  <a:tcPr/>
                </a:tc>
              </a:tr>
              <a:tr h="250825">
                <a:tc>
                  <a:txBody>
                    <a:bodyPr/>
                    <a:lstStyle/>
                    <a:p>
                      <a:r>
                        <a:rPr lang="en-GB" sz="1100" dirty="0" smtClean="0"/>
                        <a:t>Jessica </a:t>
                      </a:r>
                      <a:r>
                        <a:rPr lang="en-GB" sz="1100" dirty="0" err="1" smtClean="0"/>
                        <a:t>Mbungu</a:t>
                      </a:r>
                      <a:endParaRPr lang="en-GB" sz="1100" dirty="0"/>
                    </a:p>
                  </a:txBody>
                  <a:tcPr/>
                </a:tc>
                <a:tc>
                  <a:txBody>
                    <a:bodyPr/>
                    <a:lstStyle/>
                    <a:p>
                      <a:endParaRPr lang="en-GB" sz="1100" dirty="0"/>
                    </a:p>
                  </a:txBody>
                  <a:tcPr/>
                </a:tc>
                <a:tc>
                  <a:txBody>
                    <a:bodyPr/>
                    <a:lstStyle/>
                    <a:p>
                      <a:endParaRPr lang="en-GB" sz="1100"/>
                    </a:p>
                  </a:txBody>
                  <a:tcPr/>
                </a:tc>
                <a:tc>
                  <a:txBody>
                    <a:bodyPr/>
                    <a:lstStyle/>
                    <a:p>
                      <a:endParaRPr lang="en-GB" sz="1100"/>
                    </a:p>
                  </a:txBody>
                  <a:tcPr/>
                </a:tc>
              </a:tr>
              <a:tr h="260985">
                <a:tc>
                  <a:txBody>
                    <a:bodyPr/>
                    <a:lstStyle/>
                    <a:p>
                      <a:r>
                        <a:rPr lang="en-GB" sz="1100" dirty="0" smtClean="0"/>
                        <a:t>Ben</a:t>
                      </a:r>
                      <a:endParaRPr lang="en-GB" sz="1100" dirty="0"/>
                    </a:p>
                  </a:txBody>
                  <a:tcPr/>
                </a:tc>
                <a:tc>
                  <a:txBody>
                    <a:bodyPr/>
                    <a:lstStyle/>
                    <a:p>
                      <a:endParaRPr lang="en-GB"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kern="1200" dirty="0" smtClean="0">
                          <a:solidFill>
                            <a:schemeClr val="dk1"/>
                          </a:solidFill>
                          <a:effectLst/>
                          <a:latin typeface="+mn-lt"/>
                          <a:ea typeface="+mn-ea"/>
                          <a:cs typeface="+mn-cs"/>
                        </a:rPr>
                        <a:t>✓</a:t>
                      </a:r>
                      <a:endParaRPr lang="en-GB" sz="1600" dirty="0" smtClean="0"/>
                    </a:p>
                  </a:txBody>
                  <a:tcPr/>
                </a:tc>
                <a:tc>
                  <a:txBody>
                    <a:bodyPr/>
                    <a:lstStyle/>
                    <a:p>
                      <a:endParaRPr lang="en-GB" sz="1100"/>
                    </a:p>
                  </a:txBody>
                  <a:tcPr/>
                </a:tc>
              </a:tr>
              <a:tr h="271145">
                <a:tc>
                  <a:txBody>
                    <a:bodyPr/>
                    <a:lstStyle/>
                    <a:p>
                      <a:r>
                        <a:rPr lang="en-GB" sz="1100" dirty="0" smtClean="0"/>
                        <a:t>Erin</a:t>
                      </a:r>
                      <a:endParaRPr lang="en-GB" sz="1100" dirty="0"/>
                    </a:p>
                  </a:txBody>
                  <a:tcPr/>
                </a:tc>
                <a:tc>
                  <a:txBody>
                    <a:bodyPr/>
                    <a:lstStyle/>
                    <a:p>
                      <a:endParaRPr lang="en-GB" sz="1100" dirty="0"/>
                    </a:p>
                  </a:txBody>
                  <a:tcPr/>
                </a:tc>
                <a:tc>
                  <a:txBody>
                    <a:bodyPr/>
                    <a:lstStyle/>
                    <a:p>
                      <a:r>
                        <a:rPr lang="en-GB" sz="1800" b="0" kern="1200" dirty="0" smtClean="0">
                          <a:solidFill>
                            <a:schemeClr val="dk1"/>
                          </a:solidFill>
                          <a:effectLst/>
                          <a:latin typeface="+mn-lt"/>
                          <a:ea typeface="+mn-ea"/>
                          <a:cs typeface="+mn-cs"/>
                        </a:rPr>
                        <a:t>✓</a:t>
                      </a:r>
                      <a:endParaRPr lang="en-GB" sz="1100" dirty="0"/>
                    </a:p>
                  </a:txBody>
                  <a:tcPr/>
                </a:tc>
                <a:tc>
                  <a:txBody>
                    <a:bodyPr/>
                    <a:lstStyle/>
                    <a:p>
                      <a:endParaRPr lang="en-GB" sz="1100"/>
                    </a:p>
                  </a:txBody>
                  <a:tcPr/>
                </a:tc>
              </a:tr>
              <a:tr h="281305">
                <a:tc>
                  <a:txBody>
                    <a:bodyPr/>
                    <a:lstStyle/>
                    <a:p>
                      <a:r>
                        <a:rPr lang="en-GB" sz="1100" dirty="0" err="1" smtClean="0"/>
                        <a:t>Fahad</a:t>
                      </a:r>
                      <a:endParaRPr lang="en-GB"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kern="1200" dirty="0" smtClean="0">
                          <a:solidFill>
                            <a:schemeClr val="dk1"/>
                          </a:solidFill>
                          <a:effectLst/>
                          <a:latin typeface="+mn-lt"/>
                          <a:ea typeface="+mn-ea"/>
                          <a:cs typeface="+mn-cs"/>
                        </a:rPr>
                        <a:t>✓</a:t>
                      </a:r>
                      <a:endParaRPr lang="en-GB" sz="1100" dirty="0" smtClean="0"/>
                    </a:p>
                  </a:txBody>
                  <a:tcPr/>
                </a:tc>
                <a:tc>
                  <a:txBody>
                    <a:bodyPr/>
                    <a:lstStyle/>
                    <a:p>
                      <a:endParaRPr lang="en-GB" sz="1100" dirty="0"/>
                    </a:p>
                  </a:txBody>
                  <a:tcPr/>
                </a:tc>
                <a:tc>
                  <a:txBody>
                    <a:bodyPr/>
                    <a:lstStyle/>
                    <a:p>
                      <a:endParaRPr lang="en-GB" sz="1100" dirty="0"/>
                    </a:p>
                  </a:txBody>
                  <a:tcPr/>
                </a:tc>
              </a:tr>
              <a:tr h="291465">
                <a:tc>
                  <a:txBody>
                    <a:bodyPr/>
                    <a:lstStyle/>
                    <a:p>
                      <a:r>
                        <a:rPr lang="en-GB" sz="1100" dirty="0" err="1" smtClean="0"/>
                        <a:t>Corina</a:t>
                      </a:r>
                      <a:endParaRPr lang="en-GB" sz="1100" dirty="0"/>
                    </a:p>
                  </a:txBody>
                  <a:tcPr/>
                </a:tc>
                <a:tc>
                  <a:txBody>
                    <a:bodyPr/>
                    <a:lstStyle/>
                    <a:p>
                      <a:endParaRPr lang="en-GB" sz="1100"/>
                    </a:p>
                  </a:txBody>
                  <a:tcPr/>
                </a:tc>
                <a:tc>
                  <a:txBody>
                    <a:bodyPr/>
                    <a:lstStyle/>
                    <a:p>
                      <a:endParaRPr lang="en-GB" sz="1100" dirty="0"/>
                    </a:p>
                  </a:txBody>
                  <a:tcPr/>
                </a:tc>
                <a:tc>
                  <a:txBody>
                    <a:bodyPr/>
                    <a:lstStyle/>
                    <a:p>
                      <a:endParaRPr lang="en-GB" sz="1100" dirty="0"/>
                    </a:p>
                  </a:txBody>
                  <a:tcPr/>
                </a:tc>
              </a:tr>
              <a:tr h="301625">
                <a:tc>
                  <a:txBody>
                    <a:bodyPr/>
                    <a:lstStyle/>
                    <a:p>
                      <a:r>
                        <a:rPr lang="en-GB" sz="1100" dirty="0" err="1" smtClean="0"/>
                        <a:t>Dammy</a:t>
                      </a:r>
                      <a:endParaRPr lang="en-GB" sz="1100" dirty="0"/>
                    </a:p>
                  </a:txBody>
                  <a:tcPr/>
                </a:tc>
                <a:tc>
                  <a:txBody>
                    <a:bodyPr/>
                    <a:lstStyle/>
                    <a:p>
                      <a:endParaRPr lang="en-GB" sz="1100"/>
                    </a:p>
                  </a:txBody>
                  <a:tcPr/>
                </a:tc>
                <a:tc>
                  <a:txBody>
                    <a:bodyPr/>
                    <a:lstStyle/>
                    <a:p>
                      <a:endParaRPr lang="en-GB" sz="1100" dirty="0"/>
                    </a:p>
                  </a:txBody>
                  <a:tcPr/>
                </a:tc>
                <a:tc>
                  <a:txBody>
                    <a:bodyPr/>
                    <a:lstStyle/>
                    <a:p>
                      <a:endParaRPr lang="en-GB" sz="1100" dirty="0"/>
                    </a:p>
                  </a:txBody>
                  <a:tcPr/>
                </a:tc>
              </a:tr>
              <a:tr h="235585">
                <a:tc>
                  <a:txBody>
                    <a:bodyPr/>
                    <a:lstStyle/>
                    <a:p>
                      <a:r>
                        <a:rPr lang="en-GB" sz="1100" dirty="0" smtClean="0"/>
                        <a:t>Zak R</a:t>
                      </a:r>
                      <a:endParaRPr lang="en-GB" sz="1100" dirty="0"/>
                    </a:p>
                  </a:txBody>
                  <a:tcPr/>
                </a:tc>
                <a:tc>
                  <a:txBody>
                    <a:bodyPr/>
                    <a:lstStyle/>
                    <a:p>
                      <a:endParaRPr lang="en-GB" sz="11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kern="1200" dirty="0" smtClean="0">
                          <a:solidFill>
                            <a:schemeClr val="dk1"/>
                          </a:solidFill>
                          <a:effectLst/>
                          <a:latin typeface="+mn-lt"/>
                          <a:ea typeface="+mn-ea"/>
                          <a:cs typeface="+mn-cs"/>
                        </a:rPr>
                        <a:t>✓</a:t>
                      </a:r>
                      <a:endParaRPr lang="en-GB" sz="1100" dirty="0" smtClean="0"/>
                    </a:p>
                  </a:txBody>
                  <a:tcPr/>
                </a:tc>
                <a:tc>
                  <a:txBody>
                    <a:bodyPr/>
                    <a:lstStyle/>
                    <a:p>
                      <a:endParaRPr lang="en-GB" sz="1100" dirty="0"/>
                    </a:p>
                  </a:txBody>
                  <a:tcPr/>
                </a:tc>
              </a:tr>
              <a:tr h="370840">
                <a:tc>
                  <a:txBody>
                    <a:bodyPr/>
                    <a:lstStyle/>
                    <a:p>
                      <a:r>
                        <a:rPr lang="en-GB" sz="1100" dirty="0" smtClean="0"/>
                        <a:t>Marc</a:t>
                      </a:r>
                      <a:endParaRPr lang="en-GB" sz="1100" dirty="0"/>
                    </a:p>
                  </a:txBody>
                  <a:tcPr/>
                </a:tc>
                <a:tc>
                  <a:txBody>
                    <a:bodyPr/>
                    <a:lstStyle/>
                    <a:p>
                      <a:r>
                        <a:rPr lang="en-GB" sz="1800" b="0" kern="1200" dirty="0" smtClean="0">
                          <a:solidFill>
                            <a:schemeClr val="dk1"/>
                          </a:solidFill>
                          <a:effectLst/>
                          <a:latin typeface="+mn-lt"/>
                          <a:ea typeface="+mn-ea"/>
                          <a:cs typeface="+mn-cs"/>
                        </a:rPr>
                        <a:t>✓</a:t>
                      </a:r>
                      <a:endParaRPr lang="en-GB" sz="1100" dirty="0"/>
                    </a:p>
                  </a:txBody>
                  <a:tcPr/>
                </a:tc>
                <a:tc>
                  <a:txBody>
                    <a:bodyPr/>
                    <a:lstStyle/>
                    <a:p>
                      <a:r>
                        <a:rPr lang="en-GB" sz="1800" b="0" kern="1200" dirty="0" smtClean="0">
                          <a:solidFill>
                            <a:schemeClr val="dk1"/>
                          </a:solidFill>
                          <a:effectLst/>
                          <a:latin typeface="+mn-lt"/>
                          <a:ea typeface="+mn-ea"/>
                          <a:cs typeface="+mn-cs"/>
                        </a:rPr>
                        <a:t>✓</a:t>
                      </a:r>
                      <a:endParaRPr lang="en-GB" sz="1100" dirty="0"/>
                    </a:p>
                  </a:txBody>
                  <a:tcPr/>
                </a:tc>
                <a:tc>
                  <a:txBody>
                    <a:bodyPr/>
                    <a:lstStyle/>
                    <a:p>
                      <a:r>
                        <a:rPr lang="en-GB" sz="1800" b="0" kern="1200" dirty="0" smtClean="0">
                          <a:solidFill>
                            <a:schemeClr val="dk1"/>
                          </a:solidFill>
                          <a:effectLst/>
                          <a:latin typeface="+mn-lt"/>
                          <a:ea typeface="+mn-ea"/>
                          <a:cs typeface="+mn-cs"/>
                        </a:rPr>
                        <a:t>✓</a:t>
                      </a:r>
                      <a:endParaRPr lang="en-GB" sz="1100" dirty="0"/>
                    </a:p>
                  </a:txBody>
                  <a:tcPr/>
                </a:tc>
              </a:tr>
              <a:tr h="294005">
                <a:tc>
                  <a:txBody>
                    <a:bodyPr/>
                    <a:lstStyle/>
                    <a:p>
                      <a:r>
                        <a:rPr lang="en-GB" sz="1100" dirty="0" err="1" smtClean="0"/>
                        <a:t>Neketa</a:t>
                      </a:r>
                      <a:endParaRPr lang="en-GB"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kern="1200" dirty="0" smtClean="0">
                          <a:solidFill>
                            <a:schemeClr val="dk1"/>
                          </a:solidFill>
                          <a:effectLst/>
                          <a:latin typeface="+mn-lt"/>
                          <a:ea typeface="+mn-ea"/>
                          <a:cs typeface="+mn-cs"/>
                        </a:rPr>
                        <a:t>✓</a:t>
                      </a:r>
                      <a:endParaRPr lang="en-GB" sz="11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kern="1200" dirty="0" smtClean="0">
                          <a:solidFill>
                            <a:schemeClr val="dk1"/>
                          </a:solidFill>
                          <a:effectLst/>
                          <a:latin typeface="+mn-lt"/>
                          <a:ea typeface="+mn-ea"/>
                          <a:cs typeface="+mn-cs"/>
                        </a:rPr>
                        <a:t>✓</a:t>
                      </a:r>
                      <a:endParaRPr lang="en-GB" sz="1100" dirty="0" smtClean="0"/>
                    </a:p>
                    <a:p>
                      <a:endParaRPr lang="en-GB" sz="1100" dirty="0"/>
                    </a:p>
                  </a:txBody>
                  <a:tcPr/>
                </a:tc>
                <a:tc>
                  <a:txBody>
                    <a:bodyPr/>
                    <a:lstStyle/>
                    <a:p>
                      <a:endParaRPr lang="en-GB" sz="1100" dirty="0"/>
                    </a:p>
                  </a:txBody>
                  <a:tcPr/>
                </a:tc>
              </a:tr>
              <a:tr h="273685">
                <a:tc>
                  <a:txBody>
                    <a:bodyPr/>
                    <a:lstStyle/>
                    <a:p>
                      <a:r>
                        <a:rPr lang="en-GB" sz="1100" dirty="0" smtClean="0"/>
                        <a:t>Sophie</a:t>
                      </a:r>
                      <a:endParaRPr lang="en-GB" sz="1100" dirty="0"/>
                    </a:p>
                  </a:txBody>
                  <a:tcPr/>
                </a:tc>
                <a:tc>
                  <a:txBody>
                    <a:bodyPr/>
                    <a:lstStyle/>
                    <a:p>
                      <a:endParaRPr lang="en-GB" sz="1100" dirty="0"/>
                    </a:p>
                  </a:txBody>
                  <a:tcPr/>
                </a:tc>
                <a:tc>
                  <a:txBody>
                    <a:bodyPr/>
                    <a:lstStyle/>
                    <a:p>
                      <a:endParaRPr lang="en-GB" sz="1100" dirty="0"/>
                    </a:p>
                  </a:txBody>
                  <a:tcPr/>
                </a:tc>
                <a:tc>
                  <a:txBody>
                    <a:bodyPr/>
                    <a:lstStyle/>
                    <a:p>
                      <a:endParaRPr lang="en-GB" sz="1100" dirty="0"/>
                    </a:p>
                  </a:txBody>
                  <a:tcPr/>
                </a:tc>
              </a:tr>
              <a:tr h="370840">
                <a:tc>
                  <a:txBody>
                    <a:bodyPr/>
                    <a:lstStyle/>
                    <a:p>
                      <a:r>
                        <a:rPr lang="en-GB" sz="1100" dirty="0" smtClean="0"/>
                        <a:t>Gavin</a:t>
                      </a:r>
                      <a:endParaRPr lang="en-GB" sz="1100" dirty="0"/>
                    </a:p>
                  </a:txBody>
                  <a:tcPr/>
                </a:tc>
                <a:tc>
                  <a:txBody>
                    <a:bodyPr/>
                    <a:lstStyle/>
                    <a:p>
                      <a:r>
                        <a:rPr lang="en-GB" sz="1800" b="0" kern="1200" dirty="0" smtClean="0">
                          <a:solidFill>
                            <a:schemeClr val="dk1"/>
                          </a:solidFill>
                          <a:effectLst/>
                          <a:latin typeface="+mn-lt"/>
                          <a:ea typeface="+mn-ea"/>
                          <a:cs typeface="+mn-cs"/>
                        </a:rPr>
                        <a:t>✓</a:t>
                      </a:r>
                      <a:endParaRPr lang="en-GB" sz="1100" dirty="0"/>
                    </a:p>
                  </a:txBody>
                  <a:tcPr/>
                </a:tc>
                <a:tc>
                  <a:txBody>
                    <a:bodyPr/>
                    <a:lstStyle/>
                    <a:p>
                      <a:endParaRPr lang="en-GB" sz="1100" dirty="0"/>
                    </a:p>
                  </a:txBody>
                  <a:tcPr/>
                </a:tc>
                <a:tc>
                  <a:txBody>
                    <a:bodyPr/>
                    <a:lstStyle/>
                    <a:p>
                      <a:endParaRPr lang="en-GB" sz="1100"/>
                    </a:p>
                  </a:txBody>
                  <a:tcPr/>
                </a:tc>
              </a:tr>
              <a:tr h="370840">
                <a:tc>
                  <a:txBody>
                    <a:bodyPr/>
                    <a:lstStyle/>
                    <a:p>
                      <a:r>
                        <a:rPr lang="en-GB" sz="1100" dirty="0" smtClean="0"/>
                        <a:t>Harrison</a:t>
                      </a:r>
                      <a:endParaRPr lang="en-GB" sz="1100" dirty="0"/>
                    </a:p>
                  </a:txBody>
                  <a:tcPr/>
                </a:tc>
                <a:tc>
                  <a:txBody>
                    <a:bodyPr/>
                    <a:lstStyle/>
                    <a:p>
                      <a:endParaRPr lang="en-GB" sz="1100"/>
                    </a:p>
                  </a:txBody>
                  <a:tcPr/>
                </a:tc>
                <a:tc>
                  <a:txBody>
                    <a:bodyPr/>
                    <a:lstStyle/>
                    <a:p>
                      <a:endParaRPr lang="en-GB" sz="1100"/>
                    </a:p>
                  </a:txBody>
                  <a:tcPr/>
                </a:tc>
                <a:tc>
                  <a:txBody>
                    <a:bodyPr/>
                    <a:lstStyle/>
                    <a:p>
                      <a:endParaRPr lang="en-GB" sz="1100" dirty="0"/>
                    </a:p>
                  </a:txBody>
                  <a:tcPr/>
                </a:tc>
              </a:tr>
              <a:tr h="370840">
                <a:tc>
                  <a:txBody>
                    <a:bodyPr/>
                    <a:lstStyle/>
                    <a:p>
                      <a:r>
                        <a:rPr lang="en-GB" sz="1100" dirty="0" smtClean="0"/>
                        <a:t>Jack</a:t>
                      </a:r>
                      <a:endParaRPr lang="en-GB"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kern="1200" dirty="0" smtClean="0">
                          <a:solidFill>
                            <a:schemeClr val="dk1"/>
                          </a:solidFill>
                          <a:effectLst/>
                          <a:latin typeface="+mn-lt"/>
                          <a:ea typeface="+mn-ea"/>
                          <a:cs typeface="+mn-cs"/>
                        </a:rPr>
                        <a:t>✓</a:t>
                      </a:r>
                      <a:endParaRPr lang="en-GB" sz="11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kern="1200" dirty="0" smtClean="0">
                          <a:solidFill>
                            <a:schemeClr val="dk1"/>
                          </a:solidFill>
                          <a:effectLst/>
                          <a:latin typeface="+mn-lt"/>
                          <a:ea typeface="+mn-ea"/>
                          <a:cs typeface="+mn-cs"/>
                        </a:rPr>
                        <a:t>✓</a:t>
                      </a:r>
                      <a:endParaRPr lang="en-GB" sz="11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mn-lt"/>
                          <a:ea typeface="+mn-ea"/>
                          <a:cs typeface="+mn-cs"/>
                        </a:rPr>
                        <a:t>✓</a:t>
                      </a:r>
                    </a:p>
                  </a:txBody>
                  <a:tcPr/>
                </a:tc>
              </a:tr>
              <a:tr h="370840">
                <a:tc>
                  <a:txBody>
                    <a:bodyPr/>
                    <a:lstStyle/>
                    <a:p>
                      <a:r>
                        <a:rPr lang="en-GB" sz="1100" dirty="0" smtClean="0"/>
                        <a:t>Danielle</a:t>
                      </a:r>
                      <a:endParaRPr lang="en-GB" sz="1100" dirty="0"/>
                    </a:p>
                  </a:txBody>
                  <a:tcPr/>
                </a:tc>
                <a:tc>
                  <a:txBody>
                    <a:bodyPr/>
                    <a:lstStyle/>
                    <a:p>
                      <a:endParaRPr lang="en-GB" sz="1100"/>
                    </a:p>
                  </a:txBody>
                  <a:tcPr/>
                </a:tc>
                <a:tc>
                  <a:txBody>
                    <a:bodyPr/>
                    <a:lstStyle/>
                    <a:p>
                      <a:endParaRPr lang="en-GB" sz="1100"/>
                    </a:p>
                  </a:txBody>
                  <a:tcPr/>
                </a:tc>
                <a:tc>
                  <a:txBody>
                    <a:bodyPr/>
                    <a:lstStyle/>
                    <a:p>
                      <a:endParaRPr lang="en-GB" sz="1100" dirty="0"/>
                    </a:p>
                  </a:txBody>
                  <a:tcPr/>
                </a:tc>
              </a:tr>
            </a:tbl>
          </a:graphicData>
        </a:graphic>
      </p:graphicFrame>
    </p:spTree>
    <p:extLst>
      <p:ext uri="{BB962C8B-B14F-4D97-AF65-F5344CB8AC3E}">
        <p14:creationId xmlns:p14="http://schemas.microsoft.com/office/powerpoint/2010/main" val="29652188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Context</a:t>
            </a:r>
            <a:endParaRPr lang="en-GB" dirty="0">
              <a:solidFill>
                <a:schemeClr val="bg1"/>
              </a:solidFill>
            </a:endParaRPr>
          </a:p>
        </p:txBody>
      </p:sp>
      <p:sp>
        <p:nvSpPr>
          <p:cNvPr id="3" name="Content Placeholder 2"/>
          <p:cNvSpPr>
            <a:spLocks noGrp="1"/>
          </p:cNvSpPr>
          <p:nvPr>
            <p:ph idx="1"/>
          </p:nvPr>
        </p:nvSpPr>
        <p:spPr>
          <a:xfrm>
            <a:off x="457200" y="1600200"/>
            <a:ext cx="6248400" cy="4525963"/>
          </a:xfrm>
        </p:spPr>
        <p:txBody>
          <a:bodyPr>
            <a:normAutofit fontScale="77500" lnSpcReduction="20000"/>
          </a:bodyPr>
          <a:lstStyle/>
          <a:p>
            <a:r>
              <a:rPr lang="en-GB" dirty="0">
                <a:solidFill>
                  <a:schemeClr val="bg1"/>
                </a:solidFill>
              </a:rPr>
              <a:t>Your context is where you </a:t>
            </a:r>
            <a:r>
              <a:rPr lang="en-GB" b="1" dirty="0">
                <a:solidFill>
                  <a:schemeClr val="bg1"/>
                </a:solidFill>
              </a:rPr>
              <a:t>orientate</a:t>
            </a:r>
            <a:r>
              <a:rPr lang="en-GB" dirty="0">
                <a:solidFill>
                  <a:schemeClr val="bg1"/>
                </a:solidFill>
              </a:rPr>
              <a:t> your reader and let them know what’s happening in the novel. Include brief details about:</a:t>
            </a:r>
          </a:p>
          <a:p>
            <a:pPr lvl="1"/>
            <a:r>
              <a:rPr lang="en-GB" dirty="0" smtClean="0">
                <a:solidFill>
                  <a:schemeClr val="bg1"/>
                </a:solidFill>
              </a:rPr>
              <a:t>roughly </a:t>
            </a:r>
            <a:r>
              <a:rPr lang="en-GB" b="1" dirty="0">
                <a:solidFill>
                  <a:schemeClr val="bg1"/>
                </a:solidFill>
              </a:rPr>
              <a:t>where</a:t>
            </a:r>
            <a:r>
              <a:rPr lang="en-GB" dirty="0">
                <a:solidFill>
                  <a:schemeClr val="bg1"/>
                </a:solidFill>
              </a:rPr>
              <a:t> in the novel it takes place</a:t>
            </a:r>
          </a:p>
          <a:p>
            <a:pPr lvl="1"/>
            <a:r>
              <a:rPr lang="en-GB" dirty="0" smtClean="0">
                <a:solidFill>
                  <a:schemeClr val="bg1"/>
                </a:solidFill>
              </a:rPr>
              <a:t>briefly </a:t>
            </a:r>
            <a:r>
              <a:rPr lang="en-GB" b="1" dirty="0">
                <a:solidFill>
                  <a:schemeClr val="bg1"/>
                </a:solidFill>
              </a:rPr>
              <a:t>what is happening</a:t>
            </a:r>
            <a:r>
              <a:rPr lang="en-GB" dirty="0">
                <a:solidFill>
                  <a:schemeClr val="bg1"/>
                </a:solidFill>
              </a:rPr>
              <a:t> at this point in the novel</a:t>
            </a:r>
          </a:p>
          <a:p>
            <a:pPr marL="0" indent="0">
              <a:buNone/>
            </a:pPr>
            <a:r>
              <a:rPr lang="en-GB" dirty="0">
                <a:solidFill>
                  <a:schemeClr val="bg1"/>
                </a:solidFill>
              </a:rPr>
              <a:t> </a:t>
            </a:r>
          </a:p>
          <a:p>
            <a:pPr marL="0" indent="0">
              <a:buNone/>
            </a:pPr>
            <a:endParaRPr lang="en-GB" b="1" dirty="0" smtClean="0">
              <a:solidFill>
                <a:schemeClr val="bg1"/>
              </a:solidFill>
            </a:endParaRPr>
          </a:p>
          <a:p>
            <a:pPr marL="0" indent="0">
              <a:buNone/>
            </a:pPr>
            <a:r>
              <a:rPr lang="en-GB" b="1" dirty="0" smtClean="0">
                <a:solidFill>
                  <a:schemeClr val="bg1"/>
                </a:solidFill>
              </a:rPr>
              <a:t>Example</a:t>
            </a:r>
            <a:endParaRPr lang="en-GB" dirty="0">
              <a:solidFill>
                <a:schemeClr val="bg1"/>
              </a:solidFill>
            </a:endParaRPr>
          </a:p>
          <a:p>
            <a:pPr marL="0" indent="0">
              <a:buNone/>
            </a:pPr>
            <a:r>
              <a:rPr lang="en-GB" i="1" dirty="0">
                <a:solidFill>
                  <a:srgbClr val="00B050"/>
                </a:solidFill>
              </a:rPr>
              <a:t>At the beginning of the </a:t>
            </a:r>
            <a:r>
              <a:rPr lang="en-GB" i="1" dirty="0" smtClean="0">
                <a:solidFill>
                  <a:srgbClr val="00B050"/>
                </a:solidFill>
              </a:rPr>
              <a:t>novel</a:t>
            </a:r>
            <a:r>
              <a:rPr lang="en-GB" i="1" dirty="0" smtClean="0">
                <a:solidFill>
                  <a:schemeClr val="bg1"/>
                </a:solidFill>
              </a:rPr>
              <a:t>, </a:t>
            </a:r>
            <a:r>
              <a:rPr lang="en-GB" i="1" dirty="0" err="1" smtClean="0">
                <a:solidFill>
                  <a:srgbClr val="FFFF00"/>
                </a:solidFill>
              </a:rPr>
              <a:t>Lennie</a:t>
            </a:r>
            <a:r>
              <a:rPr lang="en-GB" i="1" dirty="0" smtClean="0">
                <a:solidFill>
                  <a:srgbClr val="FFFF00"/>
                </a:solidFill>
              </a:rPr>
              <a:t> and George arrive at the ranch and are introduced to the ranch-owner’s son, Curley, who takes an instant dislike to </a:t>
            </a:r>
            <a:r>
              <a:rPr lang="en-GB" i="1" dirty="0" err="1" smtClean="0">
                <a:solidFill>
                  <a:srgbClr val="FFFF00"/>
                </a:solidFill>
              </a:rPr>
              <a:t>Lennie</a:t>
            </a:r>
            <a:r>
              <a:rPr lang="en-GB" i="1" dirty="0" smtClean="0">
                <a:solidFill>
                  <a:schemeClr val="bg1"/>
                </a:solidFill>
              </a:rPr>
              <a:t>:</a:t>
            </a:r>
            <a:endParaRPr lang="en-GB" dirty="0">
              <a:solidFill>
                <a:schemeClr val="bg1"/>
              </a:solidFill>
            </a:endParaRPr>
          </a:p>
          <a:p>
            <a:pPr marL="0" indent="0">
              <a:buNone/>
            </a:pPr>
            <a:endParaRPr lang="en-GB" dirty="0"/>
          </a:p>
          <a:p>
            <a:endParaRPr lang="en-GB" dirty="0">
              <a:solidFill>
                <a:schemeClr val="bg1"/>
              </a:solidFill>
            </a:endParaRPr>
          </a:p>
        </p:txBody>
      </p:sp>
      <p:sp>
        <p:nvSpPr>
          <p:cNvPr id="4" name="TextBox 3"/>
          <p:cNvSpPr txBox="1"/>
          <p:nvPr/>
        </p:nvSpPr>
        <p:spPr>
          <a:xfrm>
            <a:off x="6400800" y="3276600"/>
            <a:ext cx="2514600" cy="1754326"/>
          </a:xfrm>
          <a:prstGeom prst="rect">
            <a:avLst/>
          </a:prstGeom>
          <a:solidFill>
            <a:schemeClr val="accent1"/>
          </a:solidFill>
        </p:spPr>
        <p:txBody>
          <a:bodyPr wrap="square" rtlCol="0">
            <a:spAutoFit/>
          </a:bodyPr>
          <a:lstStyle/>
          <a:p>
            <a:r>
              <a:rPr lang="en-GB" dirty="0" smtClean="0">
                <a:solidFill>
                  <a:schemeClr val="bg1"/>
                </a:solidFill>
              </a:rPr>
              <a:t>CONTEXT</a:t>
            </a:r>
          </a:p>
          <a:p>
            <a:pPr marL="285750" indent="-285750">
              <a:buFont typeface="Arial" pitchFamily="34" charset="0"/>
              <a:buChar char="•"/>
            </a:pPr>
            <a:r>
              <a:rPr lang="en-GB" dirty="0" smtClean="0">
                <a:solidFill>
                  <a:srgbClr val="00B050"/>
                </a:solidFill>
              </a:rPr>
              <a:t>Where </a:t>
            </a:r>
            <a:r>
              <a:rPr lang="en-GB" dirty="0">
                <a:solidFill>
                  <a:srgbClr val="00B050"/>
                </a:solidFill>
              </a:rPr>
              <a:t>in the play does this occur</a:t>
            </a:r>
            <a:r>
              <a:rPr lang="en-GB" dirty="0" smtClean="0">
                <a:solidFill>
                  <a:srgbClr val="00B050"/>
                </a:solidFill>
              </a:rPr>
              <a:t>?</a:t>
            </a:r>
            <a:endParaRPr lang="en-GB" dirty="0">
              <a:solidFill>
                <a:srgbClr val="00B050"/>
              </a:solidFill>
            </a:endParaRPr>
          </a:p>
          <a:p>
            <a:pPr marL="285750" indent="-285750">
              <a:buFont typeface="Arial" pitchFamily="34" charset="0"/>
              <a:buChar char="•"/>
            </a:pPr>
            <a:r>
              <a:rPr lang="en-GB" dirty="0">
                <a:solidFill>
                  <a:srgbClr val="FFFF00"/>
                </a:solidFill>
              </a:rPr>
              <a:t>Briefly, what is happening at this point?</a:t>
            </a:r>
          </a:p>
        </p:txBody>
      </p:sp>
    </p:spTree>
    <p:extLst>
      <p:ext uri="{BB962C8B-B14F-4D97-AF65-F5344CB8AC3E}">
        <p14:creationId xmlns:p14="http://schemas.microsoft.com/office/powerpoint/2010/main" val="40925341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Context Practice</a:t>
            </a:r>
            <a:endParaRPr lang="en-GB" dirty="0">
              <a:solidFill>
                <a:schemeClr val="bg1"/>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GB" u="sng" dirty="0">
                <a:solidFill>
                  <a:schemeClr val="bg1"/>
                </a:solidFill>
              </a:rPr>
              <a:t>Question</a:t>
            </a:r>
          </a:p>
          <a:p>
            <a:pPr marL="0" lvl="0" indent="0">
              <a:buNone/>
            </a:pPr>
            <a:r>
              <a:rPr lang="en-GB" dirty="0">
                <a:solidFill>
                  <a:schemeClr val="bg1"/>
                </a:solidFill>
              </a:rPr>
              <a:t>Choose a </a:t>
            </a:r>
            <a:r>
              <a:rPr lang="en-GB" u="sng" dirty="0">
                <a:solidFill>
                  <a:schemeClr val="bg1"/>
                </a:solidFill>
              </a:rPr>
              <a:t>novel or short story </a:t>
            </a:r>
            <a:r>
              <a:rPr lang="en-GB" dirty="0">
                <a:solidFill>
                  <a:schemeClr val="bg1"/>
                </a:solidFill>
              </a:rPr>
              <a:t>in which there is a </a:t>
            </a:r>
            <a:r>
              <a:rPr lang="en-GB" u="sng" dirty="0">
                <a:solidFill>
                  <a:schemeClr val="bg1"/>
                </a:solidFill>
              </a:rPr>
              <a:t>character </a:t>
            </a:r>
            <a:r>
              <a:rPr lang="en-GB" dirty="0">
                <a:solidFill>
                  <a:schemeClr val="bg1"/>
                </a:solidFill>
              </a:rPr>
              <a:t>involved in </a:t>
            </a:r>
            <a:r>
              <a:rPr lang="en-GB" u="sng" dirty="0">
                <a:solidFill>
                  <a:schemeClr val="bg1"/>
                </a:solidFill>
              </a:rPr>
              <a:t>some form of conflict</a:t>
            </a:r>
            <a:r>
              <a:rPr lang="en-GB" dirty="0">
                <a:solidFill>
                  <a:schemeClr val="bg1"/>
                </a:solidFill>
              </a:rPr>
              <a:t>. </a:t>
            </a:r>
          </a:p>
          <a:p>
            <a:pPr marL="0" lvl="0" indent="0">
              <a:buNone/>
            </a:pPr>
            <a:endParaRPr lang="en-GB" dirty="0">
              <a:solidFill>
                <a:schemeClr val="bg1"/>
              </a:solidFill>
            </a:endParaRPr>
          </a:p>
          <a:p>
            <a:pPr marL="0" indent="0">
              <a:buNone/>
            </a:pPr>
            <a:r>
              <a:rPr lang="en-GB" dirty="0">
                <a:solidFill>
                  <a:schemeClr val="bg1"/>
                </a:solidFill>
              </a:rPr>
              <a:t>By referring to </a:t>
            </a:r>
            <a:r>
              <a:rPr lang="en-GB" u="sng" dirty="0">
                <a:solidFill>
                  <a:schemeClr val="bg1"/>
                </a:solidFill>
              </a:rPr>
              <a:t>appropriate techniques</a:t>
            </a:r>
            <a:r>
              <a:rPr lang="en-GB" dirty="0">
                <a:solidFill>
                  <a:schemeClr val="bg1"/>
                </a:solidFill>
              </a:rPr>
              <a:t>, show </a:t>
            </a:r>
            <a:r>
              <a:rPr lang="en-GB" u="sng" dirty="0">
                <a:solidFill>
                  <a:schemeClr val="bg1"/>
                </a:solidFill>
              </a:rPr>
              <a:t>how the character comes to be involved </a:t>
            </a:r>
            <a:r>
              <a:rPr lang="en-GB" dirty="0">
                <a:solidFill>
                  <a:schemeClr val="bg1"/>
                </a:solidFill>
              </a:rPr>
              <a:t>in this conflict and </a:t>
            </a:r>
            <a:r>
              <a:rPr lang="en-GB" u="sng" dirty="0">
                <a:solidFill>
                  <a:schemeClr val="bg1"/>
                </a:solidFill>
              </a:rPr>
              <a:t>how the conflict develops throughout the text</a:t>
            </a:r>
            <a:r>
              <a:rPr lang="en-GB" dirty="0">
                <a:solidFill>
                  <a:schemeClr val="bg1"/>
                </a:solidFill>
              </a:rPr>
              <a:t>.</a:t>
            </a:r>
          </a:p>
          <a:p>
            <a:pPr marL="0" indent="0">
              <a:buNone/>
            </a:pPr>
            <a:endParaRPr lang="en-GB" u="sng" dirty="0">
              <a:solidFill>
                <a:schemeClr val="bg1"/>
              </a:solidFill>
            </a:endParaRPr>
          </a:p>
          <a:p>
            <a:pPr marL="0" indent="0">
              <a:buNone/>
            </a:pPr>
            <a:r>
              <a:rPr lang="en-GB" u="sng" dirty="0" smtClean="0">
                <a:solidFill>
                  <a:schemeClr val="bg1"/>
                </a:solidFill>
              </a:rPr>
              <a:t>Example context</a:t>
            </a:r>
          </a:p>
          <a:p>
            <a:pPr marL="0" indent="0">
              <a:buNone/>
            </a:pPr>
            <a:r>
              <a:rPr lang="en-GB" dirty="0" smtClean="0">
                <a:solidFill>
                  <a:schemeClr val="bg1"/>
                </a:solidFill>
              </a:rPr>
              <a:t>MP2-the hand crushing scene- “The </a:t>
            </a:r>
            <a:r>
              <a:rPr lang="en-GB" dirty="0">
                <a:solidFill>
                  <a:schemeClr val="bg1"/>
                </a:solidFill>
              </a:rPr>
              <a:t>next minute Curley was flopping like a fish on a line, and his closed fist was lost in </a:t>
            </a:r>
            <a:r>
              <a:rPr lang="en-GB" dirty="0" err="1">
                <a:solidFill>
                  <a:schemeClr val="bg1"/>
                </a:solidFill>
              </a:rPr>
              <a:t>Lennie’s</a:t>
            </a:r>
            <a:r>
              <a:rPr lang="en-GB" dirty="0">
                <a:solidFill>
                  <a:schemeClr val="bg1"/>
                </a:solidFill>
              </a:rPr>
              <a:t> big hand</a:t>
            </a:r>
            <a:r>
              <a:rPr lang="en-GB" dirty="0" smtClean="0">
                <a:solidFill>
                  <a:schemeClr val="bg1"/>
                </a:solidFill>
              </a:rPr>
              <a:t>.”</a:t>
            </a:r>
          </a:p>
          <a:p>
            <a:pPr marL="0" indent="0">
              <a:buNone/>
            </a:pPr>
            <a:endParaRPr lang="en-GB" dirty="0">
              <a:solidFill>
                <a:schemeClr val="bg1"/>
              </a:solidFill>
            </a:endParaRPr>
          </a:p>
          <a:p>
            <a:r>
              <a:rPr lang="en-GB" dirty="0" smtClean="0">
                <a:solidFill>
                  <a:schemeClr val="bg1"/>
                </a:solidFill>
              </a:rPr>
              <a:t>Where in the novel does this occur?-</a:t>
            </a:r>
            <a:r>
              <a:rPr lang="en-GB" smtClean="0">
                <a:solidFill>
                  <a:schemeClr val="bg1"/>
                </a:solidFill>
              </a:rPr>
              <a:t>midway through </a:t>
            </a:r>
            <a:endParaRPr lang="en-GB" dirty="0" smtClean="0">
              <a:solidFill>
                <a:schemeClr val="bg1"/>
              </a:solidFill>
            </a:endParaRPr>
          </a:p>
          <a:p>
            <a:r>
              <a:rPr lang="en-GB" dirty="0" smtClean="0">
                <a:solidFill>
                  <a:schemeClr val="bg1"/>
                </a:solidFill>
              </a:rPr>
              <a:t>Briefly, what is happening at this point?</a:t>
            </a:r>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6371170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 Context MP2</a:t>
            </a:r>
            <a:endParaRPr lang="en-GB" dirty="0">
              <a:solidFill>
                <a:schemeClr val="bg1"/>
              </a:solidFill>
            </a:endParaRPr>
          </a:p>
        </p:txBody>
      </p:sp>
      <p:sp>
        <p:nvSpPr>
          <p:cNvPr id="3" name="Content Placeholder 2"/>
          <p:cNvSpPr>
            <a:spLocks noGrp="1"/>
          </p:cNvSpPr>
          <p:nvPr>
            <p:ph idx="1"/>
          </p:nvPr>
        </p:nvSpPr>
        <p:spPr>
          <a:xfrm>
            <a:off x="381000" y="1295400"/>
            <a:ext cx="4648200" cy="4525963"/>
          </a:xfrm>
        </p:spPr>
        <p:txBody>
          <a:bodyPr/>
          <a:lstStyle/>
          <a:p>
            <a:pPr marL="0" indent="0">
              <a:buNone/>
            </a:pPr>
            <a:r>
              <a:rPr lang="en-GB" dirty="0" smtClean="0">
                <a:solidFill>
                  <a:srgbClr val="00B050"/>
                </a:solidFill>
              </a:rPr>
              <a:t>Midway through the novel, </a:t>
            </a:r>
            <a:r>
              <a:rPr lang="en-GB" dirty="0" smtClean="0">
                <a:solidFill>
                  <a:srgbClr val="FFFF00"/>
                </a:solidFill>
              </a:rPr>
              <a:t>Curley tries to provoke </a:t>
            </a:r>
            <a:r>
              <a:rPr lang="en-GB" dirty="0" err="1" smtClean="0">
                <a:solidFill>
                  <a:srgbClr val="FFFF00"/>
                </a:solidFill>
              </a:rPr>
              <a:t>Lennie</a:t>
            </a:r>
            <a:r>
              <a:rPr lang="en-GB" dirty="0" smtClean="0">
                <a:solidFill>
                  <a:srgbClr val="FFFF00"/>
                </a:solidFill>
              </a:rPr>
              <a:t>. At first </a:t>
            </a:r>
            <a:r>
              <a:rPr lang="en-GB" dirty="0" err="1" smtClean="0">
                <a:solidFill>
                  <a:srgbClr val="FFFF00"/>
                </a:solidFill>
              </a:rPr>
              <a:t>Lennie</a:t>
            </a:r>
            <a:r>
              <a:rPr lang="en-GB" dirty="0" smtClean="0">
                <a:solidFill>
                  <a:srgbClr val="FFFF00"/>
                </a:solidFill>
              </a:rPr>
              <a:t> does not respond, however the encouragement from George leads him to retaliate:</a:t>
            </a:r>
            <a:endParaRPr lang="en-GB" dirty="0">
              <a:solidFill>
                <a:srgbClr val="FFFF00"/>
              </a:solidFill>
            </a:endParaRPr>
          </a:p>
        </p:txBody>
      </p:sp>
      <p:sp>
        <p:nvSpPr>
          <p:cNvPr id="4" name="TextBox 3"/>
          <p:cNvSpPr txBox="1"/>
          <p:nvPr/>
        </p:nvSpPr>
        <p:spPr>
          <a:xfrm>
            <a:off x="5943600" y="1676400"/>
            <a:ext cx="2514600" cy="1754326"/>
          </a:xfrm>
          <a:prstGeom prst="rect">
            <a:avLst/>
          </a:prstGeom>
          <a:solidFill>
            <a:schemeClr val="accent1"/>
          </a:solidFill>
        </p:spPr>
        <p:txBody>
          <a:bodyPr wrap="square" rtlCol="0">
            <a:spAutoFit/>
          </a:bodyPr>
          <a:lstStyle/>
          <a:p>
            <a:r>
              <a:rPr lang="en-GB" dirty="0" smtClean="0">
                <a:solidFill>
                  <a:schemeClr val="bg1"/>
                </a:solidFill>
              </a:rPr>
              <a:t>CONTEXT</a:t>
            </a:r>
          </a:p>
          <a:p>
            <a:pPr marL="285750" indent="-285750">
              <a:buFont typeface="Arial" pitchFamily="34" charset="0"/>
              <a:buChar char="•"/>
            </a:pPr>
            <a:r>
              <a:rPr lang="en-GB" dirty="0" smtClean="0">
                <a:solidFill>
                  <a:srgbClr val="00B050"/>
                </a:solidFill>
              </a:rPr>
              <a:t>Where </a:t>
            </a:r>
            <a:r>
              <a:rPr lang="en-GB" dirty="0">
                <a:solidFill>
                  <a:srgbClr val="00B050"/>
                </a:solidFill>
              </a:rPr>
              <a:t>in the play does this occur</a:t>
            </a:r>
            <a:r>
              <a:rPr lang="en-GB" dirty="0" smtClean="0">
                <a:solidFill>
                  <a:srgbClr val="00B050"/>
                </a:solidFill>
              </a:rPr>
              <a:t>?</a:t>
            </a:r>
            <a:endParaRPr lang="en-GB" dirty="0">
              <a:solidFill>
                <a:srgbClr val="00B050"/>
              </a:solidFill>
            </a:endParaRPr>
          </a:p>
          <a:p>
            <a:pPr marL="285750" indent="-285750">
              <a:buFont typeface="Arial" pitchFamily="34" charset="0"/>
              <a:buChar char="•"/>
            </a:pPr>
            <a:r>
              <a:rPr lang="en-GB" dirty="0">
                <a:solidFill>
                  <a:srgbClr val="FFFF00"/>
                </a:solidFill>
              </a:rPr>
              <a:t>Briefly, what is happening at this point?</a:t>
            </a:r>
          </a:p>
        </p:txBody>
      </p:sp>
    </p:spTree>
    <p:extLst>
      <p:ext uri="{BB962C8B-B14F-4D97-AF65-F5344CB8AC3E}">
        <p14:creationId xmlns:p14="http://schemas.microsoft.com/office/powerpoint/2010/main" val="39027641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Choose Quotation</a:t>
            </a:r>
            <a:endParaRPr lang="en-GB" dirty="0">
              <a:solidFill>
                <a:schemeClr val="bg1"/>
              </a:solidFill>
            </a:endParaRPr>
          </a:p>
        </p:txBody>
      </p:sp>
      <p:sp>
        <p:nvSpPr>
          <p:cNvPr id="3" name="Content Placeholder 2"/>
          <p:cNvSpPr>
            <a:spLocks noGrp="1"/>
          </p:cNvSpPr>
          <p:nvPr>
            <p:ph idx="1"/>
          </p:nvPr>
        </p:nvSpPr>
        <p:spPr/>
        <p:txBody>
          <a:bodyPr>
            <a:normAutofit fontScale="62500" lnSpcReduction="20000"/>
          </a:bodyPr>
          <a:lstStyle/>
          <a:p>
            <a:pPr marL="0" indent="0">
              <a:buNone/>
            </a:pPr>
            <a:r>
              <a:rPr lang="en-GB" dirty="0">
                <a:solidFill>
                  <a:schemeClr val="bg1"/>
                </a:solidFill>
              </a:rPr>
              <a:t>Your quotation is your evidence to back up the point you are trying to make about the text. It must clearly show something important about the novel, and must be relevant to the question asked.</a:t>
            </a:r>
          </a:p>
          <a:p>
            <a:endParaRPr lang="en-GB" dirty="0">
              <a:solidFill>
                <a:schemeClr val="bg1"/>
              </a:solidFill>
            </a:endParaRPr>
          </a:p>
          <a:p>
            <a:pPr marL="0" indent="0">
              <a:buNone/>
            </a:pPr>
            <a:r>
              <a:rPr lang="en-GB" dirty="0">
                <a:solidFill>
                  <a:schemeClr val="bg1"/>
                </a:solidFill>
              </a:rPr>
              <a:t>Have you used quotations properly?</a:t>
            </a:r>
          </a:p>
          <a:p>
            <a:r>
              <a:rPr lang="en-GB" dirty="0" smtClean="0">
                <a:solidFill>
                  <a:schemeClr val="bg1"/>
                </a:solidFill>
              </a:rPr>
              <a:t>Use </a:t>
            </a:r>
            <a:r>
              <a:rPr lang="en-GB" dirty="0">
                <a:solidFill>
                  <a:schemeClr val="bg1"/>
                </a:solidFill>
              </a:rPr>
              <a:t>a colon : to introduce them</a:t>
            </a:r>
          </a:p>
          <a:p>
            <a:r>
              <a:rPr lang="en-GB" dirty="0" smtClean="0">
                <a:solidFill>
                  <a:schemeClr val="bg1"/>
                </a:solidFill>
              </a:rPr>
              <a:t>If </a:t>
            </a:r>
            <a:r>
              <a:rPr lang="en-GB" dirty="0">
                <a:solidFill>
                  <a:schemeClr val="bg1"/>
                </a:solidFill>
              </a:rPr>
              <a:t>longer than a few words, take a new line</a:t>
            </a:r>
          </a:p>
          <a:p>
            <a:r>
              <a:rPr lang="en-GB" dirty="0" smtClean="0">
                <a:solidFill>
                  <a:schemeClr val="bg1"/>
                </a:solidFill>
              </a:rPr>
              <a:t>No </a:t>
            </a:r>
            <a:r>
              <a:rPr lang="en-GB" dirty="0">
                <a:solidFill>
                  <a:schemeClr val="bg1"/>
                </a:solidFill>
              </a:rPr>
              <a:t>longer than one or two lines</a:t>
            </a:r>
          </a:p>
          <a:p>
            <a:r>
              <a:rPr lang="en-GB" dirty="0" smtClean="0">
                <a:solidFill>
                  <a:schemeClr val="bg1"/>
                </a:solidFill>
              </a:rPr>
              <a:t>They </a:t>
            </a:r>
            <a:r>
              <a:rPr lang="en-GB" dirty="0">
                <a:solidFill>
                  <a:schemeClr val="bg1"/>
                </a:solidFill>
              </a:rPr>
              <a:t>should illustrate a point not simply repeat it</a:t>
            </a:r>
          </a:p>
          <a:p>
            <a:pPr marL="0" indent="0">
              <a:buNone/>
            </a:pPr>
            <a:endParaRPr lang="en-GB" dirty="0" smtClean="0">
              <a:solidFill>
                <a:schemeClr val="bg1"/>
              </a:solidFill>
            </a:endParaRPr>
          </a:p>
          <a:p>
            <a:pPr marL="0" indent="0">
              <a:buNone/>
            </a:pPr>
            <a:r>
              <a:rPr lang="en-GB" u="sng" dirty="0" smtClean="0">
                <a:solidFill>
                  <a:schemeClr val="bg1"/>
                </a:solidFill>
              </a:rPr>
              <a:t>Example</a:t>
            </a:r>
            <a:r>
              <a:rPr lang="en-GB" u="sng" dirty="0">
                <a:solidFill>
                  <a:schemeClr val="bg1"/>
                </a:solidFill>
              </a:rPr>
              <a:t>:</a:t>
            </a:r>
          </a:p>
          <a:p>
            <a:pPr marL="0" indent="0">
              <a:buNone/>
            </a:pPr>
            <a:r>
              <a:rPr lang="en-GB" dirty="0" smtClean="0">
                <a:solidFill>
                  <a:schemeClr val="bg1"/>
                </a:solidFill>
              </a:rPr>
              <a:t>It </a:t>
            </a:r>
            <a:r>
              <a:rPr lang="en-GB" dirty="0">
                <a:solidFill>
                  <a:schemeClr val="bg1"/>
                </a:solidFill>
              </a:rPr>
              <a:t>is clear she had no money: ‘Katie was heavy skint.’ </a:t>
            </a:r>
          </a:p>
          <a:p>
            <a:endParaRPr lang="en-GB" dirty="0">
              <a:solidFill>
                <a:schemeClr val="bg1"/>
              </a:solidFill>
            </a:endParaRPr>
          </a:p>
          <a:p>
            <a:pPr marL="0" indent="0">
              <a:buNone/>
            </a:pPr>
            <a:r>
              <a:rPr lang="en-GB" dirty="0">
                <a:solidFill>
                  <a:schemeClr val="bg1"/>
                </a:solidFill>
              </a:rPr>
              <a:t>MAKE SURE YOUR QUOTATIONS ARE WORTHWHILE!</a:t>
            </a:r>
          </a:p>
          <a:p>
            <a:pPr marL="0" indent="0">
              <a:buNone/>
            </a:pPr>
            <a:endParaRPr lang="en-GB" dirty="0">
              <a:solidFill>
                <a:schemeClr val="bg1"/>
              </a:solidFill>
            </a:endParaRPr>
          </a:p>
        </p:txBody>
      </p:sp>
    </p:spTree>
    <p:extLst>
      <p:ext uri="{BB962C8B-B14F-4D97-AF65-F5344CB8AC3E}">
        <p14:creationId xmlns:p14="http://schemas.microsoft.com/office/powerpoint/2010/main" val="39585588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Quotation for </a:t>
            </a:r>
            <a:r>
              <a:rPr lang="en-GB" dirty="0">
                <a:solidFill>
                  <a:schemeClr val="bg1"/>
                </a:solidFill>
              </a:rPr>
              <a:t>Y</a:t>
            </a:r>
            <a:r>
              <a:rPr lang="en-GB" dirty="0" smtClean="0">
                <a:solidFill>
                  <a:schemeClr val="bg1"/>
                </a:solidFill>
              </a:rPr>
              <a:t>our Paragraph</a:t>
            </a:r>
            <a:endParaRPr lang="en-GB" dirty="0">
              <a:solidFill>
                <a:schemeClr val="bg1"/>
              </a:solidFill>
            </a:endParaRPr>
          </a:p>
        </p:txBody>
      </p:sp>
      <p:sp>
        <p:nvSpPr>
          <p:cNvPr id="3" name="Content Placeholder 2"/>
          <p:cNvSpPr>
            <a:spLocks noGrp="1"/>
          </p:cNvSpPr>
          <p:nvPr>
            <p:ph idx="1"/>
          </p:nvPr>
        </p:nvSpPr>
        <p:spPr/>
        <p:txBody>
          <a:bodyPr/>
          <a:lstStyle/>
          <a:p>
            <a:pPr marL="0" indent="0">
              <a:buNone/>
            </a:pPr>
            <a:endParaRPr lang="en-GB" dirty="0" smtClean="0">
              <a:solidFill>
                <a:schemeClr val="bg1"/>
              </a:solidFill>
            </a:endParaRPr>
          </a:p>
          <a:p>
            <a:pPr marL="0" indent="0">
              <a:buNone/>
            </a:pPr>
            <a:endParaRPr lang="en-GB" dirty="0">
              <a:solidFill>
                <a:schemeClr val="bg1"/>
              </a:solidFill>
            </a:endParaRPr>
          </a:p>
        </p:txBody>
      </p:sp>
      <p:sp>
        <p:nvSpPr>
          <p:cNvPr id="4" name="TextBox 3"/>
          <p:cNvSpPr txBox="1"/>
          <p:nvPr/>
        </p:nvSpPr>
        <p:spPr>
          <a:xfrm>
            <a:off x="228600" y="2133600"/>
            <a:ext cx="8382000" cy="1569660"/>
          </a:xfrm>
          <a:prstGeom prst="rect">
            <a:avLst/>
          </a:prstGeom>
          <a:noFill/>
        </p:spPr>
        <p:txBody>
          <a:bodyPr wrap="square" rtlCol="0">
            <a:spAutoFit/>
          </a:bodyPr>
          <a:lstStyle/>
          <a:p>
            <a:r>
              <a:rPr lang="en-GB" sz="3200" dirty="0" smtClean="0">
                <a:solidFill>
                  <a:schemeClr val="bg1"/>
                </a:solidFill>
              </a:rPr>
              <a:t>“</a:t>
            </a:r>
            <a:r>
              <a:rPr lang="en-GB" sz="3200" dirty="0">
                <a:solidFill>
                  <a:schemeClr val="bg1"/>
                </a:solidFill>
              </a:rPr>
              <a:t>The next minute Curley was flopping like a fish on a line, and his closed fist was lost in </a:t>
            </a:r>
            <a:r>
              <a:rPr lang="en-GB" sz="3200" dirty="0" err="1">
                <a:solidFill>
                  <a:schemeClr val="bg1"/>
                </a:solidFill>
              </a:rPr>
              <a:t>Lennie’s</a:t>
            </a:r>
            <a:r>
              <a:rPr lang="en-GB" sz="3200" dirty="0">
                <a:solidFill>
                  <a:schemeClr val="bg1"/>
                </a:solidFill>
              </a:rPr>
              <a:t> big hand.”</a:t>
            </a:r>
          </a:p>
        </p:txBody>
      </p:sp>
    </p:spTree>
    <p:extLst>
      <p:ext uri="{BB962C8B-B14F-4D97-AF65-F5344CB8AC3E}">
        <p14:creationId xmlns:p14="http://schemas.microsoft.com/office/powerpoint/2010/main" val="7186585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Summary-Paragraph So Far</a:t>
            </a:r>
            <a:endParaRPr lang="en-GB" dirty="0">
              <a:solidFill>
                <a:schemeClr val="bg1"/>
              </a:solidFill>
            </a:endParaRPr>
          </a:p>
        </p:txBody>
      </p:sp>
      <p:sp>
        <p:nvSpPr>
          <p:cNvPr id="3" name="Content Placeholder 2"/>
          <p:cNvSpPr>
            <a:spLocks noGrp="1"/>
          </p:cNvSpPr>
          <p:nvPr>
            <p:ph idx="1"/>
          </p:nvPr>
        </p:nvSpPr>
        <p:spPr/>
        <p:txBody>
          <a:bodyPr>
            <a:normAutofit fontScale="92500"/>
          </a:bodyPr>
          <a:lstStyle/>
          <a:p>
            <a:pPr marL="0" indent="0">
              <a:buNone/>
            </a:pPr>
            <a:r>
              <a:rPr lang="en-GB" dirty="0">
                <a:solidFill>
                  <a:schemeClr val="bg1"/>
                </a:solidFill>
              </a:rPr>
              <a:t>Furthermore, Steinbeck shows that the conflict between the two men is growing stronger through the use of key incident</a:t>
            </a:r>
            <a:r>
              <a:rPr lang="en-GB" dirty="0" smtClean="0">
                <a:solidFill>
                  <a:schemeClr val="bg1"/>
                </a:solidFill>
              </a:rPr>
              <a:t>. Midway through the novel, </a:t>
            </a:r>
            <a:r>
              <a:rPr lang="en-GB" dirty="0">
                <a:solidFill>
                  <a:schemeClr val="bg1"/>
                </a:solidFill>
              </a:rPr>
              <a:t>Curley tries to provoke </a:t>
            </a:r>
            <a:r>
              <a:rPr lang="en-GB" dirty="0" err="1">
                <a:solidFill>
                  <a:schemeClr val="bg1"/>
                </a:solidFill>
              </a:rPr>
              <a:t>Lennie</a:t>
            </a:r>
            <a:r>
              <a:rPr lang="en-GB" dirty="0">
                <a:solidFill>
                  <a:schemeClr val="bg1"/>
                </a:solidFill>
              </a:rPr>
              <a:t>. At first </a:t>
            </a:r>
            <a:r>
              <a:rPr lang="en-GB" dirty="0" err="1">
                <a:solidFill>
                  <a:schemeClr val="bg1"/>
                </a:solidFill>
              </a:rPr>
              <a:t>Lennie</a:t>
            </a:r>
            <a:r>
              <a:rPr lang="en-GB" dirty="0">
                <a:solidFill>
                  <a:schemeClr val="bg1"/>
                </a:solidFill>
              </a:rPr>
              <a:t> does not respond, however the encouragement from George leads him to retaliate:</a:t>
            </a:r>
          </a:p>
          <a:p>
            <a:pPr marL="0" indent="0">
              <a:buNone/>
            </a:pPr>
            <a:r>
              <a:rPr lang="en-GB" dirty="0">
                <a:solidFill>
                  <a:schemeClr val="bg1"/>
                </a:solidFill>
              </a:rPr>
              <a:t>“The next minute Curley was flopping like a fish on a line, and his closed fist was lost in </a:t>
            </a:r>
            <a:r>
              <a:rPr lang="en-GB" dirty="0" err="1">
                <a:solidFill>
                  <a:schemeClr val="bg1"/>
                </a:solidFill>
              </a:rPr>
              <a:t>Lennie’s</a:t>
            </a:r>
            <a:r>
              <a:rPr lang="en-GB" dirty="0">
                <a:solidFill>
                  <a:schemeClr val="bg1"/>
                </a:solidFill>
              </a:rPr>
              <a:t> big hand.”</a:t>
            </a:r>
          </a:p>
          <a:p>
            <a:pPr marL="0" indent="0">
              <a:buNone/>
            </a:pPr>
            <a:endParaRPr lang="en-GB" dirty="0">
              <a:solidFill>
                <a:schemeClr val="bg1"/>
              </a:solidFill>
            </a:endParaRPr>
          </a:p>
        </p:txBody>
      </p:sp>
    </p:spTree>
    <p:extLst>
      <p:ext uri="{BB962C8B-B14F-4D97-AF65-F5344CB8AC3E}">
        <p14:creationId xmlns:p14="http://schemas.microsoft.com/office/powerpoint/2010/main" val="28015110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Explanation</a:t>
            </a:r>
            <a:endParaRPr lang="en-GB" dirty="0">
              <a:solidFill>
                <a:schemeClr val="bg1"/>
              </a:solidFill>
            </a:endParaRPr>
          </a:p>
        </p:txBody>
      </p:sp>
      <p:sp>
        <p:nvSpPr>
          <p:cNvPr id="3" name="Content Placeholder 2"/>
          <p:cNvSpPr>
            <a:spLocks noGrp="1"/>
          </p:cNvSpPr>
          <p:nvPr>
            <p:ph idx="1"/>
          </p:nvPr>
        </p:nvSpPr>
        <p:spPr>
          <a:xfrm>
            <a:off x="457200" y="1447800"/>
            <a:ext cx="8229600" cy="4953000"/>
          </a:xfrm>
        </p:spPr>
        <p:txBody>
          <a:bodyPr>
            <a:normAutofit fontScale="62500" lnSpcReduction="20000"/>
          </a:bodyPr>
          <a:lstStyle/>
          <a:p>
            <a:pPr marL="0" indent="0">
              <a:buNone/>
            </a:pPr>
            <a:r>
              <a:rPr lang="en-GB" dirty="0" smtClean="0">
                <a:solidFill>
                  <a:schemeClr val="bg1"/>
                </a:solidFill>
              </a:rPr>
              <a:t>Your </a:t>
            </a:r>
            <a:r>
              <a:rPr lang="en-GB" dirty="0">
                <a:solidFill>
                  <a:schemeClr val="bg1"/>
                </a:solidFill>
              </a:rPr>
              <a:t>explanation should be the longest section of your paragraph. Here you will explain in detail how your quotation backs up your point, by: </a:t>
            </a:r>
          </a:p>
          <a:p>
            <a:r>
              <a:rPr lang="en-GB" dirty="0" smtClean="0">
                <a:solidFill>
                  <a:schemeClr val="bg1"/>
                </a:solidFill>
              </a:rPr>
              <a:t>analysing </a:t>
            </a:r>
            <a:r>
              <a:rPr lang="en-GB" dirty="0">
                <a:solidFill>
                  <a:schemeClr val="bg1"/>
                </a:solidFill>
              </a:rPr>
              <a:t>literary techniques used by the writer</a:t>
            </a:r>
          </a:p>
          <a:p>
            <a:pPr marL="0" indent="0">
              <a:buNone/>
            </a:pPr>
            <a:endParaRPr lang="en-GB" dirty="0">
              <a:solidFill>
                <a:schemeClr val="bg1"/>
              </a:solidFill>
            </a:endParaRPr>
          </a:p>
          <a:p>
            <a:pPr marL="0" indent="0">
              <a:buNone/>
            </a:pPr>
            <a:r>
              <a:rPr lang="en-GB" b="1" dirty="0" smtClean="0">
                <a:solidFill>
                  <a:schemeClr val="bg1"/>
                </a:solidFill>
              </a:rPr>
              <a:t>Example </a:t>
            </a:r>
            <a:r>
              <a:rPr lang="en-GB" b="1" dirty="0">
                <a:solidFill>
                  <a:schemeClr val="bg1"/>
                </a:solidFill>
              </a:rPr>
              <a:t>sentence starters</a:t>
            </a:r>
          </a:p>
          <a:p>
            <a:r>
              <a:rPr lang="en-GB" dirty="0">
                <a:solidFill>
                  <a:schemeClr val="bg1"/>
                </a:solidFill>
              </a:rPr>
              <a:t>Here, </a:t>
            </a:r>
            <a:r>
              <a:rPr lang="en-GB" dirty="0" smtClean="0">
                <a:solidFill>
                  <a:schemeClr val="bg1"/>
                </a:solidFill>
              </a:rPr>
              <a:t>Steinbeck </a:t>
            </a:r>
            <a:r>
              <a:rPr lang="en-GB" dirty="0">
                <a:solidFill>
                  <a:schemeClr val="bg1"/>
                </a:solidFill>
              </a:rPr>
              <a:t>emphasises </a:t>
            </a:r>
            <a:r>
              <a:rPr lang="en-GB" dirty="0" smtClean="0">
                <a:solidFill>
                  <a:schemeClr val="bg1"/>
                </a:solidFill>
              </a:rPr>
              <a:t>_____through </a:t>
            </a:r>
            <a:r>
              <a:rPr lang="en-GB" dirty="0">
                <a:solidFill>
                  <a:schemeClr val="bg1"/>
                </a:solidFill>
              </a:rPr>
              <a:t>his use of </a:t>
            </a:r>
            <a:r>
              <a:rPr lang="en-GB" dirty="0" smtClean="0">
                <a:solidFill>
                  <a:schemeClr val="bg1"/>
                </a:solidFill>
              </a:rPr>
              <a:t>____. </a:t>
            </a:r>
            <a:r>
              <a:rPr lang="en-GB" dirty="0">
                <a:solidFill>
                  <a:schemeClr val="bg1"/>
                </a:solidFill>
              </a:rPr>
              <a:t>The </a:t>
            </a:r>
            <a:r>
              <a:rPr lang="en-GB" dirty="0" smtClean="0">
                <a:solidFill>
                  <a:schemeClr val="bg1"/>
                </a:solidFill>
              </a:rPr>
              <a:t>____ used illustrates</a:t>
            </a:r>
            <a:r>
              <a:rPr lang="en-GB" dirty="0" smtClean="0">
                <a:solidFill>
                  <a:schemeClr val="bg1"/>
                </a:solidFill>
              </a:rPr>
              <a:t>…</a:t>
            </a:r>
          </a:p>
          <a:p>
            <a:endParaRPr lang="en-GB" dirty="0" smtClean="0">
              <a:solidFill>
                <a:schemeClr val="bg1"/>
              </a:solidFill>
            </a:endParaRPr>
          </a:p>
          <a:p>
            <a:r>
              <a:rPr lang="en-GB" dirty="0">
                <a:solidFill>
                  <a:schemeClr val="bg1"/>
                </a:solidFill>
              </a:rPr>
              <a:t>Here, Steinbeck emphasises </a:t>
            </a:r>
            <a:r>
              <a:rPr lang="en-GB" u="sng" dirty="0" smtClean="0">
                <a:solidFill>
                  <a:schemeClr val="bg1"/>
                </a:solidFill>
              </a:rPr>
              <a:t>the growing conflict between Curley and </a:t>
            </a:r>
            <a:r>
              <a:rPr lang="en-GB" u="sng" dirty="0" err="1" smtClean="0">
                <a:solidFill>
                  <a:schemeClr val="bg1"/>
                </a:solidFill>
              </a:rPr>
              <a:t>Lennie</a:t>
            </a:r>
            <a:r>
              <a:rPr lang="en-GB" dirty="0" smtClean="0">
                <a:solidFill>
                  <a:schemeClr val="bg1"/>
                </a:solidFill>
              </a:rPr>
              <a:t> through </a:t>
            </a:r>
            <a:r>
              <a:rPr lang="en-GB" dirty="0">
                <a:solidFill>
                  <a:schemeClr val="bg1"/>
                </a:solidFill>
              </a:rPr>
              <a:t>his use of </a:t>
            </a:r>
            <a:r>
              <a:rPr lang="en-GB" u="sng" dirty="0" smtClean="0">
                <a:solidFill>
                  <a:schemeClr val="bg1"/>
                </a:solidFill>
              </a:rPr>
              <a:t>key incident</a:t>
            </a:r>
            <a:r>
              <a:rPr lang="en-GB" dirty="0" smtClean="0">
                <a:solidFill>
                  <a:schemeClr val="bg1"/>
                </a:solidFill>
              </a:rPr>
              <a:t>. </a:t>
            </a:r>
            <a:r>
              <a:rPr lang="en-GB" dirty="0">
                <a:solidFill>
                  <a:schemeClr val="bg1"/>
                </a:solidFill>
              </a:rPr>
              <a:t>The </a:t>
            </a:r>
            <a:r>
              <a:rPr lang="en-GB" u="sng" dirty="0" smtClean="0">
                <a:solidFill>
                  <a:schemeClr val="bg1"/>
                </a:solidFill>
              </a:rPr>
              <a:t>imagery</a:t>
            </a:r>
            <a:r>
              <a:rPr lang="en-GB" dirty="0" smtClean="0">
                <a:solidFill>
                  <a:schemeClr val="bg1"/>
                </a:solidFill>
              </a:rPr>
              <a:t> </a:t>
            </a:r>
            <a:r>
              <a:rPr lang="en-GB" dirty="0">
                <a:solidFill>
                  <a:schemeClr val="bg1"/>
                </a:solidFill>
              </a:rPr>
              <a:t>used illustrates</a:t>
            </a:r>
            <a:r>
              <a:rPr lang="en-GB" dirty="0" smtClean="0">
                <a:solidFill>
                  <a:schemeClr val="bg1"/>
                </a:solidFill>
              </a:rPr>
              <a:t>…</a:t>
            </a:r>
          </a:p>
          <a:p>
            <a:endParaRPr lang="en-GB" dirty="0">
              <a:solidFill>
                <a:schemeClr val="bg1"/>
              </a:solidFill>
            </a:endParaRPr>
          </a:p>
          <a:p>
            <a:r>
              <a:rPr lang="en-GB" dirty="0" smtClean="0">
                <a:solidFill>
                  <a:schemeClr val="bg1"/>
                </a:solidFill>
              </a:rPr>
              <a:t>Analyse image of Curley as flopping fish-weak, vulnerable, completely in L’s control-compared to before-ranch owner’s son, boxer</a:t>
            </a:r>
          </a:p>
          <a:p>
            <a:r>
              <a:rPr lang="en-GB" dirty="0" smtClean="0">
                <a:solidFill>
                  <a:schemeClr val="bg1"/>
                </a:solidFill>
              </a:rPr>
              <a:t>How are the roles reversed for L and C here? </a:t>
            </a:r>
          </a:p>
          <a:p>
            <a:r>
              <a:rPr lang="en-GB" dirty="0" smtClean="0">
                <a:solidFill>
                  <a:schemeClr val="bg1"/>
                </a:solidFill>
              </a:rPr>
              <a:t>What is revealed about L here, compared to how he has been portrayed so far?</a:t>
            </a:r>
            <a:endParaRPr lang="en-GB" dirty="0">
              <a:solidFill>
                <a:schemeClr val="bg1"/>
              </a:solidFill>
            </a:endParaRPr>
          </a:p>
          <a:p>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42769724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chemeClr val="bg1"/>
                </a:solidFill>
              </a:rPr>
              <a:t>Words for linking analysis to </a:t>
            </a:r>
            <a:r>
              <a:rPr lang="en-GB" b="1" dirty="0" smtClean="0">
                <a:solidFill>
                  <a:schemeClr val="bg1"/>
                </a:solidFill>
              </a:rPr>
              <a:t>quotes</a:t>
            </a:r>
            <a:endParaRPr lang="en-GB" dirty="0">
              <a:solidFill>
                <a:schemeClr val="bg1"/>
              </a:solidFill>
            </a:endParaRPr>
          </a:p>
        </p:txBody>
      </p:sp>
      <p:sp>
        <p:nvSpPr>
          <p:cNvPr id="3" name="Content Placeholder 2"/>
          <p:cNvSpPr>
            <a:spLocks noGrp="1"/>
          </p:cNvSpPr>
          <p:nvPr>
            <p:ph idx="1"/>
          </p:nvPr>
        </p:nvSpPr>
        <p:spPr/>
        <p:txBody>
          <a:bodyPr/>
          <a:lstStyle/>
          <a:p>
            <a:pPr lvl="0"/>
            <a:r>
              <a:rPr lang="en-GB" dirty="0" smtClean="0">
                <a:solidFill>
                  <a:schemeClr val="bg1"/>
                </a:solidFill>
              </a:rPr>
              <a:t>The </a:t>
            </a:r>
            <a:r>
              <a:rPr lang="en-GB" dirty="0">
                <a:solidFill>
                  <a:schemeClr val="bg1"/>
                </a:solidFill>
              </a:rPr>
              <a:t>following words and phrases describe </a:t>
            </a:r>
            <a:r>
              <a:rPr lang="en-GB" b="1" u="sng" dirty="0">
                <a:solidFill>
                  <a:schemeClr val="bg1"/>
                </a:solidFill>
              </a:rPr>
              <a:t>what the writer does</a:t>
            </a:r>
            <a:r>
              <a:rPr lang="en-GB" dirty="0">
                <a:solidFill>
                  <a:schemeClr val="bg1"/>
                </a:solidFill>
              </a:rPr>
              <a:t>, or </a:t>
            </a:r>
            <a:r>
              <a:rPr lang="en-GB" b="1" dirty="0">
                <a:solidFill>
                  <a:schemeClr val="bg1"/>
                </a:solidFill>
              </a:rPr>
              <a:t>what part of the text does</a:t>
            </a:r>
            <a:r>
              <a:rPr lang="en-GB" dirty="0">
                <a:solidFill>
                  <a:schemeClr val="bg1"/>
                </a:solidFill>
              </a:rPr>
              <a:t>.</a:t>
            </a:r>
          </a:p>
          <a:p>
            <a:pPr lvl="0"/>
            <a:r>
              <a:rPr lang="en-GB" dirty="0">
                <a:solidFill>
                  <a:schemeClr val="bg1"/>
                </a:solidFill>
              </a:rPr>
              <a:t>They will help you to show that you are </a:t>
            </a:r>
            <a:r>
              <a:rPr lang="en-GB" b="1" u="sng" dirty="0">
                <a:solidFill>
                  <a:schemeClr val="bg1"/>
                </a:solidFill>
              </a:rPr>
              <a:t>analysing</a:t>
            </a:r>
            <a:r>
              <a:rPr lang="en-GB" dirty="0">
                <a:solidFill>
                  <a:schemeClr val="bg1"/>
                </a:solidFill>
              </a:rPr>
              <a:t> the author’s work</a:t>
            </a:r>
            <a:r>
              <a:rPr lang="en-GB" dirty="0" smtClean="0">
                <a:solidFill>
                  <a:schemeClr val="bg1"/>
                </a:solidFill>
              </a:rPr>
              <a:t>.</a:t>
            </a:r>
          </a:p>
          <a:p>
            <a:pPr lvl="0"/>
            <a:endParaRPr lang="en-GB" dirty="0">
              <a:solidFill>
                <a:schemeClr val="bg1"/>
              </a:solidFill>
            </a:endParaRPr>
          </a:p>
          <a:p>
            <a:endParaRPr lang="en-GB" dirty="0"/>
          </a:p>
        </p:txBody>
      </p:sp>
      <p:sp>
        <p:nvSpPr>
          <p:cNvPr id="4" name="Text Box 6"/>
          <p:cNvSpPr txBox="1"/>
          <p:nvPr/>
        </p:nvSpPr>
        <p:spPr>
          <a:xfrm>
            <a:off x="990600" y="4267200"/>
            <a:ext cx="6238875" cy="25146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200" b="1" dirty="0">
                <a:effectLst/>
                <a:ea typeface="Calibri"/>
                <a:cs typeface="Arial"/>
              </a:rPr>
              <a:t>This…</a:t>
            </a:r>
            <a:endParaRPr lang="en-GB" sz="1100" dirty="0">
              <a:effectLst/>
              <a:ea typeface="Calibri"/>
              <a:cs typeface="Arial"/>
            </a:endParaRPr>
          </a:p>
          <a:p>
            <a:pPr>
              <a:lnSpc>
                <a:spcPct val="115000"/>
              </a:lnSpc>
              <a:spcAft>
                <a:spcPts val="1000"/>
              </a:spcAft>
            </a:pPr>
            <a:r>
              <a:rPr lang="en-GB" sz="1200" dirty="0">
                <a:effectLst/>
                <a:ea typeface="Calibri"/>
                <a:cs typeface="Arial"/>
              </a:rPr>
              <a:t>reinforces			emphasises		</a:t>
            </a:r>
            <a:r>
              <a:rPr lang="en-GB" sz="1200" dirty="0" smtClean="0">
                <a:effectLst/>
                <a:ea typeface="Calibri"/>
                <a:cs typeface="Arial"/>
              </a:rPr>
              <a:t>highlights</a:t>
            </a:r>
            <a:r>
              <a:rPr lang="en-GB" sz="1200" dirty="0">
                <a:ea typeface="Calibri"/>
                <a:cs typeface="Arial"/>
              </a:rPr>
              <a:t> </a:t>
            </a:r>
            <a:r>
              <a:rPr lang="en-GB" sz="1200" dirty="0" smtClean="0">
                <a:effectLst/>
                <a:ea typeface="Calibri"/>
                <a:cs typeface="Arial"/>
              </a:rPr>
              <a:t>foreshadows</a:t>
            </a:r>
            <a:endParaRPr lang="en-GB" sz="1100" dirty="0">
              <a:effectLst/>
              <a:ea typeface="Calibri"/>
              <a:cs typeface="Arial"/>
            </a:endParaRPr>
          </a:p>
          <a:p>
            <a:pPr>
              <a:lnSpc>
                <a:spcPct val="115000"/>
              </a:lnSpc>
              <a:spcAft>
                <a:spcPts val="1000"/>
              </a:spcAft>
            </a:pPr>
            <a:r>
              <a:rPr lang="en-GB" sz="1200" dirty="0">
                <a:effectLst/>
                <a:ea typeface="Calibri"/>
                <a:cs typeface="Arial"/>
              </a:rPr>
              <a:t>exemplifies			explains		demonstrates		echoes</a:t>
            </a:r>
            <a:endParaRPr lang="en-GB" sz="1100" dirty="0">
              <a:effectLst/>
              <a:ea typeface="Calibri"/>
              <a:cs typeface="Arial"/>
            </a:endParaRPr>
          </a:p>
          <a:p>
            <a:pPr>
              <a:lnSpc>
                <a:spcPct val="115000"/>
              </a:lnSpc>
              <a:spcAft>
                <a:spcPts val="1000"/>
              </a:spcAft>
            </a:pPr>
            <a:r>
              <a:rPr lang="en-GB" sz="1200" dirty="0">
                <a:effectLst/>
                <a:ea typeface="Calibri"/>
                <a:cs typeface="Arial"/>
              </a:rPr>
              <a:t>has connotations of		suggests		show	</a:t>
            </a:r>
            <a:r>
              <a:rPr lang="en-GB" sz="1200" dirty="0" smtClean="0">
                <a:effectLst/>
                <a:ea typeface="Calibri"/>
                <a:cs typeface="Arial"/>
              </a:rPr>
              <a:t>     creates</a:t>
            </a:r>
            <a:r>
              <a:rPr lang="en-GB" sz="1200" dirty="0">
                <a:effectLst/>
                <a:ea typeface="Calibri"/>
                <a:cs typeface="Arial"/>
              </a:rPr>
              <a:t>		       </a:t>
            </a:r>
            <a:r>
              <a:rPr lang="en-GB" sz="1200" dirty="0" smtClean="0">
                <a:effectLst/>
                <a:ea typeface="Calibri"/>
                <a:cs typeface="Arial"/>
              </a:rPr>
              <a:t>	 </a:t>
            </a:r>
            <a:r>
              <a:rPr lang="en-GB" sz="1200" dirty="0">
                <a:effectLst/>
                <a:ea typeface="Calibri"/>
                <a:cs typeface="Arial"/>
              </a:rPr>
              <a:t>mirrors	</a:t>
            </a:r>
            <a:r>
              <a:rPr lang="en-GB" sz="1200" dirty="0" smtClean="0">
                <a:effectLst/>
                <a:ea typeface="Calibri"/>
                <a:cs typeface="Arial"/>
              </a:rPr>
              <a:t>	establishes</a:t>
            </a:r>
            <a:r>
              <a:rPr lang="en-GB" sz="1200" dirty="0">
                <a:ea typeface="Calibri"/>
                <a:cs typeface="Arial"/>
              </a:rPr>
              <a:t> </a:t>
            </a:r>
            <a:r>
              <a:rPr lang="en-GB" sz="1200" dirty="0" smtClean="0">
                <a:ea typeface="Calibri"/>
                <a:cs typeface="Arial"/>
              </a:rPr>
              <a:t>     </a:t>
            </a:r>
            <a:r>
              <a:rPr lang="en-GB" sz="1200" dirty="0" smtClean="0">
                <a:effectLst/>
                <a:ea typeface="Calibri"/>
                <a:cs typeface="Arial"/>
              </a:rPr>
              <a:t>underlines</a:t>
            </a:r>
            <a:r>
              <a:rPr lang="en-GB" sz="1200" dirty="0">
                <a:effectLst/>
                <a:ea typeface="Calibri"/>
                <a:cs typeface="Arial"/>
              </a:rPr>
              <a:t>		</a:t>
            </a:r>
            <a:r>
              <a:rPr lang="en-GB" sz="1200" dirty="0" smtClean="0">
                <a:effectLst/>
                <a:ea typeface="Calibri"/>
                <a:cs typeface="Arial"/>
              </a:rPr>
              <a:t>	reveals</a:t>
            </a:r>
            <a:r>
              <a:rPr lang="en-GB" sz="1200" dirty="0">
                <a:effectLst/>
                <a:ea typeface="Calibri"/>
                <a:cs typeface="Arial"/>
              </a:rPr>
              <a:t>		         </a:t>
            </a:r>
            <a:r>
              <a:rPr lang="en-GB" sz="1200" dirty="0" smtClean="0">
                <a:effectLst/>
                <a:ea typeface="Calibri"/>
                <a:cs typeface="Arial"/>
              </a:rPr>
              <a:t>hints</a:t>
            </a:r>
            <a:r>
              <a:rPr lang="en-GB" sz="1200" dirty="0">
                <a:ea typeface="Calibri"/>
                <a:cs typeface="Arial"/>
              </a:rPr>
              <a:t> </a:t>
            </a:r>
            <a:r>
              <a:rPr lang="en-GB" sz="1200" dirty="0" smtClean="0">
                <a:ea typeface="Calibri"/>
                <a:cs typeface="Arial"/>
              </a:rPr>
              <a:t>       </a:t>
            </a:r>
            <a:r>
              <a:rPr lang="en-GB" sz="1200" dirty="0" smtClean="0">
                <a:effectLst/>
                <a:ea typeface="Calibri"/>
                <a:cs typeface="Arial"/>
              </a:rPr>
              <a:t>illustrates</a:t>
            </a:r>
            <a:endParaRPr lang="en-GB" sz="1100" dirty="0">
              <a:effectLst/>
              <a:ea typeface="Calibri"/>
              <a:cs typeface="Arial"/>
            </a:endParaRPr>
          </a:p>
        </p:txBody>
      </p:sp>
    </p:spTree>
    <p:extLst>
      <p:ext uri="{BB962C8B-B14F-4D97-AF65-F5344CB8AC3E}">
        <p14:creationId xmlns:p14="http://schemas.microsoft.com/office/powerpoint/2010/main" val="787361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The Process</a:t>
            </a:r>
            <a:endParaRPr lang="en-GB" dirty="0">
              <a:solidFill>
                <a:schemeClr val="bg1"/>
              </a:solidFill>
            </a:endParaRPr>
          </a:p>
        </p:txBody>
      </p:sp>
      <p:sp>
        <p:nvSpPr>
          <p:cNvPr id="3" name="Content Placeholder 2"/>
          <p:cNvSpPr>
            <a:spLocks noGrp="1"/>
          </p:cNvSpPr>
          <p:nvPr>
            <p:ph idx="1"/>
          </p:nvPr>
        </p:nvSpPr>
        <p:spPr>
          <a:xfrm>
            <a:off x="457200" y="1600201"/>
            <a:ext cx="8229600" cy="3810000"/>
          </a:xfrm>
        </p:spPr>
        <p:txBody>
          <a:bodyPr>
            <a:normAutofit fontScale="77500" lnSpcReduction="20000"/>
          </a:bodyPr>
          <a:lstStyle/>
          <a:p>
            <a:r>
              <a:rPr lang="en-GB" dirty="0" smtClean="0">
                <a:solidFill>
                  <a:schemeClr val="bg1"/>
                </a:solidFill>
              </a:rPr>
              <a:t>Always </a:t>
            </a:r>
            <a:r>
              <a:rPr lang="en-GB" dirty="0">
                <a:solidFill>
                  <a:schemeClr val="bg1"/>
                </a:solidFill>
              </a:rPr>
              <a:t>read the question carefully, considering both parts</a:t>
            </a:r>
            <a:r>
              <a:rPr lang="en-GB" dirty="0" smtClean="0">
                <a:solidFill>
                  <a:schemeClr val="bg1"/>
                </a:solidFill>
              </a:rPr>
              <a:t>.</a:t>
            </a:r>
            <a:endParaRPr lang="en-GB" sz="2700" dirty="0">
              <a:solidFill>
                <a:schemeClr val="bg1"/>
              </a:solidFill>
            </a:endParaRPr>
          </a:p>
          <a:p>
            <a:endParaRPr lang="en-GB" dirty="0">
              <a:solidFill>
                <a:schemeClr val="bg1"/>
              </a:solidFill>
            </a:endParaRPr>
          </a:p>
          <a:p>
            <a:r>
              <a:rPr lang="en-GB" dirty="0" smtClean="0">
                <a:solidFill>
                  <a:schemeClr val="bg1"/>
                </a:solidFill>
              </a:rPr>
              <a:t>Underline </a:t>
            </a:r>
            <a:r>
              <a:rPr lang="en-GB" dirty="0">
                <a:solidFill>
                  <a:schemeClr val="bg1"/>
                </a:solidFill>
              </a:rPr>
              <a:t>key words from it that you will use from the beginning of your essay right through to the end.</a:t>
            </a:r>
          </a:p>
          <a:p>
            <a:endParaRPr lang="en-GB" dirty="0">
              <a:solidFill>
                <a:schemeClr val="bg1"/>
              </a:solidFill>
            </a:endParaRPr>
          </a:p>
          <a:p>
            <a:r>
              <a:rPr lang="en-GB" dirty="0" smtClean="0">
                <a:solidFill>
                  <a:schemeClr val="bg1"/>
                </a:solidFill>
              </a:rPr>
              <a:t>The </a:t>
            </a:r>
            <a:r>
              <a:rPr lang="en-GB" dirty="0">
                <a:solidFill>
                  <a:schemeClr val="bg1"/>
                </a:solidFill>
              </a:rPr>
              <a:t>starting point of your essay should focus on the question, not the text you have studied. </a:t>
            </a:r>
            <a:endParaRPr lang="en-GB" dirty="0" smtClean="0">
              <a:solidFill>
                <a:schemeClr val="bg1"/>
              </a:solidFill>
            </a:endParaRPr>
          </a:p>
          <a:p>
            <a:endParaRPr lang="en-GB" dirty="0">
              <a:solidFill>
                <a:schemeClr val="bg1"/>
              </a:solidFill>
            </a:endParaRPr>
          </a:p>
          <a:p>
            <a:r>
              <a:rPr lang="en-GB" dirty="0" smtClean="0">
                <a:solidFill>
                  <a:schemeClr val="bg1"/>
                </a:solidFill>
              </a:rPr>
              <a:t>Pay </a:t>
            </a:r>
            <a:r>
              <a:rPr lang="en-GB" dirty="0">
                <a:solidFill>
                  <a:schemeClr val="bg1"/>
                </a:solidFill>
              </a:rPr>
              <a:t>attention to ‘the magic box’…</a:t>
            </a:r>
          </a:p>
          <a:p>
            <a:endParaRPr lang="en-GB" dirty="0">
              <a:solidFill>
                <a:schemeClr val="bg1"/>
              </a:solidFill>
            </a:endParaRPr>
          </a:p>
        </p:txBody>
      </p:sp>
      <p:sp>
        <p:nvSpPr>
          <p:cNvPr id="4" name="Text Box 4"/>
          <p:cNvSpPr txBox="1"/>
          <p:nvPr/>
        </p:nvSpPr>
        <p:spPr>
          <a:xfrm>
            <a:off x="1371600" y="4953000"/>
            <a:ext cx="6296025" cy="137160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dirty="0"/>
              <a:t>Answers to questions on Prose should refer to the text and to such relevant features as characterisation, setting, language, key incident(s), climax, turning point, plot, structure, narrative technique, theme, ideas, description…</a:t>
            </a:r>
          </a:p>
        </p:txBody>
      </p:sp>
    </p:spTree>
    <p:extLst>
      <p:ext uri="{BB962C8B-B14F-4D97-AF65-F5344CB8AC3E}">
        <p14:creationId xmlns:p14="http://schemas.microsoft.com/office/powerpoint/2010/main" val="2844072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 Explanation</a:t>
            </a:r>
            <a:endParaRPr lang="en-GB" dirty="0">
              <a:solidFill>
                <a:schemeClr val="bg1"/>
              </a:solidFill>
            </a:endParaRPr>
          </a:p>
        </p:txBody>
      </p:sp>
      <p:sp>
        <p:nvSpPr>
          <p:cNvPr id="3" name="Content Placeholder 2"/>
          <p:cNvSpPr>
            <a:spLocks noGrp="1"/>
          </p:cNvSpPr>
          <p:nvPr>
            <p:ph idx="1"/>
          </p:nvPr>
        </p:nvSpPr>
        <p:spPr>
          <a:xfrm>
            <a:off x="228600" y="1143000"/>
            <a:ext cx="8686800" cy="5638800"/>
          </a:xfrm>
        </p:spPr>
        <p:txBody>
          <a:bodyPr>
            <a:normAutofit fontScale="70000" lnSpcReduction="20000"/>
          </a:bodyPr>
          <a:lstStyle/>
          <a:p>
            <a:pPr marL="0" indent="0">
              <a:buNone/>
            </a:pPr>
            <a:r>
              <a:rPr lang="en-GB" u="sng" dirty="0">
                <a:solidFill>
                  <a:schemeClr val="bg1"/>
                </a:solidFill>
              </a:rPr>
              <a:t>Question</a:t>
            </a:r>
          </a:p>
          <a:p>
            <a:pPr marL="0" lvl="0" indent="0">
              <a:buNone/>
            </a:pPr>
            <a:r>
              <a:rPr lang="en-GB" dirty="0">
                <a:solidFill>
                  <a:schemeClr val="bg1"/>
                </a:solidFill>
              </a:rPr>
              <a:t>Choose a </a:t>
            </a:r>
            <a:r>
              <a:rPr lang="en-GB" u="sng" dirty="0">
                <a:solidFill>
                  <a:schemeClr val="bg1"/>
                </a:solidFill>
              </a:rPr>
              <a:t>novel or short story </a:t>
            </a:r>
            <a:r>
              <a:rPr lang="en-GB" dirty="0">
                <a:solidFill>
                  <a:schemeClr val="bg1"/>
                </a:solidFill>
              </a:rPr>
              <a:t>in which there is a </a:t>
            </a:r>
            <a:r>
              <a:rPr lang="en-GB" u="sng" dirty="0">
                <a:solidFill>
                  <a:schemeClr val="bg1"/>
                </a:solidFill>
              </a:rPr>
              <a:t>character </a:t>
            </a:r>
            <a:r>
              <a:rPr lang="en-GB" dirty="0">
                <a:solidFill>
                  <a:schemeClr val="bg1"/>
                </a:solidFill>
              </a:rPr>
              <a:t>involved in </a:t>
            </a:r>
            <a:r>
              <a:rPr lang="en-GB" u="sng" dirty="0">
                <a:solidFill>
                  <a:schemeClr val="bg1"/>
                </a:solidFill>
              </a:rPr>
              <a:t>some form of conflict</a:t>
            </a:r>
            <a:r>
              <a:rPr lang="en-GB" dirty="0">
                <a:solidFill>
                  <a:schemeClr val="bg1"/>
                </a:solidFill>
              </a:rPr>
              <a:t>. </a:t>
            </a:r>
          </a:p>
          <a:p>
            <a:pPr marL="0" lvl="0" indent="0">
              <a:buNone/>
            </a:pPr>
            <a:endParaRPr lang="en-GB" dirty="0">
              <a:solidFill>
                <a:schemeClr val="bg1"/>
              </a:solidFill>
            </a:endParaRPr>
          </a:p>
          <a:p>
            <a:pPr marL="0" indent="0">
              <a:buNone/>
            </a:pPr>
            <a:r>
              <a:rPr lang="en-GB" dirty="0">
                <a:solidFill>
                  <a:schemeClr val="bg1"/>
                </a:solidFill>
              </a:rPr>
              <a:t>By referring to </a:t>
            </a:r>
            <a:r>
              <a:rPr lang="en-GB" u="sng" dirty="0">
                <a:solidFill>
                  <a:schemeClr val="bg1"/>
                </a:solidFill>
              </a:rPr>
              <a:t>appropriate techniques</a:t>
            </a:r>
            <a:r>
              <a:rPr lang="en-GB" dirty="0">
                <a:solidFill>
                  <a:schemeClr val="bg1"/>
                </a:solidFill>
              </a:rPr>
              <a:t>, show </a:t>
            </a:r>
            <a:r>
              <a:rPr lang="en-GB" u="sng" dirty="0">
                <a:solidFill>
                  <a:schemeClr val="bg1"/>
                </a:solidFill>
              </a:rPr>
              <a:t>how the character comes to be involved </a:t>
            </a:r>
            <a:r>
              <a:rPr lang="en-GB" dirty="0">
                <a:solidFill>
                  <a:schemeClr val="bg1"/>
                </a:solidFill>
              </a:rPr>
              <a:t>in this conflict and </a:t>
            </a:r>
            <a:r>
              <a:rPr lang="en-GB" u="sng" dirty="0">
                <a:solidFill>
                  <a:schemeClr val="bg1"/>
                </a:solidFill>
              </a:rPr>
              <a:t>how the conflict develops throughout the text</a:t>
            </a:r>
            <a:r>
              <a:rPr lang="en-GB" dirty="0">
                <a:solidFill>
                  <a:schemeClr val="bg1"/>
                </a:solidFill>
              </a:rPr>
              <a:t>.</a:t>
            </a:r>
          </a:p>
          <a:p>
            <a:endParaRPr lang="en-GB" dirty="0" smtClean="0">
              <a:solidFill>
                <a:schemeClr val="bg1"/>
              </a:solidFill>
            </a:endParaRPr>
          </a:p>
          <a:p>
            <a:pPr marL="0" indent="0">
              <a:buNone/>
            </a:pPr>
            <a:r>
              <a:rPr lang="en-GB" u="sng" dirty="0" smtClean="0">
                <a:solidFill>
                  <a:schemeClr val="bg1"/>
                </a:solidFill>
              </a:rPr>
              <a:t>Example Explanation</a:t>
            </a:r>
          </a:p>
          <a:p>
            <a:pPr marL="0" indent="0">
              <a:buNone/>
            </a:pPr>
            <a:r>
              <a:rPr lang="en-GB" dirty="0">
                <a:solidFill>
                  <a:schemeClr val="bg1"/>
                </a:solidFill>
              </a:rPr>
              <a:t>“He glanced coldly at George and then at </a:t>
            </a:r>
            <a:r>
              <a:rPr lang="en-GB" dirty="0" err="1">
                <a:solidFill>
                  <a:schemeClr val="bg1"/>
                </a:solidFill>
              </a:rPr>
              <a:t>Lennie</a:t>
            </a:r>
            <a:r>
              <a:rPr lang="en-GB" dirty="0">
                <a:solidFill>
                  <a:schemeClr val="bg1"/>
                </a:solidFill>
              </a:rPr>
              <a:t>. His arms gradually bent at the elbows and his hands closed into fists.” Here, Steinbeck emphasises </a:t>
            </a:r>
            <a:r>
              <a:rPr lang="en-GB" dirty="0" smtClean="0">
                <a:solidFill>
                  <a:schemeClr val="bg1"/>
                </a:solidFill>
              </a:rPr>
              <a:t>Curley’s </a:t>
            </a:r>
            <a:r>
              <a:rPr lang="en-GB" dirty="0">
                <a:solidFill>
                  <a:schemeClr val="bg1"/>
                </a:solidFill>
              </a:rPr>
              <a:t>immediate dislike and resentment towards </a:t>
            </a:r>
            <a:r>
              <a:rPr lang="en-GB" dirty="0" err="1">
                <a:solidFill>
                  <a:schemeClr val="bg1"/>
                </a:solidFill>
              </a:rPr>
              <a:t>Lennie</a:t>
            </a:r>
            <a:r>
              <a:rPr lang="en-GB" dirty="0">
                <a:solidFill>
                  <a:schemeClr val="bg1"/>
                </a:solidFill>
              </a:rPr>
              <a:t> through his characterisation. The description of Curley’s reaction demonstrates an instant dislike and feeling of threat, as Steinbeck indicates that he makes himself appear larger by bending his elbows, and uses his fists to create a threatening stance. In previous descriptions of each character, Steinbeck has created contrast in terms of their appearances: </a:t>
            </a:r>
            <a:r>
              <a:rPr lang="en-GB" dirty="0" err="1">
                <a:solidFill>
                  <a:schemeClr val="bg1"/>
                </a:solidFill>
              </a:rPr>
              <a:t>Lennie</a:t>
            </a:r>
            <a:r>
              <a:rPr lang="en-GB" dirty="0">
                <a:solidFill>
                  <a:schemeClr val="bg1"/>
                </a:solidFill>
              </a:rPr>
              <a:t> is very tall and large, Curley is small and </a:t>
            </a:r>
            <a:r>
              <a:rPr lang="en-GB" dirty="0" smtClean="0">
                <a:solidFill>
                  <a:schemeClr val="bg1"/>
                </a:solidFill>
              </a:rPr>
              <a:t>stocky, potentially causing Curley to feel inferior to </a:t>
            </a:r>
            <a:r>
              <a:rPr lang="en-GB" dirty="0" err="1" smtClean="0">
                <a:solidFill>
                  <a:schemeClr val="bg1"/>
                </a:solidFill>
              </a:rPr>
              <a:t>Lennie</a:t>
            </a:r>
            <a:r>
              <a:rPr lang="en-GB" dirty="0" smtClean="0">
                <a:solidFill>
                  <a:schemeClr val="bg1"/>
                </a:solidFill>
              </a:rPr>
              <a:t>, despite the fact he is in a position of power on the ranch. </a:t>
            </a:r>
          </a:p>
          <a:p>
            <a:pPr marL="0" indent="0">
              <a:buNone/>
            </a:pPr>
            <a:endParaRPr lang="en-GB" u="sng" dirty="0" smtClean="0">
              <a:solidFill>
                <a:schemeClr val="bg1"/>
              </a:solidFill>
            </a:endParaRPr>
          </a:p>
          <a:p>
            <a:pPr marL="0" indent="0">
              <a:buNone/>
            </a:pPr>
            <a:endParaRPr lang="en-GB" dirty="0">
              <a:solidFill>
                <a:schemeClr val="bg1"/>
              </a:solidFill>
            </a:endParaRPr>
          </a:p>
        </p:txBody>
      </p:sp>
    </p:spTree>
    <p:extLst>
      <p:ext uri="{BB962C8B-B14F-4D97-AF65-F5344CB8AC3E}">
        <p14:creationId xmlns:p14="http://schemas.microsoft.com/office/powerpoint/2010/main" val="16038438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 MP2</a:t>
            </a:r>
            <a:endParaRPr lang="en-GB" dirty="0">
              <a:solidFill>
                <a:schemeClr val="bg1"/>
              </a:solidFill>
            </a:endParaRPr>
          </a:p>
        </p:txBody>
      </p:sp>
      <p:sp>
        <p:nvSpPr>
          <p:cNvPr id="3" name="Content Placeholder 2"/>
          <p:cNvSpPr>
            <a:spLocks noGrp="1"/>
          </p:cNvSpPr>
          <p:nvPr>
            <p:ph idx="1"/>
          </p:nvPr>
        </p:nvSpPr>
        <p:spPr>
          <a:xfrm>
            <a:off x="304800" y="1219200"/>
            <a:ext cx="8382000" cy="4906963"/>
          </a:xfrm>
        </p:spPr>
        <p:txBody>
          <a:bodyPr>
            <a:normAutofit fontScale="62500" lnSpcReduction="20000"/>
          </a:bodyPr>
          <a:lstStyle/>
          <a:p>
            <a:pPr marL="0" indent="0">
              <a:buNone/>
            </a:pPr>
            <a:r>
              <a:rPr lang="en-GB" b="1" dirty="0">
                <a:solidFill>
                  <a:schemeClr val="bg1"/>
                </a:solidFill>
              </a:rPr>
              <a:t>Example sentence starters</a:t>
            </a:r>
          </a:p>
          <a:p>
            <a:r>
              <a:rPr lang="en-GB" dirty="0">
                <a:solidFill>
                  <a:schemeClr val="bg1"/>
                </a:solidFill>
              </a:rPr>
              <a:t>Here, </a:t>
            </a:r>
            <a:r>
              <a:rPr lang="en-GB" dirty="0" smtClean="0">
                <a:solidFill>
                  <a:schemeClr val="bg1"/>
                </a:solidFill>
              </a:rPr>
              <a:t>Steinbeck </a:t>
            </a:r>
            <a:r>
              <a:rPr lang="en-GB" dirty="0">
                <a:solidFill>
                  <a:schemeClr val="bg1"/>
                </a:solidFill>
              </a:rPr>
              <a:t>emphasises _____through his use of ____. The ____ used illustrates…</a:t>
            </a:r>
          </a:p>
          <a:p>
            <a:endParaRPr lang="en-GB" dirty="0" smtClean="0"/>
          </a:p>
          <a:p>
            <a:pPr marL="0" indent="0">
              <a:buNone/>
            </a:pPr>
            <a:endParaRPr lang="en-GB" dirty="0">
              <a:solidFill>
                <a:schemeClr val="bg1"/>
              </a:solidFill>
            </a:endParaRPr>
          </a:p>
          <a:p>
            <a:pPr marL="0" indent="0">
              <a:buNone/>
            </a:pPr>
            <a:r>
              <a:rPr lang="en-GB" dirty="0">
                <a:solidFill>
                  <a:schemeClr val="bg1"/>
                </a:solidFill>
              </a:rPr>
              <a:t>“The next minute Curley was flopping like a fish on a line, and his closed fist was lost in </a:t>
            </a:r>
            <a:r>
              <a:rPr lang="en-GB" dirty="0" err="1">
                <a:solidFill>
                  <a:schemeClr val="bg1"/>
                </a:solidFill>
              </a:rPr>
              <a:t>Lennie’s</a:t>
            </a:r>
            <a:r>
              <a:rPr lang="en-GB" dirty="0">
                <a:solidFill>
                  <a:schemeClr val="bg1"/>
                </a:solidFill>
              </a:rPr>
              <a:t> big hand.” </a:t>
            </a:r>
            <a:endParaRPr lang="en-GB" dirty="0" smtClean="0">
              <a:solidFill>
                <a:schemeClr val="bg1"/>
              </a:solidFill>
            </a:endParaRPr>
          </a:p>
          <a:p>
            <a:pPr marL="0" indent="0">
              <a:buNone/>
            </a:pPr>
            <a:r>
              <a:rPr lang="en-GB" dirty="0" smtClean="0">
                <a:solidFill>
                  <a:schemeClr val="bg1"/>
                </a:solidFill>
              </a:rPr>
              <a:t>Here, Steinbeck emphasises </a:t>
            </a:r>
            <a:r>
              <a:rPr lang="en-GB" u="sng" dirty="0" smtClean="0">
                <a:solidFill>
                  <a:schemeClr val="bg1"/>
                </a:solidFill>
              </a:rPr>
              <a:t>_____________</a:t>
            </a:r>
            <a:r>
              <a:rPr lang="en-GB" dirty="0" smtClean="0">
                <a:solidFill>
                  <a:schemeClr val="bg1"/>
                </a:solidFill>
              </a:rPr>
              <a:t>through his use of </a:t>
            </a:r>
            <a:r>
              <a:rPr lang="en-GB" u="sng" dirty="0" smtClean="0">
                <a:solidFill>
                  <a:schemeClr val="bg1"/>
                </a:solidFill>
              </a:rPr>
              <a:t>key incident</a:t>
            </a:r>
            <a:r>
              <a:rPr lang="en-GB" dirty="0" smtClean="0">
                <a:solidFill>
                  <a:schemeClr val="bg1"/>
                </a:solidFill>
              </a:rPr>
              <a:t>. The </a:t>
            </a:r>
            <a:r>
              <a:rPr lang="en-GB" u="sng" dirty="0" smtClean="0">
                <a:solidFill>
                  <a:schemeClr val="bg1"/>
                </a:solidFill>
              </a:rPr>
              <a:t>incident </a:t>
            </a:r>
            <a:r>
              <a:rPr lang="en-GB" dirty="0" smtClean="0">
                <a:solidFill>
                  <a:schemeClr val="bg1"/>
                </a:solidFill>
              </a:rPr>
              <a:t>used illustrates…</a:t>
            </a:r>
          </a:p>
          <a:p>
            <a:endParaRPr lang="en-GB" dirty="0" smtClean="0">
              <a:solidFill>
                <a:schemeClr val="bg1"/>
              </a:solidFill>
            </a:endParaRPr>
          </a:p>
          <a:p>
            <a:pPr lvl="0"/>
            <a:r>
              <a:rPr lang="en-GB" dirty="0">
                <a:solidFill>
                  <a:schemeClr val="bg1"/>
                </a:solidFill>
              </a:rPr>
              <a:t>Despite the fact Curley has been antagonising </a:t>
            </a:r>
            <a:r>
              <a:rPr lang="en-GB" dirty="0" err="1">
                <a:solidFill>
                  <a:schemeClr val="bg1"/>
                </a:solidFill>
              </a:rPr>
              <a:t>Lennie</a:t>
            </a:r>
            <a:r>
              <a:rPr lang="en-GB" dirty="0">
                <a:solidFill>
                  <a:schemeClr val="bg1"/>
                </a:solidFill>
              </a:rPr>
              <a:t> and trying to make himself seem powerful, here he is instantly overpowered by </a:t>
            </a:r>
            <a:r>
              <a:rPr lang="en-GB" dirty="0" err="1">
                <a:solidFill>
                  <a:schemeClr val="bg1"/>
                </a:solidFill>
              </a:rPr>
              <a:t>Lennie</a:t>
            </a:r>
            <a:r>
              <a:rPr lang="en-GB" dirty="0">
                <a:solidFill>
                  <a:schemeClr val="bg1"/>
                </a:solidFill>
              </a:rPr>
              <a:t>, reduced to a ‘fish on a line’-trapped, caught</a:t>
            </a:r>
          </a:p>
          <a:p>
            <a:pPr lvl="0"/>
            <a:r>
              <a:rPr lang="en-GB" dirty="0">
                <a:solidFill>
                  <a:schemeClr val="bg1"/>
                </a:solidFill>
              </a:rPr>
              <a:t>Conflict here is symbolic-</a:t>
            </a:r>
            <a:r>
              <a:rPr lang="en-GB" dirty="0" err="1">
                <a:solidFill>
                  <a:schemeClr val="bg1"/>
                </a:solidFill>
              </a:rPr>
              <a:t>Lennie</a:t>
            </a:r>
            <a:r>
              <a:rPr lang="en-GB" dirty="0">
                <a:solidFill>
                  <a:schemeClr val="bg1"/>
                </a:solidFill>
              </a:rPr>
              <a:t>, as underprivileged working man, is fighting back against Curley-a symbol of the success of the American Dream</a:t>
            </a:r>
          </a:p>
          <a:p>
            <a:pPr lvl="0"/>
            <a:r>
              <a:rPr lang="en-GB" dirty="0">
                <a:solidFill>
                  <a:schemeClr val="bg1"/>
                </a:solidFill>
              </a:rPr>
              <a:t>Conflict is developed here, as </a:t>
            </a:r>
            <a:r>
              <a:rPr lang="en-GB" dirty="0" err="1">
                <a:solidFill>
                  <a:schemeClr val="bg1"/>
                </a:solidFill>
              </a:rPr>
              <a:t>Lennie’s</a:t>
            </a:r>
            <a:r>
              <a:rPr lang="en-GB" dirty="0">
                <a:solidFill>
                  <a:schemeClr val="bg1"/>
                </a:solidFill>
              </a:rPr>
              <a:t> true nature is revealed, and Curley’s pride will not withstand such a crushing blow to his perceived authority</a:t>
            </a:r>
          </a:p>
          <a:p>
            <a:endParaRPr lang="en-GB" dirty="0" smtClean="0">
              <a:solidFill>
                <a:schemeClr val="bg1"/>
              </a:solidFill>
            </a:endParaRPr>
          </a:p>
          <a:p>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4921365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 Explanation-MP2</a:t>
            </a:r>
            <a:endParaRPr lang="en-GB" dirty="0">
              <a:solidFill>
                <a:schemeClr val="bg1"/>
              </a:solidFill>
            </a:endParaRPr>
          </a:p>
        </p:txBody>
      </p:sp>
      <p:sp>
        <p:nvSpPr>
          <p:cNvPr id="3" name="Content Placeholder 2"/>
          <p:cNvSpPr>
            <a:spLocks noGrp="1"/>
          </p:cNvSpPr>
          <p:nvPr>
            <p:ph idx="1"/>
          </p:nvPr>
        </p:nvSpPr>
        <p:spPr>
          <a:xfrm>
            <a:off x="457200" y="1295400"/>
            <a:ext cx="8229600" cy="4830763"/>
          </a:xfrm>
        </p:spPr>
        <p:txBody>
          <a:bodyPr>
            <a:normAutofit fontScale="85000" lnSpcReduction="20000"/>
          </a:bodyPr>
          <a:lstStyle/>
          <a:p>
            <a:pPr marL="0" indent="0">
              <a:buNone/>
            </a:pPr>
            <a:r>
              <a:rPr lang="en-GB" dirty="0">
                <a:solidFill>
                  <a:schemeClr val="bg1"/>
                </a:solidFill>
              </a:rPr>
              <a:t>“The next minute Curley was flopping like a fish on a line, and his closed fist was lost in </a:t>
            </a:r>
            <a:r>
              <a:rPr lang="en-GB" dirty="0" err="1">
                <a:solidFill>
                  <a:schemeClr val="bg1"/>
                </a:solidFill>
              </a:rPr>
              <a:t>Lennie’s</a:t>
            </a:r>
            <a:r>
              <a:rPr lang="en-GB" dirty="0">
                <a:solidFill>
                  <a:schemeClr val="bg1"/>
                </a:solidFill>
              </a:rPr>
              <a:t> big hand.”</a:t>
            </a:r>
          </a:p>
          <a:p>
            <a:pPr marL="0" indent="0">
              <a:buNone/>
            </a:pPr>
            <a:r>
              <a:rPr lang="en-GB" dirty="0">
                <a:solidFill>
                  <a:schemeClr val="bg1"/>
                </a:solidFill>
              </a:rPr>
              <a:t>Here, Steinbeck emphasises the growing conflict between Curley and </a:t>
            </a:r>
            <a:r>
              <a:rPr lang="en-GB" dirty="0" err="1">
                <a:solidFill>
                  <a:schemeClr val="bg1"/>
                </a:solidFill>
              </a:rPr>
              <a:t>Lennie</a:t>
            </a:r>
            <a:r>
              <a:rPr lang="en-GB" dirty="0">
                <a:solidFill>
                  <a:schemeClr val="bg1"/>
                </a:solidFill>
              </a:rPr>
              <a:t> through his use of key incident. The imagery used </a:t>
            </a:r>
            <a:r>
              <a:rPr lang="en-GB" dirty="0" smtClean="0">
                <a:solidFill>
                  <a:schemeClr val="bg1"/>
                </a:solidFill>
              </a:rPr>
              <a:t>illustrates that Curley is not as powerful as he is made out to be, as the ranch-owner’s son and a former boxer. The comparison to a flopping fish makes Curley appear weak, vulnerable and completely under </a:t>
            </a:r>
            <a:r>
              <a:rPr lang="en-GB" dirty="0" err="1" smtClean="0">
                <a:solidFill>
                  <a:schemeClr val="bg1"/>
                </a:solidFill>
              </a:rPr>
              <a:t>Lennie’s</a:t>
            </a:r>
            <a:r>
              <a:rPr lang="en-GB" dirty="0" smtClean="0">
                <a:solidFill>
                  <a:schemeClr val="bg1"/>
                </a:solidFill>
              </a:rPr>
              <a:t> control. Despite his learning difficulties and lower status on the ranch, </a:t>
            </a:r>
            <a:r>
              <a:rPr lang="en-GB" dirty="0" err="1" smtClean="0">
                <a:solidFill>
                  <a:schemeClr val="bg1"/>
                </a:solidFill>
              </a:rPr>
              <a:t>Lennie</a:t>
            </a:r>
            <a:r>
              <a:rPr lang="en-GB" dirty="0" smtClean="0">
                <a:solidFill>
                  <a:schemeClr val="bg1"/>
                </a:solidFill>
              </a:rPr>
              <a:t> is able to overpower Curley completely in this physical conflict. In this key incident, </a:t>
            </a:r>
            <a:r>
              <a:rPr lang="en-GB" dirty="0" err="1" smtClean="0">
                <a:solidFill>
                  <a:schemeClr val="bg1"/>
                </a:solidFill>
              </a:rPr>
              <a:t>Lennie’s</a:t>
            </a:r>
            <a:r>
              <a:rPr lang="en-GB" dirty="0" smtClean="0">
                <a:solidFill>
                  <a:schemeClr val="bg1"/>
                </a:solidFill>
              </a:rPr>
              <a:t> true strength and fearsome nature is revealed to the reader, which contrasts with his child-like, sensitive personality.</a:t>
            </a:r>
          </a:p>
          <a:p>
            <a:pPr marL="0" indent="0">
              <a:buNone/>
            </a:pPr>
            <a:endParaRPr lang="en-GB" dirty="0">
              <a:solidFill>
                <a:schemeClr val="bg1"/>
              </a:solidFill>
            </a:endParaRPr>
          </a:p>
          <a:p>
            <a:endParaRPr lang="en-GB" dirty="0" smtClean="0">
              <a:solidFill>
                <a:schemeClr val="bg1"/>
              </a:solidFill>
            </a:endParaRPr>
          </a:p>
        </p:txBody>
      </p:sp>
    </p:spTree>
    <p:extLst>
      <p:ext uri="{BB962C8B-B14F-4D97-AF65-F5344CB8AC3E}">
        <p14:creationId xmlns:p14="http://schemas.microsoft.com/office/powerpoint/2010/main" val="15448118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Linking to the Q</a:t>
            </a:r>
            <a:endParaRPr lang="en-GB" dirty="0">
              <a:solidFill>
                <a:schemeClr val="bg1"/>
              </a:solidFill>
            </a:endParaRPr>
          </a:p>
        </p:txBody>
      </p:sp>
      <p:sp>
        <p:nvSpPr>
          <p:cNvPr id="3" name="Content Placeholder 2"/>
          <p:cNvSpPr>
            <a:spLocks noGrp="1"/>
          </p:cNvSpPr>
          <p:nvPr>
            <p:ph idx="1"/>
          </p:nvPr>
        </p:nvSpPr>
        <p:spPr>
          <a:xfrm>
            <a:off x="414670" y="1295400"/>
            <a:ext cx="8229600" cy="2819399"/>
          </a:xfrm>
        </p:spPr>
        <p:txBody>
          <a:bodyPr>
            <a:normAutofit fontScale="62500" lnSpcReduction="20000"/>
          </a:bodyPr>
          <a:lstStyle/>
          <a:p>
            <a:pPr marL="0" indent="0">
              <a:buNone/>
            </a:pPr>
            <a:r>
              <a:rPr lang="en-GB" dirty="0">
                <a:solidFill>
                  <a:schemeClr val="bg1"/>
                </a:solidFill>
              </a:rPr>
              <a:t>In your final section of your main paragraph, you should:</a:t>
            </a:r>
          </a:p>
          <a:p>
            <a:r>
              <a:rPr lang="en-GB" dirty="0">
                <a:solidFill>
                  <a:schemeClr val="bg1"/>
                </a:solidFill>
              </a:rPr>
              <a:t>	Evaluate why your chosen quotation is important</a:t>
            </a:r>
          </a:p>
          <a:p>
            <a:r>
              <a:rPr lang="en-GB" dirty="0">
                <a:solidFill>
                  <a:schemeClr val="bg1"/>
                </a:solidFill>
              </a:rPr>
              <a:t>	Use wording from the question to make it clear your essay has a specific focus</a:t>
            </a:r>
          </a:p>
          <a:p>
            <a:pPr marL="0" indent="0">
              <a:buNone/>
            </a:pPr>
            <a:endParaRPr lang="en-GB" b="1" dirty="0" smtClean="0">
              <a:solidFill>
                <a:schemeClr val="bg1"/>
              </a:solidFill>
            </a:endParaRPr>
          </a:p>
          <a:p>
            <a:pPr marL="0" indent="0">
              <a:buNone/>
            </a:pPr>
            <a:r>
              <a:rPr lang="en-GB" b="1" dirty="0" smtClean="0">
                <a:solidFill>
                  <a:schemeClr val="bg1"/>
                </a:solidFill>
              </a:rPr>
              <a:t>Words </a:t>
            </a:r>
            <a:r>
              <a:rPr lang="en-GB" b="1" dirty="0">
                <a:solidFill>
                  <a:schemeClr val="bg1"/>
                </a:solidFill>
              </a:rPr>
              <a:t>that indicate a personal response</a:t>
            </a:r>
          </a:p>
          <a:p>
            <a:r>
              <a:rPr lang="en-GB" dirty="0" smtClean="0">
                <a:solidFill>
                  <a:schemeClr val="bg1"/>
                </a:solidFill>
              </a:rPr>
              <a:t>The </a:t>
            </a:r>
            <a:r>
              <a:rPr lang="en-GB" dirty="0">
                <a:solidFill>
                  <a:schemeClr val="bg1"/>
                </a:solidFill>
              </a:rPr>
              <a:t>following words and phrases describe how the reader feels, or how the text affects us as we read. </a:t>
            </a:r>
          </a:p>
          <a:p>
            <a:r>
              <a:rPr lang="en-GB" dirty="0" smtClean="0">
                <a:solidFill>
                  <a:schemeClr val="bg1"/>
                </a:solidFill>
              </a:rPr>
              <a:t>They </a:t>
            </a:r>
            <a:r>
              <a:rPr lang="en-GB" dirty="0">
                <a:solidFill>
                  <a:schemeClr val="bg1"/>
                </a:solidFill>
              </a:rPr>
              <a:t>will help you to show that you are evaluating the author’s work.</a:t>
            </a:r>
          </a:p>
          <a:p>
            <a:endParaRPr lang="en-GB" dirty="0">
              <a:solidFill>
                <a:schemeClr val="bg1"/>
              </a:solidFill>
            </a:endParaRPr>
          </a:p>
        </p:txBody>
      </p:sp>
      <p:sp>
        <p:nvSpPr>
          <p:cNvPr id="4" name="Text Box 8"/>
          <p:cNvSpPr txBox="1"/>
          <p:nvPr/>
        </p:nvSpPr>
        <p:spPr>
          <a:xfrm>
            <a:off x="1376362" y="4419600"/>
            <a:ext cx="7234238" cy="238745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400" b="1">
                <a:effectLst/>
                <a:ea typeface="Calibri"/>
                <a:cs typeface="Arial"/>
              </a:rPr>
              <a:t>This is…</a:t>
            </a:r>
            <a:endParaRPr lang="en-GB" sz="1100">
              <a:effectLst/>
              <a:ea typeface="Calibri"/>
              <a:cs typeface="Arial"/>
            </a:endParaRPr>
          </a:p>
          <a:p>
            <a:pPr>
              <a:lnSpc>
                <a:spcPct val="115000"/>
              </a:lnSpc>
              <a:spcAft>
                <a:spcPts val="1000"/>
              </a:spcAft>
            </a:pPr>
            <a:r>
              <a:rPr lang="en-GB" sz="1400">
                <a:effectLst/>
                <a:ea typeface="Calibri"/>
                <a:cs typeface="Arial"/>
              </a:rPr>
              <a:t>thought-provoking		inspiring	hard-hitting		stimulating</a:t>
            </a:r>
            <a:endParaRPr lang="en-GB" sz="1100">
              <a:effectLst/>
              <a:ea typeface="Calibri"/>
              <a:cs typeface="Arial"/>
            </a:endParaRPr>
          </a:p>
          <a:p>
            <a:pPr>
              <a:lnSpc>
                <a:spcPct val="115000"/>
              </a:lnSpc>
              <a:spcAft>
                <a:spcPts val="1000"/>
              </a:spcAft>
            </a:pPr>
            <a:r>
              <a:rPr lang="en-GB" sz="1400">
                <a:effectLst/>
                <a:ea typeface="Calibri"/>
                <a:cs typeface="Arial"/>
              </a:rPr>
              <a:t>fast-paced			gripping	profound		important</a:t>
            </a:r>
            <a:endParaRPr lang="en-GB" sz="1100">
              <a:effectLst/>
              <a:ea typeface="Calibri"/>
              <a:cs typeface="Arial"/>
            </a:endParaRPr>
          </a:p>
          <a:p>
            <a:pPr>
              <a:lnSpc>
                <a:spcPct val="115000"/>
              </a:lnSpc>
              <a:spcAft>
                <a:spcPts val="1000"/>
              </a:spcAft>
            </a:pPr>
            <a:r>
              <a:rPr lang="en-GB" sz="1400">
                <a:effectLst/>
                <a:ea typeface="Calibri"/>
                <a:cs typeface="Arial"/>
              </a:rPr>
              <a:t>skilfully done		moving	horrifying		(a) pivotal moment</a:t>
            </a:r>
            <a:endParaRPr lang="en-GB" sz="1100">
              <a:effectLst/>
              <a:ea typeface="Calibri"/>
              <a:cs typeface="Arial"/>
            </a:endParaRPr>
          </a:p>
          <a:p>
            <a:pPr>
              <a:lnSpc>
                <a:spcPct val="115000"/>
              </a:lnSpc>
              <a:spcAft>
                <a:spcPts val="1000"/>
              </a:spcAft>
            </a:pPr>
            <a:r>
              <a:rPr lang="en-GB" sz="1400">
                <a:effectLst/>
                <a:ea typeface="Calibri"/>
                <a:cs typeface="Arial"/>
              </a:rPr>
              <a:t>effective			perceptive	striking		thoughtful</a:t>
            </a:r>
            <a:endParaRPr lang="en-GB" sz="1100">
              <a:effectLst/>
              <a:ea typeface="Calibri"/>
              <a:cs typeface="Arial"/>
            </a:endParaRPr>
          </a:p>
        </p:txBody>
      </p:sp>
    </p:spTree>
    <p:extLst>
      <p:ext uri="{BB962C8B-B14F-4D97-AF65-F5344CB8AC3E}">
        <p14:creationId xmlns:p14="http://schemas.microsoft.com/office/powerpoint/2010/main" val="2455012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 Link to Q</a:t>
            </a:r>
            <a:endParaRPr lang="en-GB" dirty="0">
              <a:solidFill>
                <a:schemeClr val="bg1"/>
              </a:solidFill>
            </a:endParaRPr>
          </a:p>
        </p:txBody>
      </p:sp>
      <p:sp>
        <p:nvSpPr>
          <p:cNvPr id="3" name="Content Placeholder 2"/>
          <p:cNvSpPr>
            <a:spLocks noGrp="1"/>
          </p:cNvSpPr>
          <p:nvPr>
            <p:ph idx="1"/>
          </p:nvPr>
        </p:nvSpPr>
        <p:spPr>
          <a:xfrm>
            <a:off x="457200" y="1600200"/>
            <a:ext cx="8229600" cy="4953000"/>
          </a:xfrm>
        </p:spPr>
        <p:txBody>
          <a:bodyPr>
            <a:normAutofit fontScale="55000" lnSpcReduction="20000"/>
          </a:bodyPr>
          <a:lstStyle/>
          <a:p>
            <a:pPr marL="0" indent="0">
              <a:buNone/>
            </a:pPr>
            <a:r>
              <a:rPr lang="en-GB" b="1" dirty="0" smtClean="0">
                <a:solidFill>
                  <a:schemeClr val="bg1"/>
                </a:solidFill>
              </a:rPr>
              <a:t>MP1</a:t>
            </a:r>
            <a:endParaRPr lang="en-GB" b="1" dirty="0">
              <a:solidFill>
                <a:schemeClr val="bg1"/>
              </a:solidFill>
            </a:endParaRPr>
          </a:p>
          <a:p>
            <a:pPr marL="0" indent="0">
              <a:buNone/>
            </a:pPr>
            <a:r>
              <a:rPr lang="en-GB" dirty="0">
                <a:solidFill>
                  <a:schemeClr val="bg1"/>
                </a:solidFill>
              </a:rPr>
              <a:t>These opposing descriptions, combined with Curley’s aggressive reaction towards </a:t>
            </a:r>
            <a:r>
              <a:rPr lang="en-GB" dirty="0" err="1">
                <a:solidFill>
                  <a:schemeClr val="bg1"/>
                </a:solidFill>
              </a:rPr>
              <a:t>Lennie</a:t>
            </a:r>
            <a:r>
              <a:rPr lang="en-GB" dirty="0">
                <a:solidFill>
                  <a:schemeClr val="bg1"/>
                </a:solidFill>
              </a:rPr>
              <a:t> indicate from the beginning of the text that these are very different characters</a:t>
            </a:r>
            <a:r>
              <a:rPr lang="en-GB" dirty="0" smtClean="0">
                <a:solidFill>
                  <a:schemeClr val="bg1"/>
                </a:solidFill>
              </a:rPr>
              <a:t>,</a:t>
            </a:r>
            <a:r>
              <a:rPr lang="en-GB" dirty="0"/>
              <a:t> </a:t>
            </a:r>
            <a:r>
              <a:rPr lang="en-GB" dirty="0">
                <a:solidFill>
                  <a:schemeClr val="bg1"/>
                </a:solidFill>
              </a:rPr>
              <a:t>and are used by Steinbeck to demonstrate the inequality between the struggling working man and the privileged few in trying to achieve the American Dream</a:t>
            </a:r>
            <a:r>
              <a:rPr lang="en-GB" dirty="0" smtClean="0">
                <a:solidFill>
                  <a:schemeClr val="bg1"/>
                </a:solidFill>
              </a:rPr>
              <a:t>.</a:t>
            </a:r>
            <a:endParaRPr lang="en-GB" dirty="0">
              <a:solidFill>
                <a:schemeClr val="bg1"/>
              </a:solidFill>
            </a:endParaRPr>
          </a:p>
          <a:p>
            <a:pPr marL="0" indent="0">
              <a:buNone/>
            </a:pPr>
            <a:endParaRPr lang="en-GB" dirty="0">
              <a:solidFill>
                <a:schemeClr val="bg1"/>
              </a:solidFill>
            </a:endParaRPr>
          </a:p>
          <a:p>
            <a:pPr marL="0" indent="0">
              <a:buNone/>
            </a:pPr>
            <a:r>
              <a:rPr lang="en-GB" b="1" dirty="0" smtClean="0">
                <a:solidFill>
                  <a:schemeClr val="bg1"/>
                </a:solidFill>
              </a:rPr>
              <a:t>MP2</a:t>
            </a:r>
          </a:p>
          <a:p>
            <a:pPr marL="0" indent="0">
              <a:buNone/>
            </a:pPr>
            <a:r>
              <a:rPr lang="en-GB" dirty="0" smtClean="0">
                <a:solidFill>
                  <a:schemeClr val="bg1"/>
                </a:solidFill>
              </a:rPr>
              <a:t>Miller’s </a:t>
            </a:r>
            <a:r>
              <a:rPr lang="en-GB" u="sng" dirty="0" smtClean="0">
                <a:solidFill>
                  <a:schemeClr val="bg1"/>
                </a:solidFill>
              </a:rPr>
              <a:t>(personal response word) </a:t>
            </a:r>
            <a:r>
              <a:rPr lang="en-GB" dirty="0" smtClean="0">
                <a:solidFill>
                  <a:schemeClr val="bg1"/>
                </a:solidFill>
              </a:rPr>
              <a:t>use of </a:t>
            </a:r>
            <a:r>
              <a:rPr lang="en-GB" u="sng" dirty="0" smtClean="0">
                <a:solidFill>
                  <a:schemeClr val="bg1"/>
                </a:solidFill>
              </a:rPr>
              <a:t>(technique) </a:t>
            </a:r>
            <a:r>
              <a:rPr lang="en-GB" dirty="0" smtClean="0">
                <a:solidFill>
                  <a:schemeClr val="bg1"/>
                </a:solidFill>
              </a:rPr>
              <a:t>here </a:t>
            </a:r>
            <a:r>
              <a:rPr lang="en-GB" u="sng" dirty="0" smtClean="0">
                <a:solidFill>
                  <a:schemeClr val="bg1"/>
                </a:solidFill>
              </a:rPr>
              <a:t>emphasises/demonstrates/conveys</a:t>
            </a:r>
            <a:r>
              <a:rPr lang="en-GB" dirty="0" smtClean="0">
                <a:solidFill>
                  <a:schemeClr val="bg1"/>
                </a:solidFill>
              </a:rPr>
              <a:t>….</a:t>
            </a:r>
          </a:p>
          <a:p>
            <a:pPr marL="0" indent="0">
              <a:buNone/>
            </a:pPr>
            <a:endParaRPr lang="en-GB" dirty="0">
              <a:solidFill>
                <a:schemeClr val="bg1"/>
              </a:solidFill>
            </a:endParaRPr>
          </a:p>
          <a:p>
            <a:pPr marL="0" indent="0">
              <a:buNone/>
            </a:pPr>
            <a:r>
              <a:rPr lang="en-GB" dirty="0">
                <a:solidFill>
                  <a:schemeClr val="bg1"/>
                </a:solidFill>
              </a:rPr>
              <a:t>Miller’s </a:t>
            </a:r>
            <a:r>
              <a:rPr lang="en-GB" u="sng" dirty="0" smtClean="0">
                <a:solidFill>
                  <a:schemeClr val="bg1"/>
                </a:solidFill>
              </a:rPr>
              <a:t>thought-provoking </a:t>
            </a:r>
            <a:r>
              <a:rPr lang="en-GB" dirty="0" smtClean="0">
                <a:solidFill>
                  <a:schemeClr val="bg1"/>
                </a:solidFill>
              </a:rPr>
              <a:t>use </a:t>
            </a:r>
            <a:r>
              <a:rPr lang="en-GB" dirty="0">
                <a:solidFill>
                  <a:schemeClr val="bg1"/>
                </a:solidFill>
              </a:rPr>
              <a:t>of </a:t>
            </a:r>
            <a:r>
              <a:rPr lang="en-GB" u="sng" dirty="0" smtClean="0">
                <a:solidFill>
                  <a:schemeClr val="bg1"/>
                </a:solidFill>
              </a:rPr>
              <a:t>key incident </a:t>
            </a:r>
            <a:r>
              <a:rPr lang="en-GB" dirty="0" smtClean="0">
                <a:solidFill>
                  <a:schemeClr val="bg1"/>
                </a:solidFill>
              </a:rPr>
              <a:t>here </a:t>
            </a:r>
            <a:r>
              <a:rPr lang="en-GB" u="sng" dirty="0" smtClean="0">
                <a:solidFill>
                  <a:schemeClr val="bg1"/>
                </a:solidFill>
              </a:rPr>
              <a:t>emphasises</a:t>
            </a:r>
          </a:p>
          <a:p>
            <a:pPr marL="0" indent="0">
              <a:buNone/>
            </a:pPr>
            <a:endParaRPr lang="en-GB" u="sng" dirty="0">
              <a:solidFill>
                <a:schemeClr val="bg1"/>
              </a:solidFill>
            </a:endParaRPr>
          </a:p>
          <a:p>
            <a:r>
              <a:rPr lang="en-GB" dirty="0" smtClean="0">
                <a:solidFill>
                  <a:schemeClr val="bg1"/>
                </a:solidFill>
              </a:rPr>
              <a:t>Conflict growing between the pair</a:t>
            </a:r>
          </a:p>
          <a:p>
            <a:r>
              <a:rPr lang="en-GB" dirty="0" smtClean="0">
                <a:solidFill>
                  <a:schemeClr val="bg1"/>
                </a:solidFill>
              </a:rPr>
              <a:t>Foreshadows the tragic events later within </a:t>
            </a:r>
            <a:r>
              <a:rPr lang="en-GB" smtClean="0">
                <a:solidFill>
                  <a:schemeClr val="bg1"/>
                </a:solidFill>
              </a:rPr>
              <a:t>the novel</a:t>
            </a:r>
            <a:endParaRPr lang="en-GB" dirty="0" smtClean="0">
              <a:solidFill>
                <a:schemeClr val="bg1"/>
              </a:solidFill>
            </a:endParaRPr>
          </a:p>
          <a:p>
            <a:r>
              <a:rPr lang="en-GB" dirty="0" smtClean="0">
                <a:solidFill>
                  <a:schemeClr val="bg1"/>
                </a:solidFill>
              </a:rPr>
              <a:t>Warns the reader of </a:t>
            </a:r>
            <a:r>
              <a:rPr lang="en-GB" dirty="0" err="1" smtClean="0">
                <a:solidFill>
                  <a:schemeClr val="bg1"/>
                </a:solidFill>
              </a:rPr>
              <a:t>Lennie’s</a:t>
            </a:r>
            <a:r>
              <a:rPr lang="en-GB" dirty="0" smtClean="0">
                <a:solidFill>
                  <a:schemeClr val="bg1"/>
                </a:solidFill>
              </a:rPr>
              <a:t> uncontrollable strength, and how this may cause him difficulties on the ranch.</a:t>
            </a:r>
            <a:endParaRPr lang="en-GB" dirty="0" smtClean="0">
              <a:solidFill>
                <a:schemeClr val="bg1"/>
              </a:solidFill>
            </a:endParaRPr>
          </a:p>
          <a:p>
            <a:pPr marL="0" indent="0">
              <a:buNone/>
            </a:pPr>
            <a:endParaRPr lang="en-GB" dirty="0">
              <a:solidFill>
                <a:schemeClr val="bg1"/>
              </a:solidFill>
            </a:endParaRPr>
          </a:p>
          <a:p>
            <a:pPr marL="0" indent="0">
              <a:buNone/>
            </a:pPr>
            <a:r>
              <a:rPr lang="en-GB" b="1" dirty="0" smtClean="0">
                <a:solidFill>
                  <a:schemeClr val="bg1"/>
                </a:solidFill>
              </a:rPr>
              <a:t>*Link to Q-conflict with another character-how is it developed here?*</a:t>
            </a:r>
          </a:p>
          <a:p>
            <a:pPr marL="0" indent="0">
              <a:buNone/>
            </a:pPr>
            <a:endParaRPr lang="en-GB" dirty="0" smtClean="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29451128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Full Main Paragraph Example</a:t>
            </a:r>
            <a:endParaRPr lang="en-GB" dirty="0">
              <a:solidFill>
                <a:schemeClr val="bg1"/>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GB" dirty="0">
                <a:solidFill>
                  <a:schemeClr val="bg1"/>
                </a:solidFill>
              </a:rPr>
              <a:t>“He glanced coldly at George and then at </a:t>
            </a:r>
            <a:r>
              <a:rPr lang="en-GB" dirty="0" err="1">
                <a:solidFill>
                  <a:schemeClr val="bg1"/>
                </a:solidFill>
              </a:rPr>
              <a:t>Lennie</a:t>
            </a:r>
            <a:r>
              <a:rPr lang="en-GB" dirty="0">
                <a:solidFill>
                  <a:schemeClr val="bg1"/>
                </a:solidFill>
              </a:rPr>
              <a:t>. His arms gradually bent at the elbows and his hands closed into fists.” Here, Steinbeck emphasises the Curley’s immediate dislike and resentment towards </a:t>
            </a:r>
            <a:r>
              <a:rPr lang="en-GB" dirty="0" err="1">
                <a:solidFill>
                  <a:schemeClr val="bg1"/>
                </a:solidFill>
              </a:rPr>
              <a:t>Lennie</a:t>
            </a:r>
            <a:r>
              <a:rPr lang="en-GB" dirty="0">
                <a:solidFill>
                  <a:schemeClr val="bg1"/>
                </a:solidFill>
              </a:rPr>
              <a:t> through his characterisation. The description of Curley’s reaction demonstrates an instant dislike and feeling of threat, as Steinbeck indicates that he makes himself appear larger by bending his elbows, and uses his fists to create a threatening stance. In previous descriptions of each character, Steinbeck has created contrast in terms of their appearances: </a:t>
            </a:r>
            <a:r>
              <a:rPr lang="en-GB" dirty="0" err="1">
                <a:solidFill>
                  <a:schemeClr val="bg1"/>
                </a:solidFill>
              </a:rPr>
              <a:t>Lennie</a:t>
            </a:r>
            <a:r>
              <a:rPr lang="en-GB" dirty="0">
                <a:solidFill>
                  <a:schemeClr val="bg1"/>
                </a:solidFill>
              </a:rPr>
              <a:t> is very tall and large, Curley is small and stocky. potentially causing Curley to feel inferior to </a:t>
            </a:r>
            <a:r>
              <a:rPr lang="en-GB" dirty="0" err="1">
                <a:solidFill>
                  <a:schemeClr val="bg1"/>
                </a:solidFill>
              </a:rPr>
              <a:t>Lennie</a:t>
            </a:r>
            <a:r>
              <a:rPr lang="en-GB" dirty="0">
                <a:solidFill>
                  <a:schemeClr val="bg1"/>
                </a:solidFill>
              </a:rPr>
              <a:t>, despite the fact he is in a position of power on the ranch. These opposing descriptions, combined with Curley’s aggressive reaction towards </a:t>
            </a:r>
            <a:r>
              <a:rPr lang="en-GB" dirty="0" err="1">
                <a:solidFill>
                  <a:schemeClr val="bg1"/>
                </a:solidFill>
              </a:rPr>
              <a:t>Lennie</a:t>
            </a:r>
            <a:r>
              <a:rPr lang="en-GB" dirty="0">
                <a:solidFill>
                  <a:schemeClr val="bg1"/>
                </a:solidFill>
              </a:rPr>
              <a:t> indicate from the beginning of the text that these are very different characters, and are used by Steinbeck to demonstrate the inequality between the struggling working man and the privileged few in trying to achieve the American Dream.</a:t>
            </a:r>
          </a:p>
          <a:p>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38349529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Homework-for Mon 19</a:t>
            </a:r>
            <a:r>
              <a:rPr lang="en-GB" baseline="30000" dirty="0" smtClean="0">
                <a:solidFill>
                  <a:schemeClr val="bg1"/>
                </a:solidFill>
              </a:rPr>
              <a:t>th</a:t>
            </a:r>
            <a:r>
              <a:rPr lang="en-GB" dirty="0" smtClean="0">
                <a:solidFill>
                  <a:schemeClr val="bg1"/>
                </a:solidFill>
              </a:rPr>
              <a:t> March</a:t>
            </a:r>
            <a:endParaRPr lang="en-GB" dirty="0">
              <a:solidFill>
                <a:schemeClr val="bg1"/>
              </a:solidFill>
            </a:endParaRPr>
          </a:p>
        </p:txBody>
      </p:sp>
      <p:sp>
        <p:nvSpPr>
          <p:cNvPr id="3" name="Content Placeholder 2"/>
          <p:cNvSpPr>
            <a:spLocks noGrp="1"/>
          </p:cNvSpPr>
          <p:nvPr>
            <p:ph idx="1"/>
          </p:nvPr>
        </p:nvSpPr>
        <p:spPr/>
        <p:txBody>
          <a:bodyPr>
            <a:normAutofit lnSpcReduction="10000"/>
          </a:bodyPr>
          <a:lstStyle/>
          <a:p>
            <a:pPr marL="0" indent="0">
              <a:buNone/>
            </a:pPr>
            <a:r>
              <a:rPr lang="en-GB" dirty="0" smtClean="0">
                <a:solidFill>
                  <a:schemeClr val="bg1"/>
                </a:solidFill>
              </a:rPr>
              <a:t>Introduction and 4 main paragraphs for following essay Q:</a:t>
            </a:r>
          </a:p>
          <a:p>
            <a:endParaRPr lang="en-GB" dirty="0" smtClean="0">
              <a:solidFill>
                <a:schemeClr val="bg1"/>
              </a:solidFill>
            </a:endParaRPr>
          </a:p>
          <a:p>
            <a:pPr marL="0" indent="0">
              <a:buNone/>
            </a:pPr>
            <a:r>
              <a:rPr lang="en-GB" dirty="0" smtClean="0">
                <a:solidFill>
                  <a:schemeClr val="bg1"/>
                </a:solidFill>
              </a:rPr>
              <a:t>Choose </a:t>
            </a:r>
            <a:r>
              <a:rPr lang="en-GB" dirty="0">
                <a:solidFill>
                  <a:schemeClr val="bg1"/>
                </a:solidFill>
              </a:rPr>
              <a:t>a novel or short story in which there is a character involved in some form of conflict. </a:t>
            </a:r>
          </a:p>
          <a:p>
            <a:pPr marL="0" indent="0">
              <a:buNone/>
            </a:pPr>
            <a:r>
              <a:rPr lang="en-GB" dirty="0">
                <a:solidFill>
                  <a:schemeClr val="bg1"/>
                </a:solidFill>
              </a:rPr>
              <a:t>By referring to appropriate techniques, show how the character comes to be involved in this conflict and how the conflict develops throughout the text.</a:t>
            </a:r>
          </a:p>
          <a:p>
            <a:pPr marL="0" indent="0">
              <a:buNone/>
            </a:pPr>
            <a:endParaRPr lang="en-GB" dirty="0"/>
          </a:p>
        </p:txBody>
      </p:sp>
    </p:spTree>
    <p:extLst>
      <p:ext uri="{BB962C8B-B14F-4D97-AF65-F5344CB8AC3E}">
        <p14:creationId xmlns:p14="http://schemas.microsoft.com/office/powerpoint/2010/main" val="16650033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p:txBody>
          <a:bodyPr>
            <a:normAutofit fontScale="90000"/>
          </a:bodyPr>
          <a:lstStyle/>
          <a:p>
            <a:pPr eaLnBrk="1" hangingPunct="1"/>
            <a:r>
              <a:rPr lang="en-GB" altLang="en-US" sz="4000" b="1" u="sng" dirty="0" smtClean="0">
                <a:solidFill>
                  <a:schemeClr val="bg1">
                    <a:lumMod val="95000"/>
                  </a:schemeClr>
                </a:solidFill>
              </a:rPr>
              <a:t>Essay Writing 101-</a:t>
            </a:r>
            <a:br>
              <a:rPr lang="en-GB" altLang="en-US" sz="4000" b="1" u="sng" dirty="0" smtClean="0">
                <a:solidFill>
                  <a:schemeClr val="bg1">
                    <a:lumMod val="95000"/>
                  </a:schemeClr>
                </a:solidFill>
              </a:rPr>
            </a:br>
            <a:r>
              <a:rPr lang="en-GB" altLang="en-US" sz="4000" b="1" u="sng" dirty="0" smtClean="0">
                <a:solidFill>
                  <a:schemeClr val="bg1">
                    <a:lumMod val="95000"/>
                  </a:schemeClr>
                </a:solidFill>
              </a:rPr>
              <a:t>Writing a Successful Conclusion</a:t>
            </a:r>
            <a:endParaRPr lang="en-US" altLang="en-US" sz="4000" b="1" u="sng" dirty="0">
              <a:solidFill>
                <a:schemeClr val="bg1">
                  <a:lumMod val="95000"/>
                </a:schemeClr>
              </a:solidFill>
            </a:endParaRPr>
          </a:p>
        </p:txBody>
      </p:sp>
      <p:pic>
        <p:nvPicPr>
          <p:cNvPr id="5" name="irc_mi" descr="http://i1.wp.com/www.quirkychrissy.com/wp-content/uploads/2012/11/sloth_sitting_school_desk1.jpg?resize=350%2C200">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0222" y="1833562"/>
            <a:ext cx="5583555" cy="3190875"/>
          </a:xfrm>
          <a:prstGeom prst="rect">
            <a:avLst/>
          </a:prstGeom>
          <a:noFill/>
          <a:ln>
            <a:noFill/>
          </a:ln>
        </p:spPr>
      </p:pic>
    </p:spTree>
    <p:extLst>
      <p:ext uri="{BB962C8B-B14F-4D97-AF65-F5344CB8AC3E}">
        <p14:creationId xmlns:p14="http://schemas.microsoft.com/office/powerpoint/2010/main" val="506206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Concluding-SERVE</a:t>
            </a:r>
            <a:endParaRPr lang="en-GB" dirty="0">
              <a:solidFill>
                <a:schemeClr val="bg1"/>
              </a:solidFill>
            </a:endParaRPr>
          </a:p>
        </p:txBody>
      </p:sp>
      <p:sp>
        <p:nvSpPr>
          <p:cNvPr id="3" name="Content Placeholder 2"/>
          <p:cNvSpPr>
            <a:spLocks noGrp="1"/>
          </p:cNvSpPr>
          <p:nvPr>
            <p:ph idx="1"/>
          </p:nvPr>
        </p:nvSpPr>
        <p:spPr>
          <a:xfrm>
            <a:off x="457200" y="1600201"/>
            <a:ext cx="6172200" cy="4495800"/>
          </a:xfrm>
        </p:spPr>
        <p:txBody>
          <a:bodyPr>
            <a:normAutofit fontScale="85000" lnSpcReduction="20000"/>
          </a:bodyPr>
          <a:lstStyle/>
          <a:p>
            <a:pPr lvl="0">
              <a:buNone/>
            </a:pPr>
            <a:r>
              <a:rPr lang="en-GB" dirty="0" smtClean="0">
                <a:solidFill>
                  <a:schemeClr val="bg1"/>
                </a:solidFill>
              </a:rPr>
              <a:t>In your conclusion you should:</a:t>
            </a:r>
          </a:p>
          <a:p>
            <a:pPr lvl="0">
              <a:buNone/>
            </a:pPr>
            <a:r>
              <a:rPr lang="en-GB" sz="5400" dirty="0" smtClean="0">
                <a:solidFill>
                  <a:schemeClr val="bg1"/>
                </a:solidFill>
              </a:rPr>
              <a:t>S</a:t>
            </a:r>
            <a:r>
              <a:rPr lang="en-GB" dirty="0" smtClean="0">
                <a:solidFill>
                  <a:schemeClr val="bg1"/>
                </a:solidFill>
              </a:rPr>
              <a:t>ummarise the points you have made</a:t>
            </a:r>
          </a:p>
          <a:p>
            <a:pPr lvl="0">
              <a:buNone/>
            </a:pPr>
            <a:r>
              <a:rPr lang="en-GB" sz="5400" dirty="0" smtClean="0">
                <a:solidFill>
                  <a:schemeClr val="bg1"/>
                </a:solidFill>
              </a:rPr>
              <a:t>E</a:t>
            </a:r>
            <a:r>
              <a:rPr lang="en-GB" dirty="0" smtClean="0">
                <a:solidFill>
                  <a:schemeClr val="bg1"/>
                </a:solidFill>
              </a:rPr>
              <a:t>valuate writer’s message (link to themes)</a:t>
            </a:r>
          </a:p>
          <a:p>
            <a:pPr lvl="0">
              <a:buNone/>
            </a:pPr>
            <a:r>
              <a:rPr lang="en-GB" sz="5400" dirty="0" smtClean="0">
                <a:solidFill>
                  <a:schemeClr val="bg1"/>
                </a:solidFill>
              </a:rPr>
              <a:t>R</a:t>
            </a:r>
            <a:r>
              <a:rPr lang="en-GB" dirty="0" smtClean="0">
                <a:solidFill>
                  <a:schemeClr val="bg1"/>
                </a:solidFill>
              </a:rPr>
              <a:t>efer back to the question</a:t>
            </a:r>
          </a:p>
          <a:p>
            <a:pPr lvl="0">
              <a:buNone/>
            </a:pPr>
            <a:r>
              <a:rPr lang="en-GB" sz="5400" dirty="0" smtClean="0">
                <a:solidFill>
                  <a:schemeClr val="bg1"/>
                </a:solidFill>
              </a:rPr>
              <a:t>V</a:t>
            </a:r>
            <a:r>
              <a:rPr lang="en-GB" dirty="0" smtClean="0">
                <a:solidFill>
                  <a:schemeClr val="bg1"/>
                </a:solidFill>
              </a:rPr>
              <a:t>ary your expression (don’t repeat yourself)</a:t>
            </a:r>
          </a:p>
          <a:p>
            <a:pPr>
              <a:buNone/>
            </a:pPr>
            <a:r>
              <a:rPr lang="en-GB" sz="5800" dirty="0" smtClean="0">
                <a:solidFill>
                  <a:schemeClr val="bg1"/>
                </a:solidFill>
              </a:rPr>
              <a:t>E</a:t>
            </a:r>
            <a:r>
              <a:rPr lang="en-GB" dirty="0" smtClean="0">
                <a:solidFill>
                  <a:schemeClr val="bg1"/>
                </a:solidFill>
              </a:rPr>
              <a:t>xpress an opinion (appreciation of text)</a:t>
            </a:r>
          </a:p>
          <a:p>
            <a:pPr lvl="0">
              <a:buNone/>
            </a:pPr>
            <a:endParaRPr lang="en-GB" dirty="0" smtClean="0">
              <a:solidFill>
                <a:schemeClr val="bg1"/>
              </a:solidFill>
            </a:endParaRPr>
          </a:p>
          <a:p>
            <a:endParaRPr lang="en-GB" dirty="0">
              <a:solidFill>
                <a:schemeClr val="bg1"/>
              </a:solidFill>
            </a:endParaRPr>
          </a:p>
        </p:txBody>
      </p:sp>
      <p:pic>
        <p:nvPicPr>
          <p:cNvPr id="4" name="irc_mi" descr="http://ted.coe.wayne.edu/sse/wq/Grant/Images/taf.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800600"/>
            <a:ext cx="2362200" cy="2046890"/>
          </a:xfrm>
          <a:prstGeom prst="rect">
            <a:avLst/>
          </a:prstGeom>
          <a:noFill/>
          <a:ln>
            <a:noFill/>
          </a:ln>
        </p:spPr>
      </p:pic>
    </p:spTree>
    <p:extLst>
      <p:ext uri="{BB962C8B-B14F-4D97-AF65-F5344CB8AC3E}">
        <p14:creationId xmlns:p14="http://schemas.microsoft.com/office/powerpoint/2010/main" val="21471275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a:xfrm>
            <a:off x="381000" y="1066800"/>
            <a:ext cx="6477000" cy="4525963"/>
          </a:xfrm>
        </p:spPr>
        <p:txBody>
          <a:bodyPr>
            <a:normAutofit fontScale="85000" lnSpcReduction="20000"/>
          </a:bodyPr>
          <a:lstStyle/>
          <a:p>
            <a:pPr marL="0" lvl="0" indent="0">
              <a:buNone/>
            </a:pPr>
            <a:r>
              <a:rPr lang="en-GB" sz="2000" b="1" dirty="0">
                <a:solidFill>
                  <a:prstClr val="white"/>
                </a:solidFill>
              </a:rPr>
              <a:t>Question</a:t>
            </a:r>
          </a:p>
          <a:p>
            <a:pPr marL="0" lvl="0" indent="0">
              <a:buNone/>
            </a:pPr>
            <a:r>
              <a:rPr lang="en-GB" sz="2000" dirty="0">
                <a:solidFill>
                  <a:prstClr val="white"/>
                </a:solidFill>
              </a:rPr>
              <a:t>Choose a play in which a </a:t>
            </a:r>
            <a:r>
              <a:rPr lang="en-GB" sz="2000" u="sng" dirty="0">
                <a:solidFill>
                  <a:prstClr val="white"/>
                </a:solidFill>
              </a:rPr>
              <a:t>central character </a:t>
            </a:r>
            <a:r>
              <a:rPr lang="en-GB" sz="2000" dirty="0">
                <a:solidFill>
                  <a:prstClr val="white"/>
                </a:solidFill>
              </a:rPr>
              <a:t>is in </a:t>
            </a:r>
            <a:r>
              <a:rPr lang="en-GB" sz="2000" u="sng" dirty="0">
                <a:solidFill>
                  <a:prstClr val="white"/>
                </a:solidFill>
              </a:rPr>
              <a:t>conflict with </a:t>
            </a:r>
            <a:r>
              <a:rPr lang="en-GB" sz="2000" dirty="0">
                <a:solidFill>
                  <a:prstClr val="white"/>
                </a:solidFill>
              </a:rPr>
              <a:t>or </a:t>
            </a:r>
            <a:r>
              <a:rPr lang="en-GB" sz="2000" u="sng" dirty="0">
                <a:solidFill>
                  <a:prstClr val="white"/>
                </a:solidFill>
              </a:rPr>
              <a:t>rejects</a:t>
            </a:r>
            <a:r>
              <a:rPr lang="en-GB" sz="2000" dirty="0">
                <a:solidFill>
                  <a:prstClr val="white"/>
                </a:solidFill>
              </a:rPr>
              <a:t> another character.</a:t>
            </a:r>
          </a:p>
          <a:p>
            <a:pPr marL="0" lvl="0" indent="0">
              <a:buNone/>
            </a:pPr>
            <a:r>
              <a:rPr lang="en-GB" sz="2000" dirty="0">
                <a:solidFill>
                  <a:prstClr val="white"/>
                </a:solidFill>
              </a:rPr>
              <a:t>Briefly explain </a:t>
            </a:r>
            <a:r>
              <a:rPr lang="en-GB" sz="2000" u="sng" dirty="0">
                <a:solidFill>
                  <a:prstClr val="white"/>
                </a:solidFill>
              </a:rPr>
              <a:t>the circumstances of the conflict or rejection </a:t>
            </a:r>
            <a:r>
              <a:rPr lang="en-GB" sz="2000" dirty="0">
                <a:solidFill>
                  <a:prstClr val="white"/>
                </a:solidFill>
              </a:rPr>
              <a:t>and go on to discuss </a:t>
            </a:r>
            <a:r>
              <a:rPr lang="en-GB" sz="2000" u="sng" dirty="0">
                <a:solidFill>
                  <a:prstClr val="white"/>
                </a:solidFill>
              </a:rPr>
              <a:t>the consequences of this conflict or rejection</a:t>
            </a:r>
            <a:r>
              <a:rPr lang="en-GB" sz="2000" dirty="0">
                <a:solidFill>
                  <a:prstClr val="white"/>
                </a:solidFill>
              </a:rPr>
              <a:t> for the play as a whole.</a:t>
            </a:r>
          </a:p>
          <a:p>
            <a:pPr marL="0" lvl="0" indent="0">
              <a:buNone/>
            </a:pPr>
            <a:endParaRPr lang="en-GB" sz="2000" b="1" dirty="0">
              <a:solidFill>
                <a:prstClr val="white"/>
              </a:solidFill>
            </a:endParaRPr>
          </a:p>
          <a:p>
            <a:pPr marL="0" lvl="0" indent="0">
              <a:buNone/>
            </a:pPr>
            <a:r>
              <a:rPr lang="en-GB" sz="2000" b="1" dirty="0">
                <a:solidFill>
                  <a:prstClr val="white"/>
                </a:solidFill>
              </a:rPr>
              <a:t>Introduction</a:t>
            </a:r>
            <a:endParaRPr lang="en-GB" sz="2000" dirty="0">
              <a:solidFill>
                <a:prstClr val="white"/>
              </a:solidFill>
            </a:endParaRPr>
          </a:p>
          <a:p>
            <a:pPr marL="0" lvl="0" indent="0">
              <a:buNone/>
            </a:pPr>
            <a:r>
              <a:rPr lang="en-GB" sz="2000" dirty="0">
                <a:solidFill>
                  <a:srgbClr val="FF0000"/>
                </a:solidFill>
              </a:rPr>
              <a:t>‘A View From The Bridge’ </a:t>
            </a:r>
            <a:r>
              <a:rPr lang="en-GB" sz="2000" dirty="0">
                <a:solidFill>
                  <a:prstClr val="white"/>
                </a:solidFill>
              </a:rPr>
              <a:t>is a play written by </a:t>
            </a:r>
            <a:r>
              <a:rPr lang="en-GB" sz="2000" dirty="0">
                <a:solidFill>
                  <a:srgbClr val="00B050"/>
                </a:solidFill>
              </a:rPr>
              <a:t>Arthur Miller </a:t>
            </a:r>
            <a:r>
              <a:rPr lang="en-GB" sz="2000" dirty="0">
                <a:solidFill>
                  <a:prstClr val="white"/>
                </a:solidFill>
              </a:rPr>
              <a:t>that</a:t>
            </a:r>
            <a:r>
              <a:rPr lang="en-GB" sz="2000" dirty="0">
                <a:solidFill>
                  <a:srgbClr val="FF0000"/>
                </a:solidFill>
              </a:rPr>
              <a:t> </a:t>
            </a:r>
            <a:r>
              <a:rPr lang="en-GB" sz="2000" dirty="0">
                <a:solidFill>
                  <a:srgbClr val="F79646">
                    <a:lumMod val="75000"/>
                  </a:srgbClr>
                </a:solidFill>
              </a:rPr>
              <a:t>follows the format of a Greek tragedy. </a:t>
            </a:r>
            <a:r>
              <a:rPr lang="en-GB" sz="2000" dirty="0">
                <a:solidFill>
                  <a:srgbClr val="FF0000"/>
                </a:solidFill>
              </a:rPr>
              <a:t> </a:t>
            </a:r>
            <a:r>
              <a:rPr lang="en-GB" sz="2000" dirty="0">
                <a:solidFill>
                  <a:srgbClr val="F79646">
                    <a:lumMod val="75000"/>
                  </a:srgbClr>
                </a:solidFill>
              </a:rPr>
              <a:t>The play is set in 1950s New York, in a small Italian immigrant community called Red Hook, based in Brooklyn. The protagonist Eddie Carbone is a family man who works as a longshoreman. Eddie’s fatal flaw is slowly revealed to the audience after the arrival of his wife’s cousins from Italy. One of the cousins, Rodolpho, begins a relationship with Catherine, Eddie’s niece, which </a:t>
            </a:r>
            <a:r>
              <a:rPr lang="en-GB" sz="2000" dirty="0">
                <a:solidFill>
                  <a:srgbClr val="4BACC6">
                    <a:lumMod val="75000"/>
                  </a:srgbClr>
                </a:solidFill>
              </a:rPr>
              <a:t>ignites a conflict between Eddie and Rodolpho that motivates the action of the play, and ultimately leads to his downfall. </a:t>
            </a:r>
            <a:r>
              <a:rPr lang="en-GB" sz="2000" dirty="0">
                <a:solidFill>
                  <a:srgbClr val="FFFF00"/>
                </a:solidFill>
              </a:rPr>
              <a:t>Miller develops  this conflict through careful use of characterisation, key scene and symbolism.</a:t>
            </a:r>
          </a:p>
          <a:p>
            <a:endParaRPr lang="en-GB" dirty="0">
              <a:solidFill>
                <a:schemeClr val="bg1"/>
              </a:solidFill>
            </a:endParaRPr>
          </a:p>
        </p:txBody>
      </p:sp>
      <p:sp>
        <p:nvSpPr>
          <p:cNvPr id="4" name="Content Placeholder 2"/>
          <p:cNvSpPr txBox="1">
            <a:spLocks/>
          </p:cNvSpPr>
          <p:nvPr/>
        </p:nvSpPr>
        <p:spPr>
          <a:xfrm>
            <a:off x="6705600" y="381000"/>
            <a:ext cx="2514600" cy="4144963"/>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6000" dirty="0" smtClean="0">
                <a:solidFill>
                  <a:srgbClr val="FF0000"/>
                </a:solidFill>
              </a:rPr>
              <a:t>T</a:t>
            </a:r>
            <a:r>
              <a:rPr lang="en-GB" dirty="0" smtClean="0">
                <a:solidFill>
                  <a:srgbClr val="FF0000"/>
                </a:solidFill>
              </a:rPr>
              <a:t>itle (name of text)</a:t>
            </a:r>
          </a:p>
          <a:p>
            <a:pPr marL="0" indent="0">
              <a:buFont typeface="Arial" pitchFamily="34" charset="0"/>
              <a:buNone/>
            </a:pPr>
            <a:r>
              <a:rPr lang="en-GB" sz="6000" dirty="0" smtClean="0">
                <a:solidFill>
                  <a:schemeClr val="accent3">
                    <a:lumMod val="60000"/>
                    <a:lumOff val="40000"/>
                  </a:schemeClr>
                </a:solidFill>
              </a:rPr>
              <a:t>A</a:t>
            </a:r>
            <a:r>
              <a:rPr lang="en-GB" dirty="0" smtClean="0">
                <a:solidFill>
                  <a:schemeClr val="accent3">
                    <a:lumMod val="60000"/>
                    <a:lumOff val="40000"/>
                  </a:schemeClr>
                </a:solidFill>
              </a:rPr>
              <a:t>uthor (who wrote text)</a:t>
            </a:r>
          </a:p>
          <a:p>
            <a:pPr marL="0" indent="0">
              <a:buFont typeface="Arial" pitchFamily="34" charset="0"/>
              <a:buNone/>
            </a:pPr>
            <a:r>
              <a:rPr lang="en-GB" sz="6000" dirty="0" smtClean="0">
                <a:solidFill>
                  <a:schemeClr val="accent6">
                    <a:lumMod val="60000"/>
                    <a:lumOff val="40000"/>
                  </a:schemeClr>
                </a:solidFill>
              </a:rPr>
              <a:t>S</a:t>
            </a:r>
            <a:r>
              <a:rPr lang="en-GB" dirty="0" smtClean="0">
                <a:solidFill>
                  <a:schemeClr val="accent6">
                    <a:lumMod val="60000"/>
                    <a:lumOff val="40000"/>
                  </a:schemeClr>
                </a:solidFill>
              </a:rPr>
              <a:t>ummary (what happens, where, when)</a:t>
            </a:r>
          </a:p>
          <a:p>
            <a:pPr marL="0" indent="0">
              <a:buFont typeface="Arial" pitchFamily="34" charset="0"/>
              <a:buNone/>
            </a:pPr>
            <a:r>
              <a:rPr lang="en-GB" sz="6000" dirty="0" smtClean="0">
                <a:solidFill>
                  <a:schemeClr val="accent4">
                    <a:lumMod val="60000"/>
                    <a:lumOff val="40000"/>
                  </a:schemeClr>
                </a:solidFill>
              </a:rPr>
              <a:t>T</a:t>
            </a:r>
            <a:r>
              <a:rPr lang="en-GB" dirty="0" smtClean="0">
                <a:solidFill>
                  <a:schemeClr val="accent4">
                    <a:lumMod val="60000"/>
                    <a:lumOff val="40000"/>
                  </a:schemeClr>
                </a:solidFill>
              </a:rPr>
              <a:t>ask (link to Q)</a:t>
            </a:r>
          </a:p>
          <a:p>
            <a:pPr marL="0" indent="0">
              <a:buFont typeface="Arial" pitchFamily="34" charset="0"/>
              <a:buNone/>
            </a:pPr>
            <a:r>
              <a:rPr lang="en-GB" sz="6000" dirty="0" smtClean="0">
                <a:solidFill>
                  <a:srgbClr val="FFFF00"/>
                </a:solidFill>
              </a:rPr>
              <a:t>E</a:t>
            </a:r>
            <a:r>
              <a:rPr lang="en-GB" dirty="0" smtClean="0">
                <a:solidFill>
                  <a:srgbClr val="FFFF00"/>
                </a:solidFill>
              </a:rPr>
              <a:t>xplain techniques (how does writer do this?)</a:t>
            </a:r>
          </a:p>
        </p:txBody>
      </p:sp>
    </p:spTree>
    <p:extLst>
      <p:ext uri="{BB962C8B-B14F-4D97-AF65-F5344CB8AC3E}">
        <p14:creationId xmlns:p14="http://schemas.microsoft.com/office/powerpoint/2010/main" val="3777216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p:txBody>
          <a:bodyPr/>
          <a:lstStyle/>
          <a:p>
            <a:pPr marL="0" lvl="0" indent="0">
              <a:buNone/>
            </a:pPr>
            <a:endParaRPr lang="en-GB" dirty="0" smtClean="0">
              <a:solidFill>
                <a:schemeClr val="bg1"/>
              </a:solidFill>
            </a:endParaRPr>
          </a:p>
          <a:p>
            <a:pPr marL="0" lvl="0" indent="0">
              <a:buNone/>
            </a:pPr>
            <a:r>
              <a:rPr lang="en-GB" dirty="0" smtClean="0">
                <a:solidFill>
                  <a:schemeClr val="bg1"/>
                </a:solidFill>
              </a:rPr>
              <a:t>Choose </a:t>
            </a:r>
            <a:r>
              <a:rPr lang="en-GB" dirty="0">
                <a:solidFill>
                  <a:schemeClr val="bg1"/>
                </a:solidFill>
              </a:rPr>
              <a:t>a </a:t>
            </a:r>
            <a:r>
              <a:rPr lang="en-GB" u="sng" dirty="0">
                <a:solidFill>
                  <a:schemeClr val="bg1"/>
                </a:solidFill>
              </a:rPr>
              <a:t>novel or short story or a work of </a:t>
            </a:r>
            <a:r>
              <a:rPr lang="en-GB" u="sng" dirty="0" smtClean="0">
                <a:solidFill>
                  <a:schemeClr val="bg1"/>
                </a:solidFill>
              </a:rPr>
              <a:t>non-fiction</a:t>
            </a:r>
            <a:r>
              <a:rPr lang="en-GB" dirty="0" smtClean="0">
                <a:solidFill>
                  <a:schemeClr val="bg1"/>
                </a:solidFill>
              </a:rPr>
              <a:t> </a:t>
            </a:r>
            <a:r>
              <a:rPr lang="en-GB" dirty="0">
                <a:solidFill>
                  <a:schemeClr val="bg1"/>
                </a:solidFill>
              </a:rPr>
              <a:t>which explores a </a:t>
            </a:r>
            <a:r>
              <a:rPr lang="en-GB" u="sng" dirty="0">
                <a:solidFill>
                  <a:schemeClr val="bg1"/>
                </a:solidFill>
              </a:rPr>
              <a:t>theme which you find interesting</a:t>
            </a:r>
            <a:r>
              <a:rPr lang="en-GB" u="sng" dirty="0" smtClean="0">
                <a:solidFill>
                  <a:schemeClr val="bg1"/>
                </a:solidFill>
              </a:rPr>
              <a:t>.</a:t>
            </a:r>
          </a:p>
          <a:p>
            <a:pPr marL="0" lvl="0" indent="0">
              <a:buNone/>
            </a:pPr>
            <a:endParaRPr lang="en-GB" dirty="0">
              <a:solidFill>
                <a:schemeClr val="bg1"/>
              </a:solidFill>
            </a:endParaRPr>
          </a:p>
          <a:p>
            <a:pPr marL="0" indent="0">
              <a:buNone/>
            </a:pPr>
            <a:r>
              <a:rPr lang="en-GB" dirty="0">
                <a:solidFill>
                  <a:schemeClr val="bg1"/>
                </a:solidFill>
              </a:rPr>
              <a:t>By referring to </a:t>
            </a:r>
            <a:r>
              <a:rPr lang="en-GB" u="sng" dirty="0">
                <a:solidFill>
                  <a:schemeClr val="bg1"/>
                </a:solidFill>
              </a:rPr>
              <a:t>appropriate </a:t>
            </a:r>
            <a:r>
              <a:rPr lang="en-GB" u="sng" dirty="0" smtClean="0">
                <a:solidFill>
                  <a:schemeClr val="bg1"/>
                </a:solidFill>
              </a:rPr>
              <a:t>techniques</a:t>
            </a:r>
            <a:r>
              <a:rPr lang="en-GB" dirty="0" smtClean="0">
                <a:solidFill>
                  <a:schemeClr val="bg1"/>
                </a:solidFill>
              </a:rPr>
              <a:t>, </a:t>
            </a:r>
            <a:r>
              <a:rPr lang="en-GB" dirty="0">
                <a:solidFill>
                  <a:schemeClr val="bg1"/>
                </a:solidFill>
              </a:rPr>
              <a:t>show how the writer </a:t>
            </a:r>
            <a:r>
              <a:rPr lang="en-GB" u="sng" dirty="0">
                <a:solidFill>
                  <a:schemeClr val="bg1"/>
                </a:solidFill>
              </a:rPr>
              <a:t>explores this theme</a:t>
            </a:r>
            <a:r>
              <a:rPr lang="en-GB" dirty="0">
                <a:solidFill>
                  <a:schemeClr val="bg1"/>
                </a:solidFill>
              </a:rPr>
              <a:t>.</a:t>
            </a:r>
          </a:p>
          <a:p>
            <a:endParaRPr lang="en-GB" dirty="0">
              <a:solidFill>
                <a:schemeClr val="bg1"/>
              </a:solidFill>
            </a:endParaRPr>
          </a:p>
        </p:txBody>
      </p:sp>
      <p:sp>
        <p:nvSpPr>
          <p:cNvPr id="4" name="TextBox 3"/>
          <p:cNvSpPr txBox="1"/>
          <p:nvPr/>
        </p:nvSpPr>
        <p:spPr>
          <a:xfrm>
            <a:off x="914400" y="1216254"/>
            <a:ext cx="2971800" cy="646331"/>
          </a:xfrm>
          <a:prstGeom prst="rect">
            <a:avLst/>
          </a:prstGeom>
          <a:solidFill>
            <a:schemeClr val="accent1"/>
          </a:solidFill>
        </p:spPr>
        <p:txBody>
          <a:bodyPr wrap="square" rtlCol="0">
            <a:spAutoFit/>
          </a:bodyPr>
          <a:lstStyle/>
          <a:p>
            <a:r>
              <a:rPr lang="en-GB" dirty="0" smtClean="0">
                <a:solidFill>
                  <a:schemeClr val="bg1"/>
                </a:solidFill>
              </a:rPr>
              <a:t>Make sure you’re in the right question section!</a:t>
            </a:r>
            <a:endParaRPr lang="en-GB" dirty="0">
              <a:solidFill>
                <a:schemeClr val="bg1"/>
              </a:solidFill>
            </a:endParaRPr>
          </a:p>
        </p:txBody>
      </p:sp>
      <p:sp>
        <p:nvSpPr>
          <p:cNvPr id="5" name="TextBox 4"/>
          <p:cNvSpPr txBox="1"/>
          <p:nvPr/>
        </p:nvSpPr>
        <p:spPr>
          <a:xfrm>
            <a:off x="6781800" y="3284862"/>
            <a:ext cx="2209800" cy="646331"/>
          </a:xfrm>
          <a:prstGeom prst="rect">
            <a:avLst/>
          </a:prstGeom>
          <a:solidFill>
            <a:schemeClr val="accent1"/>
          </a:solidFill>
        </p:spPr>
        <p:txBody>
          <a:bodyPr wrap="square" rtlCol="0">
            <a:spAutoFit/>
          </a:bodyPr>
          <a:lstStyle/>
          <a:p>
            <a:r>
              <a:rPr lang="en-GB" dirty="0" smtClean="0">
                <a:solidFill>
                  <a:schemeClr val="bg1"/>
                </a:solidFill>
              </a:rPr>
              <a:t>Think about the key themes in OM&amp;M</a:t>
            </a:r>
            <a:endParaRPr lang="en-GB" dirty="0">
              <a:solidFill>
                <a:schemeClr val="bg1"/>
              </a:solidFill>
            </a:endParaRPr>
          </a:p>
        </p:txBody>
      </p:sp>
      <p:sp>
        <p:nvSpPr>
          <p:cNvPr id="6" name="TextBox 5"/>
          <p:cNvSpPr txBox="1"/>
          <p:nvPr/>
        </p:nvSpPr>
        <p:spPr>
          <a:xfrm>
            <a:off x="2514600" y="3469528"/>
            <a:ext cx="3663043" cy="923330"/>
          </a:xfrm>
          <a:prstGeom prst="rect">
            <a:avLst/>
          </a:prstGeom>
          <a:solidFill>
            <a:schemeClr val="accent1"/>
          </a:solidFill>
        </p:spPr>
        <p:txBody>
          <a:bodyPr wrap="square" rtlCol="0">
            <a:spAutoFit/>
          </a:bodyPr>
          <a:lstStyle/>
          <a:p>
            <a:r>
              <a:rPr lang="en-GB" dirty="0" smtClean="0">
                <a:solidFill>
                  <a:schemeClr val="bg1"/>
                </a:solidFill>
              </a:rPr>
              <a:t>Consider one’s discussed in class-symbolism, characterisation, key incident, </a:t>
            </a:r>
            <a:r>
              <a:rPr lang="en-GB" dirty="0" err="1" smtClean="0">
                <a:solidFill>
                  <a:schemeClr val="bg1"/>
                </a:solidFill>
              </a:rPr>
              <a:t>etc</a:t>
            </a:r>
            <a:r>
              <a:rPr lang="en-GB" dirty="0" smtClean="0">
                <a:solidFill>
                  <a:schemeClr val="bg1"/>
                </a:solidFill>
              </a:rPr>
              <a:t> </a:t>
            </a:r>
            <a:endParaRPr lang="en-GB" dirty="0">
              <a:solidFill>
                <a:schemeClr val="bg1"/>
              </a:solidFill>
            </a:endParaRPr>
          </a:p>
        </p:txBody>
      </p:sp>
      <p:sp>
        <p:nvSpPr>
          <p:cNvPr id="7" name="TextBox 6"/>
          <p:cNvSpPr txBox="1"/>
          <p:nvPr/>
        </p:nvSpPr>
        <p:spPr>
          <a:xfrm>
            <a:off x="5029200" y="5410200"/>
            <a:ext cx="3663043" cy="923330"/>
          </a:xfrm>
          <a:prstGeom prst="rect">
            <a:avLst/>
          </a:prstGeom>
          <a:solidFill>
            <a:schemeClr val="accent1"/>
          </a:solidFill>
        </p:spPr>
        <p:txBody>
          <a:bodyPr wrap="square" rtlCol="0">
            <a:spAutoFit/>
          </a:bodyPr>
          <a:lstStyle/>
          <a:p>
            <a:r>
              <a:rPr lang="en-GB" dirty="0" smtClean="0">
                <a:solidFill>
                  <a:schemeClr val="bg1"/>
                </a:solidFill>
              </a:rPr>
              <a:t>Track the theme-when introduced, how is it developed, when is message clarified</a:t>
            </a:r>
            <a:endParaRPr lang="en-GB" dirty="0">
              <a:solidFill>
                <a:schemeClr val="bg1"/>
              </a:solidFill>
            </a:endParaRPr>
          </a:p>
        </p:txBody>
      </p:sp>
      <p:cxnSp>
        <p:nvCxnSpPr>
          <p:cNvPr id="9" name="Straight Connector 8"/>
          <p:cNvCxnSpPr/>
          <p:nvPr/>
        </p:nvCxnSpPr>
        <p:spPr>
          <a:xfrm>
            <a:off x="2400300" y="1862585"/>
            <a:ext cx="1028700" cy="49961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53100" y="3130747"/>
            <a:ext cx="1028700" cy="49961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834743" y="4349505"/>
            <a:ext cx="342900" cy="12490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052207" y="5307499"/>
            <a:ext cx="1028700" cy="49961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2340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a:xfrm>
            <a:off x="457200" y="1600200"/>
            <a:ext cx="6553200" cy="4525963"/>
          </a:xfrm>
        </p:spPr>
        <p:txBody>
          <a:bodyPr>
            <a:normAutofit fontScale="55000" lnSpcReduction="20000"/>
          </a:bodyPr>
          <a:lstStyle/>
          <a:p>
            <a:pPr>
              <a:buNone/>
            </a:pPr>
            <a:r>
              <a:rPr lang="en-GB" u="sng" dirty="0" smtClean="0">
                <a:solidFill>
                  <a:schemeClr val="bg1"/>
                </a:solidFill>
              </a:rPr>
              <a:t>Question</a:t>
            </a:r>
          </a:p>
          <a:p>
            <a:pPr marL="0" lvl="0" indent="0">
              <a:buNone/>
            </a:pPr>
            <a:r>
              <a:rPr lang="en-GB" dirty="0">
                <a:solidFill>
                  <a:prstClr val="white"/>
                </a:solidFill>
              </a:rPr>
              <a:t>Choose a play in which a </a:t>
            </a:r>
            <a:r>
              <a:rPr lang="en-GB" u="sng" dirty="0">
                <a:solidFill>
                  <a:prstClr val="white"/>
                </a:solidFill>
              </a:rPr>
              <a:t>central character </a:t>
            </a:r>
            <a:r>
              <a:rPr lang="en-GB" dirty="0">
                <a:solidFill>
                  <a:prstClr val="white"/>
                </a:solidFill>
              </a:rPr>
              <a:t>is in </a:t>
            </a:r>
            <a:r>
              <a:rPr lang="en-GB" u="sng" dirty="0">
                <a:solidFill>
                  <a:prstClr val="white"/>
                </a:solidFill>
              </a:rPr>
              <a:t>conflict with </a:t>
            </a:r>
            <a:r>
              <a:rPr lang="en-GB" dirty="0">
                <a:solidFill>
                  <a:prstClr val="white"/>
                </a:solidFill>
              </a:rPr>
              <a:t>or </a:t>
            </a:r>
            <a:r>
              <a:rPr lang="en-GB" u="sng" dirty="0">
                <a:solidFill>
                  <a:prstClr val="white"/>
                </a:solidFill>
              </a:rPr>
              <a:t>rejects</a:t>
            </a:r>
            <a:r>
              <a:rPr lang="en-GB" dirty="0">
                <a:solidFill>
                  <a:prstClr val="white"/>
                </a:solidFill>
              </a:rPr>
              <a:t> another character.</a:t>
            </a:r>
          </a:p>
          <a:p>
            <a:pPr marL="0" lvl="0" indent="0">
              <a:buNone/>
            </a:pPr>
            <a:r>
              <a:rPr lang="en-GB" dirty="0">
                <a:solidFill>
                  <a:prstClr val="white"/>
                </a:solidFill>
              </a:rPr>
              <a:t>Briefly explain </a:t>
            </a:r>
            <a:r>
              <a:rPr lang="en-GB" u="sng" dirty="0">
                <a:solidFill>
                  <a:prstClr val="white"/>
                </a:solidFill>
              </a:rPr>
              <a:t>the circumstances of the conflict or rejection </a:t>
            </a:r>
            <a:r>
              <a:rPr lang="en-GB" dirty="0">
                <a:solidFill>
                  <a:prstClr val="white"/>
                </a:solidFill>
              </a:rPr>
              <a:t>and go on to discuss </a:t>
            </a:r>
            <a:r>
              <a:rPr lang="en-GB" u="sng" dirty="0">
                <a:solidFill>
                  <a:prstClr val="white"/>
                </a:solidFill>
              </a:rPr>
              <a:t>the consequences of this conflict or rejection</a:t>
            </a:r>
            <a:r>
              <a:rPr lang="en-GB" dirty="0">
                <a:solidFill>
                  <a:prstClr val="white"/>
                </a:solidFill>
              </a:rPr>
              <a:t> for the play as a whole.</a:t>
            </a:r>
          </a:p>
          <a:p>
            <a:pPr>
              <a:buNone/>
            </a:pPr>
            <a:endParaRPr lang="en-GB" dirty="0" smtClean="0"/>
          </a:p>
          <a:p>
            <a:pPr>
              <a:buNone/>
            </a:pPr>
            <a:r>
              <a:rPr lang="en-GB" u="sng" dirty="0" smtClean="0">
                <a:solidFill>
                  <a:schemeClr val="bg1"/>
                </a:solidFill>
              </a:rPr>
              <a:t>Example Conclusion</a:t>
            </a:r>
          </a:p>
          <a:p>
            <a:pPr>
              <a:buNone/>
            </a:pPr>
            <a:r>
              <a:rPr lang="en-GB" dirty="0" smtClean="0">
                <a:solidFill>
                  <a:schemeClr val="bg1"/>
                </a:solidFill>
              </a:rPr>
              <a:t>In conclusion, </a:t>
            </a:r>
            <a:r>
              <a:rPr lang="en-GB" dirty="0" smtClean="0">
                <a:solidFill>
                  <a:srgbClr val="92D050"/>
                </a:solidFill>
              </a:rPr>
              <a:t>the conflict between Eddie and Rodolpho, and later conflict between Eddie and Marco, </a:t>
            </a:r>
            <a:r>
              <a:rPr lang="en-GB" dirty="0" smtClean="0">
                <a:solidFill>
                  <a:schemeClr val="bg1"/>
                </a:solidFill>
              </a:rPr>
              <a:t>are used by Miller to demonstrate </a:t>
            </a:r>
            <a:r>
              <a:rPr lang="en-GB" dirty="0" smtClean="0">
                <a:solidFill>
                  <a:srgbClr val="FFFF00"/>
                </a:solidFill>
              </a:rPr>
              <a:t>his key message concerning toxic masculinity-that the rigid ideas of male dominance are ultimately destructive. </a:t>
            </a:r>
            <a:r>
              <a:rPr lang="en-GB" dirty="0" smtClean="0">
                <a:solidFill>
                  <a:schemeClr val="bg1"/>
                </a:solidFill>
              </a:rPr>
              <a:t>This message is made particularly clear to the reader through Miller’s </a:t>
            </a:r>
            <a:r>
              <a:rPr lang="en-GB" dirty="0" smtClean="0">
                <a:solidFill>
                  <a:srgbClr val="FFC000"/>
                </a:solidFill>
              </a:rPr>
              <a:t>intriguing use </a:t>
            </a:r>
            <a:r>
              <a:rPr lang="en-GB" dirty="0" smtClean="0">
                <a:solidFill>
                  <a:schemeClr val="bg1"/>
                </a:solidFill>
              </a:rPr>
              <a:t>of the Greek tragedy format, </a:t>
            </a:r>
            <a:r>
              <a:rPr lang="en-GB" dirty="0" smtClean="0">
                <a:solidFill>
                  <a:srgbClr val="FF0000"/>
                </a:solidFill>
              </a:rPr>
              <a:t>as Eddie’s tragic demonstrates how his own actions and refusal to change his views inevitably cause his downfall. </a:t>
            </a:r>
            <a:endParaRPr lang="en-GB" u="sng" dirty="0" smtClean="0">
              <a:solidFill>
                <a:srgbClr val="FF0000"/>
              </a:solidFill>
            </a:endParaRPr>
          </a:p>
          <a:p>
            <a:pPr>
              <a:buNone/>
            </a:pPr>
            <a:endParaRPr lang="en-GB" dirty="0"/>
          </a:p>
        </p:txBody>
      </p:sp>
      <p:sp>
        <p:nvSpPr>
          <p:cNvPr id="4" name="Content Placeholder 2"/>
          <p:cNvSpPr txBox="1">
            <a:spLocks/>
          </p:cNvSpPr>
          <p:nvPr/>
        </p:nvSpPr>
        <p:spPr>
          <a:xfrm>
            <a:off x="6934200" y="838200"/>
            <a:ext cx="2438400" cy="4373563"/>
          </a:xfrm>
          <a:prstGeom prst="rect">
            <a:avLst/>
          </a:prstGeom>
        </p:spPr>
        <p:txBody>
          <a:bodyPr vert="horz" lIns="91440" tIns="45720" rIns="91440" bIns="45720" rtlCol="0">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400" b="0" i="0" u="none" strike="noStrike" kern="1200" cap="none" spc="0" normalizeH="0" baseline="0" noProof="0" dirty="0" smtClean="0">
                <a:ln>
                  <a:noFill/>
                </a:ln>
                <a:solidFill>
                  <a:srgbClr val="FF0000"/>
                </a:solidFill>
                <a:effectLst/>
                <a:uLnTx/>
                <a:uFillTx/>
                <a:latin typeface="+mn-lt"/>
                <a:ea typeface="+mn-ea"/>
                <a:cs typeface="+mn-cs"/>
              </a:rPr>
              <a:t>S</a:t>
            </a:r>
            <a:r>
              <a:rPr kumimoji="0" lang="en-GB" sz="3200" b="0" i="0" u="none" strike="noStrike" kern="1200" cap="none" spc="0" normalizeH="0" baseline="0" noProof="0" dirty="0" smtClean="0">
                <a:ln>
                  <a:noFill/>
                </a:ln>
                <a:solidFill>
                  <a:srgbClr val="FF0000"/>
                </a:solidFill>
                <a:effectLst/>
                <a:uLnTx/>
                <a:uFillTx/>
                <a:latin typeface="+mn-lt"/>
                <a:ea typeface="+mn-ea"/>
                <a:cs typeface="+mn-cs"/>
              </a:rPr>
              <a:t>ummarise the points you have made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400" b="0" i="0" u="none" strike="noStrike" kern="1200" cap="none" spc="0" normalizeH="0" baseline="0" noProof="0" dirty="0" smtClean="0">
                <a:ln>
                  <a:noFill/>
                </a:ln>
                <a:solidFill>
                  <a:srgbClr val="FFFF00"/>
                </a:solidFill>
                <a:effectLst/>
                <a:uLnTx/>
                <a:uFillTx/>
                <a:latin typeface="+mn-lt"/>
                <a:ea typeface="+mn-ea"/>
                <a:cs typeface="+mn-cs"/>
              </a:rPr>
              <a:t>E</a:t>
            </a:r>
            <a:r>
              <a:rPr kumimoji="0" lang="en-GB" sz="3200" b="0" i="0" u="none" strike="noStrike" kern="1200" cap="none" spc="0" normalizeH="0" baseline="0" noProof="0" dirty="0" smtClean="0">
                <a:ln>
                  <a:noFill/>
                </a:ln>
                <a:solidFill>
                  <a:srgbClr val="FFFF00"/>
                </a:solidFill>
                <a:effectLst/>
                <a:uLnTx/>
                <a:uFillTx/>
                <a:latin typeface="+mn-lt"/>
                <a:ea typeface="+mn-ea"/>
                <a:cs typeface="+mn-cs"/>
              </a:rPr>
              <a:t>valuate writer’s message (link to themes)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400" b="0" i="0" u="none" strike="noStrike" kern="1200" cap="none" spc="0" normalizeH="0" baseline="0" noProof="0" dirty="0" smtClean="0">
                <a:ln>
                  <a:noFill/>
                </a:ln>
                <a:solidFill>
                  <a:srgbClr val="92D050"/>
                </a:solidFill>
                <a:effectLst/>
                <a:uLnTx/>
                <a:uFillTx/>
                <a:latin typeface="+mn-lt"/>
                <a:ea typeface="+mn-ea"/>
                <a:cs typeface="+mn-cs"/>
              </a:rPr>
              <a:t>R</a:t>
            </a:r>
            <a:r>
              <a:rPr kumimoji="0" lang="en-GB" sz="3200" b="0" i="0" u="none" strike="noStrike" kern="1200" cap="none" spc="0" normalizeH="0" baseline="0" noProof="0" dirty="0" smtClean="0">
                <a:ln>
                  <a:noFill/>
                </a:ln>
                <a:solidFill>
                  <a:srgbClr val="92D050"/>
                </a:solidFill>
                <a:effectLst/>
                <a:uLnTx/>
                <a:uFillTx/>
                <a:latin typeface="+mn-lt"/>
                <a:ea typeface="+mn-ea"/>
                <a:cs typeface="+mn-cs"/>
              </a:rPr>
              <a:t>efer back to the question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400" b="0" i="0" u="none" strike="noStrike" kern="1200" cap="none" spc="0" normalizeH="0" baseline="0" noProof="0" dirty="0" smtClean="0">
                <a:ln>
                  <a:noFill/>
                </a:ln>
                <a:solidFill>
                  <a:schemeClr val="accent4">
                    <a:lumMod val="40000"/>
                    <a:lumOff val="60000"/>
                  </a:schemeClr>
                </a:solidFill>
                <a:effectLst/>
                <a:uLnTx/>
                <a:uFillTx/>
                <a:latin typeface="+mn-lt"/>
                <a:ea typeface="+mn-ea"/>
                <a:cs typeface="+mn-cs"/>
              </a:rPr>
              <a:t>V</a:t>
            </a:r>
            <a:r>
              <a:rPr kumimoji="0" lang="en-GB" sz="3200" b="0" i="0" u="none" strike="noStrike" kern="1200" cap="none" spc="0" normalizeH="0" baseline="0" noProof="0" dirty="0" smtClean="0">
                <a:ln>
                  <a:noFill/>
                </a:ln>
                <a:solidFill>
                  <a:schemeClr val="accent4">
                    <a:lumMod val="40000"/>
                    <a:lumOff val="60000"/>
                  </a:schemeClr>
                </a:solidFill>
                <a:effectLst/>
                <a:uLnTx/>
                <a:uFillTx/>
                <a:latin typeface="+mn-lt"/>
                <a:ea typeface="+mn-ea"/>
                <a:cs typeface="+mn-cs"/>
              </a:rPr>
              <a:t>ary your expression (don’t repeat yourself)</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800" b="0" i="0" u="none" strike="noStrike" kern="1200" cap="none" spc="0" normalizeH="0" baseline="0" noProof="0" dirty="0" smtClean="0">
                <a:ln>
                  <a:noFill/>
                </a:ln>
                <a:solidFill>
                  <a:srgbClr val="FFC000"/>
                </a:solidFill>
                <a:effectLst/>
                <a:uLnTx/>
                <a:uFillTx/>
                <a:latin typeface="+mn-lt"/>
                <a:ea typeface="+mn-ea"/>
                <a:cs typeface="+mn-cs"/>
              </a:rPr>
              <a:t>E</a:t>
            </a:r>
            <a:r>
              <a:rPr kumimoji="0" lang="en-GB" sz="3200" b="0" i="0" u="none" strike="noStrike" kern="1200" cap="none" spc="0" normalizeH="0" baseline="0" noProof="0" dirty="0" smtClean="0">
                <a:ln>
                  <a:noFill/>
                </a:ln>
                <a:solidFill>
                  <a:srgbClr val="FFC000"/>
                </a:solidFill>
                <a:effectLst/>
                <a:uLnTx/>
                <a:uFillTx/>
                <a:latin typeface="+mn-lt"/>
                <a:ea typeface="+mn-ea"/>
                <a:cs typeface="+mn-cs"/>
              </a:rPr>
              <a:t>xpress an opinion (appreciation of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9310728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Your Turn!</a:t>
            </a:r>
            <a:endParaRPr lang="en-GB" dirty="0">
              <a:solidFill>
                <a:schemeClr val="bg1"/>
              </a:solidFill>
            </a:endParaRPr>
          </a:p>
        </p:txBody>
      </p:sp>
      <p:sp>
        <p:nvSpPr>
          <p:cNvPr id="3" name="Content Placeholder 2"/>
          <p:cNvSpPr>
            <a:spLocks noGrp="1"/>
          </p:cNvSpPr>
          <p:nvPr>
            <p:ph idx="1"/>
          </p:nvPr>
        </p:nvSpPr>
        <p:spPr>
          <a:xfrm>
            <a:off x="457200" y="1219200"/>
            <a:ext cx="5257800" cy="5638800"/>
          </a:xfrm>
        </p:spPr>
        <p:txBody>
          <a:bodyPr>
            <a:normAutofit fontScale="62500" lnSpcReduction="20000"/>
          </a:bodyPr>
          <a:lstStyle/>
          <a:p>
            <a:r>
              <a:rPr lang="en-GB" dirty="0" smtClean="0">
                <a:solidFill>
                  <a:schemeClr val="bg1"/>
                </a:solidFill>
              </a:rPr>
              <a:t>Using the example and SERVE structure, write a conclusion for your homework essay on the Q below:</a:t>
            </a:r>
          </a:p>
          <a:p>
            <a:endParaRPr lang="en-GB" dirty="0" smtClean="0">
              <a:solidFill>
                <a:schemeClr val="bg1"/>
              </a:solidFill>
            </a:endParaRPr>
          </a:p>
          <a:p>
            <a:pPr marL="0" lvl="0" indent="0">
              <a:buNone/>
            </a:pPr>
            <a:r>
              <a:rPr lang="en-GB" dirty="0">
                <a:solidFill>
                  <a:schemeClr val="bg1"/>
                </a:solidFill>
              </a:rPr>
              <a:t>Choose a </a:t>
            </a:r>
            <a:r>
              <a:rPr lang="en-GB" u="sng" dirty="0">
                <a:solidFill>
                  <a:schemeClr val="bg1"/>
                </a:solidFill>
              </a:rPr>
              <a:t>novel or short story </a:t>
            </a:r>
            <a:r>
              <a:rPr lang="en-GB" dirty="0">
                <a:solidFill>
                  <a:schemeClr val="bg1"/>
                </a:solidFill>
              </a:rPr>
              <a:t>in which there is a </a:t>
            </a:r>
            <a:r>
              <a:rPr lang="en-GB" u="sng" dirty="0">
                <a:solidFill>
                  <a:schemeClr val="bg1"/>
                </a:solidFill>
              </a:rPr>
              <a:t>character </a:t>
            </a:r>
            <a:r>
              <a:rPr lang="en-GB" dirty="0">
                <a:solidFill>
                  <a:schemeClr val="bg1"/>
                </a:solidFill>
              </a:rPr>
              <a:t>involved in </a:t>
            </a:r>
            <a:r>
              <a:rPr lang="en-GB" u="sng" dirty="0">
                <a:solidFill>
                  <a:schemeClr val="bg1"/>
                </a:solidFill>
              </a:rPr>
              <a:t>some form of conflict</a:t>
            </a:r>
            <a:r>
              <a:rPr lang="en-GB" dirty="0">
                <a:solidFill>
                  <a:schemeClr val="bg1"/>
                </a:solidFill>
              </a:rPr>
              <a:t>. </a:t>
            </a:r>
          </a:p>
          <a:p>
            <a:pPr marL="0" lvl="0" indent="0">
              <a:buNone/>
            </a:pPr>
            <a:endParaRPr lang="en-GB" dirty="0">
              <a:solidFill>
                <a:schemeClr val="bg1"/>
              </a:solidFill>
            </a:endParaRPr>
          </a:p>
          <a:p>
            <a:pPr marL="0" indent="0">
              <a:buNone/>
            </a:pPr>
            <a:r>
              <a:rPr lang="en-GB" dirty="0">
                <a:solidFill>
                  <a:schemeClr val="bg1"/>
                </a:solidFill>
              </a:rPr>
              <a:t>By referring to </a:t>
            </a:r>
            <a:r>
              <a:rPr lang="en-GB" u="sng" dirty="0">
                <a:solidFill>
                  <a:schemeClr val="bg1"/>
                </a:solidFill>
              </a:rPr>
              <a:t>appropriate techniques</a:t>
            </a:r>
            <a:r>
              <a:rPr lang="en-GB" dirty="0">
                <a:solidFill>
                  <a:schemeClr val="bg1"/>
                </a:solidFill>
              </a:rPr>
              <a:t>, show </a:t>
            </a:r>
            <a:r>
              <a:rPr lang="en-GB" u="sng" dirty="0">
                <a:solidFill>
                  <a:schemeClr val="bg1"/>
                </a:solidFill>
              </a:rPr>
              <a:t>how the character comes to be involved </a:t>
            </a:r>
            <a:r>
              <a:rPr lang="en-GB" dirty="0">
                <a:solidFill>
                  <a:schemeClr val="bg1"/>
                </a:solidFill>
              </a:rPr>
              <a:t>in this conflict and </a:t>
            </a:r>
            <a:r>
              <a:rPr lang="en-GB" u="sng" dirty="0">
                <a:solidFill>
                  <a:schemeClr val="bg1"/>
                </a:solidFill>
              </a:rPr>
              <a:t>how the conflict develops throughout the text</a:t>
            </a:r>
            <a:r>
              <a:rPr lang="en-GB" dirty="0">
                <a:solidFill>
                  <a:schemeClr val="bg1"/>
                </a:solidFill>
              </a:rPr>
              <a:t>.</a:t>
            </a:r>
          </a:p>
          <a:p>
            <a:endParaRPr lang="en-GB" dirty="0" smtClean="0">
              <a:solidFill>
                <a:schemeClr val="bg1"/>
              </a:solidFill>
            </a:endParaRPr>
          </a:p>
          <a:p>
            <a:pPr marL="0" indent="0">
              <a:buNone/>
            </a:pPr>
            <a:endParaRPr lang="en-GB" b="1" dirty="0">
              <a:solidFill>
                <a:schemeClr val="bg1"/>
              </a:solidFill>
            </a:endParaRPr>
          </a:p>
          <a:p>
            <a:r>
              <a:rPr lang="en-GB" dirty="0" smtClean="0">
                <a:solidFill>
                  <a:schemeClr val="bg1"/>
                </a:solidFill>
              </a:rPr>
              <a:t>Techniques analysed-characterisation, key incident, symbolism, climax</a:t>
            </a:r>
          </a:p>
          <a:p>
            <a:r>
              <a:rPr lang="en-GB" dirty="0" smtClean="0">
                <a:solidFill>
                  <a:schemeClr val="bg1"/>
                </a:solidFill>
              </a:rPr>
              <a:t>Writer’s message-the American Dream</a:t>
            </a:r>
            <a:endParaRPr lang="en-GB" dirty="0">
              <a:solidFill>
                <a:schemeClr val="bg1"/>
              </a:solidFill>
            </a:endParaRPr>
          </a:p>
          <a:p>
            <a:r>
              <a:rPr lang="en-GB" dirty="0" smtClean="0">
                <a:solidFill>
                  <a:schemeClr val="bg1"/>
                </a:solidFill>
              </a:rPr>
              <a:t>Refer back to conflict-between who, why</a:t>
            </a:r>
            <a:endParaRPr lang="en-GB" dirty="0">
              <a:solidFill>
                <a:schemeClr val="bg1"/>
              </a:solidFill>
            </a:endParaRPr>
          </a:p>
          <a:p>
            <a:r>
              <a:rPr lang="en-GB" dirty="0" smtClean="0">
                <a:solidFill>
                  <a:schemeClr val="bg1"/>
                </a:solidFill>
              </a:rPr>
              <a:t>Opinion-what did you learn/gain?-DO NOT USE I-the reader, the audience</a:t>
            </a:r>
          </a:p>
          <a:p>
            <a:endParaRPr lang="en-GB" dirty="0">
              <a:solidFill>
                <a:schemeClr val="bg1"/>
              </a:solidFill>
            </a:endParaRPr>
          </a:p>
          <a:p>
            <a:endParaRPr lang="en-GB" dirty="0" smtClean="0">
              <a:solidFill>
                <a:schemeClr val="bg1"/>
              </a:solidFill>
            </a:endParaRPr>
          </a:p>
          <a:p>
            <a:pPr>
              <a:buNone/>
            </a:pPr>
            <a:endParaRPr lang="en-GB" dirty="0">
              <a:solidFill>
                <a:schemeClr val="bg1"/>
              </a:solidFill>
            </a:endParaRPr>
          </a:p>
        </p:txBody>
      </p:sp>
      <p:sp>
        <p:nvSpPr>
          <p:cNvPr id="4" name="Content Placeholder 2"/>
          <p:cNvSpPr txBox="1">
            <a:spLocks/>
          </p:cNvSpPr>
          <p:nvPr/>
        </p:nvSpPr>
        <p:spPr>
          <a:xfrm>
            <a:off x="6172200" y="1295400"/>
            <a:ext cx="2438400" cy="4373563"/>
          </a:xfrm>
          <a:prstGeom prst="rect">
            <a:avLst/>
          </a:prstGeom>
        </p:spPr>
        <p:txBody>
          <a:bodyPr vert="horz" lIns="91440" tIns="45720" rIns="91440" bIns="45720" rtlCol="0">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4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rPr>
              <a:t>S</a:t>
            </a:r>
            <a:r>
              <a:rPr kumimoji="0" lang="en-GB" sz="32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rPr>
              <a:t>ummarise the points you have made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400" b="0" i="0" u="none" strike="noStrike" kern="1200" cap="none" spc="0" normalizeH="0" baseline="0" noProof="0" dirty="0" smtClean="0">
                <a:ln>
                  <a:noFill/>
                </a:ln>
                <a:solidFill>
                  <a:srgbClr val="FFFF00"/>
                </a:solidFill>
                <a:effectLst/>
                <a:uLnTx/>
                <a:uFillTx/>
                <a:latin typeface="+mn-lt"/>
                <a:ea typeface="+mn-ea"/>
                <a:cs typeface="+mn-cs"/>
              </a:rPr>
              <a:t>E</a:t>
            </a:r>
            <a:r>
              <a:rPr kumimoji="0" lang="en-GB" sz="3200" b="0" i="0" u="none" strike="noStrike" kern="1200" cap="none" spc="0" normalizeH="0" baseline="0" noProof="0" dirty="0" smtClean="0">
                <a:ln>
                  <a:noFill/>
                </a:ln>
                <a:solidFill>
                  <a:srgbClr val="FFFF00"/>
                </a:solidFill>
                <a:effectLst/>
                <a:uLnTx/>
                <a:uFillTx/>
                <a:latin typeface="+mn-lt"/>
                <a:ea typeface="+mn-ea"/>
                <a:cs typeface="+mn-cs"/>
              </a:rPr>
              <a:t>valuate writer’s message (link to themes)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400" b="0" i="0" u="none" strike="noStrike" kern="1200" cap="none" spc="0" normalizeH="0" baseline="0" noProof="0" dirty="0" smtClean="0">
                <a:ln>
                  <a:noFill/>
                </a:ln>
                <a:solidFill>
                  <a:srgbClr val="92D050"/>
                </a:solidFill>
                <a:effectLst/>
                <a:uLnTx/>
                <a:uFillTx/>
                <a:latin typeface="+mn-lt"/>
                <a:ea typeface="+mn-ea"/>
                <a:cs typeface="+mn-cs"/>
              </a:rPr>
              <a:t>R</a:t>
            </a:r>
            <a:r>
              <a:rPr kumimoji="0" lang="en-GB" sz="3200" b="0" i="0" u="none" strike="noStrike" kern="1200" cap="none" spc="0" normalizeH="0" baseline="0" noProof="0" dirty="0" smtClean="0">
                <a:ln>
                  <a:noFill/>
                </a:ln>
                <a:solidFill>
                  <a:srgbClr val="92D050"/>
                </a:solidFill>
                <a:effectLst/>
                <a:uLnTx/>
                <a:uFillTx/>
                <a:latin typeface="+mn-lt"/>
                <a:ea typeface="+mn-ea"/>
                <a:cs typeface="+mn-cs"/>
              </a:rPr>
              <a:t>efer back to the question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400" b="0" i="0" u="none" strike="noStrike" kern="1200" cap="none" spc="0" normalizeH="0" baseline="0" noProof="0" dirty="0" smtClean="0">
                <a:ln>
                  <a:noFill/>
                </a:ln>
                <a:solidFill>
                  <a:schemeClr val="accent4">
                    <a:lumMod val="40000"/>
                    <a:lumOff val="60000"/>
                  </a:schemeClr>
                </a:solidFill>
                <a:effectLst/>
                <a:uLnTx/>
                <a:uFillTx/>
                <a:latin typeface="+mn-lt"/>
                <a:ea typeface="+mn-ea"/>
                <a:cs typeface="+mn-cs"/>
              </a:rPr>
              <a:t>V</a:t>
            </a:r>
            <a:r>
              <a:rPr kumimoji="0" lang="en-GB" sz="3200" b="0" i="0" u="none" strike="noStrike" kern="1200" cap="none" spc="0" normalizeH="0" baseline="0" noProof="0" dirty="0" smtClean="0">
                <a:ln>
                  <a:noFill/>
                </a:ln>
                <a:solidFill>
                  <a:schemeClr val="accent4">
                    <a:lumMod val="40000"/>
                    <a:lumOff val="60000"/>
                  </a:schemeClr>
                </a:solidFill>
                <a:effectLst/>
                <a:uLnTx/>
                <a:uFillTx/>
                <a:latin typeface="+mn-lt"/>
                <a:ea typeface="+mn-ea"/>
                <a:cs typeface="+mn-cs"/>
              </a:rPr>
              <a:t>ary your expression (don’t repeat yourself)</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800" b="0" i="0" u="none" strike="noStrike" kern="1200" cap="none" spc="0" normalizeH="0" baseline="0" noProof="0" dirty="0" smtClean="0">
                <a:ln>
                  <a:noFill/>
                </a:ln>
                <a:solidFill>
                  <a:srgbClr val="FFC000"/>
                </a:solidFill>
                <a:effectLst/>
                <a:uLnTx/>
                <a:uFillTx/>
                <a:latin typeface="+mn-lt"/>
                <a:ea typeface="+mn-ea"/>
                <a:cs typeface="+mn-cs"/>
              </a:rPr>
              <a:t>E</a:t>
            </a:r>
            <a:r>
              <a:rPr kumimoji="0" lang="en-GB" sz="3200" b="0" i="0" u="none" strike="noStrike" kern="1200" cap="none" spc="0" normalizeH="0" baseline="0" noProof="0" dirty="0" smtClean="0">
                <a:ln>
                  <a:noFill/>
                </a:ln>
                <a:solidFill>
                  <a:srgbClr val="FFC000"/>
                </a:solidFill>
                <a:effectLst/>
                <a:uLnTx/>
                <a:uFillTx/>
                <a:latin typeface="+mn-lt"/>
                <a:ea typeface="+mn-ea"/>
                <a:cs typeface="+mn-cs"/>
              </a:rPr>
              <a:t>xpress an opinion (appreciation of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4155004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33800"/>
            <a:ext cx="7772400" cy="1470025"/>
          </a:xfrm>
        </p:spPr>
        <p:txBody>
          <a:bodyPr/>
          <a:lstStyle/>
          <a:p>
            <a:r>
              <a:rPr lang="en-GB" dirty="0" smtClean="0">
                <a:solidFill>
                  <a:schemeClr val="bg1"/>
                </a:solidFill>
              </a:rPr>
              <a:t>Reviewing Your Work</a:t>
            </a:r>
            <a:endParaRPr lang="en-GB" dirty="0">
              <a:solidFill>
                <a:schemeClr val="bg1"/>
              </a:solidFill>
            </a:endParaRPr>
          </a:p>
        </p:txBody>
      </p:sp>
      <p:pic>
        <p:nvPicPr>
          <p:cNvPr id="5122" name="Picture 2" descr="C:\Users\InnesM2\AppData\Local\Microsoft\Windows\Temporary Internet Files\Content.IE5\4IOEN8ZN\large-Magnifying-Glass-2-33.3-2868[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685800"/>
            <a:ext cx="2477487" cy="246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3809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Spelling</a:t>
            </a:r>
            <a:endParaRPr lang="en-GB" dirty="0">
              <a:solidFill>
                <a:schemeClr val="bg1"/>
              </a:solidFill>
            </a:endParaRPr>
          </a:p>
        </p:txBody>
      </p:sp>
      <p:sp>
        <p:nvSpPr>
          <p:cNvPr id="3" name="Content Placeholder 2"/>
          <p:cNvSpPr>
            <a:spLocks noGrp="1"/>
          </p:cNvSpPr>
          <p:nvPr>
            <p:ph idx="1"/>
          </p:nvPr>
        </p:nvSpPr>
        <p:spPr/>
        <p:txBody>
          <a:bodyPr/>
          <a:lstStyle/>
          <a:p>
            <a:pPr lvl="0"/>
            <a:endParaRPr lang="en-GB" dirty="0" smtClean="0"/>
          </a:p>
          <a:p>
            <a:pPr lvl="0"/>
            <a:endParaRPr lang="en-GB" dirty="0"/>
          </a:p>
          <a:p>
            <a:pPr lvl="0"/>
            <a:endParaRPr lang="en-GB" dirty="0" smtClean="0"/>
          </a:p>
          <a:p>
            <a:pPr lvl="0"/>
            <a:r>
              <a:rPr lang="en-GB" dirty="0" smtClean="0">
                <a:solidFill>
                  <a:schemeClr val="bg1"/>
                </a:solidFill>
              </a:rPr>
              <a:t>Ensure </a:t>
            </a:r>
            <a:r>
              <a:rPr lang="en-GB" dirty="0">
                <a:solidFill>
                  <a:schemeClr val="bg1"/>
                </a:solidFill>
              </a:rPr>
              <a:t>all words are spelt correctly, to the best of your ability</a:t>
            </a:r>
          </a:p>
          <a:p>
            <a:pPr lvl="0"/>
            <a:r>
              <a:rPr lang="en-GB" dirty="0">
                <a:solidFill>
                  <a:schemeClr val="bg1"/>
                </a:solidFill>
              </a:rPr>
              <a:t>Check carefully for spellings of author names, key terminology and key words in the novel</a:t>
            </a:r>
          </a:p>
          <a:p>
            <a:pPr lvl="0"/>
            <a:r>
              <a:rPr lang="en-GB" dirty="0">
                <a:solidFill>
                  <a:schemeClr val="bg1"/>
                </a:solidFill>
              </a:rPr>
              <a:t>If you can’t spell it, don’t use it!</a:t>
            </a:r>
          </a:p>
          <a:p>
            <a:endParaRPr lang="en-GB" dirty="0"/>
          </a:p>
        </p:txBody>
      </p:sp>
      <p:pic>
        <p:nvPicPr>
          <p:cNvPr id="4" name="irc_mi" descr="http://www.ultimatetop10s.com/wp-content/uploads/2013/12/Worst_Tattoo_Spelling_Fails_8.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1272540"/>
            <a:ext cx="3048000" cy="2156460"/>
          </a:xfrm>
          <a:prstGeom prst="rect">
            <a:avLst/>
          </a:prstGeom>
          <a:noFill/>
          <a:ln>
            <a:noFill/>
          </a:ln>
        </p:spPr>
      </p:pic>
    </p:spTree>
    <p:extLst>
      <p:ext uri="{BB962C8B-B14F-4D97-AF65-F5344CB8AC3E}">
        <p14:creationId xmlns:p14="http://schemas.microsoft.com/office/powerpoint/2010/main" val="9334143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Punctuation and Grammar</a:t>
            </a:r>
            <a:endParaRPr lang="en-GB" dirty="0">
              <a:solidFill>
                <a:schemeClr val="bg1"/>
              </a:solidFill>
            </a:endParaRPr>
          </a:p>
        </p:txBody>
      </p:sp>
      <p:sp>
        <p:nvSpPr>
          <p:cNvPr id="3" name="Content Placeholder 2"/>
          <p:cNvSpPr>
            <a:spLocks noGrp="1"/>
          </p:cNvSpPr>
          <p:nvPr>
            <p:ph idx="1"/>
          </p:nvPr>
        </p:nvSpPr>
        <p:spPr/>
        <p:txBody>
          <a:bodyPr>
            <a:normAutofit fontScale="77500" lnSpcReduction="20000"/>
          </a:bodyPr>
          <a:lstStyle/>
          <a:p>
            <a:pPr lvl="0"/>
            <a:endParaRPr lang="en-GB" dirty="0" smtClean="0"/>
          </a:p>
          <a:p>
            <a:pPr lvl="0"/>
            <a:endParaRPr lang="en-GB" dirty="0"/>
          </a:p>
          <a:p>
            <a:pPr lvl="0"/>
            <a:endParaRPr lang="en-GB" dirty="0" smtClean="0"/>
          </a:p>
          <a:p>
            <a:pPr lvl="0"/>
            <a:endParaRPr lang="en-GB" dirty="0"/>
          </a:p>
          <a:p>
            <a:pPr lvl="0"/>
            <a:endParaRPr lang="en-GB" dirty="0" smtClean="0"/>
          </a:p>
          <a:p>
            <a:pPr lvl="0"/>
            <a:r>
              <a:rPr lang="en-GB" dirty="0" smtClean="0">
                <a:solidFill>
                  <a:schemeClr val="bg1"/>
                </a:solidFill>
              </a:rPr>
              <a:t>Ensure </a:t>
            </a:r>
            <a:r>
              <a:rPr lang="en-GB" dirty="0">
                <a:solidFill>
                  <a:schemeClr val="bg1"/>
                </a:solidFill>
              </a:rPr>
              <a:t>you are structuring your sentences properly using full stops and commas-don’t let them ramble on!</a:t>
            </a:r>
          </a:p>
          <a:p>
            <a:pPr lvl="0"/>
            <a:r>
              <a:rPr lang="en-GB" dirty="0">
                <a:solidFill>
                  <a:schemeClr val="bg1"/>
                </a:solidFill>
              </a:rPr>
              <a:t>Look back at advice for structuring quotations-ensure this is done properly</a:t>
            </a:r>
          </a:p>
          <a:p>
            <a:pPr lvl="0"/>
            <a:r>
              <a:rPr lang="en-GB" dirty="0">
                <a:solidFill>
                  <a:schemeClr val="bg1"/>
                </a:solidFill>
              </a:rPr>
              <a:t>Again, if you don’t know how to use it, don’t use it! E.g. don’t use a semi-colon if you don’t know why it’s used.</a:t>
            </a:r>
          </a:p>
          <a:p>
            <a:pPr lvl="0"/>
            <a:r>
              <a:rPr lang="en-GB" dirty="0">
                <a:solidFill>
                  <a:schemeClr val="bg1"/>
                </a:solidFill>
              </a:rPr>
              <a:t>PARAGRAPHING-follow the structure and you’ll do fine!</a:t>
            </a:r>
          </a:p>
          <a:p>
            <a:endParaRPr lang="en-GB" dirty="0"/>
          </a:p>
        </p:txBody>
      </p:sp>
      <p:pic>
        <p:nvPicPr>
          <p:cNvPr id="4" name="irc_mi" descr="http://www.titanlists.com/wordpress/wp-content/uploads/2014/09/spelling-error.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1211580"/>
            <a:ext cx="2266950" cy="2217420"/>
          </a:xfrm>
          <a:prstGeom prst="rect">
            <a:avLst/>
          </a:prstGeom>
          <a:noFill/>
          <a:ln>
            <a:noFill/>
          </a:ln>
        </p:spPr>
      </p:pic>
    </p:spTree>
    <p:extLst>
      <p:ext uri="{BB962C8B-B14F-4D97-AF65-F5344CB8AC3E}">
        <p14:creationId xmlns:p14="http://schemas.microsoft.com/office/powerpoint/2010/main" val="31817823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Presentation</a:t>
            </a:r>
            <a:endParaRPr lang="en-GB" dirty="0">
              <a:solidFill>
                <a:schemeClr val="bg1"/>
              </a:solidFill>
            </a:endParaRPr>
          </a:p>
        </p:txBody>
      </p:sp>
      <p:sp>
        <p:nvSpPr>
          <p:cNvPr id="5" name="Content Placeholder 4"/>
          <p:cNvSpPr>
            <a:spLocks noGrp="1"/>
          </p:cNvSpPr>
          <p:nvPr>
            <p:ph idx="1"/>
          </p:nvPr>
        </p:nvSpPr>
        <p:spPr/>
        <p:txBody>
          <a:bodyPr>
            <a:normAutofit fontScale="92500" lnSpcReduction="20000"/>
          </a:bodyPr>
          <a:lstStyle/>
          <a:p>
            <a:pPr lvl="0"/>
            <a:endParaRPr lang="en-GB" dirty="0" smtClean="0"/>
          </a:p>
          <a:p>
            <a:pPr lvl="0"/>
            <a:endParaRPr lang="en-GB" dirty="0"/>
          </a:p>
          <a:p>
            <a:pPr lvl="0"/>
            <a:endParaRPr lang="en-GB" dirty="0" smtClean="0"/>
          </a:p>
          <a:p>
            <a:pPr lvl="0"/>
            <a:endParaRPr lang="en-GB" dirty="0"/>
          </a:p>
          <a:p>
            <a:pPr lvl="0"/>
            <a:r>
              <a:rPr lang="en-GB" dirty="0" smtClean="0">
                <a:solidFill>
                  <a:schemeClr val="bg1"/>
                </a:solidFill>
              </a:rPr>
              <a:t>Take </a:t>
            </a:r>
            <a:r>
              <a:rPr lang="en-GB" dirty="0">
                <a:solidFill>
                  <a:schemeClr val="bg1"/>
                </a:solidFill>
              </a:rPr>
              <a:t>time to ensure your handwriting is legible-not just to you, but to others!</a:t>
            </a:r>
          </a:p>
          <a:p>
            <a:pPr lvl="0"/>
            <a:r>
              <a:rPr lang="en-GB" dirty="0">
                <a:solidFill>
                  <a:schemeClr val="bg1"/>
                </a:solidFill>
              </a:rPr>
              <a:t>Make sure spacing and size of lettering is appropriate</a:t>
            </a:r>
          </a:p>
          <a:p>
            <a:pPr lvl="0"/>
            <a:r>
              <a:rPr lang="en-GB" dirty="0">
                <a:solidFill>
                  <a:schemeClr val="bg1"/>
                </a:solidFill>
              </a:rPr>
              <a:t>To emphasise changes in paragraphs, miss a line before beginning a new one</a:t>
            </a:r>
          </a:p>
          <a:p>
            <a:endParaRPr lang="en-GB" dirty="0"/>
          </a:p>
        </p:txBody>
      </p:sp>
      <p:pic>
        <p:nvPicPr>
          <p:cNvPr id="6" name="irc_mi" descr="https://s-media-cache-ak0.pinimg.com/736x/b4/54/49/b4544903fbac55b7b1261e563e0a7b9e.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1143000"/>
            <a:ext cx="1676400" cy="2296885"/>
          </a:xfrm>
          <a:prstGeom prst="rect">
            <a:avLst/>
          </a:prstGeom>
          <a:noFill/>
          <a:ln>
            <a:noFill/>
          </a:ln>
        </p:spPr>
      </p:pic>
    </p:spTree>
    <p:extLst>
      <p:ext uri="{BB962C8B-B14F-4D97-AF65-F5344CB8AC3E}">
        <p14:creationId xmlns:p14="http://schemas.microsoft.com/office/powerpoint/2010/main" val="9754865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Clarity of Expression</a:t>
            </a:r>
            <a:endParaRPr lang="en-GB" dirty="0">
              <a:solidFill>
                <a:schemeClr val="bg1"/>
              </a:solidFill>
            </a:endParaRPr>
          </a:p>
        </p:txBody>
      </p:sp>
      <p:pic>
        <p:nvPicPr>
          <p:cNvPr id="4" name="Content Placeholder 3" descr="https://pbs.twimg.com/media/CTfFMsOWEAA_pTp.jpg:large"/>
          <p:cNvPicPr>
            <a:picLocks noGrp="1"/>
          </p:cNvPicPr>
          <p:nvPr>
            <p:ph idx="1"/>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066800" y="1219200"/>
            <a:ext cx="7162800" cy="5486400"/>
          </a:xfrm>
          <a:prstGeom prst="rect">
            <a:avLst/>
          </a:prstGeom>
          <a:noFill/>
          <a:ln>
            <a:noFill/>
          </a:ln>
        </p:spPr>
      </p:pic>
    </p:spTree>
    <p:extLst>
      <p:ext uri="{BB962C8B-B14F-4D97-AF65-F5344CB8AC3E}">
        <p14:creationId xmlns:p14="http://schemas.microsoft.com/office/powerpoint/2010/main" val="49698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Planning Your Essay</a:t>
            </a:r>
            <a:endParaRPr lang="en-GB" dirty="0">
              <a:solidFill>
                <a:schemeClr val="bg1"/>
              </a:solidFill>
            </a:endParaRPr>
          </a:p>
        </p:txBody>
      </p:sp>
      <p:sp>
        <p:nvSpPr>
          <p:cNvPr id="3" name="Content Placeholder 2"/>
          <p:cNvSpPr>
            <a:spLocks noGrp="1"/>
          </p:cNvSpPr>
          <p:nvPr>
            <p:ph idx="1"/>
          </p:nvPr>
        </p:nvSpPr>
        <p:spPr>
          <a:xfrm>
            <a:off x="457200" y="1600201"/>
            <a:ext cx="6248400" cy="4267200"/>
          </a:xfrm>
        </p:spPr>
        <p:txBody>
          <a:bodyPr>
            <a:normAutofit fontScale="92500" lnSpcReduction="20000"/>
          </a:bodyPr>
          <a:lstStyle/>
          <a:p>
            <a:r>
              <a:rPr lang="en-GB" dirty="0" smtClean="0">
                <a:solidFill>
                  <a:schemeClr val="bg1"/>
                </a:solidFill>
              </a:rPr>
              <a:t>In an exam, it doesn’t hurt to make a small plan of action for your essay, to give yourself focus and ensure you stay on task</a:t>
            </a:r>
          </a:p>
          <a:p>
            <a:r>
              <a:rPr lang="en-GB" dirty="0" smtClean="0">
                <a:solidFill>
                  <a:schemeClr val="bg1"/>
                </a:solidFill>
              </a:rPr>
              <a:t>This could be a series of bullet points, a mind map or a few scribbles in a margin</a:t>
            </a:r>
          </a:p>
          <a:p>
            <a:r>
              <a:rPr lang="en-GB" dirty="0" smtClean="0">
                <a:solidFill>
                  <a:schemeClr val="bg1"/>
                </a:solidFill>
              </a:rPr>
              <a:t>It will help you structure your essay well and adhere to what the question is asking</a:t>
            </a:r>
          </a:p>
          <a:p>
            <a:endParaRPr lang="en-GB" dirty="0">
              <a:solidFill>
                <a:schemeClr val="bg1"/>
              </a:solidFill>
            </a:endParaRPr>
          </a:p>
        </p:txBody>
      </p:sp>
      <p:pic>
        <p:nvPicPr>
          <p:cNvPr id="4" name="Picture 3" descr="http://jmarkmiller.net/wp-content/uploads/2014/10/If-you-fail-to-plan.jpg"/>
          <p:cNvPicPr/>
          <p:nvPr/>
        </p:nvPicPr>
        <p:blipFill>
          <a:blip r:embed="rId2" cstate="print"/>
          <a:srcRect/>
          <a:stretch>
            <a:fillRect/>
          </a:stretch>
        </p:blipFill>
        <p:spPr bwMode="auto">
          <a:xfrm>
            <a:off x="6588016" y="4286250"/>
            <a:ext cx="2571750" cy="2571750"/>
          </a:xfrm>
          <a:prstGeom prst="rect">
            <a:avLst/>
          </a:prstGeom>
          <a:noFill/>
          <a:ln w="9525">
            <a:noFill/>
            <a:miter lim="800000"/>
            <a:headEnd/>
            <a:tailEnd/>
          </a:ln>
        </p:spPr>
      </p:pic>
    </p:spTree>
    <p:extLst>
      <p:ext uri="{BB962C8B-B14F-4D97-AF65-F5344CB8AC3E}">
        <p14:creationId xmlns:p14="http://schemas.microsoft.com/office/powerpoint/2010/main" val="2522961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Planning Tips</a:t>
            </a:r>
            <a:endParaRPr lang="en-GB"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lvl="0"/>
            <a:r>
              <a:rPr lang="en-GB" dirty="0" smtClean="0">
                <a:solidFill>
                  <a:schemeClr val="bg1"/>
                </a:solidFill>
              </a:rPr>
              <a:t>focus specifically on what is being asked-what type of Q, and what key aspects of the play you are looking at-e.g. theme, character, key scene, conflict, etc.</a:t>
            </a:r>
          </a:p>
          <a:p>
            <a:pPr lvl="0"/>
            <a:r>
              <a:rPr lang="en-GB" dirty="0" smtClean="0">
                <a:solidFill>
                  <a:schemeClr val="bg1"/>
                </a:solidFill>
              </a:rPr>
              <a:t>think about the key moments in the play that relate to your Q-key scenes, climax, etc</a:t>
            </a:r>
          </a:p>
          <a:p>
            <a:pPr lvl="0"/>
            <a:r>
              <a:rPr lang="en-GB" dirty="0" smtClean="0">
                <a:solidFill>
                  <a:schemeClr val="bg1"/>
                </a:solidFill>
              </a:rPr>
              <a:t>plan your essay chronologically-follow the order of the play in order to show how a theme is developed, a character changes, conflict grows, etc.</a:t>
            </a:r>
          </a:p>
          <a:p>
            <a:endParaRPr lang="en-GB" dirty="0"/>
          </a:p>
        </p:txBody>
      </p:sp>
    </p:spTree>
    <p:extLst>
      <p:ext uri="{BB962C8B-B14F-4D97-AF65-F5344CB8AC3E}">
        <p14:creationId xmlns:p14="http://schemas.microsoft.com/office/powerpoint/2010/main" val="3759681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Planning Your Essay</a:t>
            </a:r>
            <a:endParaRPr lang="en-GB" dirty="0">
              <a:solidFill>
                <a:schemeClr val="bg1"/>
              </a:solidFill>
            </a:endParaRPr>
          </a:p>
        </p:txBody>
      </p:sp>
      <p:sp>
        <p:nvSpPr>
          <p:cNvPr id="3" name="Content Placeholder 2"/>
          <p:cNvSpPr>
            <a:spLocks noGrp="1"/>
          </p:cNvSpPr>
          <p:nvPr>
            <p:ph idx="1"/>
          </p:nvPr>
        </p:nvSpPr>
        <p:spPr/>
        <p:txBody>
          <a:bodyPr/>
          <a:lstStyle/>
          <a:p>
            <a:pPr marL="0" indent="0">
              <a:buNone/>
            </a:pPr>
            <a:r>
              <a:rPr lang="en-GB" u="sng" dirty="0" smtClean="0">
                <a:solidFill>
                  <a:schemeClr val="bg1"/>
                </a:solidFill>
              </a:rPr>
              <a:t>Question</a:t>
            </a:r>
          </a:p>
          <a:p>
            <a:pPr marL="0" lvl="0" indent="0">
              <a:buNone/>
            </a:pPr>
            <a:r>
              <a:rPr lang="en-GB" dirty="0">
                <a:solidFill>
                  <a:schemeClr val="bg1"/>
                </a:solidFill>
              </a:rPr>
              <a:t>Choose a </a:t>
            </a:r>
            <a:r>
              <a:rPr lang="en-GB" u="sng" dirty="0">
                <a:solidFill>
                  <a:schemeClr val="bg1"/>
                </a:solidFill>
              </a:rPr>
              <a:t>novel or short story </a:t>
            </a:r>
            <a:r>
              <a:rPr lang="en-GB" dirty="0">
                <a:solidFill>
                  <a:schemeClr val="bg1"/>
                </a:solidFill>
              </a:rPr>
              <a:t>in which there is a </a:t>
            </a:r>
            <a:r>
              <a:rPr lang="en-GB" u="sng" dirty="0">
                <a:solidFill>
                  <a:schemeClr val="bg1"/>
                </a:solidFill>
              </a:rPr>
              <a:t>character </a:t>
            </a:r>
            <a:r>
              <a:rPr lang="en-GB" dirty="0">
                <a:solidFill>
                  <a:schemeClr val="bg1"/>
                </a:solidFill>
              </a:rPr>
              <a:t>involved in </a:t>
            </a:r>
            <a:r>
              <a:rPr lang="en-GB" u="sng" dirty="0">
                <a:solidFill>
                  <a:schemeClr val="bg1"/>
                </a:solidFill>
              </a:rPr>
              <a:t>some form of conflict</a:t>
            </a:r>
            <a:r>
              <a:rPr lang="en-GB" dirty="0">
                <a:solidFill>
                  <a:schemeClr val="bg1"/>
                </a:solidFill>
              </a:rPr>
              <a:t>. </a:t>
            </a:r>
            <a:endParaRPr lang="en-GB" dirty="0" smtClean="0">
              <a:solidFill>
                <a:schemeClr val="bg1"/>
              </a:solidFill>
            </a:endParaRPr>
          </a:p>
          <a:p>
            <a:pPr marL="0" lvl="0" indent="0">
              <a:buNone/>
            </a:pPr>
            <a:endParaRPr lang="en-GB" dirty="0">
              <a:solidFill>
                <a:schemeClr val="bg1"/>
              </a:solidFill>
            </a:endParaRPr>
          </a:p>
          <a:p>
            <a:pPr marL="0" indent="0">
              <a:buNone/>
            </a:pPr>
            <a:r>
              <a:rPr lang="en-GB" dirty="0">
                <a:solidFill>
                  <a:schemeClr val="bg1"/>
                </a:solidFill>
              </a:rPr>
              <a:t>By referring to </a:t>
            </a:r>
            <a:r>
              <a:rPr lang="en-GB" u="sng" dirty="0">
                <a:solidFill>
                  <a:schemeClr val="bg1"/>
                </a:solidFill>
              </a:rPr>
              <a:t>appropriate techniques</a:t>
            </a:r>
            <a:r>
              <a:rPr lang="en-GB" dirty="0">
                <a:solidFill>
                  <a:schemeClr val="bg1"/>
                </a:solidFill>
              </a:rPr>
              <a:t>, show </a:t>
            </a:r>
            <a:r>
              <a:rPr lang="en-GB" u="sng" dirty="0">
                <a:solidFill>
                  <a:schemeClr val="bg1"/>
                </a:solidFill>
              </a:rPr>
              <a:t>how the character comes to be involved </a:t>
            </a:r>
            <a:r>
              <a:rPr lang="en-GB" dirty="0">
                <a:solidFill>
                  <a:schemeClr val="bg1"/>
                </a:solidFill>
              </a:rPr>
              <a:t>in this conflict and </a:t>
            </a:r>
            <a:r>
              <a:rPr lang="en-GB" u="sng" dirty="0">
                <a:solidFill>
                  <a:schemeClr val="bg1"/>
                </a:solidFill>
              </a:rPr>
              <a:t>how the conflict develops throughout the text</a:t>
            </a:r>
            <a:r>
              <a:rPr lang="en-GB" dirty="0">
                <a:solidFill>
                  <a:schemeClr val="bg1"/>
                </a:solidFill>
              </a:rPr>
              <a:t>.</a:t>
            </a:r>
          </a:p>
          <a:p>
            <a:pPr marL="0" indent="0">
              <a:buNone/>
            </a:pPr>
            <a:endParaRPr lang="en-GB" dirty="0" smtClean="0">
              <a:solidFill>
                <a:schemeClr val="bg1"/>
              </a:solidFill>
            </a:endParaRPr>
          </a:p>
          <a:p>
            <a:pPr marL="0" indent="0">
              <a:buNone/>
            </a:pPr>
            <a:endParaRPr lang="en-GB" dirty="0">
              <a:solidFill>
                <a:schemeClr val="bg1"/>
              </a:solidFill>
            </a:endParaRPr>
          </a:p>
        </p:txBody>
      </p:sp>
    </p:spTree>
    <p:extLst>
      <p:ext uri="{BB962C8B-B14F-4D97-AF65-F5344CB8AC3E}">
        <p14:creationId xmlns:p14="http://schemas.microsoft.com/office/powerpoint/2010/main" val="1954286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Planning Essay-Conflict</a:t>
            </a:r>
            <a:endParaRPr lang="en-GB" dirty="0">
              <a:solidFill>
                <a:schemeClr val="bg1"/>
              </a:solidFill>
            </a:endParaRPr>
          </a:p>
        </p:txBody>
      </p:sp>
      <p:sp>
        <p:nvSpPr>
          <p:cNvPr id="4" name="Oval 3"/>
          <p:cNvSpPr/>
          <p:nvPr/>
        </p:nvSpPr>
        <p:spPr>
          <a:xfrm>
            <a:off x="2743200" y="2514600"/>
            <a:ext cx="3886200" cy="2438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124200" y="2971800"/>
            <a:ext cx="3048000" cy="1323439"/>
          </a:xfrm>
          <a:prstGeom prst="rect">
            <a:avLst/>
          </a:prstGeom>
          <a:noFill/>
        </p:spPr>
        <p:txBody>
          <a:bodyPr wrap="square" rtlCol="0">
            <a:spAutoFit/>
          </a:bodyPr>
          <a:lstStyle/>
          <a:p>
            <a:pPr algn="ctr"/>
            <a:r>
              <a:rPr lang="en-GB" sz="4000" dirty="0" smtClean="0">
                <a:solidFill>
                  <a:schemeClr val="bg1"/>
                </a:solidFill>
              </a:rPr>
              <a:t>Conflict OM&amp;M Essay</a:t>
            </a:r>
            <a:endParaRPr lang="en-GB" sz="4000" dirty="0">
              <a:solidFill>
                <a:schemeClr val="bg1"/>
              </a:solidFill>
            </a:endParaRPr>
          </a:p>
        </p:txBody>
      </p:sp>
      <p:cxnSp>
        <p:nvCxnSpPr>
          <p:cNvPr id="7" name="Straight Connector 6"/>
          <p:cNvCxnSpPr>
            <a:stCxn id="4" idx="1"/>
          </p:cNvCxnSpPr>
          <p:nvPr/>
        </p:nvCxnSpPr>
        <p:spPr>
          <a:xfrm flipH="1" flipV="1">
            <a:off x="2209800" y="2362200"/>
            <a:ext cx="1102521" cy="50949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525" y="705131"/>
            <a:ext cx="2819400" cy="2985433"/>
          </a:xfrm>
          <a:prstGeom prst="rect">
            <a:avLst/>
          </a:prstGeom>
          <a:noFill/>
        </p:spPr>
        <p:txBody>
          <a:bodyPr wrap="square" rtlCol="0">
            <a:spAutoFit/>
          </a:bodyPr>
          <a:lstStyle/>
          <a:p>
            <a:r>
              <a:rPr lang="en-GB" sz="2000" u="sng" dirty="0" smtClean="0">
                <a:solidFill>
                  <a:schemeClr val="bg1"/>
                </a:solidFill>
              </a:rPr>
              <a:t>Interpret Q-Conflict-who? When occurs?</a:t>
            </a:r>
          </a:p>
          <a:p>
            <a:r>
              <a:rPr lang="en-GB" sz="2000" u="sng" dirty="0" smtClean="0">
                <a:solidFill>
                  <a:schemeClr val="bg1"/>
                </a:solidFill>
              </a:rPr>
              <a:t>Consequences?</a:t>
            </a:r>
          </a:p>
          <a:p>
            <a:pPr marL="457200" indent="-457200">
              <a:buFont typeface="Arial" pitchFamily="34" charset="0"/>
              <a:buChar char="•"/>
            </a:pPr>
            <a:r>
              <a:rPr lang="en-GB" sz="2000" dirty="0" err="1" smtClean="0">
                <a:solidFill>
                  <a:schemeClr val="bg1"/>
                </a:solidFill>
              </a:rPr>
              <a:t>Lennie</a:t>
            </a:r>
            <a:r>
              <a:rPr lang="en-GB" sz="2000" dirty="0" smtClean="0">
                <a:solidFill>
                  <a:schemeClr val="bg1"/>
                </a:solidFill>
              </a:rPr>
              <a:t> </a:t>
            </a:r>
            <a:r>
              <a:rPr lang="en-GB" sz="2000" dirty="0" err="1" smtClean="0">
                <a:solidFill>
                  <a:schemeClr val="bg1"/>
                </a:solidFill>
              </a:rPr>
              <a:t>vs</a:t>
            </a:r>
            <a:r>
              <a:rPr lang="en-GB" sz="2000" dirty="0" smtClean="0">
                <a:solidFill>
                  <a:schemeClr val="bg1"/>
                </a:solidFill>
              </a:rPr>
              <a:t> Curley</a:t>
            </a:r>
          </a:p>
          <a:p>
            <a:pPr marL="457200" indent="-457200">
              <a:buFont typeface="Arial" pitchFamily="34" charset="0"/>
              <a:buChar char="•"/>
            </a:pPr>
            <a:r>
              <a:rPr lang="en-GB" sz="2000" dirty="0" smtClean="0">
                <a:solidFill>
                  <a:schemeClr val="bg1"/>
                </a:solidFill>
              </a:rPr>
              <a:t>Begins when L arrives on ranch</a:t>
            </a:r>
          </a:p>
          <a:p>
            <a:pPr marL="457200" indent="-457200">
              <a:buFont typeface="Arial" pitchFamily="34" charset="0"/>
              <a:buChar char="•"/>
            </a:pPr>
            <a:r>
              <a:rPr lang="en-GB" sz="2000" dirty="0" smtClean="0">
                <a:solidFill>
                  <a:schemeClr val="bg1"/>
                </a:solidFill>
              </a:rPr>
              <a:t>C broken hand; L dies; C’s wife dies</a:t>
            </a:r>
          </a:p>
          <a:p>
            <a:pPr marL="457200" indent="-457200">
              <a:buFont typeface="Arial" pitchFamily="34" charset="0"/>
              <a:buChar char="•"/>
            </a:pPr>
            <a:endParaRPr lang="en-GB" sz="2800" dirty="0">
              <a:solidFill>
                <a:schemeClr val="bg1"/>
              </a:solidFill>
            </a:endParaRPr>
          </a:p>
        </p:txBody>
      </p:sp>
      <p:sp>
        <p:nvSpPr>
          <p:cNvPr id="9" name="TextBox 8"/>
          <p:cNvSpPr txBox="1"/>
          <p:nvPr/>
        </p:nvSpPr>
        <p:spPr>
          <a:xfrm>
            <a:off x="6181725" y="1240479"/>
            <a:ext cx="2819400" cy="2246769"/>
          </a:xfrm>
          <a:prstGeom prst="rect">
            <a:avLst/>
          </a:prstGeom>
          <a:noFill/>
        </p:spPr>
        <p:txBody>
          <a:bodyPr wrap="square" rtlCol="0">
            <a:spAutoFit/>
          </a:bodyPr>
          <a:lstStyle/>
          <a:p>
            <a:r>
              <a:rPr lang="en-GB" sz="2000" u="sng" dirty="0" smtClean="0">
                <a:solidFill>
                  <a:schemeClr val="bg1"/>
                </a:solidFill>
              </a:rPr>
              <a:t>Key Moments</a:t>
            </a:r>
          </a:p>
          <a:p>
            <a:pPr marL="342900" indent="-342900">
              <a:buFont typeface="Arial" pitchFamily="34" charset="0"/>
              <a:buChar char="•"/>
            </a:pPr>
            <a:r>
              <a:rPr lang="en-GB" sz="2000" dirty="0" smtClean="0">
                <a:solidFill>
                  <a:schemeClr val="bg1"/>
                </a:solidFill>
              </a:rPr>
              <a:t>Key incident-hand crushing</a:t>
            </a:r>
          </a:p>
          <a:p>
            <a:pPr marL="342900" indent="-342900">
              <a:buFont typeface="Arial" pitchFamily="34" charset="0"/>
              <a:buChar char="•"/>
            </a:pPr>
            <a:r>
              <a:rPr lang="en-GB" sz="2000" dirty="0" smtClean="0">
                <a:solidFill>
                  <a:schemeClr val="bg1"/>
                </a:solidFill>
              </a:rPr>
              <a:t>Murder of C’s wife</a:t>
            </a:r>
          </a:p>
          <a:p>
            <a:pPr marL="342900" indent="-342900">
              <a:buFont typeface="Arial" pitchFamily="34" charset="0"/>
              <a:buChar char="•"/>
            </a:pPr>
            <a:r>
              <a:rPr lang="en-GB" sz="2000" dirty="0" smtClean="0">
                <a:solidFill>
                  <a:schemeClr val="bg1"/>
                </a:solidFill>
              </a:rPr>
              <a:t>L’s death</a:t>
            </a:r>
          </a:p>
          <a:p>
            <a:pPr marL="342900" indent="-342900">
              <a:buFont typeface="Arial" pitchFamily="34" charset="0"/>
              <a:buChar char="•"/>
            </a:pPr>
            <a:r>
              <a:rPr lang="en-GB" sz="2000" dirty="0" smtClean="0">
                <a:solidFill>
                  <a:schemeClr val="bg1"/>
                </a:solidFill>
              </a:rPr>
              <a:t>Initial meeting of L and C</a:t>
            </a:r>
            <a:endParaRPr lang="en-GB" sz="2000" dirty="0">
              <a:solidFill>
                <a:schemeClr val="bg1"/>
              </a:solidFill>
            </a:endParaRPr>
          </a:p>
        </p:txBody>
      </p:sp>
      <p:cxnSp>
        <p:nvCxnSpPr>
          <p:cNvPr id="10" name="Straight Connector 9"/>
          <p:cNvCxnSpPr/>
          <p:nvPr/>
        </p:nvCxnSpPr>
        <p:spPr>
          <a:xfrm flipV="1">
            <a:off x="5369722" y="1828800"/>
            <a:ext cx="497678" cy="73809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67000" y="4548096"/>
            <a:ext cx="569122" cy="4049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9050" y="3367950"/>
            <a:ext cx="2819400" cy="3170099"/>
          </a:xfrm>
          <a:prstGeom prst="rect">
            <a:avLst/>
          </a:prstGeom>
          <a:noFill/>
        </p:spPr>
        <p:txBody>
          <a:bodyPr wrap="square" rtlCol="0">
            <a:spAutoFit/>
          </a:bodyPr>
          <a:lstStyle/>
          <a:p>
            <a:r>
              <a:rPr lang="en-GB" sz="2000" u="sng" dirty="0" smtClean="0">
                <a:solidFill>
                  <a:schemeClr val="bg1"/>
                </a:solidFill>
              </a:rPr>
              <a:t>Message/related themes</a:t>
            </a:r>
          </a:p>
          <a:p>
            <a:pPr marL="342900" indent="-342900">
              <a:buFont typeface="Arial" pitchFamily="34" charset="0"/>
              <a:buChar char="•"/>
            </a:pPr>
            <a:r>
              <a:rPr lang="en-GB" sz="2000" dirty="0" smtClean="0">
                <a:solidFill>
                  <a:schemeClr val="bg1"/>
                </a:solidFill>
              </a:rPr>
              <a:t>American Dream causes suffering, inequality</a:t>
            </a:r>
          </a:p>
          <a:p>
            <a:pPr marL="342900" indent="-342900">
              <a:buFont typeface="Arial" pitchFamily="34" charset="0"/>
              <a:buChar char="•"/>
            </a:pPr>
            <a:r>
              <a:rPr lang="en-GB" sz="2000" dirty="0" smtClean="0">
                <a:solidFill>
                  <a:schemeClr val="bg1"/>
                </a:solidFill>
              </a:rPr>
              <a:t>C represents privileged middle class</a:t>
            </a:r>
          </a:p>
          <a:p>
            <a:pPr marL="342900" indent="-342900">
              <a:buFont typeface="Arial" pitchFamily="34" charset="0"/>
              <a:buChar char="•"/>
            </a:pPr>
            <a:r>
              <a:rPr lang="en-GB" sz="2000" dirty="0" smtClean="0">
                <a:solidFill>
                  <a:schemeClr val="bg1"/>
                </a:solidFill>
              </a:rPr>
              <a:t>L represents poor struggling working class</a:t>
            </a:r>
            <a:endParaRPr lang="en-GB" sz="2000" dirty="0">
              <a:solidFill>
                <a:schemeClr val="bg1"/>
              </a:solidFill>
            </a:endParaRPr>
          </a:p>
        </p:txBody>
      </p:sp>
      <p:sp>
        <p:nvSpPr>
          <p:cNvPr id="3" name="TextBox 2"/>
          <p:cNvSpPr txBox="1"/>
          <p:nvPr/>
        </p:nvSpPr>
        <p:spPr>
          <a:xfrm>
            <a:off x="3162300" y="5042118"/>
            <a:ext cx="6019800" cy="1815882"/>
          </a:xfrm>
          <a:prstGeom prst="rect">
            <a:avLst/>
          </a:prstGeom>
          <a:solidFill>
            <a:schemeClr val="accent5">
              <a:lumMod val="50000"/>
            </a:schemeClr>
          </a:solidFill>
        </p:spPr>
        <p:txBody>
          <a:bodyPr wrap="square" rtlCol="0">
            <a:spAutoFit/>
          </a:bodyPr>
          <a:lstStyle/>
          <a:p>
            <a:r>
              <a:rPr lang="en-GB" sz="1600" u="sng" dirty="0">
                <a:solidFill>
                  <a:schemeClr val="bg1"/>
                </a:solidFill>
              </a:rPr>
              <a:t>Question</a:t>
            </a:r>
          </a:p>
          <a:p>
            <a:pPr lvl="0"/>
            <a:r>
              <a:rPr lang="en-GB" sz="1600" dirty="0">
                <a:solidFill>
                  <a:schemeClr val="bg1"/>
                </a:solidFill>
              </a:rPr>
              <a:t>Choose a </a:t>
            </a:r>
            <a:r>
              <a:rPr lang="en-GB" sz="1600" u="sng" dirty="0">
                <a:solidFill>
                  <a:schemeClr val="bg1"/>
                </a:solidFill>
              </a:rPr>
              <a:t>novel or short story </a:t>
            </a:r>
            <a:r>
              <a:rPr lang="en-GB" sz="1600" dirty="0">
                <a:solidFill>
                  <a:schemeClr val="bg1"/>
                </a:solidFill>
              </a:rPr>
              <a:t>in which there is a </a:t>
            </a:r>
            <a:r>
              <a:rPr lang="en-GB" sz="1600" u="sng" dirty="0">
                <a:solidFill>
                  <a:schemeClr val="bg1"/>
                </a:solidFill>
              </a:rPr>
              <a:t>character </a:t>
            </a:r>
            <a:r>
              <a:rPr lang="en-GB" sz="1600" dirty="0">
                <a:solidFill>
                  <a:schemeClr val="bg1"/>
                </a:solidFill>
              </a:rPr>
              <a:t>involved in </a:t>
            </a:r>
            <a:r>
              <a:rPr lang="en-GB" sz="1600" u="sng" dirty="0">
                <a:solidFill>
                  <a:schemeClr val="bg1"/>
                </a:solidFill>
              </a:rPr>
              <a:t>some form of conflict</a:t>
            </a:r>
            <a:r>
              <a:rPr lang="en-GB" sz="1600" dirty="0">
                <a:solidFill>
                  <a:schemeClr val="bg1"/>
                </a:solidFill>
              </a:rPr>
              <a:t>. </a:t>
            </a:r>
          </a:p>
          <a:p>
            <a:pPr lvl="0"/>
            <a:endParaRPr lang="en-GB" sz="1600" dirty="0">
              <a:solidFill>
                <a:schemeClr val="bg1"/>
              </a:solidFill>
            </a:endParaRPr>
          </a:p>
          <a:p>
            <a:r>
              <a:rPr lang="en-GB" sz="1600" dirty="0">
                <a:solidFill>
                  <a:schemeClr val="bg1"/>
                </a:solidFill>
              </a:rPr>
              <a:t>By referring to </a:t>
            </a:r>
            <a:r>
              <a:rPr lang="en-GB" sz="1600" u="sng" dirty="0">
                <a:solidFill>
                  <a:schemeClr val="bg1"/>
                </a:solidFill>
              </a:rPr>
              <a:t>appropriate techniques</a:t>
            </a:r>
            <a:r>
              <a:rPr lang="en-GB" sz="1600" dirty="0">
                <a:solidFill>
                  <a:schemeClr val="bg1"/>
                </a:solidFill>
              </a:rPr>
              <a:t>, show </a:t>
            </a:r>
            <a:r>
              <a:rPr lang="en-GB" sz="1600" u="sng" dirty="0">
                <a:solidFill>
                  <a:schemeClr val="bg1"/>
                </a:solidFill>
              </a:rPr>
              <a:t>how the character comes to be involved </a:t>
            </a:r>
            <a:r>
              <a:rPr lang="en-GB" sz="1600" dirty="0">
                <a:solidFill>
                  <a:schemeClr val="bg1"/>
                </a:solidFill>
              </a:rPr>
              <a:t>in this conflict and </a:t>
            </a:r>
            <a:r>
              <a:rPr lang="en-GB" sz="1600" u="sng" dirty="0">
                <a:solidFill>
                  <a:schemeClr val="bg1"/>
                </a:solidFill>
              </a:rPr>
              <a:t>how the conflict develops throughout the text</a:t>
            </a:r>
            <a:r>
              <a:rPr lang="en-GB" sz="1600" dirty="0">
                <a:solidFill>
                  <a:schemeClr val="bg1"/>
                </a:solidFill>
              </a:rPr>
              <a:t>.</a:t>
            </a:r>
          </a:p>
        </p:txBody>
      </p:sp>
    </p:spTree>
    <p:extLst>
      <p:ext uri="{BB962C8B-B14F-4D97-AF65-F5344CB8AC3E}">
        <p14:creationId xmlns:p14="http://schemas.microsoft.com/office/powerpoint/2010/main" val="3052769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TotalTime>
  <Words>4528</Words>
  <Application>Microsoft Office PowerPoint</Application>
  <PresentationFormat>On-screen Show (4:3)</PresentationFormat>
  <Paragraphs>485</Paragraphs>
  <Slides>56</Slides>
  <Notes>1</Notes>
  <HiddenSlides>2</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Deadlines</vt:lpstr>
      <vt:lpstr>Essay Writing 101- Decoding Questions and Writing Introductions</vt:lpstr>
      <vt:lpstr>Decoding Questions</vt:lpstr>
      <vt:lpstr>The Process</vt:lpstr>
      <vt:lpstr>Example</vt:lpstr>
      <vt:lpstr>Planning Your Essay</vt:lpstr>
      <vt:lpstr>Planning Tips</vt:lpstr>
      <vt:lpstr>Planning Your Essay</vt:lpstr>
      <vt:lpstr>Planning Essay-Conflict</vt:lpstr>
      <vt:lpstr>Planning Essay-Conflict</vt:lpstr>
      <vt:lpstr>To write a good intro, you have to have TASTE</vt:lpstr>
      <vt:lpstr>TASTE</vt:lpstr>
      <vt:lpstr>Example</vt:lpstr>
      <vt:lpstr>PowerPoint Presentation</vt:lpstr>
      <vt:lpstr>What we can prep-TAS</vt:lpstr>
      <vt:lpstr>Writing your TAS</vt:lpstr>
      <vt:lpstr>PowerPoint Presentation</vt:lpstr>
      <vt:lpstr>Model TAS</vt:lpstr>
      <vt:lpstr>Making it specific</vt:lpstr>
      <vt:lpstr>Adding the TE-EXAMPLE</vt:lpstr>
      <vt:lpstr>Your Turn!</vt:lpstr>
      <vt:lpstr>EXAMPLE TE</vt:lpstr>
      <vt:lpstr>Example Intro</vt:lpstr>
      <vt:lpstr>Essay Writing 101- Writing FULLY in Main Paragraphs</vt:lpstr>
      <vt:lpstr>Using the Structure</vt:lpstr>
      <vt:lpstr>Making Your Point</vt:lpstr>
      <vt:lpstr>Linking Words</vt:lpstr>
      <vt:lpstr>Example</vt:lpstr>
      <vt:lpstr>Topic Sentence Practice</vt:lpstr>
      <vt:lpstr>Example topic sentence MP2</vt:lpstr>
      <vt:lpstr>PowerPoint Presentation</vt:lpstr>
      <vt:lpstr>Context</vt:lpstr>
      <vt:lpstr>Context Practice</vt:lpstr>
      <vt:lpstr>Example Context MP2</vt:lpstr>
      <vt:lpstr>Choose Quotation</vt:lpstr>
      <vt:lpstr>Quotation for Your Paragraph</vt:lpstr>
      <vt:lpstr>Summary-Paragraph So Far</vt:lpstr>
      <vt:lpstr>Explanation</vt:lpstr>
      <vt:lpstr>Words for linking analysis to quotes</vt:lpstr>
      <vt:lpstr>Example Explanation</vt:lpstr>
      <vt:lpstr>Example MP2</vt:lpstr>
      <vt:lpstr>Example Explanation-MP2</vt:lpstr>
      <vt:lpstr>Linking to the Q</vt:lpstr>
      <vt:lpstr>Example Link to Q</vt:lpstr>
      <vt:lpstr>Full Main Paragraph Example</vt:lpstr>
      <vt:lpstr>Homework-for Mon 19th March</vt:lpstr>
      <vt:lpstr>Essay Writing 101- Writing a Successful Conclusion</vt:lpstr>
      <vt:lpstr>Concluding-SERVE</vt:lpstr>
      <vt:lpstr>Example</vt:lpstr>
      <vt:lpstr>Example</vt:lpstr>
      <vt:lpstr>Your Turn!</vt:lpstr>
      <vt:lpstr>Reviewing Your Work</vt:lpstr>
      <vt:lpstr>Spelling</vt:lpstr>
      <vt:lpstr>Punctuation and Grammar</vt:lpstr>
      <vt:lpstr>Presentation</vt:lpstr>
      <vt:lpstr>Clarity of Expression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Essay Writing 101- Decoding Questions and Writing Introductions</dc:title>
  <dc:creator>MInnes (St Thomas Aquinas)</dc:creator>
  <cp:lastModifiedBy>MInnes (St Thomas Aquinas)</cp:lastModifiedBy>
  <cp:revision>32</cp:revision>
  <dcterms:created xsi:type="dcterms:W3CDTF">2006-08-16T00:00:00Z</dcterms:created>
  <dcterms:modified xsi:type="dcterms:W3CDTF">2018-03-14T09:33:48Z</dcterms:modified>
</cp:coreProperties>
</file>