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5"/>
  </p:notesMasterIdLst>
  <p:handoutMasterIdLst>
    <p:handoutMasterId r:id="rId306"/>
  </p:handoutMasterIdLst>
  <p:sldIdLst>
    <p:sldId id="256" r:id="rId2"/>
    <p:sldId id="257" r:id="rId3"/>
    <p:sldId id="258" r:id="rId4"/>
    <p:sldId id="259" r:id="rId5"/>
    <p:sldId id="260" r:id="rId6"/>
    <p:sldId id="261" r:id="rId7"/>
    <p:sldId id="262" r:id="rId8"/>
    <p:sldId id="263" r:id="rId9"/>
    <p:sldId id="282" r:id="rId10"/>
    <p:sldId id="28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4" r:id="rId26"/>
    <p:sldId id="286" r:id="rId27"/>
    <p:sldId id="279" r:id="rId28"/>
    <p:sldId id="280" r:id="rId29"/>
    <p:sldId id="281" r:id="rId30"/>
    <p:sldId id="294" r:id="rId31"/>
    <p:sldId id="295" r:id="rId32"/>
    <p:sldId id="296" r:id="rId33"/>
    <p:sldId id="293" r:id="rId34"/>
    <p:sldId id="366" r:id="rId35"/>
    <p:sldId id="367" r:id="rId36"/>
    <p:sldId id="368" r:id="rId37"/>
    <p:sldId id="369" r:id="rId38"/>
    <p:sldId id="370" r:id="rId39"/>
    <p:sldId id="288" r:id="rId40"/>
    <p:sldId id="290" r:id="rId41"/>
    <p:sldId id="287" r:id="rId42"/>
    <p:sldId id="389" r:id="rId43"/>
    <p:sldId id="291" r:id="rId44"/>
    <p:sldId id="308" r:id="rId45"/>
    <p:sldId id="292" r:id="rId46"/>
    <p:sldId id="297" r:id="rId47"/>
    <p:sldId id="298" r:id="rId48"/>
    <p:sldId id="300" r:id="rId49"/>
    <p:sldId id="299" r:id="rId50"/>
    <p:sldId id="404" r:id="rId51"/>
    <p:sldId id="405" r:id="rId52"/>
    <p:sldId id="406" r:id="rId53"/>
    <p:sldId id="407" r:id="rId54"/>
    <p:sldId id="289" r:id="rId55"/>
    <p:sldId id="301" r:id="rId56"/>
    <p:sldId id="302" r:id="rId57"/>
    <p:sldId id="310" r:id="rId58"/>
    <p:sldId id="309" r:id="rId59"/>
    <p:sldId id="311" r:id="rId60"/>
    <p:sldId id="313" r:id="rId61"/>
    <p:sldId id="314" r:id="rId62"/>
    <p:sldId id="315" r:id="rId63"/>
    <p:sldId id="316" r:id="rId64"/>
    <p:sldId id="317" r:id="rId65"/>
    <p:sldId id="412" r:id="rId66"/>
    <p:sldId id="318" r:id="rId67"/>
    <p:sldId id="319" r:id="rId68"/>
    <p:sldId id="320" r:id="rId69"/>
    <p:sldId id="312" r:id="rId70"/>
    <p:sldId id="408" r:id="rId71"/>
    <p:sldId id="409" r:id="rId72"/>
    <p:sldId id="410" r:id="rId73"/>
    <p:sldId id="411" r:id="rId74"/>
    <p:sldId id="321" r:id="rId75"/>
    <p:sldId id="324" r:id="rId76"/>
    <p:sldId id="416" r:id="rId77"/>
    <p:sldId id="325" r:id="rId78"/>
    <p:sldId id="327" r:id="rId79"/>
    <p:sldId id="326" r:id="rId80"/>
    <p:sldId id="417" r:id="rId81"/>
    <p:sldId id="328" r:id="rId82"/>
    <p:sldId id="329" r:id="rId83"/>
    <p:sldId id="330" r:id="rId84"/>
    <p:sldId id="323" r:id="rId85"/>
    <p:sldId id="413" r:id="rId86"/>
    <p:sldId id="414" r:id="rId87"/>
    <p:sldId id="415" r:id="rId88"/>
    <p:sldId id="303" r:id="rId89"/>
    <p:sldId id="331" r:id="rId90"/>
    <p:sldId id="333" r:id="rId91"/>
    <p:sldId id="334" r:id="rId92"/>
    <p:sldId id="418" r:id="rId93"/>
    <p:sldId id="419" r:id="rId94"/>
    <p:sldId id="420" r:id="rId95"/>
    <p:sldId id="421" r:id="rId96"/>
    <p:sldId id="336" r:id="rId97"/>
    <p:sldId id="337" r:id="rId98"/>
    <p:sldId id="339" r:id="rId99"/>
    <p:sldId id="338" r:id="rId100"/>
    <p:sldId id="429" r:id="rId101"/>
    <p:sldId id="430" r:id="rId102"/>
    <p:sldId id="431" r:id="rId103"/>
    <p:sldId id="432" r:id="rId104"/>
    <p:sldId id="433" r:id="rId105"/>
    <p:sldId id="434" r:id="rId106"/>
    <p:sldId id="332" r:id="rId107"/>
    <p:sldId id="304" r:id="rId108"/>
    <p:sldId id="341" r:id="rId109"/>
    <p:sldId id="349" r:id="rId110"/>
    <p:sldId id="350" r:id="rId111"/>
    <p:sldId id="351" r:id="rId112"/>
    <p:sldId id="352" r:id="rId113"/>
    <p:sldId id="475" r:id="rId114"/>
    <p:sldId id="477" r:id="rId115"/>
    <p:sldId id="476" r:id="rId116"/>
    <p:sldId id="343" r:id="rId117"/>
    <p:sldId id="344" r:id="rId118"/>
    <p:sldId id="345" r:id="rId119"/>
    <p:sldId id="353" r:id="rId120"/>
    <p:sldId id="347" r:id="rId121"/>
    <p:sldId id="354" r:id="rId122"/>
    <p:sldId id="348" r:id="rId123"/>
    <p:sldId id="355" r:id="rId124"/>
    <p:sldId id="356" r:id="rId125"/>
    <p:sldId id="357" r:id="rId126"/>
    <p:sldId id="358" r:id="rId127"/>
    <p:sldId id="359" r:id="rId128"/>
    <p:sldId id="360" r:id="rId129"/>
    <p:sldId id="361" r:id="rId130"/>
    <p:sldId id="362" r:id="rId131"/>
    <p:sldId id="478" r:id="rId132"/>
    <p:sldId id="363" r:id="rId133"/>
    <p:sldId id="364" r:id="rId134"/>
    <p:sldId id="365" r:id="rId135"/>
    <p:sldId id="484" r:id="rId136"/>
    <p:sldId id="479" r:id="rId137"/>
    <p:sldId id="480" r:id="rId138"/>
    <p:sldId id="481" r:id="rId139"/>
    <p:sldId id="482" r:id="rId140"/>
    <p:sldId id="483" r:id="rId141"/>
    <p:sldId id="305" r:id="rId142"/>
    <p:sldId id="371" r:id="rId143"/>
    <p:sldId id="386" r:id="rId144"/>
    <p:sldId id="485" r:id="rId145"/>
    <p:sldId id="387" r:id="rId146"/>
    <p:sldId id="388" r:id="rId147"/>
    <p:sldId id="390" r:id="rId148"/>
    <p:sldId id="393" r:id="rId149"/>
    <p:sldId id="490" r:id="rId150"/>
    <p:sldId id="372" r:id="rId151"/>
    <p:sldId id="373" r:id="rId152"/>
    <p:sldId id="374" r:id="rId153"/>
    <p:sldId id="486" r:id="rId154"/>
    <p:sldId id="487" r:id="rId155"/>
    <p:sldId id="488" r:id="rId156"/>
    <p:sldId id="489" r:id="rId157"/>
    <p:sldId id="375" r:id="rId158"/>
    <p:sldId id="306" r:id="rId159"/>
    <p:sldId id="376" r:id="rId160"/>
    <p:sldId id="395" r:id="rId161"/>
    <p:sldId id="394" r:id="rId162"/>
    <p:sldId id="496" r:id="rId163"/>
    <p:sldId id="397" r:id="rId164"/>
    <p:sldId id="396" r:id="rId165"/>
    <p:sldId id="497" r:id="rId166"/>
    <p:sldId id="398" r:id="rId167"/>
    <p:sldId id="498" r:id="rId168"/>
    <p:sldId id="399" r:id="rId169"/>
    <p:sldId id="377" r:id="rId170"/>
    <p:sldId id="378" r:id="rId171"/>
    <p:sldId id="379" r:id="rId172"/>
    <p:sldId id="491" r:id="rId173"/>
    <p:sldId id="492" r:id="rId174"/>
    <p:sldId id="493" r:id="rId175"/>
    <p:sldId id="494" r:id="rId176"/>
    <p:sldId id="495" r:id="rId177"/>
    <p:sldId id="380" r:id="rId178"/>
    <p:sldId id="307" r:id="rId179"/>
    <p:sldId id="381" r:id="rId180"/>
    <p:sldId id="426" r:id="rId181"/>
    <p:sldId id="423" r:id="rId182"/>
    <p:sldId id="499" r:id="rId183"/>
    <p:sldId id="427" r:id="rId184"/>
    <p:sldId id="428" r:id="rId185"/>
    <p:sldId id="424" r:id="rId186"/>
    <p:sldId id="500" r:id="rId187"/>
    <p:sldId id="425" r:id="rId188"/>
    <p:sldId id="400" r:id="rId189"/>
    <p:sldId id="422" r:id="rId190"/>
    <p:sldId id="401" r:id="rId191"/>
    <p:sldId id="402" r:id="rId192"/>
    <p:sldId id="403" r:id="rId193"/>
    <p:sldId id="382" r:id="rId194"/>
    <p:sldId id="383" r:id="rId195"/>
    <p:sldId id="384" r:id="rId196"/>
    <p:sldId id="501" r:id="rId197"/>
    <p:sldId id="505" r:id="rId198"/>
    <p:sldId id="504" r:id="rId199"/>
    <p:sldId id="503" r:id="rId200"/>
    <p:sldId id="502" r:id="rId201"/>
    <p:sldId id="506" r:id="rId202"/>
    <p:sldId id="385" r:id="rId203"/>
    <p:sldId id="436" r:id="rId204"/>
    <p:sldId id="437" r:id="rId205"/>
    <p:sldId id="435" r:id="rId206"/>
    <p:sldId id="443" r:id="rId207"/>
    <p:sldId id="507" r:id="rId208"/>
    <p:sldId id="441" r:id="rId209"/>
    <p:sldId id="442" r:id="rId210"/>
    <p:sldId id="446" r:id="rId211"/>
    <p:sldId id="444" r:id="rId212"/>
    <p:sldId id="448" r:id="rId213"/>
    <p:sldId id="445" r:id="rId214"/>
    <p:sldId id="449" r:id="rId215"/>
    <p:sldId id="450" r:id="rId216"/>
    <p:sldId id="451" r:id="rId217"/>
    <p:sldId id="452" r:id="rId218"/>
    <p:sldId id="453" r:id="rId219"/>
    <p:sldId id="510" r:id="rId220"/>
    <p:sldId id="454" r:id="rId221"/>
    <p:sldId id="455" r:id="rId222"/>
    <p:sldId id="438" r:id="rId223"/>
    <p:sldId id="509" r:id="rId224"/>
    <p:sldId id="456" r:id="rId225"/>
    <p:sldId id="457" r:id="rId226"/>
    <p:sldId id="458" r:id="rId227"/>
    <p:sldId id="511" r:id="rId228"/>
    <p:sldId id="460" r:id="rId229"/>
    <p:sldId id="461" r:id="rId230"/>
    <p:sldId id="463" r:id="rId231"/>
    <p:sldId id="465" r:id="rId232"/>
    <p:sldId id="512" r:id="rId233"/>
    <p:sldId id="516" r:id="rId234"/>
    <p:sldId id="530" r:id="rId235"/>
    <p:sldId id="517" r:id="rId236"/>
    <p:sldId id="518" r:id="rId237"/>
    <p:sldId id="545" r:id="rId238"/>
    <p:sldId id="547" r:id="rId239"/>
    <p:sldId id="544" r:id="rId240"/>
    <p:sldId id="546" r:id="rId241"/>
    <p:sldId id="556" r:id="rId242"/>
    <p:sldId id="513" r:id="rId243"/>
    <p:sldId id="514" r:id="rId244"/>
    <p:sldId id="515" r:id="rId245"/>
    <p:sldId id="519" r:id="rId246"/>
    <p:sldId id="520" r:id="rId247"/>
    <p:sldId id="521" r:id="rId248"/>
    <p:sldId id="522" r:id="rId249"/>
    <p:sldId id="523" r:id="rId250"/>
    <p:sldId id="524" r:id="rId251"/>
    <p:sldId id="557" r:id="rId252"/>
    <p:sldId id="525" r:id="rId253"/>
    <p:sldId id="526" r:id="rId254"/>
    <p:sldId id="527" r:id="rId255"/>
    <p:sldId id="529" r:id="rId256"/>
    <p:sldId id="528" r:id="rId257"/>
    <p:sldId id="531" r:id="rId258"/>
    <p:sldId id="558" r:id="rId259"/>
    <p:sldId id="532" r:id="rId260"/>
    <p:sldId id="533" r:id="rId261"/>
    <p:sldId id="559" r:id="rId262"/>
    <p:sldId id="534" r:id="rId263"/>
    <p:sldId id="535" r:id="rId264"/>
    <p:sldId id="560" r:id="rId265"/>
    <p:sldId id="536" r:id="rId266"/>
    <p:sldId id="539" r:id="rId267"/>
    <p:sldId id="537" r:id="rId268"/>
    <p:sldId id="563" r:id="rId269"/>
    <p:sldId id="564" r:id="rId270"/>
    <p:sldId id="538" r:id="rId271"/>
    <p:sldId id="562" r:id="rId272"/>
    <p:sldId id="540" r:id="rId273"/>
    <p:sldId id="543" r:id="rId274"/>
    <p:sldId id="565" r:id="rId275"/>
    <p:sldId id="542" r:id="rId276"/>
    <p:sldId id="541" r:id="rId277"/>
    <p:sldId id="549" r:id="rId278"/>
    <p:sldId id="548" r:id="rId279"/>
    <p:sldId id="550" r:id="rId280"/>
    <p:sldId id="551" r:id="rId281"/>
    <p:sldId id="552" r:id="rId282"/>
    <p:sldId id="553" r:id="rId283"/>
    <p:sldId id="554" r:id="rId284"/>
    <p:sldId id="555" r:id="rId285"/>
    <p:sldId id="566" r:id="rId286"/>
    <p:sldId id="567" r:id="rId287"/>
    <p:sldId id="568" r:id="rId288"/>
    <p:sldId id="571" r:id="rId289"/>
    <p:sldId id="572" r:id="rId290"/>
    <p:sldId id="569" r:id="rId291"/>
    <p:sldId id="573" r:id="rId292"/>
    <p:sldId id="578" r:id="rId293"/>
    <p:sldId id="574" r:id="rId294"/>
    <p:sldId id="575" r:id="rId295"/>
    <p:sldId id="576" r:id="rId296"/>
    <p:sldId id="577" r:id="rId297"/>
    <p:sldId id="466" r:id="rId298"/>
    <p:sldId id="439" r:id="rId299"/>
    <p:sldId id="469" r:id="rId300"/>
    <p:sldId id="470" r:id="rId301"/>
    <p:sldId id="474" r:id="rId302"/>
    <p:sldId id="473" r:id="rId303"/>
    <p:sldId id="472" r:id="rId30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2" autoAdjust="0"/>
    <p:restoredTop sz="92086" autoAdjust="0"/>
  </p:normalViewPr>
  <p:slideViewPr>
    <p:cSldViewPr>
      <p:cViewPr>
        <p:scale>
          <a:sx n="120" d="100"/>
          <a:sy n="120" d="100"/>
        </p:scale>
        <p:origin x="-72" y="1506"/>
      </p:cViewPr>
      <p:guideLst>
        <p:guide orient="horz" pos="2160"/>
        <p:guide pos="2880"/>
      </p:guideLst>
    </p:cSldViewPr>
  </p:slideViewPr>
  <p:outlineViewPr>
    <p:cViewPr>
      <p:scale>
        <a:sx n="33" d="100"/>
        <a:sy n="33" d="100"/>
      </p:scale>
      <p:origin x="0" y="19317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notesMaster" Target="notesMasters/notesMaster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handoutMaster" Target="handoutMasters/handout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tableStyles" Target="tableStyles.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7C583250-70D5-4E93-ACD2-661BADA3B4B8}" type="datetimeFigureOut">
              <a:rPr lang="en-GB" smtClean="0"/>
              <a:pPr/>
              <a:t>28/03/2018</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012844B8-4499-4B99-89C5-DA806B29D200}" type="slidenum">
              <a:rPr lang="en-GB" smtClean="0"/>
              <a:pPr/>
              <a:t>‹#›</a:t>
            </a:fld>
            <a:endParaRPr lang="en-GB"/>
          </a:p>
        </p:txBody>
      </p:sp>
    </p:spTree>
    <p:extLst>
      <p:ext uri="{BB962C8B-B14F-4D97-AF65-F5344CB8AC3E}">
        <p14:creationId xmlns:p14="http://schemas.microsoft.com/office/powerpoint/2010/main" val="3629614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038" y="0"/>
            <a:ext cx="2951162" cy="496888"/>
          </a:xfrm>
          <a:prstGeom prst="rect">
            <a:avLst/>
          </a:prstGeom>
        </p:spPr>
        <p:txBody>
          <a:bodyPr vert="horz" lIns="91440" tIns="45720" rIns="91440" bIns="45720" rtlCol="0"/>
          <a:lstStyle>
            <a:lvl1pPr algn="r">
              <a:defRPr sz="1200"/>
            </a:lvl1pPr>
          </a:lstStyle>
          <a:p>
            <a:fld id="{47FA3D6F-9417-4769-9658-D01C51A38767}" type="datetimeFigureOut">
              <a:rPr lang="en-GB" smtClean="0"/>
              <a:pPr/>
              <a:t>28/03/2018</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1225"/>
            <a:ext cx="5446712" cy="44735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038" y="9442450"/>
            <a:ext cx="2951162" cy="496888"/>
          </a:xfrm>
          <a:prstGeom prst="rect">
            <a:avLst/>
          </a:prstGeom>
        </p:spPr>
        <p:txBody>
          <a:bodyPr vert="horz" lIns="91440" tIns="45720" rIns="91440" bIns="45720" rtlCol="0" anchor="b"/>
          <a:lstStyle>
            <a:lvl1pPr algn="r">
              <a:defRPr sz="1200"/>
            </a:lvl1pPr>
          </a:lstStyle>
          <a:p>
            <a:fld id="{4FB89A83-98B9-4E15-8C56-8496433DF85F}" type="slidenum">
              <a:rPr lang="en-GB" smtClean="0"/>
              <a:pPr/>
              <a:t>‹#›</a:t>
            </a:fld>
            <a:endParaRPr lang="en-GB"/>
          </a:p>
        </p:txBody>
      </p:sp>
    </p:spTree>
    <p:extLst>
      <p:ext uri="{BB962C8B-B14F-4D97-AF65-F5344CB8AC3E}">
        <p14:creationId xmlns:p14="http://schemas.microsoft.com/office/powerpoint/2010/main" val="325382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B89A83-98B9-4E15-8C56-8496433DF85F}" type="slidenum">
              <a:rPr lang="en-GB" smtClean="0"/>
              <a:pPr/>
              <a:t>210</a:t>
            </a:fld>
            <a:endParaRPr lang="en-GB"/>
          </a:p>
        </p:txBody>
      </p:sp>
    </p:spTree>
    <p:extLst>
      <p:ext uri="{BB962C8B-B14F-4D97-AF65-F5344CB8AC3E}">
        <p14:creationId xmlns:p14="http://schemas.microsoft.com/office/powerpoint/2010/main" val="150597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B89A83-98B9-4E15-8C56-8496433DF85F}" type="slidenum">
              <a:rPr lang="en-GB" smtClean="0"/>
              <a:pPr/>
              <a:t>249</a:t>
            </a:fld>
            <a:endParaRPr lang="en-GB"/>
          </a:p>
        </p:txBody>
      </p:sp>
    </p:spTree>
    <p:extLst>
      <p:ext uri="{BB962C8B-B14F-4D97-AF65-F5344CB8AC3E}">
        <p14:creationId xmlns:p14="http://schemas.microsoft.com/office/powerpoint/2010/main" val="211208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6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hyperlink" Target="mailto:gw15innesmairi@glow.sch.uk" TargetMode="Externa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uk/url?sa=i&amp;rct=j&amp;q=&amp;esrc=s&amp;source=images&amp;cd=&amp;cad=rja&amp;uact=8&amp;ved=0CAcQjRxqFQoTCPrL9dDNiMkCFcUuGgodn3sJfQ&amp;url=http://www.quirkychrissy.com/2013/01/19/sloth-dolphin-preachers-bunnicula-cold/&amp;psig=AFQjCNHoFl0PEcKbyVNe8iRuCQHTgcTE5w&amp;ust=1447339418188981"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uk/url?sa=i&amp;rct=j&amp;q=&amp;esrc=s&amp;source=images&amp;cd=&amp;cad=rja&amp;uact=8&amp;ved=0CAcQjRxqFQoTCNudiJXOiMkCFYfZGgodPC0Cig&amp;url=http://www.dehumane.org/site/PageServer?pagename=adopter_resources&amp;bvm=bv.106923889,d.d24&amp;psig=AFQjCNHW-ZkKCzrza_K0-xgN2gZL6LMswA&amp;ust=1447339559051260"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www.google.co.uk/url?sa=i&amp;rct=j&amp;q=&amp;esrc=s&amp;source=images&amp;cd=&amp;cad=rja&amp;uact=8&amp;ved=0CAcQjRxqFQoTCKfbq4POiMkCFYfWGgodDggAjg&amp;url=https://lorijo.wordpress.com/2011/11/02/going-back-to-basics/&amp;bvm=bv.106923889,d.d24&amp;psig=AFQjCNH06lZNlNbNZjWZRbdIWLQA8_Itwg&amp;ust=1447339510975493" TargetMode="Externa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uk/url?sa=i&amp;rct=j&amp;q=&amp;esrc=s&amp;source=images&amp;cd=&amp;cad=rja&amp;uact=8&amp;ved=0CAcQjRxqFQoTCPrL9dDNiMkCFcUuGgodn3sJfQ&amp;url=http://www.quirkychrissy.com/2013/01/19/sloth-dolphin-preachers-bunnicula-cold/&amp;psig=AFQjCNHoFl0PEcKbyVNe8iRuCQHTgcTE5w&amp;ust=1447339418188981" TargetMode="Externa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google.co.uk/url?sa=i&amp;rct=j&amp;q=&amp;esrc=s&amp;source=images&amp;cd=&amp;cad=rja&amp;uact=8&amp;ved=0CAcQjRxqFQoTCPfzsLrQiMkCFYnaGgodKhUJiA&amp;url=https://breckynwood.wordpress.com/2013/09/23/the-unemployed-blues-and-cute-animals/&amp;bvm=bv.106923889,d.d24&amp;psig=AFQjCNGPuL8n7Z-rTPQawFBMSgwpMFHnxQ&amp;ust=1447340151114821" TargetMode="Externa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uk/url?sa=i&amp;rct=j&amp;q=&amp;esrc=s&amp;source=images&amp;cd=&amp;cad=rja&amp;uact=8&amp;ved=0CAcQjRxqFQoTCPrL9dDNiMkCFcUuGgodn3sJfQ&amp;url=http://www.quirkychrissy.com/2013/01/19/sloth-dolphin-preachers-bunnicula-cold/&amp;psig=AFQjCNHoFl0PEcKbyVNe8iRuCQHTgcTE5w&amp;ust=1447339418188981" TargetMode="Externa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google.co.uk/url?sa=i&amp;rct=j&amp;q=&amp;esrc=s&amp;source=images&amp;cd=&amp;cad=rja&amp;uact=8&amp;ved=0CAcQjRxqFQoTCNbswrHIiskCFcfXFAodieIAbA&amp;url=http://ted.coe.wayne.edu/sse/wq/Grant/Conclusion.html&amp;bvm=bv.107406026,d.d24&amp;psig=AFQjCNHvuqshZ6I-0OYSDR3o3VZIf0JdeQ&amp;ust=1447406724079057" TargetMode="Externa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co.uk/url?sa=i&amp;rct=j&amp;q=&amp;esrc=s&amp;source=images&amp;cd=&amp;cad=rja&amp;uact=8&amp;ved=0CAcQjRxqFQoTCLLJno3KiskCFcVuFAodbzkCFQ&amp;url=http://www.ultimatetop10s.com/top-10-of-the-worst-tattoo-spelling-fails/&amp;bvm=bv.107406026,d.d24&amp;psig=AFQjCNElIQr0POEfBxyHhYBsaCX1ex6cqg&amp;ust=1447407165271419" TargetMode="Externa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titanlists.com/wordpress/5-direct-mail-errors-avoid/" TargetMode="Externa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www.google.co.uk/url?sa=i&amp;rct=j&amp;q=&amp;esrc=s&amp;source=images&amp;cd=&amp;cad=rja&amp;uact=8&amp;ved=0CAcQjRxqFQoTCKio6pDLiskCFYlKFAodV60Juw&amp;url=https://www.pinterest.com/arabhealth/doctors-handwriting-decoded/&amp;bvm=bv.107406026,d.d24&amp;psig=AFQjCNFfqLz3AKXRDzUO9NO1mcDYtImnVw&amp;ust=1447407455792834" TargetMode="Externa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3" Type="http://schemas.openxmlformats.org/officeDocument/2006/relationships/image" Target="cid:image001.jpg@01D11C67.9BDD8410" TargetMode="External"/><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youtube.com/watch?v=2O1K-JcP1w4"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youtube.com/watch?v=UwI2U27UlGU"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a:solidFill>
                  <a:schemeClr val="bg1">
                    <a:lumMod val="95000"/>
                  </a:schemeClr>
                </a:solidFill>
              </a:rPr>
              <a:t>A View From The Bridge</a:t>
            </a:r>
            <a:br>
              <a:rPr lang="en-GB" altLang="en-US" sz="4000" b="1" u="sng" dirty="0">
                <a:solidFill>
                  <a:schemeClr val="bg1">
                    <a:lumMod val="95000"/>
                  </a:schemeClr>
                </a:solidFill>
              </a:rPr>
            </a:br>
            <a:r>
              <a:rPr lang="en-GB" altLang="en-US" sz="4000" b="1" u="sng" dirty="0">
                <a:solidFill>
                  <a:schemeClr val="bg1">
                    <a:lumMod val="95000"/>
                  </a:schemeClr>
                </a:solidFill>
              </a:rPr>
              <a:t>By Arthur Miller</a:t>
            </a:r>
            <a:endParaRPr lang="en-US" altLang="en-US" sz="4000" b="1" u="sng" dirty="0">
              <a:solidFill>
                <a:schemeClr val="bg1">
                  <a:lumMod val="95000"/>
                </a:schemeClr>
              </a:solidFill>
            </a:endParaRPr>
          </a:p>
        </p:txBody>
      </p:sp>
      <p:pic>
        <p:nvPicPr>
          <p:cNvPr id="2051" name="Picture 6" descr="image: postcard of Brooklyn Brid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819400" y="1676400"/>
            <a:ext cx="3571875" cy="3028950"/>
          </a:xfrm>
          <a:noFill/>
        </p:spPr>
      </p:pic>
    </p:spTree>
    <p:extLst>
      <p:ext uri="{BB962C8B-B14F-4D97-AF65-F5344CB8AC3E}">
        <p14:creationId xmlns:p14="http://schemas.microsoft.com/office/powerpoint/2010/main" val="3904628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Antagonist</a:t>
            </a:r>
            <a:endParaRPr lang="en-GB" dirty="0">
              <a:solidFill>
                <a:schemeClr val="bg1">
                  <a:lumMod val="95000"/>
                </a:schemeClr>
              </a:solidFill>
            </a:endParaRPr>
          </a:p>
        </p:txBody>
      </p:sp>
      <p:sp>
        <p:nvSpPr>
          <p:cNvPr id="3" name="Content Placeholder 2"/>
          <p:cNvSpPr>
            <a:spLocks noGrp="1"/>
          </p:cNvSpPr>
          <p:nvPr>
            <p:ph idx="1"/>
          </p:nvPr>
        </p:nvSpPr>
        <p:spPr>
          <a:xfrm>
            <a:off x="457200" y="1600200"/>
            <a:ext cx="6019800" cy="4525963"/>
          </a:xfrm>
        </p:spPr>
        <p:txBody>
          <a:bodyPr>
            <a:normAutofit/>
          </a:bodyPr>
          <a:lstStyle/>
          <a:p>
            <a:pPr marL="0" indent="0">
              <a:buNone/>
            </a:pPr>
            <a:r>
              <a:rPr lang="en-GB" b="1" dirty="0" smtClean="0">
                <a:solidFill>
                  <a:schemeClr val="bg1">
                    <a:lumMod val="95000"/>
                  </a:schemeClr>
                </a:solidFill>
              </a:rPr>
              <a:t>Definition?</a:t>
            </a:r>
          </a:p>
          <a:p>
            <a:pPr marL="0" indent="0">
              <a:buNone/>
            </a:pPr>
            <a:r>
              <a:rPr lang="en-GB" dirty="0" smtClean="0">
                <a:solidFill>
                  <a:schemeClr val="bg1">
                    <a:lumMod val="95000"/>
                  </a:schemeClr>
                </a:solidFill>
              </a:rPr>
              <a:t>The main characters who cause disruption in the play</a:t>
            </a:r>
          </a:p>
          <a:p>
            <a:pPr marL="0" indent="0">
              <a:buNone/>
            </a:pPr>
            <a:endParaRPr lang="en-GB" b="1" dirty="0" smtClean="0">
              <a:solidFill>
                <a:schemeClr val="bg1">
                  <a:lumMod val="95000"/>
                </a:schemeClr>
              </a:solidFill>
            </a:endParaRPr>
          </a:p>
          <a:p>
            <a:pPr marL="0" indent="0">
              <a:buNone/>
            </a:pPr>
            <a:r>
              <a:rPr lang="en-GB" b="1" dirty="0" smtClean="0">
                <a:solidFill>
                  <a:schemeClr val="bg1">
                    <a:lumMod val="95000"/>
                  </a:schemeClr>
                </a:solidFill>
              </a:rPr>
              <a:t>A View From The Bridge</a:t>
            </a:r>
          </a:p>
          <a:p>
            <a:pPr marL="0" indent="0">
              <a:buNone/>
            </a:pPr>
            <a:r>
              <a:rPr lang="en-GB" dirty="0" smtClean="0">
                <a:solidFill>
                  <a:schemeClr val="bg1">
                    <a:lumMod val="95000"/>
                  </a:schemeClr>
                </a:solidFill>
              </a:rPr>
              <a:t>?</a:t>
            </a:r>
            <a:endParaRPr lang="en-GB" dirty="0">
              <a:solidFill>
                <a:schemeClr val="bg1">
                  <a:lumMod val="95000"/>
                </a:schemeClr>
              </a:solidFill>
            </a:endParaRPr>
          </a:p>
        </p:txBody>
      </p:sp>
      <p:pic>
        <p:nvPicPr>
          <p:cNvPr id="6146" name="Picture 2" descr="C:\Users\lh1094c\AppData\Local\Microsoft\Windows\Temporary Internet Files\Content.IE5\150KAAWT\1196px-Not_facebook_not_like_thumbs_dow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8894" y="2133600"/>
            <a:ext cx="2224981"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30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b="1" dirty="0" smtClean="0">
                <a:solidFill>
                  <a:schemeClr val="bg1"/>
                </a:solidFill>
              </a:rPr>
              <a:t>Context</a:t>
            </a:r>
            <a:r>
              <a:rPr lang="en-GB" dirty="0" smtClean="0">
                <a:solidFill>
                  <a:schemeClr val="bg1"/>
                </a:solidFill>
              </a:rPr>
              <a:t>-</a:t>
            </a:r>
          </a:p>
          <a:p>
            <a:pPr marL="0" indent="0">
              <a:buNone/>
            </a:pPr>
            <a:r>
              <a:rPr lang="en-GB" dirty="0" smtClean="0">
                <a:solidFill>
                  <a:schemeClr val="bg1"/>
                </a:solidFill>
              </a:rPr>
              <a:t>Alfieri, describing a change in E</a:t>
            </a: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a:t>
            </a:r>
          </a:p>
          <a:p>
            <a:pPr marL="0" indent="0">
              <a:buNone/>
            </a:pPr>
            <a:r>
              <a:rPr lang="en-GB" dirty="0">
                <a:solidFill>
                  <a:schemeClr val="bg1"/>
                </a:solidFill>
              </a:rPr>
              <a:t>“his eyes were like tunnels; my first thought was that he had committed a crime-...but soon I saw it was only a passion that had moved into his body, like a stranger.” </a:t>
            </a:r>
            <a:r>
              <a:rPr lang="en-GB" dirty="0" err="1">
                <a:solidFill>
                  <a:schemeClr val="bg1"/>
                </a:solidFill>
              </a:rPr>
              <a:t>pg</a:t>
            </a:r>
            <a:r>
              <a:rPr lang="en-GB" dirty="0">
                <a:solidFill>
                  <a:schemeClr val="bg1"/>
                </a:solidFill>
              </a:rPr>
              <a:t> 38-39</a:t>
            </a:r>
            <a:endParaRPr lang="en-GB" b="1" dirty="0">
              <a:solidFill>
                <a:schemeClr val="bg1"/>
              </a:solidFill>
            </a:endParaRPr>
          </a:p>
          <a:p>
            <a:pPr marL="0" indent="0">
              <a:buNone/>
            </a:pPr>
            <a:r>
              <a:rPr lang="en-GB" b="1" dirty="0" smtClean="0">
                <a:solidFill>
                  <a:schemeClr val="bg1"/>
                </a:solidFill>
              </a:rPr>
              <a:t>Analysis</a:t>
            </a:r>
            <a:r>
              <a:rPr lang="en-GB" dirty="0" smtClean="0">
                <a:solidFill>
                  <a:schemeClr val="bg1"/>
                </a:solidFill>
              </a:rPr>
              <a:t>-</a:t>
            </a:r>
          </a:p>
          <a:p>
            <a:pPr marL="0" indent="0">
              <a:buNone/>
            </a:pPr>
            <a:r>
              <a:rPr lang="en-GB" dirty="0" smtClean="0">
                <a:solidFill>
                  <a:schemeClr val="bg1"/>
                </a:solidFill>
              </a:rPr>
              <a:t>Tunnel vision-to be focused on one goal-E’s obsession with R and C’s relationship has taken control of him, like a possession-becomes unrecognisable, a dark, threatening figure</a:t>
            </a:r>
            <a:endParaRPr lang="en-GB" dirty="0">
              <a:solidFill>
                <a:schemeClr val="bg1"/>
              </a:solidFill>
            </a:endParaRPr>
          </a:p>
        </p:txBody>
      </p:sp>
    </p:spTree>
    <p:extLst>
      <p:ext uri="{BB962C8B-B14F-4D97-AF65-F5344CB8AC3E}">
        <p14:creationId xmlns:p14="http://schemas.microsoft.com/office/powerpoint/2010/main" val="16987848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a:xfrm>
            <a:off x="381000" y="1143000"/>
            <a:ext cx="8229600" cy="4525963"/>
          </a:xfrm>
        </p:spPr>
        <p:txBody>
          <a:bodyPr>
            <a:normAutofit fontScale="85000" lnSpcReduction="20000"/>
          </a:bodyPr>
          <a:lstStyle/>
          <a:p>
            <a:pPr marL="0" indent="0">
              <a:buNone/>
            </a:pPr>
            <a:r>
              <a:rPr lang="en-GB" b="1" dirty="0" smtClean="0">
                <a:solidFill>
                  <a:schemeClr val="bg1"/>
                </a:solidFill>
              </a:rPr>
              <a:t>Context</a:t>
            </a:r>
            <a:r>
              <a:rPr lang="en-GB" dirty="0" smtClean="0">
                <a:solidFill>
                  <a:schemeClr val="bg1"/>
                </a:solidFill>
              </a:rPr>
              <a:t>-</a:t>
            </a:r>
          </a:p>
          <a:p>
            <a:pPr marL="0" indent="0">
              <a:buNone/>
            </a:pPr>
            <a:r>
              <a:rPr lang="en-GB" dirty="0" smtClean="0">
                <a:solidFill>
                  <a:schemeClr val="bg1"/>
                </a:solidFill>
              </a:rPr>
              <a:t>A describing E’s destiny</a:t>
            </a: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a:t>
            </a:r>
          </a:p>
          <a:p>
            <a:pPr marL="0" indent="0">
              <a:buNone/>
            </a:pPr>
            <a:r>
              <a:rPr lang="en-GB" dirty="0" smtClean="0">
                <a:solidFill>
                  <a:schemeClr val="bg1"/>
                </a:solidFill>
              </a:rPr>
              <a:t>“I could see every step coming, step after step, like a dark figure walking down a hall toward a certain door. I knew where he was heading for, I knew where he was going to end.”(pg43)</a:t>
            </a: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a:t>
            </a:r>
          </a:p>
          <a:p>
            <a:pPr marL="0" indent="0">
              <a:buNone/>
            </a:pPr>
            <a:r>
              <a:rPr lang="en-GB" dirty="0" smtClean="0">
                <a:solidFill>
                  <a:schemeClr val="bg1"/>
                </a:solidFill>
              </a:rPr>
              <a:t>A as Greek choric figure predicts future events-ominous words suggest a tragic fate for E-theme of fate-E and A both unable to stop this tragedy occurring. Powerless to stop E’s actions</a:t>
            </a:r>
            <a:endParaRPr lang="en-GB" dirty="0">
              <a:solidFill>
                <a:schemeClr val="bg1"/>
              </a:solidFill>
            </a:endParaRPr>
          </a:p>
        </p:txBody>
      </p:sp>
    </p:spTree>
    <p:extLst>
      <p:ext uri="{BB962C8B-B14F-4D97-AF65-F5344CB8AC3E}">
        <p14:creationId xmlns:p14="http://schemas.microsoft.com/office/powerpoint/2010/main" val="4344435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a:xfrm>
            <a:off x="381000" y="1219200"/>
            <a:ext cx="8229600" cy="4525963"/>
          </a:xfrm>
        </p:spPr>
        <p:txBody>
          <a:bodyPr>
            <a:normAutofit fontScale="85000" lnSpcReduction="20000"/>
          </a:bodyPr>
          <a:lstStyle/>
          <a:p>
            <a:pPr marL="0" indent="0">
              <a:buNone/>
            </a:pPr>
            <a:r>
              <a:rPr lang="en-GB" b="1" dirty="0" smtClean="0">
                <a:solidFill>
                  <a:schemeClr val="bg1"/>
                </a:solidFill>
              </a:rPr>
              <a:t>Context</a:t>
            </a:r>
            <a:r>
              <a:rPr lang="en-GB" dirty="0" smtClean="0">
                <a:solidFill>
                  <a:schemeClr val="bg1"/>
                </a:solidFill>
              </a:rPr>
              <a:t>-</a:t>
            </a:r>
          </a:p>
          <a:p>
            <a:pPr marL="0" indent="0">
              <a:buNone/>
            </a:pPr>
            <a:r>
              <a:rPr lang="en-GB" dirty="0" smtClean="0">
                <a:solidFill>
                  <a:schemeClr val="bg1"/>
                </a:solidFill>
              </a:rPr>
              <a:t>E describing R</a:t>
            </a: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a:t>
            </a:r>
          </a:p>
          <a:p>
            <a:pPr marL="0" indent="0">
              <a:buNone/>
            </a:pPr>
            <a:r>
              <a:rPr lang="en-GB" dirty="0" smtClean="0">
                <a:solidFill>
                  <a:schemeClr val="bg1"/>
                </a:solidFill>
              </a:rPr>
              <a:t>“if you came into the house and you didn’t know who was </a:t>
            </a:r>
            <a:r>
              <a:rPr lang="en-GB" dirty="0" err="1" smtClean="0">
                <a:solidFill>
                  <a:schemeClr val="bg1"/>
                </a:solidFill>
              </a:rPr>
              <a:t>singin</a:t>
            </a:r>
            <a:r>
              <a:rPr lang="en-GB" dirty="0" smtClean="0">
                <a:solidFill>
                  <a:schemeClr val="bg1"/>
                </a:solidFill>
              </a:rPr>
              <a:t>’, you wouldn’t be </a:t>
            </a:r>
            <a:r>
              <a:rPr lang="en-GB" dirty="0" err="1" smtClean="0">
                <a:solidFill>
                  <a:schemeClr val="bg1"/>
                </a:solidFill>
              </a:rPr>
              <a:t>lookin</a:t>
            </a:r>
            <a:r>
              <a:rPr lang="en-GB" dirty="0" smtClean="0">
                <a:solidFill>
                  <a:schemeClr val="bg1"/>
                </a:solidFill>
              </a:rPr>
              <a:t>’ for him you be </a:t>
            </a:r>
            <a:r>
              <a:rPr lang="en-GB" dirty="0" err="1" smtClean="0">
                <a:solidFill>
                  <a:schemeClr val="bg1"/>
                </a:solidFill>
              </a:rPr>
              <a:t>lookin</a:t>
            </a:r>
            <a:r>
              <a:rPr lang="en-GB" dirty="0" smtClean="0">
                <a:solidFill>
                  <a:schemeClr val="bg1"/>
                </a:solidFill>
              </a:rPr>
              <a:t>’ for her.” </a:t>
            </a:r>
            <a:r>
              <a:rPr lang="en-GB" dirty="0" err="1" smtClean="0">
                <a:solidFill>
                  <a:schemeClr val="bg1"/>
                </a:solidFill>
              </a:rPr>
              <a:t>pg</a:t>
            </a:r>
            <a:r>
              <a:rPr lang="en-GB" dirty="0" smtClean="0">
                <a:solidFill>
                  <a:schemeClr val="bg1"/>
                </a:solidFill>
              </a:rPr>
              <a:t> 40</a:t>
            </a: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a:t>
            </a:r>
          </a:p>
          <a:p>
            <a:pPr marL="0" indent="0">
              <a:buNone/>
            </a:pPr>
            <a:r>
              <a:rPr lang="en-GB" dirty="0" smtClean="0">
                <a:solidFill>
                  <a:schemeClr val="bg1"/>
                </a:solidFill>
              </a:rPr>
              <a:t>Portrays R as feminine, suggesting/hinting to A that R may be gay-picks out superficial qualities such as singing and hair to illustrate this-theme of masculinity. Distrust emphasises E’s obsession with C and hatred of their relationship</a:t>
            </a:r>
            <a:endParaRPr lang="en-GB" dirty="0">
              <a:solidFill>
                <a:schemeClr val="bg1"/>
              </a:solidFill>
            </a:endParaRPr>
          </a:p>
        </p:txBody>
      </p:sp>
    </p:spTree>
    <p:extLst>
      <p:ext uri="{BB962C8B-B14F-4D97-AF65-F5344CB8AC3E}">
        <p14:creationId xmlns:p14="http://schemas.microsoft.com/office/powerpoint/2010/main" val="434443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a:xfrm>
            <a:off x="457200" y="990600"/>
            <a:ext cx="8229600" cy="4525963"/>
          </a:xfrm>
        </p:spPr>
        <p:txBody>
          <a:bodyPr>
            <a:normAutofit fontScale="85000" lnSpcReduction="10000"/>
          </a:bodyPr>
          <a:lstStyle/>
          <a:p>
            <a:pPr marL="0" indent="0">
              <a:buNone/>
            </a:pPr>
            <a:r>
              <a:rPr lang="en-GB" b="1" dirty="0" smtClean="0">
                <a:solidFill>
                  <a:schemeClr val="bg1"/>
                </a:solidFill>
              </a:rPr>
              <a:t>Context</a:t>
            </a:r>
            <a:r>
              <a:rPr lang="en-GB" dirty="0" smtClean="0">
                <a:solidFill>
                  <a:schemeClr val="bg1"/>
                </a:solidFill>
              </a:rPr>
              <a:t>-</a:t>
            </a:r>
          </a:p>
          <a:p>
            <a:pPr marL="0" indent="0">
              <a:buNone/>
            </a:pPr>
            <a:r>
              <a:rPr lang="en-GB" dirty="0" smtClean="0">
                <a:solidFill>
                  <a:schemeClr val="bg1"/>
                </a:solidFill>
              </a:rPr>
              <a:t>E’s </a:t>
            </a:r>
            <a:r>
              <a:rPr lang="en-GB" dirty="0">
                <a:solidFill>
                  <a:schemeClr val="bg1"/>
                </a:solidFill>
              </a:rPr>
              <a:t>description of </a:t>
            </a:r>
            <a:r>
              <a:rPr lang="en-GB" dirty="0" smtClean="0">
                <a:solidFill>
                  <a:schemeClr val="bg1"/>
                </a:solidFill>
              </a:rPr>
              <a:t>R </a:t>
            </a:r>
            <a:r>
              <a:rPr lang="en-GB" dirty="0">
                <a:solidFill>
                  <a:schemeClr val="bg1"/>
                </a:solidFill>
              </a:rPr>
              <a:t>and dresses</a:t>
            </a:r>
          </a:p>
          <a:p>
            <a:pPr marL="0" indent="0">
              <a:buNone/>
            </a:pPr>
            <a:r>
              <a:rPr lang="en-GB" b="1" dirty="0" smtClean="0">
                <a:solidFill>
                  <a:schemeClr val="bg1"/>
                </a:solidFill>
              </a:rPr>
              <a:t>Quotatio</a:t>
            </a:r>
            <a:r>
              <a:rPr lang="en-GB" dirty="0" smtClean="0">
                <a:solidFill>
                  <a:schemeClr val="bg1"/>
                </a:solidFill>
              </a:rPr>
              <a:t>n-</a:t>
            </a:r>
          </a:p>
          <a:p>
            <a:pPr marL="0" indent="0">
              <a:buNone/>
            </a:pPr>
            <a:r>
              <a:rPr lang="en-GB" dirty="0" smtClean="0">
                <a:solidFill>
                  <a:schemeClr val="bg1"/>
                </a:solidFill>
              </a:rPr>
              <a:t>“I mean he looked so sweet there, like an angel-you could kiss him he was so sweet.” (</a:t>
            </a:r>
            <a:r>
              <a:rPr lang="en-GB" dirty="0" err="1" smtClean="0">
                <a:solidFill>
                  <a:schemeClr val="bg1"/>
                </a:solidFill>
              </a:rPr>
              <a:t>pg</a:t>
            </a:r>
            <a:r>
              <a:rPr lang="en-GB" dirty="0" smtClean="0">
                <a:solidFill>
                  <a:schemeClr val="bg1"/>
                </a:solidFill>
              </a:rPr>
              <a:t> 41)</a:t>
            </a: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a:t>
            </a:r>
          </a:p>
          <a:p>
            <a:pPr marL="0" indent="0">
              <a:buNone/>
            </a:pPr>
            <a:r>
              <a:rPr lang="en-GB" dirty="0" smtClean="0">
                <a:solidFill>
                  <a:schemeClr val="bg1"/>
                </a:solidFill>
              </a:rPr>
              <a:t>E’s description compares R to an angel-feminine, delicate, beautiful-trying to emasculate him. “could kiss him”-weird for E, homophobe, to say-desperate to show R is unworthy, doesn’t mind ruining his own rep</a:t>
            </a:r>
            <a:endParaRPr lang="en-GB" dirty="0">
              <a:solidFill>
                <a:schemeClr val="bg1"/>
              </a:solidFill>
            </a:endParaRPr>
          </a:p>
        </p:txBody>
      </p:sp>
    </p:spTree>
    <p:extLst>
      <p:ext uri="{BB962C8B-B14F-4D97-AF65-F5344CB8AC3E}">
        <p14:creationId xmlns:p14="http://schemas.microsoft.com/office/powerpoint/2010/main" val="434443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b="1" dirty="0" smtClean="0">
                <a:solidFill>
                  <a:schemeClr val="bg1"/>
                </a:solidFill>
              </a:rPr>
              <a:t>Context</a:t>
            </a:r>
            <a:r>
              <a:rPr lang="en-GB" dirty="0" smtClean="0">
                <a:solidFill>
                  <a:schemeClr val="bg1"/>
                </a:solidFill>
              </a:rPr>
              <a:t>-</a:t>
            </a:r>
          </a:p>
          <a:p>
            <a:pPr marL="0" indent="0">
              <a:buNone/>
            </a:pPr>
            <a:r>
              <a:rPr lang="en-GB" dirty="0" smtClean="0">
                <a:solidFill>
                  <a:schemeClr val="bg1"/>
                </a:solidFill>
              </a:rPr>
              <a:t>Alfieri’s advice to E about C</a:t>
            </a: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a:t>
            </a:r>
          </a:p>
          <a:p>
            <a:pPr marL="0" indent="0">
              <a:buNone/>
            </a:pPr>
            <a:r>
              <a:rPr lang="en-GB" dirty="0" smtClean="0">
                <a:solidFill>
                  <a:schemeClr val="bg1"/>
                </a:solidFill>
              </a:rPr>
              <a:t>“sometimes…there’s too much…there’s too much love for the daughter, there is too much love for the niece.”(</a:t>
            </a:r>
            <a:r>
              <a:rPr lang="en-GB" dirty="0" err="1" smtClean="0">
                <a:solidFill>
                  <a:schemeClr val="bg1"/>
                </a:solidFill>
              </a:rPr>
              <a:t>pg</a:t>
            </a:r>
            <a:r>
              <a:rPr lang="en-GB" dirty="0" smtClean="0">
                <a:solidFill>
                  <a:schemeClr val="bg1"/>
                </a:solidFill>
              </a:rPr>
              <a:t> 42)</a:t>
            </a: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a:t>
            </a:r>
          </a:p>
          <a:p>
            <a:pPr marL="0" indent="0">
              <a:buNone/>
            </a:pPr>
            <a:r>
              <a:rPr lang="en-GB" dirty="0" smtClean="0">
                <a:solidFill>
                  <a:schemeClr val="bg1"/>
                </a:solidFill>
              </a:rPr>
              <a:t>A insinuates E’s love for C is not a fatherly love but a romantic love-exposes this aspect that E has tried to hide-controversial, shocking –E’s fatal flaw that will cause his downfall</a:t>
            </a:r>
            <a:endParaRPr lang="en-GB" dirty="0">
              <a:solidFill>
                <a:schemeClr val="bg1"/>
              </a:solidFill>
            </a:endParaRPr>
          </a:p>
        </p:txBody>
      </p:sp>
    </p:spTree>
    <p:extLst>
      <p:ext uri="{BB962C8B-B14F-4D97-AF65-F5344CB8AC3E}">
        <p14:creationId xmlns:p14="http://schemas.microsoft.com/office/powerpoint/2010/main" val="434443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solidFill>
              </a:rPr>
              <a:t>Context</a:t>
            </a:r>
            <a:r>
              <a:rPr lang="en-GB" dirty="0" smtClean="0">
                <a:solidFill>
                  <a:schemeClr val="bg1"/>
                </a:solidFill>
              </a:rPr>
              <a:t>-</a:t>
            </a:r>
          </a:p>
          <a:p>
            <a:pPr marL="0" indent="0">
              <a:buNone/>
            </a:pP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a:t>
            </a:r>
          </a:p>
          <a:p>
            <a:pPr marL="0" indent="0">
              <a:buNone/>
            </a:pP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4344435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Section 5-Key Quotations</a:t>
            </a:r>
            <a:endParaRPr lang="en-GB"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GB" dirty="0" smtClean="0">
                <a:solidFill>
                  <a:schemeClr val="bg1"/>
                </a:solidFill>
              </a:rPr>
              <a:t>“I mean if you came in the house and you didn’t know who was </a:t>
            </a:r>
            <a:r>
              <a:rPr lang="en-GB" dirty="0" err="1" smtClean="0">
                <a:solidFill>
                  <a:schemeClr val="bg1"/>
                </a:solidFill>
              </a:rPr>
              <a:t>singin</a:t>
            </a:r>
            <a:r>
              <a:rPr lang="en-GB" dirty="0" smtClean="0">
                <a:solidFill>
                  <a:schemeClr val="bg1"/>
                </a:solidFill>
              </a:rPr>
              <a:t>’, you wouldn’t be </a:t>
            </a:r>
            <a:r>
              <a:rPr lang="en-GB" dirty="0" err="1" smtClean="0">
                <a:solidFill>
                  <a:schemeClr val="bg1"/>
                </a:solidFill>
              </a:rPr>
              <a:t>lookin</a:t>
            </a:r>
            <a:r>
              <a:rPr lang="en-GB" dirty="0" smtClean="0">
                <a:solidFill>
                  <a:schemeClr val="bg1"/>
                </a:solidFill>
              </a:rPr>
              <a:t>’ for him, you be </a:t>
            </a:r>
            <a:r>
              <a:rPr lang="en-GB" dirty="0" err="1" smtClean="0">
                <a:solidFill>
                  <a:schemeClr val="bg1"/>
                </a:solidFill>
              </a:rPr>
              <a:t>lookin</a:t>
            </a:r>
            <a:r>
              <a:rPr lang="en-GB" dirty="0" smtClean="0">
                <a:solidFill>
                  <a:schemeClr val="bg1"/>
                </a:solidFill>
              </a:rPr>
              <a:t>’ for her.” pg 40</a:t>
            </a:r>
          </a:p>
          <a:p>
            <a:endParaRPr lang="en-GB" dirty="0" smtClean="0">
              <a:solidFill>
                <a:schemeClr val="bg1"/>
              </a:solidFill>
            </a:endParaRPr>
          </a:p>
          <a:p>
            <a:r>
              <a:rPr lang="en-GB" dirty="0" smtClean="0">
                <a:solidFill>
                  <a:schemeClr val="bg1"/>
                </a:solidFill>
              </a:rPr>
              <a:t>“I mean he looked so sweet there, like an angel-you could kiss him he was so </a:t>
            </a:r>
            <a:r>
              <a:rPr lang="en-GB" dirty="0" err="1" smtClean="0">
                <a:solidFill>
                  <a:schemeClr val="bg1"/>
                </a:solidFill>
              </a:rPr>
              <a:t>sweet.”pg</a:t>
            </a:r>
            <a:r>
              <a:rPr lang="en-GB" dirty="0" smtClean="0">
                <a:solidFill>
                  <a:schemeClr val="bg1"/>
                </a:solidFill>
              </a:rPr>
              <a:t> 41</a:t>
            </a:r>
          </a:p>
          <a:p>
            <a:endParaRPr lang="en-GB" dirty="0" smtClean="0">
              <a:solidFill>
                <a:schemeClr val="bg1"/>
              </a:solidFill>
            </a:endParaRPr>
          </a:p>
          <a:p>
            <a:endParaRPr lang="en-GB" dirty="0" smtClean="0">
              <a:solidFill>
                <a:schemeClr val="bg1"/>
              </a:solidFill>
            </a:endParaRPr>
          </a:p>
          <a:p>
            <a:r>
              <a:rPr lang="en-GB" dirty="0" smtClean="0">
                <a:solidFill>
                  <a:schemeClr val="bg1"/>
                </a:solidFill>
              </a:rPr>
              <a:t>“everyone’s got somebody that he loves...but sometimes...there’s too much...there is too much love for the daughter, there is too much love for  the niece.”pg42</a:t>
            </a:r>
          </a:p>
          <a:p>
            <a:endParaRPr lang="en-GB" dirty="0" smtClean="0">
              <a:solidFill>
                <a:schemeClr val="bg1"/>
              </a:solidFill>
            </a:endParaRPr>
          </a:p>
          <a:p>
            <a:r>
              <a:rPr lang="en-GB" dirty="0" smtClean="0">
                <a:solidFill>
                  <a:schemeClr val="bg1"/>
                </a:solidFill>
              </a:rPr>
              <a:t>“I take blankets off my bed for him, and he takes and puts his dirty filthy hands on her like a </a:t>
            </a:r>
            <a:r>
              <a:rPr lang="en-GB" dirty="0" err="1" smtClean="0">
                <a:solidFill>
                  <a:schemeClr val="bg1"/>
                </a:solidFill>
              </a:rPr>
              <a:t>goddam</a:t>
            </a:r>
            <a:r>
              <a:rPr lang="en-GB" dirty="0" smtClean="0">
                <a:solidFill>
                  <a:schemeClr val="bg1"/>
                </a:solidFill>
              </a:rPr>
              <a:t> thief!”pg 43</a:t>
            </a: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a:solidFill>
                <a:schemeClr val="bg1"/>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a:solidFill>
                  <a:schemeClr val="bg1">
                    <a:lumMod val="95000"/>
                  </a:schemeClr>
                </a:solidFill>
              </a:rPr>
              <a:t>A View From The </a:t>
            </a:r>
            <a:r>
              <a:rPr lang="en-GB" altLang="en-US" sz="4000" b="1" u="sng" dirty="0" smtClean="0">
                <a:solidFill>
                  <a:schemeClr val="bg1">
                    <a:lumMod val="95000"/>
                  </a:schemeClr>
                </a:solidFill>
              </a:rPr>
              <a:t>Bridge: Section 6</a:t>
            </a:r>
            <a:r>
              <a:rPr lang="en-GB" altLang="en-US" sz="4000" b="1" u="sng" dirty="0">
                <a:solidFill>
                  <a:schemeClr val="bg1">
                    <a:lumMod val="95000"/>
                  </a:schemeClr>
                </a:solidFill>
              </a:rPr>
              <a:t/>
            </a:r>
            <a:br>
              <a:rPr lang="en-GB" altLang="en-US" sz="4000" b="1" u="sng" dirty="0">
                <a:solidFill>
                  <a:schemeClr val="bg1">
                    <a:lumMod val="95000"/>
                  </a:schemeClr>
                </a:solidFill>
              </a:rPr>
            </a:br>
            <a:r>
              <a:rPr lang="en-GB" altLang="en-US" sz="4000" b="1" u="sng" dirty="0" smtClean="0">
                <a:solidFill>
                  <a:schemeClr val="bg1">
                    <a:lumMod val="95000"/>
                  </a:schemeClr>
                </a:solidFill>
              </a:rPr>
              <a:t>pg 44-52</a:t>
            </a:r>
            <a:endParaRPr lang="en-US" altLang="en-US" sz="4000" b="1" u="sng" dirty="0">
              <a:solidFill>
                <a:schemeClr val="bg1">
                  <a:lumMod val="95000"/>
                </a:schemeClr>
              </a:solidFill>
            </a:endParaRPr>
          </a:p>
        </p:txBody>
      </p:sp>
      <p:pic>
        <p:nvPicPr>
          <p:cNvPr id="2051" name="Picture 6" descr="image: postcard of Brooklyn Brid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86063" y="2347913"/>
            <a:ext cx="3571875" cy="3028950"/>
          </a:xfrm>
          <a:noFill/>
        </p:spPr>
      </p:pic>
    </p:spTree>
    <p:extLst>
      <p:ext uri="{BB962C8B-B14F-4D97-AF65-F5344CB8AC3E}">
        <p14:creationId xmlns:p14="http://schemas.microsoft.com/office/powerpoint/2010/main" val="1407945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Pg 44-52</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bg1"/>
                </a:solidFill>
              </a:rPr>
              <a:t>Eddie</a:t>
            </a:r>
          </a:p>
          <a:p>
            <a:endParaRPr lang="en-GB" dirty="0" smtClean="0">
              <a:solidFill>
                <a:schemeClr val="bg1"/>
              </a:solidFill>
            </a:endParaRPr>
          </a:p>
          <a:p>
            <a:r>
              <a:rPr lang="en-GB" dirty="0" smtClean="0">
                <a:solidFill>
                  <a:schemeClr val="bg1"/>
                </a:solidFill>
              </a:rPr>
              <a:t>Catherine</a:t>
            </a:r>
          </a:p>
          <a:p>
            <a:endParaRPr lang="en-GB" dirty="0" smtClean="0">
              <a:solidFill>
                <a:schemeClr val="bg1"/>
              </a:solidFill>
            </a:endParaRPr>
          </a:p>
          <a:p>
            <a:r>
              <a:rPr lang="en-GB" dirty="0" smtClean="0">
                <a:solidFill>
                  <a:schemeClr val="bg1"/>
                </a:solidFill>
              </a:rPr>
              <a:t>Beatrice</a:t>
            </a:r>
          </a:p>
          <a:p>
            <a:endParaRPr lang="en-GB" dirty="0" smtClean="0">
              <a:solidFill>
                <a:schemeClr val="bg1"/>
              </a:solidFill>
            </a:endParaRPr>
          </a:p>
          <a:p>
            <a:r>
              <a:rPr lang="en-GB" dirty="0" smtClean="0">
                <a:solidFill>
                  <a:schemeClr val="bg1"/>
                </a:solidFill>
              </a:rPr>
              <a:t>Marco</a:t>
            </a:r>
          </a:p>
          <a:p>
            <a:endParaRPr lang="en-GB" dirty="0" smtClean="0">
              <a:solidFill>
                <a:schemeClr val="bg1"/>
              </a:solidFill>
            </a:endParaRPr>
          </a:p>
          <a:p>
            <a:r>
              <a:rPr lang="en-GB" dirty="0" smtClean="0">
                <a:solidFill>
                  <a:schemeClr val="bg1"/>
                </a:solidFill>
              </a:rPr>
              <a:t>Rodolpho</a:t>
            </a:r>
            <a:endParaRPr lang="en-GB" dirty="0">
              <a:solidFill>
                <a:schemeClr val="bg1"/>
              </a:solidFill>
            </a:endParaRPr>
          </a:p>
        </p:txBody>
      </p:sp>
    </p:spTree>
    <p:extLst>
      <p:ext uri="{BB962C8B-B14F-4D97-AF65-F5344CB8AC3E}">
        <p14:creationId xmlns:p14="http://schemas.microsoft.com/office/powerpoint/2010/main" val="348485805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solidFill>
              </a:rPr>
              <a:t>Context</a:t>
            </a:r>
            <a:r>
              <a:rPr lang="en-GB" dirty="0" smtClean="0">
                <a:solidFill>
                  <a:schemeClr val="bg1"/>
                </a:solidFill>
              </a:rPr>
              <a:t>-what is happening at this point in the play</a:t>
            </a:r>
          </a:p>
          <a:p>
            <a:pPr marL="0" indent="0">
              <a:buNone/>
            </a:pP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n-important part of the play</a:t>
            </a:r>
          </a:p>
          <a:p>
            <a:pPr marL="0" indent="0">
              <a:buNone/>
            </a:pP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-what this quotation means, what it tells us about characters/themes/setting</a:t>
            </a:r>
            <a:endParaRPr lang="en-GB" dirty="0">
              <a:solidFill>
                <a:schemeClr val="bg1"/>
              </a:solidFill>
            </a:endParaRPr>
          </a:p>
        </p:txBody>
      </p:sp>
    </p:spTree>
    <p:extLst>
      <p:ext uri="{BB962C8B-B14F-4D97-AF65-F5344CB8AC3E}">
        <p14:creationId xmlns:p14="http://schemas.microsoft.com/office/powerpoint/2010/main" val="2702348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Setting</a:t>
            </a:r>
            <a:endParaRPr lang="en-GB" dirty="0">
              <a:solidFill>
                <a:schemeClr val="bg1">
                  <a:lumMod val="95000"/>
                </a:schemeClr>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lumMod val="95000"/>
                  </a:schemeClr>
                </a:solidFill>
              </a:rPr>
              <a:t>Definition?</a:t>
            </a:r>
          </a:p>
          <a:p>
            <a:pPr marL="0" indent="0">
              <a:buNone/>
            </a:pPr>
            <a:r>
              <a:rPr lang="en-GB" dirty="0">
                <a:solidFill>
                  <a:schemeClr val="bg1">
                    <a:lumMod val="95000"/>
                  </a:schemeClr>
                </a:solidFill>
              </a:rPr>
              <a:t>T</a:t>
            </a:r>
            <a:r>
              <a:rPr lang="en-GB" dirty="0" smtClean="0">
                <a:solidFill>
                  <a:schemeClr val="bg1">
                    <a:lumMod val="95000"/>
                  </a:schemeClr>
                </a:solidFill>
              </a:rPr>
              <a:t>he </a:t>
            </a:r>
            <a:r>
              <a:rPr lang="en-GB" dirty="0">
                <a:solidFill>
                  <a:schemeClr val="bg1">
                    <a:lumMod val="95000"/>
                  </a:schemeClr>
                </a:solidFill>
              </a:rPr>
              <a:t>place and time at which a </a:t>
            </a:r>
            <a:r>
              <a:rPr lang="en-GB" dirty="0" smtClean="0">
                <a:solidFill>
                  <a:schemeClr val="bg1">
                    <a:lumMod val="95000"/>
                  </a:schemeClr>
                </a:solidFill>
              </a:rPr>
              <a:t>play is </a:t>
            </a:r>
            <a:r>
              <a:rPr lang="en-GB" dirty="0">
                <a:solidFill>
                  <a:schemeClr val="bg1">
                    <a:lumMod val="95000"/>
                  </a:schemeClr>
                </a:solidFill>
              </a:rPr>
              <a:t>represented as </a:t>
            </a:r>
            <a:r>
              <a:rPr lang="en-GB" dirty="0" smtClean="0">
                <a:solidFill>
                  <a:schemeClr val="bg1">
                    <a:lumMod val="95000"/>
                  </a:schemeClr>
                </a:solidFill>
              </a:rPr>
              <a:t>happening</a:t>
            </a:r>
          </a:p>
          <a:p>
            <a:pPr marL="0" indent="0">
              <a:buNone/>
            </a:pPr>
            <a:endParaRPr lang="en-GB" dirty="0">
              <a:solidFill>
                <a:schemeClr val="bg1">
                  <a:lumMod val="95000"/>
                </a:schemeClr>
              </a:solidFill>
            </a:endParaRPr>
          </a:p>
          <a:p>
            <a:pPr marL="0" indent="0">
              <a:buNone/>
            </a:pPr>
            <a:r>
              <a:rPr lang="en-GB" b="1" dirty="0" smtClean="0">
                <a:solidFill>
                  <a:schemeClr val="bg1">
                    <a:lumMod val="95000"/>
                  </a:schemeClr>
                </a:solidFill>
              </a:rPr>
              <a:t>A View From The Bridge</a:t>
            </a:r>
          </a:p>
          <a:p>
            <a:pPr marL="0" indent="0">
              <a:buNone/>
            </a:pPr>
            <a:r>
              <a:rPr lang="en-GB" dirty="0" smtClean="0">
                <a:solidFill>
                  <a:schemeClr val="bg1">
                    <a:lumMod val="95000"/>
                  </a:schemeClr>
                </a:solidFill>
              </a:rPr>
              <a:t>Brooklyn, NY</a:t>
            </a:r>
          </a:p>
          <a:p>
            <a:pPr marL="0" indent="0">
              <a:buNone/>
            </a:pPr>
            <a:r>
              <a:rPr lang="en-GB" dirty="0" smtClean="0">
                <a:solidFill>
                  <a:schemeClr val="bg1">
                    <a:lumMod val="95000"/>
                  </a:schemeClr>
                </a:solidFill>
              </a:rPr>
              <a:t>1950s</a:t>
            </a:r>
            <a:endParaRPr lang="en-GB"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4781293"/>
            <a:ext cx="1964531" cy="17430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637" y="3291434"/>
            <a:ext cx="1785938" cy="19240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3181" y="4247213"/>
            <a:ext cx="1364456" cy="2505075"/>
          </a:xfrm>
          <a:prstGeom prst="rect">
            <a:avLst/>
          </a:prstGeom>
        </p:spPr>
      </p:pic>
    </p:spTree>
    <p:extLst>
      <p:ext uri="{BB962C8B-B14F-4D97-AF65-F5344CB8AC3E}">
        <p14:creationId xmlns:p14="http://schemas.microsoft.com/office/powerpoint/2010/main" val="18982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Eddie, while talking about Rodolpho</a:t>
            </a:r>
          </a:p>
          <a:p>
            <a:pPr marL="0" indent="0">
              <a:buNone/>
            </a:pPr>
            <a:r>
              <a:rPr lang="en-GB" b="1" dirty="0" smtClean="0">
                <a:solidFill>
                  <a:schemeClr val="bg1"/>
                </a:solidFill>
              </a:rPr>
              <a:t>Quotation</a:t>
            </a:r>
          </a:p>
          <a:p>
            <a:pPr marL="0" indent="0">
              <a:buNone/>
            </a:pPr>
            <a:r>
              <a:rPr lang="en-GB" dirty="0" smtClean="0">
                <a:solidFill>
                  <a:schemeClr val="bg1"/>
                </a:solidFill>
              </a:rPr>
              <a:t>“he has been unconsciously twisting the newspaper into a tight roll. They are all regarding him now; he senses he is exposing the issue and he is driven on” pg49</a:t>
            </a:r>
            <a:endParaRPr lang="en-GB" b="1" dirty="0" smtClean="0">
              <a:solidFill>
                <a:schemeClr val="bg1"/>
              </a:solidFill>
            </a:endParaRPr>
          </a:p>
          <a:p>
            <a:pPr marL="0" indent="0">
              <a:buNone/>
            </a:pPr>
            <a:r>
              <a:rPr lang="en-GB" b="1" dirty="0" smtClean="0">
                <a:solidFill>
                  <a:schemeClr val="bg1"/>
                </a:solidFill>
              </a:rPr>
              <a:t>Analysis</a:t>
            </a:r>
          </a:p>
          <a:p>
            <a:pPr marL="0" indent="0">
              <a:buNone/>
            </a:pPr>
            <a:r>
              <a:rPr lang="en-GB" dirty="0" smtClean="0">
                <a:solidFill>
                  <a:schemeClr val="bg1"/>
                </a:solidFill>
              </a:rPr>
              <a:t>Twisting newspaper=sign of frustration, channelling aggression at R&amp;C dancing into paper, cannot mask his feelings anymore; obvious to other characters and he is no longer worried about appearing jealous</a:t>
            </a:r>
          </a:p>
          <a:p>
            <a:pPr marL="0" indent="0">
              <a:buNone/>
            </a:pPr>
            <a:endParaRPr lang="en-GB" b="1" dirty="0" smtClean="0">
              <a:solidFill>
                <a:schemeClr val="bg1"/>
              </a:solidFill>
            </a:endParaRPr>
          </a:p>
        </p:txBody>
      </p:sp>
    </p:spTree>
    <p:extLst>
      <p:ext uri="{BB962C8B-B14F-4D97-AF65-F5344CB8AC3E}">
        <p14:creationId xmlns:p14="http://schemas.microsoft.com/office/powerpoint/2010/main" val="39323395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Quotations-Section 6</a:t>
            </a:r>
            <a:endParaRPr lang="en-GB" dirty="0">
              <a:solidFill>
                <a:schemeClr val="bg1"/>
              </a:solidFill>
            </a:endParaRPr>
          </a:p>
        </p:txBody>
      </p:sp>
      <p:sp>
        <p:nvSpPr>
          <p:cNvPr id="3" name="Content Placeholder 2"/>
          <p:cNvSpPr>
            <a:spLocks noGrp="1"/>
          </p:cNvSpPr>
          <p:nvPr>
            <p:ph idx="1"/>
          </p:nvPr>
        </p:nvSpPr>
        <p:spPr>
          <a:xfrm>
            <a:off x="457200" y="1600200"/>
            <a:ext cx="8305800" cy="4800600"/>
          </a:xfrm>
        </p:spPr>
        <p:txBody>
          <a:bodyPr>
            <a:normAutofit lnSpcReduction="10000"/>
          </a:bodyPr>
          <a:lstStyle/>
          <a:p>
            <a:pPr marL="0" indent="0">
              <a:buNone/>
            </a:pPr>
            <a:r>
              <a:rPr lang="en-GB" dirty="0" smtClean="0">
                <a:solidFill>
                  <a:schemeClr val="bg1"/>
                </a:solidFill>
              </a:rPr>
              <a:t>Find quotations from:</a:t>
            </a:r>
          </a:p>
          <a:p>
            <a:r>
              <a:rPr lang="en-GB" dirty="0" smtClean="0">
                <a:solidFill>
                  <a:schemeClr val="bg1"/>
                </a:solidFill>
              </a:rPr>
              <a:t>Pg 51-Eddie fighting </a:t>
            </a:r>
            <a:r>
              <a:rPr lang="en-GB" dirty="0" err="1" smtClean="0">
                <a:solidFill>
                  <a:schemeClr val="bg1"/>
                </a:solidFill>
              </a:rPr>
              <a:t>Rodolpho</a:t>
            </a:r>
            <a:r>
              <a:rPr lang="en-GB" dirty="0" smtClean="0">
                <a:solidFill>
                  <a:schemeClr val="bg1"/>
                </a:solidFill>
              </a:rPr>
              <a:t>-Marta, </a:t>
            </a:r>
            <a:r>
              <a:rPr lang="en-GB" dirty="0" err="1" smtClean="0">
                <a:solidFill>
                  <a:schemeClr val="bg1"/>
                </a:solidFill>
              </a:rPr>
              <a:t>Patrycja</a:t>
            </a:r>
            <a:r>
              <a:rPr lang="en-GB" dirty="0" smtClean="0">
                <a:solidFill>
                  <a:schemeClr val="bg1"/>
                </a:solidFill>
              </a:rPr>
              <a:t>, Sophie, Katie</a:t>
            </a:r>
          </a:p>
          <a:p>
            <a:endParaRPr lang="en-GB" dirty="0" smtClean="0">
              <a:solidFill>
                <a:schemeClr val="bg1"/>
              </a:solidFill>
            </a:endParaRPr>
          </a:p>
          <a:p>
            <a:r>
              <a:rPr lang="en-GB" dirty="0" smtClean="0">
                <a:solidFill>
                  <a:schemeClr val="bg1"/>
                </a:solidFill>
              </a:rPr>
              <a:t>Pg 52-Marco sizing up Eddie-Shea, Amy, Mandy, Arran</a:t>
            </a:r>
          </a:p>
          <a:p>
            <a:endParaRPr lang="en-GB" dirty="0" smtClean="0">
              <a:solidFill>
                <a:schemeClr val="bg1"/>
              </a:solidFill>
            </a:endParaRPr>
          </a:p>
          <a:p>
            <a:r>
              <a:rPr lang="en-GB" dirty="0" smtClean="0">
                <a:solidFill>
                  <a:schemeClr val="bg1"/>
                </a:solidFill>
              </a:rPr>
              <a:t>Pg 52-Eddie realising Marco’s strength-Joseph, Nixon, Shannon, James</a:t>
            </a:r>
          </a:p>
          <a:p>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154800988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Section 6-Key Quotations</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endParaRPr lang="en-GB" dirty="0" smtClean="0">
              <a:solidFill>
                <a:schemeClr val="bg1"/>
              </a:solidFill>
            </a:endParaRPr>
          </a:p>
          <a:p>
            <a:r>
              <a:rPr lang="en-GB" dirty="0" smtClean="0">
                <a:solidFill>
                  <a:schemeClr val="bg1"/>
                </a:solidFill>
              </a:rPr>
              <a:t>“watch out, here I come, Danish! (he feints with his left hand and lands with his right. It mildly staggers Rodolpho. Marco rises.” pg 51</a:t>
            </a:r>
          </a:p>
          <a:p>
            <a:endParaRPr lang="en-GB" dirty="0" smtClean="0">
              <a:solidFill>
                <a:schemeClr val="bg1"/>
              </a:solidFill>
            </a:endParaRPr>
          </a:p>
          <a:p>
            <a:r>
              <a:rPr lang="en-GB" dirty="0" smtClean="0">
                <a:solidFill>
                  <a:schemeClr val="bg1"/>
                </a:solidFill>
              </a:rPr>
              <a:t>“Marco is face to face with Eddie, a strained tension gripping his eyes and jaw, his neck stiff, the chair raised like a weapon over Eddie’s head” pg 52</a:t>
            </a:r>
          </a:p>
          <a:p>
            <a:endParaRPr lang="en-GB" dirty="0" smtClean="0">
              <a:solidFill>
                <a:schemeClr val="bg1"/>
              </a:solidFill>
            </a:endParaRPr>
          </a:p>
          <a:p>
            <a:r>
              <a:rPr lang="en-GB" dirty="0" smtClean="0">
                <a:solidFill>
                  <a:schemeClr val="bg1"/>
                </a:solidFill>
              </a:rPr>
              <a:t>“he transforms what might appear like a glare of warning into a smile of triumph, and Eddie’s grin vanishes as he absorbs his look.” pg 52</a:t>
            </a:r>
          </a:p>
          <a:p>
            <a:endParaRPr lang="en-GB" dirty="0" smtClean="0">
              <a:solidFill>
                <a:schemeClr val="bg1"/>
              </a:solidFill>
            </a:endParaRPr>
          </a:p>
          <a:p>
            <a:endParaRPr lang="en-GB" dirty="0">
              <a:solidFill>
                <a:schemeClr val="bg1"/>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b="1" dirty="0" smtClean="0">
                <a:solidFill>
                  <a:schemeClr val="bg1"/>
                </a:solidFill>
              </a:rPr>
              <a:t>Context</a:t>
            </a:r>
          </a:p>
          <a:p>
            <a:pPr marL="0" indent="0">
              <a:buNone/>
            </a:pPr>
            <a:r>
              <a:rPr lang="en-GB" dirty="0">
                <a:solidFill>
                  <a:schemeClr val="bg1"/>
                </a:solidFill>
              </a:rPr>
              <a:t>Eddie fighting </a:t>
            </a:r>
            <a:r>
              <a:rPr lang="en-GB" dirty="0" smtClean="0">
                <a:solidFill>
                  <a:schemeClr val="bg1"/>
                </a:solidFill>
              </a:rPr>
              <a:t>Rodolpho</a:t>
            </a:r>
            <a:endParaRPr lang="en-GB" b="1" dirty="0" smtClean="0">
              <a:solidFill>
                <a:schemeClr val="bg1"/>
              </a:solidFill>
            </a:endParaRPr>
          </a:p>
          <a:p>
            <a:pPr marL="0" indent="0">
              <a:buNone/>
            </a:pPr>
            <a:r>
              <a:rPr lang="en-GB" b="1" dirty="0" smtClean="0">
                <a:solidFill>
                  <a:schemeClr val="bg1"/>
                </a:solidFill>
              </a:rPr>
              <a:t>Quotation</a:t>
            </a:r>
          </a:p>
          <a:p>
            <a:pPr marL="0" indent="0">
              <a:buNone/>
            </a:pPr>
            <a:r>
              <a:rPr lang="en-GB" dirty="0" smtClean="0">
                <a:solidFill>
                  <a:schemeClr val="bg1"/>
                </a:solidFill>
              </a:rPr>
              <a:t>“He feints with his left hand and lands with his right. It mildly staggers Rodolpho. Marco rises.” </a:t>
            </a:r>
            <a:r>
              <a:rPr lang="en-GB" dirty="0" err="1" smtClean="0">
                <a:solidFill>
                  <a:schemeClr val="bg1"/>
                </a:solidFill>
              </a:rPr>
              <a:t>pg</a:t>
            </a:r>
            <a:r>
              <a:rPr lang="en-GB" dirty="0" smtClean="0">
                <a:solidFill>
                  <a:schemeClr val="bg1"/>
                </a:solidFill>
              </a:rPr>
              <a:t> 51</a:t>
            </a:r>
          </a:p>
          <a:p>
            <a:pPr marL="0" indent="0">
              <a:buNone/>
            </a:pPr>
            <a:r>
              <a:rPr lang="en-GB" b="1" dirty="0" smtClean="0">
                <a:solidFill>
                  <a:schemeClr val="bg1"/>
                </a:solidFill>
              </a:rPr>
              <a:t>Analysis</a:t>
            </a:r>
          </a:p>
          <a:p>
            <a:pPr marL="0" indent="0">
              <a:buNone/>
            </a:pPr>
            <a:r>
              <a:rPr lang="en-GB" dirty="0" smtClean="0">
                <a:solidFill>
                  <a:schemeClr val="bg1"/>
                </a:solidFill>
              </a:rPr>
              <a:t>E tries to trick R and seem like the alpha male-strongest, more dominant. R is overcome, physically undermined as well as verbally. M shows protective nature towards R</a:t>
            </a:r>
          </a:p>
        </p:txBody>
      </p:sp>
    </p:spTree>
    <p:extLst>
      <p:ext uri="{BB962C8B-B14F-4D97-AF65-F5344CB8AC3E}">
        <p14:creationId xmlns:p14="http://schemas.microsoft.com/office/powerpoint/2010/main" val="361596437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GB" b="1" dirty="0" smtClean="0">
                <a:solidFill>
                  <a:schemeClr val="bg1"/>
                </a:solidFill>
              </a:rPr>
              <a:t>Context</a:t>
            </a:r>
          </a:p>
          <a:p>
            <a:pPr marL="0" indent="0">
              <a:buNone/>
            </a:pPr>
            <a:r>
              <a:rPr lang="en-GB" dirty="0">
                <a:solidFill>
                  <a:schemeClr val="bg1"/>
                </a:solidFill>
              </a:rPr>
              <a:t>Marco sizing up Eddie</a:t>
            </a:r>
          </a:p>
          <a:p>
            <a:pPr marL="0" indent="0">
              <a:buNone/>
            </a:pPr>
            <a:r>
              <a:rPr lang="en-GB" b="1" dirty="0" smtClean="0">
                <a:solidFill>
                  <a:schemeClr val="bg1"/>
                </a:solidFill>
              </a:rPr>
              <a:t>Quotation</a:t>
            </a:r>
          </a:p>
          <a:p>
            <a:pPr marL="0" indent="0">
              <a:buNone/>
            </a:pPr>
            <a:r>
              <a:rPr lang="en-GB" dirty="0" smtClean="0">
                <a:solidFill>
                  <a:schemeClr val="bg1"/>
                </a:solidFill>
              </a:rPr>
              <a:t>“Marco is face to face with Eddie, a strained tension gripping his eyes and jaw, his neck stiff, the chair raised like a weapon” </a:t>
            </a:r>
            <a:r>
              <a:rPr lang="en-GB" dirty="0" err="1" smtClean="0">
                <a:solidFill>
                  <a:schemeClr val="bg1"/>
                </a:solidFill>
              </a:rPr>
              <a:t>pg</a:t>
            </a:r>
            <a:r>
              <a:rPr lang="en-GB" dirty="0" smtClean="0">
                <a:solidFill>
                  <a:schemeClr val="bg1"/>
                </a:solidFill>
              </a:rPr>
              <a:t> 52</a:t>
            </a:r>
          </a:p>
          <a:p>
            <a:pPr marL="0" indent="0">
              <a:buNone/>
            </a:pPr>
            <a:r>
              <a:rPr lang="en-GB" b="1" dirty="0" smtClean="0">
                <a:solidFill>
                  <a:schemeClr val="bg1"/>
                </a:solidFill>
              </a:rPr>
              <a:t>Analysis</a:t>
            </a:r>
          </a:p>
          <a:p>
            <a:pPr marL="0" indent="0">
              <a:buNone/>
            </a:pPr>
            <a:r>
              <a:rPr lang="en-GB" dirty="0" smtClean="0">
                <a:solidFill>
                  <a:schemeClr val="bg1"/>
                </a:solidFill>
              </a:rPr>
              <a:t>M retaliating against E’s comments about R-making himself seem intimidating and threatening towards E-makes E aware that he is not the most powerful person, that R is protected-”strained tension”=M has been restrained before out of politeness, now demonstrating power</a:t>
            </a:r>
          </a:p>
        </p:txBody>
      </p:sp>
    </p:spTree>
    <p:extLst>
      <p:ext uri="{BB962C8B-B14F-4D97-AF65-F5344CB8AC3E}">
        <p14:creationId xmlns:p14="http://schemas.microsoft.com/office/powerpoint/2010/main" val="429375766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b="1" dirty="0" smtClean="0">
                <a:solidFill>
                  <a:schemeClr val="bg1"/>
                </a:solidFill>
              </a:rPr>
              <a:t>Context</a:t>
            </a:r>
          </a:p>
          <a:p>
            <a:pPr marL="0" indent="0">
              <a:buNone/>
            </a:pPr>
            <a:r>
              <a:rPr lang="en-GB" dirty="0">
                <a:solidFill>
                  <a:schemeClr val="bg1"/>
                </a:solidFill>
              </a:rPr>
              <a:t>Eddie realising Marco’s </a:t>
            </a:r>
            <a:r>
              <a:rPr lang="en-GB" dirty="0" smtClean="0">
                <a:solidFill>
                  <a:schemeClr val="bg1"/>
                </a:solidFill>
              </a:rPr>
              <a:t>strength</a:t>
            </a:r>
            <a:endParaRPr lang="en-GB" b="1" dirty="0" smtClean="0">
              <a:solidFill>
                <a:schemeClr val="bg1"/>
              </a:solidFill>
            </a:endParaRPr>
          </a:p>
          <a:p>
            <a:pPr marL="0" indent="0">
              <a:buNone/>
            </a:pPr>
            <a:r>
              <a:rPr lang="en-GB" b="1" dirty="0" smtClean="0">
                <a:solidFill>
                  <a:schemeClr val="bg1"/>
                </a:solidFill>
              </a:rPr>
              <a:t>Quotation</a:t>
            </a:r>
          </a:p>
          <a:p>
            <a:pPr marL="0" indent="0">
              <a:buNone/>
            </a:pPr>
            <a:r>
              <a:rPr lang="en-GB" dirty="0" smtClean="0">
                <a:solidFill>
                  <a:schemeClr val="bg1"/>
                </a:solidFill>
              </a:rPr>
              <a:t>“he transforms what might appear like a glare of warning into a smile of triumph, and Eddie’s grin vanishes as he absorbs his look.” </a:t>
            </a:r>
            <a:r>
              <a:rPr lang="en-GB" dirty="0" err="1" smtClean="0">
                <a:solidFill>
                  <a:schemeClr val="bg1"/>
                </a:solidFill>
              </a:rPr>
              <a:t>pg</a:t>
            </a:r>
            <a:r>
              <a:rPr lang="en-GB" dirty="0" smtClean="0">
                <a:solidFill>
                  <a:schemeClr val="bg1"/>
                </a:solidFill>
              </a:rPr>
              <a:t> 52</a:t>
            </a:r>
          </a:p>
          <a:p>
            <a:pPr marL="0" indent="0">
              <a:buNone/>
            </a:pPr>
            <a:r>
              <a:rPr lang="en-GB" b="1" dirty="0" smtClean="0">
                <a:solidFill>
                  <a:schemeClr val="bg1"/>
                </a:solidFill>
              </a:rPr>
              <a:t>Analysis</a:t>
            </a:r>
          </a:p>
          <a:p>
            <a:pPr marL="0" indent="0">
              <a:buNone/>
            </a:pPr>
            <a:r>
              <a:rPr lang="en-GB" dirty="0" smtClean="0">
                <a:solidFill>
                  <a:schemeClr val="bg1"/>
                </a:solidFill>
              </a:rPr>
              <a:t>M is giving E a clear warning about his behaviour, but tries to mask this as showmanship-E realises this though, and is taken aback by M’s strength and threat</a:t>
            </a:r>
          </a:p>
        </p:txBody>
      </p:sp>
    </p:spTree>
    <p:extLst>
      <p:ext uri="{BB962C8B-B14F-4D97-AF65-F5344CB8AC3E}">
        <p14:creationId xmlns:p14="http://schemas.microsoft.com/office/powerpoint/2010/main" val="429375766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Creating and Building Tension</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solidFill>
              </a:rPr>
              <a:t>Dramatic tension</a:t>
            </a:r>
            <a:r>
              <a:rPr lang="en-GB" dirty="0" smtClean="0">
                <a:solidFill>
                  <a:schemeClr val="bg1"/>
                </a:solidFill>
              </a:rPr>
              <a:t>-a </a:t>
            </a:r>
            <a:r>
              <a:rPr lang="en-GB" dirty="0" smtClean="0">
                <a:solidFill>
                  <a:schemeClr val="bg1"/>
                </a:solidFill>
                <a:effectLst/>
              </a:rPr>
              <a:t>problem or problems that arise in the narrative that sets the pace and tone of the plot, keeping the reader interested and engaged.</a:t>
            </a:r>
          </a:p>
          <a:p>
            <a:pPr marL="0" indent="0">
              <a:buNone/>
            </a:pPr>
            <a:endParaRPr lang="en-GB" dirty="0" smtClean="0">
              <a:solidFill>
                <a:schemeClr val="bg1"/>
              </a:solidFill>
            </a:endParaRPr>
          </a:p>
          <a:p>
            <a:pPr marL="0" indent="0">
              <a:buNone/>
            </a:pPr>
            <a:r>
              <a:rPr lang="en-GB" dirty="0" smtClean="0">
                <a:solidFill>
                  <a:schemeClr val="bg1"/>
                </a:solidFill>
              </a:rPr>
              <a:t>Tension introduced-&gt;tension builds-&gt;climax-&gt;resolution/outcome</a:t>
            </a:r>
            <a:endParaRPr lang="en-GB" dirty="0">
              <a:solidFill>
                <a:schemeClr val="bg1"/>
              </a:solidFill>
            </a:endParaRPr>
          </a:p>
        </p:txBody>
      </p:sp>
    </p:spTree>
    <p:extLst>
      <p:ext uri="{BB962C8B-B14F-4D97-AF65-F5344CB8AC3E}">
        <p14:creationId xmlns:p14="http://schemas.microsoft.com/office/powerpoint/2010/main" val="54108205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rPr>
              <a:t>Tension Introduced</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Where in the play so far has there been conflict between characters?</a:t>
            </a:r>
          </a:p>
          <a:p>
            <a:pPr>
              <a:buNone/>
            </a:pPr>
            <a:r>
              <a:rPr lang="en-GB" dirty="0" smtClean="0">
                <a:solidFill>
                  <a:schemeClr val="bg1"/>
                </a:solidFill>
              </a:rPr>
              <a:t> </a:t>
            </a:r>
          </a:p>
          <a:p>
            <a:r>
              <a:rPr lang="en-GB" dirty="0" smtClean="0">
                <a:solidFill>
                  <a:schemeClr val="bg1"/>
                </a:solidFill>
              </a:rPr>
              <a:t>Why does this conflict exist?</a:t>
            </a:r>
          </a:p>
          <a:p>
            <a:endParaRPr lang="en-GB" dirty="0" smtClean="0">
              <a:solidFill>
                <a:schemeClr val="bg1"/>
              </a:solidFill>
            </a:endParaRPr>
          </a:p>
          <a:p>
            <a:r>
              <a:rPr lang="en-GB" dirty="0" smtClean="0">
                <a:solidFill>
                  <a:schemeClr val="bg1"/>
                </a:solidFill>
              </a:rPr>
              <a:t>Where is this initial conflict shown in this scene?</a:t>
            </a:r>
          </a:p>
        </p:txBody>
      </p:sp>
    </p:spTree>
    <p:extLst>
      <p:ext uri="{BB962C8B-B14F-4D97-AF65-F5344CB8AC3E}">
        <p14:creationId xmlns:p14="http://schemas.microsoft.com/office/powerpoint/2010/main" val="281416254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rPr>
              <a:t>Tension Introduced</a:t>
            </a:r>
            <a:endParaRPr lang="en-GB" dirty="0">
              <a:solidFill>
                <a:schemeClr val="bg1"/>
              </a:solidFill>
            </a:endParaRPr>
          </a:p>
        </p:txBody>
      </p:sp>
      <p:sp>
        <p:nvSpPr>
          <p:cNvPr id="3" name="Content Placeholder 2"/>
          <p:cNvSpPr>
            <a:spLocks noGrp="1"/>
          </p:cNvSpPr>
          <p:nvPr>
            <p:ph idx="1"/>
          </p:nvPr>
        </p:nvSpPr>
        <p:spPr/>
        <p:txBody>
          <a:bodyPr>
            <a:normAutofit/>
          </a:bodyPr>
          <a:lstStyle/>
          <a:p>
            <a:r>
              <a:rPr lang="en-GB" dirty="0" smtClean="0">
                <a:solidFill>
                  <a:schemeClr val="bg1"/>
                </a:solidFill>
              </a:rPr>
              <a:t>Conflict between Eddie and Rodolpho</a:t>
            </a:r>
          </a:p>
          <a:p>
            <a:endParaRPr lang="en-GB" dirty="0" smtClean="0">
              <a:solidFill>
                <a:schemeClr val="bg1"/>
              </a:solidFill>
            </a:endParaRPr>
          </a:p>
          <a:p>
            <a:r>
              <a:rPr lang="en-GB" dirty="0" smtClean="0">
                <a:solidFill>
                  <a:schemeClr val="bg1"/>
                </a:solidFill>
              </a:rPr>
              <a:t>competing for Catherine’s affections;</a:t>
            </a:r>
          </a:p>
          <a:p>
            <a:pPr>
              <a:buNone/>
            </a:pPr>
            <a:r>
              <a:rPr lang="en-GB" dirty="0" smtClean="0">
                <a:solidFill>
                  <a:schemeClr val="bg1"/>
                </a:solidFill>
              </a:rPr>
              <a:t> two conflicting ideas of masculinity</a:t>
            </a:r>
          </a:p>
          <a:p>
            <a:pPr>
              <a:buNone/>
            </a:pPr>
            <a:endParaRPr lang="en-GB" dirty="0" smtClean="0">
              <a:solidFill>
                <a:schemeClr val="bg1"/>
              </a:solidFill>
            </a:endParaRPr>
          </a:p>
          <a:p>
            <a:r>
              <a:rPr lang="en-GB" dirty="0" smtClean="0">
                <a:solidFill>
                  <a:schemeClr val="bg1"/>
                </a:solidFill>
              </a:rPr>
              <a:t>Fruit discussion-(pg 45)</a:t>
            </a:r>
          </a:p>
          <a:p>
            <a:endParaRPr lang="en-GB" dirty="0">
              <a:solidFill>
                <a:schemeClr val="bg1"/>
              </a:solidFill>
            </a:endParaRPr>
          </a:p>
        </p:txBody>
      </p:sp>
    </p:spTree>
    <p:extLst>
      <p:ext uri="{BB962C8B-B14F-4D97-AF65-F5344CB8AC3E}">
        <p14:creationId xmlns:p14="http://schemas.microsoft.com/office/powerpoint/2010/main" val="3527079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Tension builds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How does Catherine reignite the tension in this scene? (pg 48)</a:t>
            </a:r>
          </a:p>
          <a:p>
            <a:endParaRPr lang="en-GB" dirty="0" smtClean="0">
              <a:solidFill>
                <a:schemeClr val="bg1"/>
              </a:solidFill>
            </a:endParaRPr>
          </a:p>
          <a:p>
            <a:r>
              <a:rPr lang="en-GB" dirty="0" smtClean="0">
                <a:solidFill>
                  <a:schemeClr val="bg1"/>
                </a:solidFill>
              </a:rPr>
              <a:t>How is this conflict increased later in the scene? How does Eddie antagonise Rodolpho? (pg 49)</a:t>
            </a:r>
          </a:p>
          <a:p>
            <a:endParaRPr lang="en-GB" dirty="0" smtClean="0">
              <a:solidFill>
                <a:schemeClr val="bg1"/>
              </a:solidFill>
            </a:endParaRPr>
          </a:p>
          <a:p>
            <a:endParaRPr lang="en-GB"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Stage Directions</a:t>
            </a:r>
            <a:endParaRPr lang="en-GB" dirty="0">
              <a:solidFill>
                <a:schemeClr val="bg1">
                  <a:lumMod val="95000"/>
                </a:schemeClr>
              </a:solidFill>
            </a:endParaRPr>
          </a:p>
        </p:txBody>
      </p:sp>
      <p:sp>
        <p:nvSpPr>
          <p:cNvPr id="3" name="Content Placeholder 2"/>
          <p:cNvSpPr>
            <a:spLocks noGrp="1"/>
          </p:cNvSpPr>
          <p:nvPr>
            <p:ph idx="1"/>
          </p:nvPr>
        </p:nvSpPr>
        <p:spPr>
          <a:xfrm>
            <a:off x="628650" y="1840615"/>
            <a:ext cx="7886700" cy="4351338"/>
          </a:xfrm>
        </p:spPr>
        <p:txBody>
          <a:bodyPr>
            <a:normAutofit fontScale="92500" lnSpcReduction="20000"/>
          </a:bodyPr>
          <a:lstStyle/>
          <a:p>
            <a:pPr marL="0" indent="0">
              <a:buNone/>
            </a:pPr>
            <a:r>
              <a:rPr lang="en-GB" b="1" dirty="0" smtClean="0">
                <a:solidFill>
                  <a:schemeClr val="bg1">
                    <a:lumMod val="95000"/>
                  </a:schemeClr>
                </a:solidFill>
              </a:rPr>
              <a:t>Definition?</a:t>
            </a:r>
          </a:p>
          <a:p>
            <a:pPr marL="0" indent="0">
              <a:buNone/>
            </a:pPr>
            <a:r>
              <a:rPr lang="en-GB" dirty="0" smtClean="0">
                <a:solidFill>
                  <a:schemeClr val="bg1">
                    <a:lumMod val="95000"/>
                  </a:schemeClr>
                </a:solidFill>
              </a:rPr>
              <a:t>Unspoken action of the play.</a:t>
            </a:r>
          </a:p>
          <a:p>
            <a:pPr marL="0" indent="0">
              <a:buNone/>
            </a:pPr>
            <a:r>
              <a:rPr lang="en-GB" dirty="0" smtClean="0">
                <a:solidFill>
                  <a:schemeClr val="bg1">
                    <a:lumMod val="95000"/>
                  </a:schemeClr>
                </a:solidFill>
              </a:rPr>
              <a:t>Involves:</a:t>
            </a:r>
          </a:p>
          <a:p>
            <a:pPr marL="0" indent="0">
              <a:buNone/>
            </a:pPr>
            <a:r>
              <a:rPr lang="en-GB" altLang="en-US" dirty="0" smtClean="0">
                <a:solidFill>
                  <a:schemeClr val="bg1">
                    <a:lumMod val="95000"/>
                  </a:schemeClr>
                </a:solidFill>
              </a:rPr>
              <a:t>-facial expressions</a:t>
            </a:r>
          </a:p>
          <a:p>
            <a:pPr marL="0" indent="0">
              <a:buNone/>
            </a:pPr>
            <a:r>
              <a:rPr lang="en-GB" altLang="en-US" dirty="0">
                <a:solidFill>
                  <a:schemeClr val="bg1">
                    <a:lumMod val="95000"/>
                  </a:schemeClr>
                </a:solidFill>
              </a:rPr>
              <a:t>-</a:t>
            </a:r>
            <a:r>
              <a:rPr lang="en-GB" altLang="en-US" dirty="0" smtClean="0">
                <a:solidFill>
                  <a:schemeClr val="bg1">
                    <a:lumMod val="95000"/>
                  </a:schemeClr>
                </a:solidFill>
              </a:rPr>
              <a:t>gestures</a:t>
            </a:r>
          </a:p>
          <a:p>
            <a:pPr marL="0" indent="0">
              <a:buNone/>
            </a:pPr>
            <a:r>
              <a:rPr lang="en-GB" altLang="en-US" dirty="0">
                <a:solidFill>
                  <a:schemeClr val="bg1">
                    <a:lumMod val="95000"/>
                  </a:schemeClr>
                </a:solidFill>
              </a:rPr>
              <a:t>-</a:t>
            </a:r>
            <a:r>
              <a:rPr lang="en-GB" altLang="en-US" dirty="0" smtClean="0">
                <a:solidFill>
                  <a:schemeClr val="bg1">
                    <a:lumMod val="95000"/>
                  </a:schemeClr>
                </a:solidFill>
              </a:rPr>
              <a:t>position on the stage</a:t>
            </a:r>
          </a:p>
          <a:p>
            <a:pPr marL="0" indent="0">
              <a:buNone/>
            </a:pPr>
            <a:r>
              <a:rPr lang="en-GB" dirty="0" smtClean="0">
                <a:solidFill>
                  <a:schemeClr val="bg1">
                    <a:lumMod val="95000"/>
                  </a:schemeClr>
                </a:solidFill>
              </a:rPr>
              <a:t>-use of voice</a:t>
            </a:r>
          </a:p>
          <a:p>
            <a:pPr marL="0" indent="0">
              <a:buNone/>
            </a:pPr>
            <a:r>
              <a:rPr lang="en-GB" dirty="0" smtClean="0">
                <a:solidFill>
                  <a:schemeClr val="bg1">
                    <a:lumMod val="95000"/>
                  </a:schemeClr>
                </a:solidFill>
              </a:rPr>
              <a:t>-use of props</a:t>
            </a:r>
          </a:p>
          <a:p>
            <a:pPr marL="0" indent="0">
              <a:buNone/>
            </a:pPr>
            <a:r>
              <a:rPr lang="en-GB" dirty="0" smtClean="0">
                <a:solidFill>
                  <a:schemeClr val="bg1">
                    <a:lumMod val="95000"/>
                  </a:schemeClr>
                </a:solidFill>
              </a:rPr>
              <a:t>-</a:t>
            </a:r>
            <a:r>
              <a:rPr lang="en-GB" dirty="0" err="1" smtClean="0">
                <a:solidFill>
                  <a:schemeClr val="bg1">
                    <a:lumMod val="95000"/>
                  </a:schemeClr>
                </a:solidFill>
              </a:rPr>
              <a:t>mise</a:t>
            </a:r>
            <a:r>
              <a:rPr lang="en-GB" dirty="0" smtClean="0">
                <a:solidFill>
                  <a:schemeClr val="bg1">
                    <a:lumMod val="95000"/>
                  </a:schemeClr>
                </a:solidFill>
              </a:rPr>
              <a:t>-en-scene</a:t>
            </a:r>
          </a:p>
          <a:p>
            <a:pPr marL="0" indent="0">
              <a:buNone/>
            </a:pPr>
            <a:endParaRPr lang="en-GB" dirty="0"/>
          </a:p>
        </p:txBody>
      </p:sp>
      <p:pic>
        <p:nvPicPr>
          <p:cNvPr id="5122" name="Picture 2" descr="C:\Users\lh1094c\AppData\Local\Microsoft\Windows\Temporary Internet Files\Content.IE5\O0O7GI7X\icon_direction[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7526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37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 Climax</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chemeClr val="bg1"/>
                </a:solidFill>
              </a:rPr>
              <a:t>A climax is the highest point of tension within a scene.</a:t>
            </a:r>
          </a:p>
          <a:p>
            <a:pPr marL="0" indent="0">
              <a:buNone/>
            </a:pPr>
            <a:endParaRPr lang="en-GB" dirty="0">
              <a:solidFill>
                <a:schemeClr val="bg1"/>
              </a:solidFill>
            </a:endParaRPr>
          </a:p>
          <a:p>
            <a:r>
              <a:rPr lang="en-GB" dirty="0" smtClean="0">
                <a:solidFill>
                  <a:schemeClr val="bg1"/>
                </a:solidFill>
              </a:rPr>
              <a:t>Why does Eddie want to teach Rodolpho to box? What is he trying to demonstrate to Rodolpho? Pg 50</a:t>
            </a:r>
          </a:p>
          <a:p>
            <a:r>
              <a:rPr lang="en-GB" dirty="0" smtClean="0">
                <a:solidFill>
                  <a:schemeClr val="bg1"/>
                </a:solidFill>
              </a:rPr>
              <a:t>What is the key moment of climax in this scene? (pg 51)</a:t>
            </a:r>
          </a:p>
          <a:p>
            <a:r>
              <a:rPr lang="en-GB" dirty="0" smtClean="0">
                <a:solidFill>
                  <a:schemeClr val="bg1"/>
                </a:solidFill>
              </a:rPr>
              <a:t>How do the stage directions show Eddie’s enjoyment of Rodolpho’s injury? Pg 51</a:t>
            </a:r>
          </a:p>
          <a:p>
            <a:pPr marL="0" indent="0">
              <a:buNone/>
            </a:pPr>
            <a:endParaRPr lang="en-GB" dirty="0" smtClean="0">
              <a:solidFill>
                <a:schemeClr val="bg1"/>
              </a:solidFill>
            </a:endParaRPr>
          </a:p>
        </p:txBody>
      </p:sp>
    </p:spTree>
    <p:extLst>
      <p:ext uri="{BB962C8B-B14F-4D97-AF65-F5344CB8AC3E}">
        <p14:creationId xmlns:p14="http://schemas.microsoft.com/office/powerpoint/2010/main" val="318481350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Resolution/Outcome</a:t>
            </a:r>
            <a:endParaRPr lang="en-GB" dirty="0">
              <a:solidFill>
                <a:schemeClr val="bg1"/>
              </a:solidFill>
            </a:endParaRPr>
          </a:p>
        </p:txBody>
      </p:sp>
      <p:sp>
        <p:nvSpPr>
          <p:cNvPr id="3" name="Content Placeholder 2"/>
          <p:cNvSpPr>
            <a:spLocks noGrp="1"/>
          </p:cNvSpPr>
          <p:nvPr>
            <p:ph idx="1"/>
          </p:nvPr>
        </p:nvSpPr>
        <p:spPr>
          <a:xfrm>
            <a:off x="457200" y="1600201"/>
            <a:ext cx="7696200" cy="2743200"/>
          </a:xfrm>
        </p:spPr>
        <p:txBody>
          <a:bodyPr>
            <a:normAutofit fontScale="85000" lnSpcReduction="10000"/>
          </a:bodyPr>
          <a:lstStyle/>
          <a:p>
            <a:r>
              <a:rPr lang="en-GB" dirty="0" smtClean="0">
                <a:solidFill>
                  <a:schemeClr val="bg1"/>
                </a:solidFill>
              </a:rPr>
              <a:t>How do the characters react to the fight?</a:t>
            </a:r>
          </a:p>
          <a:p>
            <a:endParaRPr lang="en-GB" dirty="0" smtClean="0">
              <a:solidFill>
                <a:schemeClr val="bg1"/>
              </a:solidFill>
            </a:endParaRPr>
          </a:p>
          <a:p>
            <a:r>
              <a:rPr lang="en-GB" dirty="0" smtClean="0">
                <a:solidFill>
                  <a:schemeClr val="bg1"/>
                </a:solidFill>
              </a:rPr>
              <a:t>What does Marco’s reaction tell us about his character? Explain what he does, and why. (pg 52)</a:t>
            </a:r>
          </a:p>
          <a:p>
            <a:endParaRPr lang="en-GB" dirty="0" smtClean="0">
              <a:solidFill>
                <a:schemeClr val="bg1"/>
              </a:solidFill>
            </a:endParaRPr>
          </a:p>
          <a:p>
            <a:r>
              <a:rPr lang="en-GB" dirty="0" smtClean="0">
                <a:solidFill>
                  <a:schemeClr val="bg1"/>
                </a:solidFill>
              </a:rPr>
              <a:t>What does Eddie’s reaction to this tell us?</a:t>
            </a:r>
          </a:p>
        </p:txBody>
      </p:sp>
      <p:pic>
        <p:nvPicPr>
          <p:cNvPr id="73730" name="Picture 2" descr="http://www.yorknotes.com/images/onlineguides/GCSE/View-Bridge/Marco-lifts-chair.jpg"/>
          <p:cNvPicPr>
            <a:picLocks noChangeAspect="1" noChangeArrowheads="1"/>
          </p:cNvPicPr>
          <p:nvPr/>
        </p:nvPicPr>
        <p:blipFill>
          <a:blip r:embed="rId2" cstate="print"/>
          <a:srcRect/>
          <a:stretch>
            <a:fillRect/>
          </a:stretch>
        </p:blipFill>
        <p:spPr bwMode="auto">
          <a:xfrm>
            <a:off x="5998836" y="4648200"/>
            <a:ext cx="3145164" cy="2209800"/>
          </a:xfrm>
          <a:prstGeom prst="rect">
            <a:avLst/>
          </a:prstGeo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Learning Review</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Why does this scene take place at the end of Act 1? What does it leave the audience wondering?</a:t>
            </a:r>
          </a:p>
          <a:p>
            <a:endParaRPr lang="en-GB" dirty="0"/>
          </a:p>
        </p:txBody>
      </p:sp>
    </p:spTree>
    <p:extLst>
      <p:ext uri="{BB962C8B-B14F-4D97-AF65-F5344CB8AC3E}">
        <p14:creationId xmlns:p14="http://schemas.microsoft.com/office/powerpoint/2010/main" val="246839896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a:solidFill>
                  <a:schemeClr val="bg1">
                    <a:lumMod val="95000"/>
                  </a:schemeClr>
                </a:solidFill>
              </a:rPr>
              <a:t>A View From The </a:t>
            </a:r>
            <a:r>
              <a:rPr lang="en-GB" altLang="en-US" sz="4000" b="1" u="sng" dirty="0" smtClean="0">
                <a:solidFill>
                  <a:schemeClr val="bg1">
                    <a:lumMod val="95000"/>
                  </a:schemeClr>
                </a:solidFill>
              </a:rPr>
              <a:t>Bridge: Review of Act 1</a:t>
            </a:r>
            <a:endParaRPr lang="en-US" altLang="en-US" sz="4000" b="1" u="sng" dirty="0">
              <a:solidFill>
                <a:schemeClr val="bg1">
                  <a:lumMod val="95000"/>
                </a:schemeClr>
              </a:solidFill>
            </a:endParaRPr>
          </a:p>
        </p:txBody>
      </p:sp>
      <p:pic>
        <p:nvPicPr>
          <p:cNvPr id="2051" name="Picture 6" descr="image: postcard of Brooklyn Brid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86063" y="2347913"/>
            <a:ext cx="3571875" cy="3028950"/>
          </a:xfrm>
          <a:noFill/>
        </p:spPr>
      </p:pic>
    </p:spTree>
    <p:extLst>
      <p:ext uri="{BB962C8B-B14F-4D97-AF65-F5344CB8AC3E}">
        <p14:creationId xmlns:p14="http://schemas.microsoft.com/office/powerpoint/2010/main" val="14079453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rPr>
              <a:t>Essay Writing-N5 Vs Higher</a:t>
            </a:r>
            <a:endParaRPr lang="en-GB" dirty="0">
              <a:solidFill>
                <a:schemeClr val="bg1"/>
              </a:solidFill>
            </a:endParaRPr>
          </a:p>
        </p:txBody>
      </p:sp>
      <p:graphicFrame>
        <p:nvGraphicFramePr>
          <p:cNvPr id="4" name="Table 3"/>
          <p:cNvGraphicFramePr>
            <a:graphicFrameLocks noGrp="1"/>
          </p:cNvGraphicFramePr>
          <p:nvPr/>
        </p:nvGraphicFramePr>
        <p:xfrm>
          <a:off x="228600" y="1143000"/>
          <a:ext cx="8915400" cy="5714999"/>
        </p:xfrm>
        <a:graphic>
          <a:graphicData uri="http://schemas.openxmlformats.org/drawingml/2006/table">
            <a:tbl>
              <a:tblPr firstRow="1" bandRow="1">
                <a:tableStyleId>{5C22544A-7EE6-4342-B048-85BDC9FD1C3A}</a:tableStyleId>
              </a:tblPr>
              <a:tblGrid>
                <a:gridCol w="4457700"/>
                <a:gridCol w="4457700"/>
              </a:tblGrid>
              <a:tr h="513323">
                <a:tc>
                  <a:txBody>
                    <a:bodyPr/>
                    <a:lstStyle/>
                    <a:p>
                      <a:r>
                        <a:rPr lang="en-GB" dirty="0" smtClean="0"/>
                        <a:t>N5</a:t>
                      </a:r>
                      <a:endParaRPr lang="en-GB" dirty="0"/>
                    </a:p>
                  </a:txBody>
                  <a:tcPr/>
                </a:tc>
                <a:tc>
                  <a:txBody>
                    <a:bodyPr/>
                    <a:lstStyle/>
                    <a:p>
                      <a:r>
                        <a:rPr lang="en-GB" dirty="0" smtClean="0"/>
                        <a:t>Higher</a:t>
                      </a:r>
                      <a:endParaRPr lang="en-GB" dirty="0"/>
                    </a:p>
                  </a:txBody>
                  <a:tcPr/>
                </a:tc>
              </a:tr>
              <a:tr h="1300419">
                <a:tc>
                  <a:txBody>
                    <a:bodyPr/>
                    <a:lstStyle/>
                    <a:p>
                      <a:r>
                        <a:rPr lang="en-GB" sz="1400" kern="1200" dirty="0" smtClean="0">
                          <a:solidFill>
                            <a:schemeClr val="dk1"/>
                          </a:solidFill>
                          <a:latin typeface="+mn-lt"/>
                          <a:ea typeface="+mn-ea"/>
                          <a:cs typeface="+mn-cs"/>
                        </a:rPr>
                        <a:t>-</a:t>
                      </a:r>
                      <a:r>
                        <a:rPr lang="en-GB" sz="1400" b="1" kern="1200" dirty="0" smtClean="0">
                          <a:solidFill>
                            <a:schemeClr val="dk1"/>
                          </a:solidFill>
                          <a:latin typeface="+mn-lt"/>
                          <a:ea typeface="+mn-ea"/>
                          <a:cs typeface="+mn-cs"/>
                        </a:rPr>
                        <a:t>familiarity </a:t>
                      </a:r>
                      <a:r>
                        <a:rPr lang="en-GB" sz="1400" kern="1200" dirty="0" smtClean="0">
                          <a:solidFill>
                            <a:schemeClr val="dk1"/>
                          </a:solidFill>
                          <a:latin typeface="+mn-lt"/>
                          <a:ea typeface="+mn-ea"/>
                          <a:cs typeface="+mn-cs"/>
                        </a:rPr>
                        <a:t>with the text as a whole </a:t>
                      </a:r>
                    </a:p>
                    <a:p>
                      <a:r>
                        <a:rPr lang="en-GB" sz="1400" kern="1200" dirty="0" smtClean="0">
                          <a:solidFill>
                            <a:schemeClr val="dk1"/>
                          </a:solidFill>
                          <a:latin typeface="+mn-lt"/>
                          <a:ea typeface="+mn-ea"/>
                          <a:cs typeface="+mn-cs"/>
                        </a:rPr>
                        <a:t>- </a:t>
                      </a:r>
                      <a:r>
                        <a:rPr lang="en-GB" sz="1400" b="1" kern="1200" dirty="0" smtClean="0">
                          <a:solidFill>
                            <a:schemeClr val="dk1"/>
                          </a:solidFill>
                          <a:latin typeface="+mn-lt"/>
                          <a:ea typeface="+mn-ea"/>
                          <a:cs typeface="+mn-cs"/>
                        </a:rPr>
                        <a:t>good understanding </a:t>
                      </a:r>
                      <a:r>
                        <a:rPr lang="en-GB" sz="1400" kern="1200" dirty="0" smtClean="0">
                          <a:solidFill>
                            <a:schemeClr val="dk1"/>
                          </a:solidFill>
                          <a:latin typeface="+mn-lt"/>
                          <a:ea typeface="+mn-ea"/>
                          <a:cs typeface="+mn-cs"/>
                        </a:rPr>
                        <a:t>of the central concerns of the text </a:t>
                      </a:r>
                    </a:p>
                    <a:p>
                      <a:r>
                        <a:rPr lang="en-GB" sz="1400" kern="1200" dirty="0" smtClean="0">
                          <a:solidFill>
                            <a:schemeClr val="dk1"/>
                          </a:solidFill>
                          <a:latin typeface="+mn-lt"/>
                          <a:ea typeface="+mn-ea"/>
                          <a:cs typeface="+mn-cs"/>
                        </a:rPr>
                        <a:t>-a line of thought that is </a:t>
                      </a:r>
                      <a:r>
                        <a:rPr lang="en-GB" sz="1400" b="1" kern="1200" dirty="0" smtClean="0">
                          <a:solidFill>
                            <a:schemeClr val="dk1"/>
                          </a:solidFill>
                          <a:latin typeface="+mn-lt"/>
                          <a:ea typeface="+mn-ea"/>
                          <a:cs typeface="+mn-cs"/>
                        </a:rPr>
                        <a:t>relevant </a:t>
                      </a:r>
                      <a:r>
                        <a:rPr lang="en-GB" sz="1400" kern="1200" dirty="0" smtClean="0">
                          <a:solidFill>
                            <a:schemeClr val="dk1"/>
                          </a:solidFill>
                          <a:latin typeface="+mn-lt"/>
                          <a:ea typeface="+mn-ea"/>
                          <a:cs typeface="+mn-cs"/>
                        </a:rPr>
                        <a:t>to the task </a:t>
                      </a:r>
                    </a:p>
                    <a:p>
                      <a:endParaRPr lang="en-GB" sz="1400" dirty="0"/>
                    </a:p>
                  </a:txBody>
                  <a:tcPr/>
                </a:tc>
                <a:tc>
                  <a:txBody>
                    <a:bodyPr/>
                    <a:lstStyle/>
                    <a:p>
                      <a:r>
                        <a:rPr lang="en-GB" sz="1400" dirty="0" smtClean="0"/>
                        <a:t>-</a:t>
                      </a:r>
                      <a:r>
                        <a:rPr lang="en-GB" sz="1400" b="1" dirty="0" smtClean="0"/>
                        <a:t>secure</a:t>
                      </a:r>
                      <a:r>
                        <a:rPr lang="en-GB" sz="1400" dirty="0" smtClean="0"/>
                        <a:t> knowledge and understanding of the text </a:t>
                      </a:r>
                    </a:p>
                    <a:p>
                      <a:r>
                        <a:rPr lang="en-GB" sz="1400" dirty="0" smtClean="0"/>
                        <a:t>-</a:t>
                      </a:r>
                      <a:r>
                        <a:rPr lang="en-GB" sz="1400" b="1" dirty="0" smtClean="0"/>
                        <a:t>detailed textual evidence </a:t>
                      </a:r>
                      <a:r>
                        <a:rPr lang="en-GB" sz="1400" dirty="0" smtClean="0"/>
                        <a:t>to support </a:t>
                      </a:r>
                    </a:p>
                    <a:p>
                      <a:r>
                        <a:rPr lang="en-GB" sz="1400" dirty="0" smtClean="0"/>
                        <a:t>line of thought which is </a:t>
                      </a:r>
                      <a:r>
                        <a:rPr lang="en-GB" sz="1400" b="1" dirty="0" smtClean="0"/>
                        <a:t>coherently structured </a:t>
                      </a:r>
                      <a:r>
                        <a:rPr lang="en-GB" sz="1400" dirty="0" smtClean="0"/>
                        <a:t>and </a:t>
                      </a:r>
                      <a:r>
                        <a:rPr lang="en-GB" sz="1400" b="1" dirty="0" smtClean="0"/>
                        <a:t>expressed </a:t>
                      </a:r>
                    </a:p>
                    <a:p>
                      <a:r>
                        <a:rPr lang="en-GB" sz="1400" dirty="0" smtClean="0"/>
                        <a:t>-secure focus on the demands of the question</a:t>
                      </a:r>
                      <a:endParaRPr lang="en-GB" sz="1400" dirty="0"/>
                    </a:p>
                  </a:txBody>
                  <a:tcPr/>
                </a:tc>
              </a:tr>
              <a:tr h="1300419">
                <a:tc>
                  <a:txBody>
                    <a:bodyPr/>
                    <a:lstStyle/>
                    <a:p>
                      <a:r>
                        <a:rPr lang="en-GB" sz="1400" b="1" kern="1200" dirty="0" smtClean="0">
                          <a:solidFill>
                            <a:schemeClr val="dk1"/>
                          </a:solidFill>
                          <a:latin typeface="+mn-lt"/>
                          <a:ea typeface="+mn-ea"/>
                          <a:cs typeface="+mn-cs"/>
                        </a:rPr>
                        <a:t>sound awareness </a:t>
                      </a:r>
                      <a:r>
                        <a:rPr lang="en-GB" sz="1400" kern="1200" dirty="0" smtClean="0">
                          <a:solidFill>
                            <a:schemeClr val="dk1"/>
                          </a:solidFill>
                          <a:latin typeface="+mn-lt"/>
                          <a:ea typeface="+mn-ea"/>
                          <a:cs typeface="+mn-cs"/>
                        </a:rPr>
                        <a:t>of the writer’s techniques through analysis, making </a:t>
                      </a:r>
                      <a:r>
                        <a:rPr lang="en-GB" sz="1400" b="1" kern="1200" dirty="0" smtClean="0">
                          <a:solidFill>
                            <a:schemeClr val="dk1"/>
                          </a:solidFill>
                          <a:latin typeface="+mn-lt"/>
                          <a:ea typeface="+mn-ea"/>
                          <a:cs typeface="+mn-cs"/>
                        </a:rPr>
                        <a:t>good </a:t>
                      </a:r>
                      <a:r>
                        <a:rPr lang="en-GB" sz="1400" kern="1200" dirty="0" smtClean="0">
                          <a:solidFill>
                            <a:schemeClr val="dk1"/>
                          </a:solidFill>
                          <a:latin typeface="+mn-lt"/>
                          <a:ea typeface="+mn-ea"/>
                          <a:cs typeface="+mn-cs"/>
                        </a:rPr>
                        <a:t>use of critical terminology </a:t>
                      </a:r>
                    </a:p>
                    <a:p>
                      <a:r>
                        <a:rPr lang="en-GB" sz="1400" kern="1200" dirty="0" smtClean="0">
                          <a:solidFill>
                            <a:schemeClr val="dk1"/>
                          </a:solidFill>
                          <a:latin typeface="+mn-lt"/>
                          <a:ea typeface="+mn-ea"/>
                          <a:cs typeface="+mn-cs"/>
                        </a:rPr>
                        <a:t>- </a:t>
                      </a:r>
                      <a:r>
                        <a:rPr lang="en-GB" sz="1400" b="1" kern="1200" dirty="0" smtClean="0">
                          <a:solidFill>
                            <a:schemeClr val="dk1"/>
                          </a:solidFill>
                          <a:latin typeface="+mn-lt"/>
                          <a:ea typeface="+mn-ea"/>
                          <a:cs typeface="+mn-cs"/>
                        </a:rPr>
                        <a:t>detailed explanation </a:t>
                      </a:r>
                      <a:r>
                        <a:rPr lang="en-GB" sz="1400" kern="1200" dirty="0" smtClean="0">
                          <a:solidFill>
                            <a:schemeClr val="dk1"/>
                          </a:solidFill>
                          <a:latin typeface="+mn-lt"/>
                          <a:ea typeface="+mn-ea"/>
                          <a:cs typeface="+mn-cs"/>
                        </a:rPr>
                        <a:t>of stylistic devices supported by </a:t>
                      </a:r>
                      <a:r>
                        <a:rPr lang="en-GB" sz="1400" b="1" kern="1200" dirty="0" smtClean="0">
                          <a:solidFill>
                            <a:schemeClr val="dk1"/>
                          </a:solidFill>
                          <a:latin typeface="+mn-lt"/>
                          <a:ea typeface="+mn-ea"/>
                          <a:cs typeface="+mn-cs"/>
                        </a:rPr>
                        <a:t>appropriate </a:t>
                      </a:r>
                      <a:r>
                        <a:rPr lang="en-GB" sz="1400" kern="1200" dirty="0" smtClean="0">
                          <a:solidFill>
                            <a:schemeClr val="dk1"/>
                          </a:solidFill>
                          <a:latin typeface="+mn-lt"/>
                          <a:ea typeface="+mn-ea"/>
                          <a:cs typeface="+mn-cs"/>
                        </a:rPr>
                        <a:t>references and/or quotation </a:t>
                      </a:r>
                    </a:p>
                    <a:p>
                      <a:endParaRPr lang="en-GB" sz="1400" dirty="0"/>
                    </a:p>
                  </a:txBody>
                  <a:tcPr/>
                </a:tc>
                <a:tc>
                  <a:txBody>
                    <a:bodyPr/>
                    <a:lstStyle/>
                    <a:p>
                      <a:r>
                        <a:rPr lang="en-GB" sz="1400" b="1" dirty="0" smtClean="0"/>
                        <a:t>detailed analysis </a:t>
                      </a:r>
                      <a:r>
                        <a:rPr lang="en-GB" sz="1400" dirty="0" smtClean="0"/>
                        <a:t>of the effect of features of language/filmic techniques</a:t>
                      </a:r>
                      <a:endParaRPr lang="en-GB" sz="1400" dirty="0"/>
                    </a:p>
                  </a:txBody>
                  <a:tcPr/>
                </a:tc>
              </a:tr>
              <a:tr h="10608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dk1"/>
                          </a:solidFill>
                          <a:latin typeface="+mn-lt"/>
                          <a:ea typeface="+mn-ea"/>
                          <a:cs typeface="+mn-cs"/>
                        </a:rPr>
                        <a:t>a </a:t>
                      </a:r>
                      <a:r>
                        <a:rPr lang="en-GB" sz="1400" b="1" kern="1200" dirty="0" smtClean="0">
                          <a:solidFill>
                            <a:schemeClr val="dk1"/>
                          </a:solidFill>
                          <a:latin typeface="+mn-lt"/>
                          <a:ea typeface="+mn-ea"/>
                          <a:cs typeface="+mn-cs"/>
                        </a:rPr>
                        <a:t>reasonably developed </a:t>
                      </a:r>
                      <a:r>
                        <a:rPr lang="en-GB" sz="1400" kern="1200" dirty="0" smtClean="0">
                          <a:solidFill>
                            <a:schemeClr val="dk1"/>
                          </a:solidFill>
                          <a:latin typeface="+mn-lt"/>
                          <a:ea typeface="+mn-ea"/>
                          <a:cs typeface="+mn-cs"/>
                        </a:rPr>
                        <a:t>commentary of what has been enjoyed/ gained from the text(s), supported by </a:t>
                      </a:r>
                      <a:r>
                        <a:rPr lang="en-GB" sz="1400" b="1" kern="1200" dirty="0" smtClean="0">
                          <a:solidFill>
                            <a:schemeClr val="dk1"/>
                          </a:solidFill>
                          <a:latin typeface="+mn-lt"/>
                          <a:ea typeface="+mn-ea"/>
                          <a:cs typeface="+mn-cs"/>
                        </a:rPr>
                        <a:t>appropriate </a:t>
                      </a:r>
                      <a:r>
                        <a:rPr lang="en-GB" sz="1400" kern="1200" dirty="0" smtClean="0">
                          <a:solidFill>
                            <a:schemeClr val="dk1"/>
                          </a:solidFill>
                          <a:latin typeface="+mn-lt"/>
                          <a:ea typeface="+mn-ea"/>
                          <a:cs typeface="+mn-cs"/>
                        </a:rPr>
                        <a:t>references to its </a:t>
                      </a:r>
                      <a:r>
                        <a:rPr lang="en-GB" sz="1400" b="1" kern="1200" dirty="0" smtClean="0">
                          <a:solidFill>
                            <a:schemeClr val="dk1"/>
                          </a:solidFill>
                          <a:latin typeface="+mn-lt"/>
                          <a:ea typeface="+mn-ea"/>
                          <a:cs typeface="+mn-cs"/>
                        </a:rPr>
                        <a:t>relevant </a:t>
                      </a:r>
                      <a:r>
                        <a:rPr lang="en-GB" sz="1400" kern="1200" dirty="0" smtClean="0">
                          <a:solidFill>
                            <a:schemeClr val="dk1"/>
                          </a:solidFill>
                          <a:latin typeface="+mn-lt"/>
                          <a:ea typeface="+mn-ea"/>
                          <a:cs typeface="+mn-cs"/>
                        </a:rPr>
                        <a:t>features </a:t>
                      </a:r>
                    </a:p>
                    <a:p>
                      <a:endParaRPr lang="en-GB" sz="1400" dirty="0"/>
                    </a:p>
                  </a:txBody>
                  <a:tcPr/>
                </a:tc>
                <a:tc>
                  <a:txBody>
                    <a:bodyPr/>
                    <a:lstStyle/>
                    <a:p>
                      <a:r>
                        <a:rPr lang="en-GB" sz="1400" b="1" dirty="0" smtClean="0"/>
                        <a:t>engaged evaluative stance </a:t>
                      </a:r>
                      <a:r>
                        <a:rPr lang="en-GB" sz="1400" dirty="0" smtClean="0"/>
                        <a:t>with respect to the text and the </a:t>
                      </a:r>
                      <a:r>
                        <a:rPr lang="en-GB" sz="1400" b="1" dirty="0" smtClean="0"/>
                        <a:t>task</a:t>
                      </a:r>
                      <a:endParaRPr lang="en-GB" sz="1400" b="1" dirty="0"/>
                    </a:p>
                  </a:txBody>
                  <a:tcPr/>
                </a:tc>
              </a:tr>
              <a:tr h="1539970">
                <a:tc>
                  <a:txBody>
                    <a:bodyPr/>
                    <a:lstStyle/>
                    <a:p>
                      <a:r>
                        <a:rPr lang="en-GB" sz="1400" kern="1200" dirty="0" smtClean="0">
                          <a:solidFill>
                            <a:schemeClr val="dk1"/>
                          </a:solidFill>
                          <a:latin typeface="+mn-lt"/>
                          <a:ea typeface="+mn-ea"/>
                          <a:cs typeface="+mn-cs"/>
                        </a:rPr>
                        <a:t>uses language to communicate a line of thought </a:t>
                      </a:r>
                      <a:r>
                        <a:rPr lang="en-GB" sz="1400" b="1" kern="1200" dirty="0" smtClean="0">
                          <a:solidFill>
                            <a:schemeClr val="dk1"/>
                          </a:solidFill>
                          <a:latin typeface="+mn-lt"/>
                          <a:ea typeface="+mn-ea"/>
                          <a:cs typeface="+mn-cs"/>
                        </a:rPr>
                        <a:t>clearly </a:t>
                      </a:r>
                      <a:endParaRPr lang="en-GB" sz="1400" kern="1200" dirty="0" smtClean="0">
                        <a:solidFill>
                          <a:schemeClr val="dk1"/>
                        </a:solidFill>
                        <a:latin typeface="+mn-lt"/>
                        <a:ea typeface="+mn-ea"/>
                        <a:cs typeface="+mn-cs"/>
                      </a:endParaRPr>
                    </a:p>
                    <a:p>
                      <a:r>
                        <a:rPr lang="en-GB" sz="1400" kern="1200" dirty="0" smtClean="0">
                          <a:solidFill>
                            <a:schemeClr val="dk1"/>
                          </a:solidFill>
                          <a:latin typeface="+mn-lt"/>
                          <a:ea typeface="+mn-ea"/>
                          <a:cs typeface="+mn-cs"/>
                        </a:rPr>
                        <a:t>-uses spelling, grammar, sentence construction and punctuation which are </a:t>
                      </a:r>
                      <a:r>
                        <a:rPr lang="en-GB" sz="1400" b="1" kern="1200" dirty="0" smtClean="0">
                          <a:solidFill>
                            <a:schemeClr val="dk1"/>
                          </a:solidFill>
                          <a:latin typeface="+mn-lt"/>
                          <a:ea typeface="+mn-ea"/>
                          <a:cs typeface="+mn-cs"/>
                        </a:rPr>
                        <a:t>mainly </a:t>
                      </a:r>
                      <a:r>
                        <a:rPr lang="en-GB" sz="1400" kern="1200" dirty="0" smtClean="0">
                          <a:solidFill>
                            <a:schemeClr val="dk1"/>
                          </a:solidFill>
                          <a:latin typeface="+mn-lt"/>
                          <a:ea typeface="+mn-ea"/>
                          <a:cs typeface="+mn-cs"/>
                        </a:rPr>
                        <a:t>accurate </a:t>
                      </a:r>
                    </a:p>
                    <a:p>
                      <a:r>
                        <a:rPr lang="en-GB" sz="1400" kern="1200" dirty="0" smtClean="0">
                          <a:solidFill>
                            <a:schemeClr val="dk1"/>
                          </a:solidFill>
                          <a:latin typeface="+mn-lt"/>
                          <a:ea typeface="+mn-ea"/>
                          <a:cs typeface="+mn-cs"/>
                        </a:rPr>
                        <a:t>-structures the essay </a:t>
                      </a:r>
                      <a:r>
                        <a:rPr lang="en-GB" sz="1400" b="1" kern="1200" dirty="0" smtClean="0">
                          <a:solidFill>
                            <a:schemeClr val="dk1"/>
                          </a:solidFill>
                          <a:latin typeface="+mn-lt"/>
                          <a:ea typeface="+mn-ea"/>
                          <a:cs typeface="+mn-cs"/>
                        </a:rPr>
                        <a:t>very well </a:t>
                      </a:r>
                      <a:endParaRPr lang="en-GB" sz="1400" kern="1200" dirty="0" smtClean="0">
                        <a:solidFill>
                          <a:schemeClr val="dk1"/>
                        </a:solidFill>
                        <a:latin typeface="+mn-lt"/>
                        <a:ea typeface="+mn-ea"/>
                        <a:cs typeface="+mn-cs"/>
                      </a:endParaRPr>
                    </a:p>
                    <a:p>
                      <a:r>
                        <a:rPr lang="en-GB" sz="1400" kern="1200" dirty="0" smtClean="0">
                          <a:solidFill>
                            <a:schemeClr val="dk1"/>
                          </a:solidFill>
                          <a:latin typeface="+mn-lt"/>
                          <a:ea typeface="+mn-ea"/>
                          <a:cs typeface="+mn-cs"/>
                        </a:rPr>
                        <a:t>-uses paragraphing which is </a:t>
                      </a:r>
                      <a:r>
                        <a:rPr lang="en-GB" sz="1400" b="1" kern="1200" dirty="0" smtClean="0">
                          <a:solidFill>
                            <a:schemeClr val="dk1"/>
                          </a:solidFill>
                          <a:latin typeface="+mn-lt"/>
                          <a:ea typeface="+mn-ea"/>
                          <a:cs typeface="+mn-cs"/>
                        </a:rPr>
                        <a:t>accurate </a:t>
                      </a:r>
                      <a:endParaRPr lang="en-GB" sz="1400" kern="1200" dirty="0" smtClean="0">
                        <a:solidFill>
                          <a:schemeClr val="dk1"/>
                        </a:solidFill>
                        <a:latin typeface="+mn-lt"/>
                        <a:ea typeface="+mn-ea"/>
                        <a:cs typeface="+mn-cs"/>
                      </a:endParaRPr>
                    </a:p>
                    <a:p>
                      <a:endParaRPr lang="en-GB" sz="1400" dirty="0"/>
                    </a:p>
                  </a:txBody>
                  <a:tcPr/>
                </a:tc>
                <a:tc>
                  <a:txBody>
                    <a:bodyPr/>
                    <a:lstStyle/>
                    <a:p>
                      <a:r>
                        <a:rPr lang="en-GB" sz="1400" b="1" dirty="0" smtClean="0"/>
                        <a:t>few errors </a:t>
                      </a:r>
                      <a:r>
                        <a:rPr lang="en-GB" sz="1400" dirty="0" smtClean="0"/>
                        <a:t>in spelling, grammar, sentence construction, punctuation and paragraphing the ability to be </a:t>
                      </a:r>
                      <a:r>
                        <a:rPr lang="en-GB" sz="1400" b="1" dirty="0" smtClean="0"/>
                        <a:t>understood at first reading</a:t>
                      </a:r>
                      <a:endParaRPr lang="en-GB" sz="1400" b="1" dirty="0"/>
                    </a:p>
                  </a:txBody>
                  <a:tcPr/>
                </a:tc>
              </a:tr>
            </a:tbl>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Writing About AVFTB</a:t>
            </a:r>
            <a:endParaRPr lang="en-GB" dirty="0">
              <a:solidFill>
                <a:schemeClr val="bg1"/>
              </a:solidFill>
            </a:endParaRPr>
          </a:p>
        </p:txBody>
      </p:sp>
      <p:sp>
        <p:nvSpPr>
          <p:cNvPr id="3" name="Content Placeholder 2"/>
          <p:cNvSpPr>
            <a:spLocks noGrp="1"/>
          </p:cNvSpPr>
          <p:nvPr>
            <p:ph idx="1"/>
          </p:nvPr>
        </p:nvSpPr>
        <p:spPr/>
        <p:txBody>
          <a:bodyPr/>
          <a:lstStyle/>
          <a:p>
            <a:pPr>
              <a:buNone/>
            </a:pPr>
            <a:r>
              <a:rPr lang="en-GB" b="1" dirty="0" smtClean="0">
                <a:solidFill>
                  <a:schemeClr val="bg1"/>
                </a:solidFill>
              </a:rPr>
              <a:t>Example Essay Q</a:t>
            </a:r>
          </a:p>
          <a:p>
            <a:pPr>
              <a:buNone/>
            </a:pPr>
            <a:r>
              <a:rPr lang="en-GB" dirty="0" smtClean="0">
                <a:solidFill>
                  <a:schemeClr val="bg1"/>
                </a:solidFill>
              </a:rPr>
              <a:t>Choose a play in which a central character is in conflict with or rejects another character.</a:t>
            </a:r>
          </a:p>
          <a:p>
            <a:pPr>
              <a:buNone/>
            </a:pPr>
            <a:r>
              <a:rPr lang="en-GB" dirty="0" smtClean="0">
                <a:solidFill>
                  <a:schemeClr val="bg1"/>
                </a:solidFill>
              </a:rPr>
              <a:t>Briefly explain the circumstances of the conflict or rejection and go on to discuss the consequences of this conflict or rejection for the play as a whole.</a:t>
            </a:r>
          </a:p>
          <a:p>
            <a:pPr>
              <a:buNone/>
            </a:pPr>
            <a:endParaRPr lang="en-GB" dirty="0" smtClean="0">
              <a:solidFill>
                <a:schemeClr val="bg1"/>
              </a:solidFill>
            </a:endParaRPr>
          </a:p>
          <a:p>
            <a:pPr>
              <a:buNone/>
            </a:pPr>
            <a:endParaRPr lang="en-GB" dirty="0">
              <a:solidFill>
                <a:schemeClr val="bg1"/>
              </a:solidFill>
            </a:endParaRPr>
          </a:p>
        </p:txBody>
      </p:sp>
      <p:sp>
        <p:nvSpPr>
          <p:cNvPr id="110594" name="Text Box 2"/>
          <p:cNvSpPr txBox="1">
            <a:spLocks noChangeArrowheads="1"/>
          </p:cNvSpPr>
          <p:nvPr/>
        </p:nvSpPr>
        <p:spPr bwMode="auto">
          <a:xfrm>
            <a:off x="381000" y="5257800"/>
            <a:ext cx="8534400" cy="1295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Arial" pitchFamily="34" charset="0"/>
              </a:rPr>
              <a:t>Answers to questions on Drama should refer to the text and to such relevant features as characterisation, key scene(s), structure, climax, theme, plot, conflict, setting...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Breaking Down the Question</a:t>
            </a:r>
            <a:endParaRPr lang="en-GB" dirty="0">
              <a:solidFill>
                <a:schemeClr val="bg1"/>
              </a:solidFill>
            </a:endParaRPr>
          </a:p>
        </p:txBody>
      </p:sp>
      <p:sp>
        <p:nvSpPr>
          <p:cNvPr id="3" name="Content Placeholder 2"/>
          <p:cNvSpPr>
            <a:spLocks noGrp="1"/>
          </p:cNvSpPr>
          <p:nvPr>
            <p:ph idx="1"/>
          </p:nvPr>
        </p:nvSpPr>
        <p:spPr>
          <a:xfrm>
            <a:off x="381000" y="2590801"/>
            <a:ext cx="8229600" cy="1219199"/>
          </a:xfrm>
        </p:spPr>
        <p:txBody>
          <a:bodyPr/>
          <a:lstStyle/>
          <a:p>
            <a:r>
              <a:rPr lang="en-GB" dirty="0" smtClean="0">
                <a:solidFill>
                  <a:schemeClr val="bg1"/>
                </a:solidFill>
              </a:rPr>
              <a:t>Choose a </a:t>
            </a:r>
            <a:r>
              <a:rPr lang="en-GB" u="sng" dirty="0" smtClean="0">
                <a:solidFill>
                  <a:schemeClr val="bg1"/>
                </a:solidFill>
              </a:rPr>
              <a:t>play</a:t>
            </a:r>
            <a:r>
              <a:rPr lang="en-GB" dirty="0" smtClean="0">
                <a:solidFill>
                  <a:schemeClr val="bg1"/>
                </a:solidFill>
              </a:rPr>
              <a:t> in which a </a:t>
            </a:r>
            <a:r>
              <a:rPr lang="en-GB" u="sng" dirty="0" smtClean="0">
                <a:solidFill>
                  <a:schemeClr val="bg1"/>
                </a:solidFill>
              </a:rPr>
              <a:t>central character </a:t>
            </a:r>
            <a:r>
              <a:rPr lang="en-GB" dirty="0" smtClean="0">
                <a:solidFill>
                  <a:schemeClr val="bg1"/>
                </a:solidFill>
              </a:rPr>
              <a:t>is in </a:t>
            </a:r>
            <a:r>
              <a:rPr lang="en-GB" u="sng" dirty="0" smtClean="0">
                <a:solidFill>
                  <a:schemeClr val="bg1"/>
                </a:solidFill>
              </a:rPr>
              <a:t>conflict</a:t>
            </a:r>
            <a:r>
              <a:rPr lang="en-GB" dirty="0" smtClean="0">
                <a:solidFill>
                  <a:schemeClr val="bg1"/>
                </a:solidFill>
              </a:rPr>
              <a:t> with or </a:t>
            </a:r>
            <a:r>
              <a:rPr lang="en-GB" u="sng" dirty="0" smtClean="0">
                <a:solidFill>
                  <a:schemeClr val="bg1"/>
                </a:solidFill>
              </a:rPr>
              <a:t>rejects another character</a:t>
            </a:r>
            <a:r>
              <a:rPr lang="en-GB" dirty="0" smtClean="0">
                <a:solidFill>
                  <a:schemeClr val="bg1"/>
                </a:solidFill>
              </a:rPr>
              <a:t>.</a:t>
            </a:r>
          </a:p>
          <a:p>
            <a:endParaRPr lang="en-GB" dirty="0"/>
          </a:p>
        </p:txBody>
      </p:sp>
      <p:cxnSp>
        <p:nvCxnSpPr>
          <p:cNvPr id="5" name="Straight Connector 4"/>
          <p:cNvCxnSpPr/>
          <p:nvPr/>
        </p:nvCxnSpPr>
        <p:spPr>
          <a:xfrm flipH="1" flipV="1">
            <a:off x="1981200" y="2057400"/>
            <a:ext cx="685800" cy="609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943600" y="1981200"/>
            <a:ext cx="228600" cy="6858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47800" y="3581400"/>
            <a:ext cx="838200" cy="6858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733800" y="3581400"/>
            <a:ext cx="1066800" cy="838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1295400"/>
            <a:ext cx="2819400" cy="923330"/>
          </a:xfrm>
          <a:prstGeom prst="rect">
            <a:avLst/>
          </a:prstGeom>
          <a:noFill/>
        </p:spPr>
        <p:txBody>
          <a:bodyPr wrap="square" rtlCol="0">
            <a:spAutoFit/>
          </a:bodyPr>
          <a:lstStyle/>
          <a:p>
            <a:r>
              <a:rPr lang="en-GB" dirty="0" smtClean="0">
                <a:solidFill>
                  <a:schemeClr val="bg1"/>
                </a:solidFill>
              </a:rPr>
              <a:t>Always double-check you’re looking at the correct section!</a:t>
            </a:r>
            <a:endParaRPr lang="en-GB" dirty="0">
              <a:solidFill>
                <a:schemeClr val="bg1"/>
              </a:solidFill>
            </a:endParaRPr>
          </a:p>
        </p:txBody>
      </p:sp>
      <p:sp>
        <p:nvSpPr>
          <p:cNvPr id="13" name="TextBox 12"/>
          <p:cNvSpPr txBox="1"/>
          <p:nvPr/>
        </p:nvSpPr>
        <p:spPr>
          <a:xfrm>
            <a:off x="6096000" y="1600200"/>
            <a:ext cx="1828800" cy="923330"/>
          </a:xfrm>
          <a:prstGeom prst="rect">
            <a:avLst/>
          </a:prstGeom>
          <a:noFill/>
        </p:spPr>
        <p:txBody>
          <a:bodyPr wrap="square" rtlCol="0">
            <a:spAutoFit/>
          </a:bodyPr>
          <a:lstStyle/>
          <a:p>
            <a:r>
              <a:rPr lang="en-GB" dirty="0" smtClean="0">
                <a:solidFill>
                  <a:schemeClr val="bg1"/>
                </a:solidFill>
              </a:rPr>
              <a:t>Who is our central character?</a:t>
            </a:r>
            <a:endParaRPr lang="en-GB" dirty="0">
              <a:solidFill>
                <a:schemeClr val="bg1"/>
              </a:solidFill>
            </a:endParaRPr>
          </a:p>
        </p:txBody>
      </p:sp>
      <p:sp>
        <p:nvSpPr>
          <p:cNvPr id="14" name="TextBox 13"/>
          <p:cNvSpPr txBox="1"/>
          <p:nvPr/>
        </p:nvSpPr>
        <p:spPr>
          <a:xfrm>
            <a:off x="1447800" y="4419600"/>
            <a:ext cx="4343400" cy="646331"/>
          </a:xfrm>
          <a:prstGeom prst="rect">
            <a:avLst/>
          </a:prstGeom>
          <a:noFill/>
        </p:spPr>
        <p:txBody>
          <a:bodyPr wrap="square" rtlCol="0">
            <a:spAutoFit/>
          </a:bodyPr>
          <a:lstStyle/>
          <a:p>
            <a:r>
              <a:rPr lang="en-GB" dirty="0" smtClean="0">
                <a:solidFill>
                  <a:schemeClr val="bg1"/>
                </a:solidFill>
              </a:rPr>
              <a:t>Who are they in conflict with/who do they reject?</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Breaking Down The Question</a:t>
            </a:r>
            <a:endParaRPr lang="en-GB" dirty="0">
              <a:solidFill>
                <a:schemeClr val="bg1"/>
              </a:solidFill>
            </a:endParaRPr>
          </a:p>
        </p:txBody>
      </p:sp>
      <p:sp>
        <p:nvSpPr>
          <p:cNvPr id="3" name="Content Placeholder 2"/>
          <p:cNvSpPr>
            <a:spLocks noGrp="1"/>
          </p:cNvSpPr>
          <p:nvPr>
            <p:ph idx="1"/>
          </p:nvPr>
        </p:nvSpPr>
        <p:spPr>
          <a:xfrm>
            <a:off x="609600" y="2667000"/>
            <a:ext cx="8229600" cy="2209800"/>
          </a:xfrm>
        </p:spPr>
        <p:txBody>
          <a:bodyPr/>
          <a:lstStyle/>
          <a:p>
            <a:pPr>
              <a:buNone/>
            </a:pPr>
            <a:r>
              <a:rPr lang="en-GB" u="sng" dirty="0" smtClean="0">
                <a:solidFill>
                  <a:schemeClr val="bg1"/>
                </a:solidFill>
              </a:rPr>
              <a:t>Briefly explain the circumstances of the conflict </a:t>
            </a:r>
            <a:r>
              <a:rPr lang="en-GB" dirty="0" smtClean="0">
                <a:solidFill>
                  <a:schemeClr val="bg1"/>
                </a:solidFill>
              </a:rPr>
              <a:t>or rejection and go on to </a:t>
            </a:r>
            <a:r>
              <a:rPr lang="en-GB" u="sng" dirty="0" smtClean="0">
                <a:solidFill>
                  <a:schemeClr val="bg1"/>
                </a:solidFill>
              </a:rPr>
              <a:t>discuss the consequences</a:t>
            </a:r>
            <a:r>
              <a:rPr lang="en-GB" dirty="0" smtClean="0">
                <a:solidFill>
                  <a:schemeClr val="bg1"/>
                </a:solidFill>
              </a:rPr>
              <a:t> of this conflict or rejection for </a:t>
            </a:r>
            <a:r>
              <a:rPr lang="en-GB" u="sng" dirty="0" smtClean="0">
                <a:solidFill>
                  <a:schemeClr val="bg1"/>
                </a:solidFill>
              </a:rPr>
              <a:t>the play as a whole</a:t>
            </a:r>
            <a:r>
              <a:rPr lang="en-GB" dirty="0" smtClean="0">
                <a:solidFill>
                  <a:schemeClr val="bg1"/>
                </a:solidFill>
              </a:rPr>
              <a:t>.</a:t>
            </a:r>
          </a:p>
          <a:p>
            <a:endParaRPr lang="en-GB" dirty="0"/>
          </a:p>
        </p:txBody>
      </p:sp>
      <p:cxnSp>
        <p:nvCxnSpPr>
          <p:cNvPr id="5" name="Straight Connector 4"/>
          <p:cNvCxnSpPr/>
          <p:nvPr/>
        </p:nvCxnSpPr>
        <p:spPr>
          <a:xfrm flipV="1">
            <a:off x="1219200" y="2133600"/>
            <a:ext cx="990600" cy="6858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33400" y="3962400"/>
            <a:ext cx="381000" cy="762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14800" y="4648200"/>
            <a:ext cx="1600200" cy="15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33600" y="1676400"/>
            <a:ext cx="3733800" cy="646331"/>
          </a:xfrm>
          <a:prstGeom prst="rect">
            <a:avLst/>
          </a:prstGeom>
          <a:noFill/>
        </p:spPr>
        <p:txBody>
          <a:bodyPr wrap="square" rtlCol="0">
            <a:spAutoFit/>
          </a:bodyPr>
          <a:lstStyle/>
          <a:p>
            <a:r>
              <a:rPr lang="en-GB" dirty="0" smtClean="0">
                <a:solidFill>
                  <a:schemeClr val="bg1"/>
                </a:solidFill>
              </a:rPr>
              <a:t>Introduction of conflict, how conflict builds, climax</a:t>
            </a:r>
            <a:endParaRPr lang="en-GB" dirty="0">
              <a:solidFill>
                <a:schemeClr val="bg1"/>
              </a:solidFill>
            </a:endParaRPr>
          </a:p>
        </p:txBody>
      </p:sp>
      <p:sp>
        <p:nvSpPr>
          <p:cNvPr id="11" name="TextBox 10"/>
          <p:cNvSpPr txBox="1"/>
          <p:nvPr/>
        </p:nvSpPr>
        <p:spPr>
          <a:xfrm>
            <a:off x="0" y="4800600"/>
            <a:ext cx="2514600" cy="369332"/>
          </a:xfrm>
          <a:prstGeom prst="rect">
            <a:avLst/>
          </a:prstGeom>
          <a:noFill/>
        </p:spPr>
        <p:txBody>
          <a:bodyPr wrap="square" rtlCol="0">
            <a:spAutoFit/>
          </a:bodyPr>
          <a:lstStyle/>
          <a:p>
            <a:r>
              <a:rPr lang="en-GB" dirty="0" smtClean="0">
                <a:solidFill>
                  <a:schemeClr val="bg1"/>
                </a:solidFill>
              </a:rPr>
              <a:t>Resolution/outcome</a:t>
            </a:r>
            <a:endParaRPr lang="en-GB" dirty="0">
              <a:solidFill>
                <a:schemeClr val="bg1"/>
              </a:solidFill>
            </a:endParaRPr>
          </a:p>
        </p:txBody>
      </p:sp>
      <p:sp>
        <p:nvSpPr>
          <p:cNvPr id="12" name="TextBox 11"/>
          <p:cNvSpPr txBox="1"/>
          <p:nvPr/>
        </p:nvSpPr>
        <p:spPr>
          <a:xfrm>
            <a:off x="5715000" y="4267200"/>
            <a:ext cx="2590800" cy="646331"/>
          </a:xfrm>
          <a:prstGeom prst="rect">
            <a:avLst/>
          </a:prstGeom>
          <a:noFill/>
        </p:spPr>
        <p:txBody>
          <a:bodyPr wrap="square" rtlCol="0">
            <a:spAutoFit/>
          </a:bodyPr>
          <a:lstStyle/>
          <a:p>
            <a:r>
              <a:rPr lang="en-GB" dirty="0" smtClean="0">
                <a:solidFill>
                  <a:schemeClr val="bg1"/>
                </a:solidFill>
              </a:rPr>
              <a:t>Link to wider themes of play</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 ‘Magic Box’</a:t>
            </a:r>
            <a:endParaRPr lang="en-GB" dirty="0">
              <a:solidFill>
                <a:schemeClr val="bg1"/>
              </a:solidFill>
            </a:endParaRPr>
          </a:p>
        </p:txBody>
      </p:sp>
      <p:sp>
        <p:nvSpPr>
          <p:cNvPr id="3" name="Content Placeholder 2"/>
          <p:cNvSpPr>
            <a:spLocks noGrp="1"/>
          </p:cNvSpPr>
          <p:nvPr>
            <p:ph idx="1"/>
          </p:nvPr>
        </p:nvSpPr>
        <p:spPr>
          <a:xfrm>
            <a:off x="457200" y="2971800"/>
            <a:ext cx="8229600" cy="3154363"/>
          </a:xfrm>
        </p:spPr>
        <p:txBody>
          <a:bodyPr/>
          <a:lstStyle/>
          <a:p>
            <a:r>
              <a:rPr lang="en-GB" dirty="0" smtClean="0">
                <a:solidFill>
                  <a:schemeClr val="bg1"/>
                </a:solidFill>
              </a:rPr>
              <a:t>Helpful hints at what to analyse in more detail</a:t>
            </a:r>
          </a:p>
          <a:p>
            <a:r>
              <a:rPr lang="en-GB" dirty="0" smtClean="0">
                <a:solidFill>
                  <a:schemeClr val="bg1"/>
                </a:solidFill>
              </a:rPr>
              <a:t>Use dramatic terminology section of booklet as well!</a:t>
            </a:r>
            <a:endParaRPr lang="en-GB" dirty="0">
              <a:solidFill>
                <a:schemeClr val="bg1"/>
              </a:solidFill>
            </a:endParaRPr>
          </a:p>
        </p:txBody>
      </p:sp>
      <p:sp>
        <p:nvSpPr>
          <p:cNvPr id="4" name="Text Box 2"/>
          <p:cNvSpPr txBox="1">
            <a:spLocks noChangeArrowheads="1"/>
          </p:cNvSpPr>
          <p:nvPr/>
        </p:nvSpPr>
        <p:spPr bwMode="auto">
          <a:xfrm>
            <a:off x="304800" y="1295400"/>
            <a:ext cx="8534400" cy="1295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cs typeface="Arial" pitchFamily="34" charset="0"/>
              </a:rPr>
              <a:t>Answers to questions on Drama should refer to the text and to such relevant features as characterisation, key scene(s), structure, climax, theme, plot, conflict, setting...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Introduction</a:t>
            </a:r>
            <a:endParaRPr lang="en-GB" dirty="0">
              <a:solidFill>
                <a:schemeClr val="bg1"/>
              </a:solidFill>
            </a:endParaRPr>
          </a:p>
        </p:txBody>
      </p:sp>
      <p:sp>
        <p:nvSpPr>
          <p:cNvPr id="3" name="Content Placeholder 2"/>
          <p:cNvSpPr>
            <a:spLocks noGrp="1"/>
          </p:cNvSpPr>
          <p:nvPr>
            <p:ph idx="1"/>
          </p:nvPr>
        </p:nvSpPr>
        <p:spPr/>
        <p:txBody>
          <a:bodyPr/>
          <a:lstStyle/>
          <a:p>
            <a:pPr>
              <a:buNone/>
            </a:pPr>
            <a:r>
              <a:rPr lang="en-GB" dirty="0" smtClean="0">
                <a:solidFill>
                  <a:schemeClr val="bg1"/>
                </a:solidFill>
              </a:rPr>
              <a:t>Your introduction should include:</a:t>
            </a:r>
          </a:p>
          <a:p>
            <a:r>
              <a:rPr lang="en-GB" dirty="0" smtClean="0">
                <a:solidFill>
                  <a:schemeClr val="bg1"/>
                </a:solidFill>
              </a:rPr>
              <a:t>Name of text</a:t>
            </a:r>
          </a:p>
          <a:p>
            <a:r>
              <a:rPr lang="en-GB" dirty="0" smtClean="0">
                <a:solidFill>
                  <a:schemeClr val="bg1"/>
                </a:solidFill>
              </a:rPr>
              <a:t>Name of playwright</a:t>
            </a:r>
          </a:p>
          <a:p>
            <a:r>
              <a:rPr lang="en-GB" dirty="0" smtClean="0">
                <a:solidFill>
                  <a:schemeClr val="bg1"/>
                </a:solidFill>
              </a:rPr>
              <a:t>Brief summary of plot</a:t>
            </a:r>
          </a:p>
          <a:p>
            <a:r>
              <a:rPr lang="en-GB" dirty="0" smtClean="0">
                <a:solidFill>
                  <a:schemeClr val="bg1"/>
                </a:solidFill>
              </a:rPr>
              <a:t>Rephrase Q-what is essay looking at? What themes are involved?</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Dialogue</a:t>
            </a:r>
            <a:endParaRPr lang="en-GB" dirty="0">
              <a:solidFill>
                <a:schemeClr val="bg1">
                  <a:lumMod val="95000"/>
                </a:schemeClr>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lumMod val="95000"/>
                  </a:schemeClr>
                </a:solidFill>
              </a:rPr>
              <a:t>Definition?</a:t>
            </a:r>
          </a:p>
          <a:p>
            <a:pPr marL="0" indent="0">
              <a:buNone/>
            </a:pPr>
            <a:r>
              <a:rPr lang="en-GB" dirty="0" smtClean="0">
                <a:solidFill>
                  <a:schemeClr val="bg1">
                    <a:lumMod val="95000"/>
                  </a:schemeClr>
                </a:solidFill>
              </a:rPr>
              <a:t>Conversation or exchange between characters.</a:t>
            </a:r>
            <a:endParaRPr lang="en-GB" dirty="0">
              <a:solidFill>
                <a:schemeClr val="bg1">
                  <a:lumMod val="95000"/>
                </a:schemeClr>
              </a:solidFill>
            </a:endParaRPr>
          </a:p>
        </p:txBody>
      </p:sp>
      <p:pic>
        <p:nvPicPr>
          <p:cNvPr id="7170" name="Picture 2" descr="C:\Users\lh1094c\AppData\Local\Microsoft\Windows\Temporary Internet Files\Content.IE5\KH1ZLFB5\tal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971800"/>
            <a:ext cx="252243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58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 Example Introduction Plan</a:t>
            </a:r>
            <a:endParaRPr lang="en-GB" dirty="0">
              <a:solidFill>
                <a:schemeClr val="bg1"/>
              </a:solidFill>
            </a:endParaRPr>
          </a:p>
        </p:txBody>
      </p:sp>
      <p:sp>
        <p:nvSpPr>
          <p:cNvPr id="3" name="Content Placeholder 2"/>
          <p:cNvSpPr>
            <a:spLocks noGrp="1"/>
          </p:cNvSpPr>
          <p:nvPr>
            <p:ph idx="1"/>
          </p:nvPr>
        </p:nvSpPr>
        <p:spPr>
          <a:xfrm>
            <a:off x="457200" y="1600200"/>
            <a:ext cx="8458200" cy="5257800"/>
          </a:xfrm>
        </p:spPr>
        <p:txBody>
          <a:bodyPr>
            <a:normAutofit fontScale="70000" lnSpcReduction="20000"/>
          </a:bodyPr>
          <a:lstStyle/>
          <a:p>
            <a:pPr>
              <a:buNone/>
            </a:pPr>
            <a:r>
              <a:rPr lang="en-GB" dirty="0" smtClean="0">
                <a:solidFill>
                  <a:schemeClr val="bg1"/>
                </a:solidFill>
              </a:rPr>
              <a:t>Your introduction should include:</a:t>
            </a:r>
          </a:p>
          <a:p>
            <a:r>
              <a:rPr lang="en-GB" dirty="0" smtClean="0">
                <a:solidFill>
                  <a:schemeClr val="bg1"/>
                </a:solidFill>
              </a:rPr>
              <a:t>Name of text</a:t>
            </a:r>
          </a:p>
          <a:p>
            <a:pPr>
              <a:buNone/>
            </a:pPr>
            <a:r>
              <a:rPr lang="en-GB" dirty="0" smtClean="0">
                <a:solidFill>
                  <a:schemeClr val="bg1"/>
                </a:solidFill>
              </a:rPr>
              <a:t>‘Of Mice and Men’</a:t>
            </a:r>
          </a:p>
          <a:p>
            <a:pPr>
              <a:buNone/>
            </a:pPr>
            <a:endParaRPr lang="en-GB" dirty="0" smtClean="0">
              <a:solidFill>
                <a:schemeClr val="bg1"/>
              </a:solidFill>
            </a:endParaRPr>
          </a:p>
          <a:p>
            <a:r>
              <a:rPr lang="en-GB" dirty="0" smtClean="0">
                <a:solidFill>
                  <a:schemeClr val="bg1"/>
                </a:solidFill>
              </a:rPr>
              <a:t>Name of playwright/author</a:t>
            </a:r>
          </a:p>
          <a:p>
            <a:pPr>
              <a:buNone/>
            </a:pPr>
            <a:r>
              <a:rPr lang="en-GB" dirty="0" smtClean="0">
                <a:solidFill>
                  <a:schemeClr val="bg1"/>
                </a:solidFill>
              </a:rPr>
              <a:t>John Steinbeck</a:t>
            </a:r>
          </a:p>
          <a:p>
            <a:pPr>
              <a:buNone/>
            </a:pPr>
            <a:endParaRPr lang="en-GB" dirty="0" smtClean="0">
              <a:solidFill>
                <a:schemeClr val="bg1"/>
              </a:solidFill>
            </a:endParaRPr>
          </a:p>
          <a:p>
            <a:r>
              <a:rPr lang="en-GB" dirty="0" smtClean="0">
                <a:solidFill>
                  <a:schemeClr val="bg1"/>
                </a:solidFill>
              </a:rPr>
              <a:t>Brief summary of plot</a:t>
            </a:r>
          </a:p>
          <a:p>
            <a:pPr>
              <a:buNone/>
            </a:pPr>
            <a:r>
              <a:rPr lang="en-GB" dirty="0" smtClean="0">
                <a:solidFill>
                  <a:schemeClr val="bg1"/>
                </a:solidFill>
              </a:rPr>
              <a:t>Novella, 1930s, California; two travelling workers trying to make enough money to afford a farmhouse of their own</a:t>
            </a:r>
          </a:p>
          <a:p>
            <a:pPr>
              <a:buNone/>
            </a:pPr>
            <a:endParaRPr lang="en-GB" dirty="0" smtClean="0">
              <a:solidFill>
                <a:schemeClr val="bg1"/>
              </a:solidFill>
            </a:endParaRPr>
          </a:p>
          <a:p>
            <a:r>
              <a:rPr lang="en-GB" dirty="0" smtClean="0">
                <a:solidFill>
                  <a:schemeClr val="bg1"/>
                </a:solidFill>
              </a:rPr>
              <a:t>Rephrase Q-what is essay looking at? What themes are involved?</a:t>
            </a:r>
          </a:p>
          <a:p>
            <a:pPr>
              <a:buNone/>
            </a:pPr>
            <a:r>
              <a:rPr lang="en-GB" dirty="0" smtClean="0">
                <a:solidFill>
                  <a:schemeClr val="bg1"/>
                </a:solidFill>
              </a:rPr>
              <a:t>Conflict between Curley and </a:t>
            </a:r>
            <a:r>
              <a:rPr lang="en-GB" dirty="0" err="1" smtClean="0">
                <a:solidFill>
                  <a:schemeClr val="bg1"/>
                </a:solidFill>
              </a:rPr>
              <a:t>Lennie</a:t>
            </a:r>
            <a:r>
              <a:rPr lang="en-GB" dirty="0" smtClean="0">
                <a:solidFill>
                  <a:schemeClr val="bg1"/>
                </a:solidFill>
              </a:rPr>
              <a:t> epitomises struggle of working class man fighting against capitalism to achieve the American Dream</a:t>
            </a:r>
            <a:endParaRPr lang="en-GB" dirty="0">
              <a:solidFill>
                <a:schemeClr val="bg1"/>
              </a:solidFill>
            </a:endParaRPr>
          </a:p>
        </p:txBody>
      </p:sp>
      <p:sp>
        <p:nvSpPr>
          <p:cNvPr id="4" name="TextBox 3"/>
          <p:cNvSpPr txBox="1"/>
          <p:nvPr/>
        </p:nvSpPr>
        <p:spPr>
          <a:xfrm>
            <a:off x="4419600" y="1600200"/>
            <a:ext cx="4114800" cy="2308324"/>
          </a:xfrm>
          <a:prstGeom prst="rect">
            <a:avLst/>
          </a:prstGeom>
          <a:solidFill>
            <a:schemeClr val="accent5">
              <a:lumMod val="50000"/>
            </a:schemeClr>
          </a:solidFill>
        </p:spPr>
        <p:txBody>
          <a:bodyPr wrap="square" rtlCol="0">
            <a:spAutoFit/>
          </a:bodyPr>
          <a:lstStyle/>
          <a:p>
            <a:pPr>
              <a:buNone/>
            </a:pPr>
            <a:r>
              <a:rPr lang="en-GB" b="1" dirty="0">
                <a:solidFill>
                  <a:schemeClr val="bg1"/>
                </a:solidFill>
              </a:rPr>
              <a:t>Example Essay Q</a:t>
            </a:r>
          </a:p>
          <a:p>
            <a:pPr>
              <a:buNone/>
            </a:pPr>
            <a:r>
              <a:rPr lang="en-GB" dirty="0">
                <a:solidFill>
                  <a:schemeClr val="bg1"/>
                </a:solidFill>
              </a:rPr>
              <a:t>Choose a play in which a central character is in conflict with or rejects another character.</a:t>
            </a:r>
          </a:p>
          <a:p>
            <a:pPr>
              <a:buNone/>
            </a:pPr>
            <a:r>
              <a:rPr lang="en-GB" dirty="0">
                <a:solidFill>
                  <a:schemeClr val="bg1"/>
                </a:solidFill>
              </a:rPr>
              <a:t>Briefly explain the circumstances of the conflict or rejection and go on to discuss the consequences of this conflict or rejection for the play as a whole.</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Intro</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chemeClr val="bg1"/>
                </a:solidFill>
              </a:rPr>
              <a:t>‘Of Mice and Men’ by John Steinbeck is a </a:t>
            </a:r>
            <a:r>
              <a:rPr lang="en-GB" smtClean="0">
                <a:solidFill>
                  <a:schemeClr val="bg1"/>
                </a:solidFill>
              </a:rPr>
              <a:t>novella set </a:t>
            </a:r>
            <a:r>
              <a:rPr lang="en-GB" dirty="0" smtClean="0">
                <a:solidFill>
                  <a:schemeClr val="bg1"/>
                </a:solidFill>
              </a:rPr>
              <a:t>in 1930s California, during the Great Depression. The novella follows two travelling workers trying </a:t>
            </a:r>
            <a:r>
              <a:rPr lang="en-GB" dirty="0">
                <a:solidFill>
                  <a:schemeClr val="bg1"/>
                </a:solidFill>
              </a:rPr>
              <a:t>to make enough money to afford a farmhouse of their </a:t>
            </a:r>
            <a:r>
              <a:rPr lang="en-GB" dirty="0" smtClean="0">
                <a:solidFill>
                  <a:schemeClr val="bg1"/>
                </a:solidFill>
              </a:rPr>
              <a:t>own, but struggling to achieve this dream. There is a key conflict within this novel between </a:t>
            </a:r>
            <a:r>
              <a:rPr lang="en-GB" dirty="0" err="1" smtClean="0">
                <a:solidFill>
                  <a:schemeClr val="bg1"/>
                </a:solidFill>
              </a:rPr>
              <a:t>Lennie</a:t>
            </a:r>
            <a:r>
              <a:rPr lang="en-GB" dirty="0" smtClean="0">
                <a:solidFill>
                  <a:schemeClr val="bg1"/>
                </a:solidFill>
              </a:rPr>
              <a:t>, a poor ranch hand with learning disabilities, and Curley, the wealthy but aggressive ranch owner’s son. Steinbeck uses this conflict to highlight the </a:t>
            </a:r>
            <a:r>
              <a:rPr lang="en-GB" dirty="0">
                <a:solidFill>
                  <a:schemeClr val="bg1"/>
                </a:solidFill>
              </a:rPr>
              <a:t>struggle of working class man fighting against capitalism to achieve the American </a:t>
            </a:r>
            <a:r>
              <a:rPr lang="en-GB" dirty="0" smtClean="0">
                <a:solidFill>
                  <a:schemeClr val="bg1"/>
                </a:solidFill>
              </a:rPr>
              <a:t>Dream.</a:t>
            </a: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398851204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Main Paragraph Plans</a:t>
            </a:r>
            <a:endParaRPr lang="en-GB" dirty="0">
              <a:solidFill>
                <a:schemeClr val="bg1"/>
              </a:solidFill>
            </a:endParaRPr>
          </a:p>
        </p:txBody>
      </p:sp>
      <p:sp>
        <p:nvSpPr>
          <p:cNvPr id="3" name="Content Placeholder 2"/>
          <p:cNvSpPr>
            <a:spLocks noGrp="1"/>
          </p:cNvSpPr>
          <p:nvPr>
            <p:ph idx="1"/>
          </p:nvPr>
        </p:nvSpPr>
        <p:spPr>
          <a:xfrm>
            <a:off x="457200" y="1295400"/>
            <a:ext cx="8229600" cy="5105400"/>
          </a:xfrm>
        </p:spPr>
        <p:txBody>
          <a:bodyPr>
            <a:normAutofit fontScale="70000" lnSpcReduction="20000"/>
          </a:bodyPr>
          <a:lstStyle/>
          <a:p>
            <a:pPr>
              <a:buNone/>
            </a:pPr>
            <a:r>
              <a:rPr lang="en-GB" b="1" dirty="0" smtClean="0">
                <a:solidFill>
                  <a:schemeClr val="bg1"/>
                </a:solidFill>
              </a:rPr>
              <a:t>4 main paragraphs, charting conflict:</a:t>
            </a:r>
          </a:p>
          <a:p>
            <a:pPr marL="0" indent="0">
              <a:buNone/>
            </a:pPr>
            <a:r>
              <a:rPr lang="en-GB" u="sng" dirty="0" smtClean="0">
                <a:solidFill>
                  <a:schemeClr val="bg1"/>
                </a:solidFill>
              </a:rPr>
              <a:t>MP1-How conflict begins (section 2)</a:t>
            </a:r>
          </a:p>
          <a:p>
            <a:pPr marL="0" indent="0">
              <a:buNone/>
            </a:pPr>
            <a:r>
              <a:rPr lang="en-GB" dirty="0" smtClean="0">
                <a:solidFill>
                  <a:schemeClr val="bg1"/>
                </a:solidFill>
              </a:rPr>
              <a:t>“he </a:t>
            </a:r>
            <a:r>
              <a:rPr lang="en-GB" dirty="0">
                <a:solidFill>
                  <a:schemeClr val="bg1"/>
                </a:solidFill>
              </a:rPr>
              <a:t>is sizing up Rodolpho, and there is a concealed suspicion” </a:t>
            </a:r>
            <a:r>
              <a:rPr lang="en-GB" dirty="0" err="1">
                <a:solidFill>
                  <a:schemeClr val="bg1"/>
                </a:solidFill>
              </a:rPr>
              <a:t>pg</a:t>
            </a:r>
            <a:r>
              <a:rPr lang="en-GB" dirty="0">
                <a:solidFill>
                  <a:schemeClr val="bg1"/>
                </a:solidFill>
              </a:rPr>
              <a:t> </a:t>
            </a:r>
            <a:r>
              <a:rPr lang="en-GB" dirty="0" smtClean="0">
                <a:solidFill>
                  <a:schemeClr val="bg1"/>
                </a:solidFill>
              </a:rPr>
              <a:t>26</a:t>
            </a:r>
          </a:p>
          <a:p>
            <a:pPr marL="0" indent="0">
              <a:buNone/>
            </a:pPr>
            <a:r>
              <a:rPr lang="en-GB" u="sng" dirty="0" smtClean="0">
                <a:solidFill>
                  <a:schemeClr val="bg1"/>
                </a:solidFill>
              </a:rPr>
              <a:t>MP2-How it builds (section 3/ 4)</a:t>
            </a:r>
          </a:p>
          <a:p>
            <a:pPr marL="0" indent="0">
              <a:buNone/>
            </a:pPr>
            <a:r>
              <a:rPr lang="en-GB" dirty="0" smtClean="0">
                <a:solidFill>
                  <a:schemeClr val="bg1"/>
                </a:solidFill>
              </a:rPr>
              <a:t>“                                                 “</a:t>
            </a:r>
          </a:p>
          <a:p>
            <a:pPr marL="0" indent="0">
              <a:buNone/>
            </a:pPr>
            <a:r>
              <a:rPr lang="en-GB" u="sng" dirty="0" smtClean="0">
                <a:solidFill>
                  <a:schemeClr val="bg1"/>
                </a:solidFill>
              </a:rPr>
              <a:t>MP3-Climax (section 6)</a:t>
            </a:r>
          </a:p>
          <a:p>
            <a:pPr marL="0" indent="0">
              <a:buNone/>
            </a:pPr>
            <a:r>
              <a:rPr lang="en-GB" dirty="0" smtClean="0">
                <a:solidFill>
                  <a:schemeClr val="bg1"/>
                </a:solidFill>
              </a:rPr>
              <a:t>“                                                  “</a:t>
            </a:r>
          </a:p>
          <a:p>
            <a:pPr marL="0" indent="0">
              <a:buNone/>
            </a:pPr>
            <a:r>
              <a:rPr lang="en-GB" u="sng" dirty="0" smtClean="0">
                <a:solidFill>
                  <a:schemeClr val="bg1"/>
                </a:solidFill>
              </a:rPr>
              <a:t>MP4-Resolution/outcome (section 6)</a:t>
            </a:r>
          </a:p>
          <a:p>
            <a:pPr marL="0" indent="0">
              <a:buNone/>
            </a:pPr>
            <a:r>
              <a:rPr lang="en-GB" dirty="0" smtClean="0">
                <a:solidFill>
                  <a:schemeClr val="bg1"/>
                </a:solidFill>
              </a:rPr>
              <a:t>“                                                   “</a:t>
            </a:r>
          </a:p>
          <a:p>
            <a:pPr marL="0" indent="0">
              <a:buNone/>
            </a:pPr>
            <a:endParaRPr lang="en-GB" dirty="0" smtClean="0">
              <a:solidFill>
                <a:schemeClr val="bg1"/>
              </a:solidFill>
            </a:endParaRPr>
          </a:p>
          <a:p>
            <a:pPr>
              <a:buNone/>
            </a:pPr>
            <a:r>
              <a:rPr lang="en-GB" dirty="0" smtClean="0">
                <a:solidFill>
                  <a:schemeClr val="bg1"/>
                </a:solidFill>
              </a:rPr>
              <a:t>Try to find key quotations from your booklet to act as textual evidence in your essay-remember, you can use more than one quotation per paragraph</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Main Paragraph Structure-PCQE</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POINT-what point are you making, in relation to Q (e.g. about character, conflict, theme)</a:t>
            </a:r>
          </a:p>
          <a:p>
            <a:r>
              <a:rPr lang="en-GB" dirty="0" smtClean="0">
                <a:solidFill>
                  <a:schemeClr val="bg1"/>
                </a:solidFill>
              </a:rPr>
              <a:t>CONTEXT-where in the play does this take place? What is happening at this point?</a:t>
            </a:r>
          </a:p>
          <a:p>
            <a:r>
              <a:rPr lang="en-GB" dirty="0" smtClean="0">
                <a:solidFill>
                  <a:schemeClr val="bg1"/>
                </a:solidFill>
              </a:rPr>
              <a:t>QUOTATION-textual evidence to demonstrate your point</a:t>
            </a:r>
          </a:p>
          <a:p>
            <a:r>
              <a:rPr lang="en-GB" dirty="0" smtClean="0">
                <a:solidFill>
                  <a:schemeClr val="bg1"/>
                </a:solidFill>
              </a:rPr>
              <a:t>EXPLANATION-explain what quotation shows; link back to theme and Q</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Main Paragraph 1 (Example)</a:t>
            </a:r>
            <a:endParaRPr lang="en-GB"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a:buNone/>
            </a:pPr>
            <a:r>
              <a:rPr lang="en-GB" dirty="0" smtClean="0">
                <a:solidFill>
                  <a:schemeClr val="bg1"/>
                </a:solidFill>
              </a:rPr>
              <a:t>POINT</a:t>
            </a:r>
          </a:p>
          <a:p>
            <a:pPr>
              <a:buNone/>
            </a:pPr>
            <a:r>
              <a:rPr lang="en-GB" dirty="0" smtClean="0">
                <a:solidFill>
                  <a:schemeClr val="bg1"/>
                </a:solidFill>
              </a:rPr>
              <a:t>Conflict begins in initial meeting-R demonstrates v different view of masculinity from E’s expectations</a:t>
            </a:r>
          </a:p>
          <a:p>
            <a:pPr>
              <a:buNone/>
            </a:pPr>
            <a:r>
              <a:rPr lang="en-GB" dirty="0" smtClean="0">
                <a:solidFill>
                  <a:schemeClr val="bg1"/>
                </a:solidFill>
              </a:rPr>
              <a:t>CONTEXT</a:t>
            </a:r>
          </a:p>
          <a:p>
            <a:pPr>
              <a:buNone/>
            </a:pPr>
            <a:r>
              <a:rPr lang="en-GB" dirty="0" smtClean="0">
                <a:solidFill>
                  <a:schemeClr val="bg1"/>
                </a:solidFill>
              </a:rPr>
              <a:t>When R arrives he sings, C is instantly impressed, whereas E is less amused:</a:t>
            </a:r>
          </a:p>
          <a:p>
            <a:pPr>
              <a:buNone/>
            </a:pPr>
            <a:r>
              <a:rPr lang="en-GB" dirty="0" smtClean="0">
                <a:solidFill>
                  <a:schemeClr val="bg1"/>
                </a:solidFill>
              </a:rPr>
              <a:t>QUOTATION</a:t>
            </a:r>
          </a:p>
          <a:p>
            <a:pPr>
              <a:buNone/>
            </a:pPr>
            <a:r>
              <a:rPr lang="en-GB" dirty="0" smtClean="0">
                <a:solidFill>
                  <a:schemeClr val="bg1"/>
                </a:solidFill>
              </a:rPr>
              <a:t>“he is sizing up Rodolpho, and there is a concealed suspicion” pg 26</a:t>
            </a:r>
          </a:p>
          <a:p>
            <a:pPr>
              <a:buNone/>
            </a:pPr>
            <a:r>
              <a:rPr lang="en-GB" dirty="0" smtClean="0">
                <a:solidFill>
                  <a:schemeClr val="bg1"/>
                </a:solidFill>
              </a:rPr>
              <a:t>EXPLANATION</a:t>
            </a:r>
          </a:p>
          <a:p>
            <a:r>
              <a:rPr lang="en-GB" dirty="0" smtClean="0">
                <a:solidFill>
                  <a:schemeClr val="bg1"/>
                </a:solidFill>
              </a:rPr>
              <a:t>SDs show E is watching R closely, indicating he sees him as a rival- “sizing up”</a:t>
            </a:r>
          </a:p>
          <a:p>
            <a:r>
              <a:rPr lang="en-GB" dirty="0" smtClean="0">
                <a:solidFill>
                  <a:schemeClr val="bg1"/>
                </a:solidFill>
              </a:rPr>
              <a:t>attempt to hide true feelings about him from others</a:t>
            </a:r>
          </a:p>
          <a:p>
            <a:r>
              <a:rPr lang="en-GB" dirty="0" smtClean="0">
                <a:solidFill>
                  <a:schemeClr val="bg1"/>
                </a:solidFill>
              </a:rPr>
              <a:t>Introduces theme of toxic masculinity-E feels threatened by R’s ability to charm C, despite not acting traditionally ‘manly’</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solidFill>
                <a:schemeClr val="bg1"/>
              </a:solidFill>
            </a:endParaRP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34481784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Main Paragraph 2-Building Tension</a:t>
            </a:r>
            <a:endParaRPr lang="en-GB"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GB" dirty="0" smtClean="0">
                <a:solidFill>
                  <a:schemeClr val="bg1"/>
                </a:solidFill>
              </a:rPr>
              <a:t>POINT</a:t>
            </a:r>
          </a:p>
          <a:p>
            <a:pPr marL="0" indent="0">
              <a:buNone/>
            </a:pPr>
            <a:r>
              <a:rPr lang="en-GB" dirty="0" smtClean="0">
                <a:solidFill>
                  <a:schemeClr val="bg1"/>
                </a:solidFill>
              </a:rPr>
              <a:t>Conflict progresses as C gets closer to R</a:t>
            </a:r>
            <a:endParaRPr lang="en-GB" dirty="0">
              <a:solidFill>
                <a:schemeClr val="bg1"/>
              </a:solidFill>
            </a:endParaRPr>
          </a:p>
          <a:p>
            <a:pPr marL="0" indent="0">
              <a:buNone/>
            </a:pPr>
            <a:r>
              <a:rPr lang="en-GB" dirty="0" smtClean="0">
                <a:solidFill>
                  <a:schemeClr val="bg1"/>
                </a:solidFill>
              </a:rPr>
              <a:t>CONTEXT</a:t>
            </a:r>
          </a:p>
          <a:p>
            <a:pPr marL="0" indent="0">
              <a:buNone/>
            </a:pPr>
            <a:endParaRPr lang="en-GB" dirty="0">
              <a:solidFill>
                <a:schemeClr val="bg1"/>
              </a:solidFill>
            </a:endParaRPr>
          </a:p>
          <a:p>
            <a:pPr marL="0" indent="0">
              <a:buNone/>
            </a:pPr>
            <a:r>
              <a:rPr lang="en-GB" dirty="0" smtClean="0">
                <a:solidFill>
                  <a:schemeClr val="bg1"/>
                </a:solidFill>
              </a:rPr>
              <a:t>QUOTATION</a:t>
            </a:r>
          </a:p>
          <a:p>
            <a:pPr marL="0" indent="0">
              <a:buNone/>
            </a:pPr>
            <a:endParaRPr lang="en-GB" dirty="0">
              <a:solidFill>
                <a:schemeClr val="bg1"/>
              </a:solidFill>
            </a:endParaRPr>
          </a:p>
          <a:p>
            <a:pPr marL="0" indent="0">
              <a:buNone/>
            </a:pPr>
            <a:r>
              <a:rPr lang="en-GB" dirty="0" smtClean="0">
                <a:solidFill>
                  <a:schemeClr val="bg1"/>
                </a:solidFill>
              </a:rPr>
              <a:t>EXPLANATION</a:t>
            </a:r>
          </a:p>
          <a:p>
            <a:pPr marL="0" indent="0">
              <a:buNone/>
            </a:pPr>
            <a:endParaRPr lang="en-GB" dirty="0">
              <a:solidFill>
                <a:schemeClr val="bg1"/>
              </a:solidFill>
            </a:endParaRPr>
          </a:p>
        </p:txBody>
      </p:sp>
    </p:spTree>
    <p:extLst>
      <p:ext uri="{BB962C8B-B14F-4D97-AF65-F5344CB8AC3E}">
        <p14:creationId xmlns:p14="http://schemas.microsoft.com/office/powerpoint/2010/main" val="106240480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Main Paragraph 3-Climax</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buNone/>
            </a:pPr>
            <a:r>
              <a:rPr lang="en-GB" dirty="0" smtClean="0">
                <a:solidFill>
                  <a:schemeClr val="bg1"/>
                </a:solidFill>
              </a:rPr>
              <a:t>POINT</a:t>
            </a:r>
          </a:p>
          <a:p>
            <a:pPr marL="0" indent="0">
              <a:buNone/>
            </a:pPr>
            <a:r>
              <a:rPr lang="en-GB" dirty="0" smtClean="0">
                <a:solidFill>
                  <a:schemeClr val="bg1"/>
                </a:solidFill>
              </a:rPr>
              <a:t>Conflict becomes obvious to audience and other characters in key scene at end of act 1</a:t>
            </a:r>
            <a:endParaRPr lang="en-GB" dirty="0">
              <a:solidFill>
                <a:schemeClr val="bg1"/>
              </a:solidFill>
            </a:endParaRPr>
          </a:p>
          <a:p>
            <a:pPr marL="0" indent="0">
              <a:buNone/>
            </a:pPr>
            <a:r>
              <a:rPr lang="en-GB" dirty="0" smtClean="0">
                <a:solidFill>
                  <a:schemeClr val="bg1"/>
                </a:solidFill>
              </a:rPr>
              <a:t>CONTEXT</a:t>
            </a:r>
          </a:p>
          <a:p>
            <a:pPr marL="0" indent="0">
              <a:buNone/>
            </a:pPr>
            <a:endParaRPr lang="en-GB" dirty="0">
              <a:solidFill>
                <a:schemeClr val="bg1"/>
              </a:solidFill>
            </a:endParaRPr>
          </a:p>
          <a:p>
            <a:pPr marL="0" indent="0">
              <a:buNone/>
            </a:pPr>
            <a:r>
              <a:rPr lang="en-GB" dirty="0" smtClean="0">
                <a:solidFill>
                  <a:schemeClr val="bg1"/>
                </a:solidFill>
              </a:rPr>
              <a:t>QUOTATION</a:t>
            </a:r>
          </a:p>
          <a:p>
            <a:pPr marL="0" indent="0">
              <a:buNone/>
            </a:pPr>
            <a:endParaRPr lang="en-GB" dirty="0">
              <a:solidFill>
                <a:schemeClr val="bg1"/>
              </a:solidFill>
            </a:endParaRPr>
          </a:p>
          <a:p>
            <a:pPr marL="0" indent="0">
              <a:buNone/>
            </a:pPr>
            <a:r>
              <a:rPr lang="en-GB" dirty="0" smtClean="0">
                <a:solidFill>
                  <a:schemeClr val="bg1"/>
                </a:solidFill>
              </a:rPr>
              <a:t>EXPLANATION</a:t>
            </a:r>
            <a:endParaRPr lang="en-GB" dirty="0">
              <a:solidFill>
                <a:schemeClr val="bg1"/>
              </a:solidFill>
            </a:endParaRPr>
          </a:p>
        </p:txBody>
      </p:sp>
    </p:spTree>
    <p:extLst>
      <p:ext uri="{BB962C8B-B14F-4D97-AF65-F5344CB8AC3E}">
        <p14:creationId xmlns:p14="http://schemas.microsoft.com/office/powerpoint/2010/main" val="89724513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Main Paragraph 4-Consequence</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buNone/>
            </a:pPr>
            <a:r>
              <a:rPr lang="en-GB" dirty="0" smtClean="0">
                <a:solidFill>
                  <a:schemeClr val="bg1"/>
                </a:solidFill>
              </a:rPr>
              <a:t>POINT</a:t>
            </a:r>
          </a:p>
          <a:p>
            <a:pPr marL="0" indent="0">
              <a:buNone/>
            </a:pPr>
            <a:r>
              <a:rPr lang="en-GB" dirty="0" smtClean="0">
                <a:solidFill>
                  <a:schemeClr val="bg1"/>
                </a:solidFill>
              </a:rPr>
              <a:t>Impact of key scene shown in reaction to fight between R and E</a:t>
            </a:r>
            <a:endParaRPr lang="en-GB" dirty="0">
              <a:solidFill>
                <a:schemeClr val="bg1"/>
              </a:solidFill>
            </a:endParaRPr>
          </a:p>
          <a:p>
            <a:pPr marL="0" indent="0">
              <a:buNone/>
            </a:pPr>
            <a:r>
              <a:rPr lang="en-GB" dirty="0" smtClean="0">
                <a:solidFill>
                  <a:schemeClr val="bg1"/>
                </a:solidFill>
              </a:rPr>
              <a:t>CONTEXT</a:t>
            </a:r>
          </a:p>
          <a:p>
            <a:pPr marL="0" indent="0">
              <a:buNone/>
            </a:pPr>
            <a:endParaRPr lang="en-GB" dirty="0">
              <a:solidFill>
                <a:schemeClr val="bg1"/>
              </a:solidFill>
            </a:endParaRPr>
          </a:p>
          <a:p>
            <a:pPr marL="0" indent="0">
              <a:buNone/>
            </a:pPr>
            <a:r>
              <a:rPr lang="en-GB" dirty="0" smtClean="0">
                <a:solidFill>
                  <a:schemeClr val="bg1"/>
                </a:solidFill>
              </a:rPr>
              <a:t>QUOTATION</a:t>
            </a:r>
          </a:p>
          <a:p>
            <a:pPr marL="0" indent="0">
              <a:buNone/>
            </a:pPr>
            <a:endParaRPr lang="en-GB" dirty="0">
              <a:solidFill>
                <a:schemeClr val="bg1"/>
              </a:solidFill>
            </a:endParaRPr>
          </a:p>
          <a:p>
            <a:pPr marL="0" indent="0">
              <a:buNone/>
            </a:pPr>
            <a:r>
              <a:rPr lang="en-GB" dirty="0" smtClean="0">
                <a:solidFill>
                  <a:schemeClr val="bg1"/>
                </a:solidFill>
              </a:rPr>
              <a:t>EXPLANATION</a:t>
            </a:r>
            <a:endParaRPr lang="en-GB" dirty="0">
              <a:solidFill>
                <a:schemeClr val="bg1"/>
              </a:solidFill>
            </a:endParaRPr>
          </a:p>
        </p:txBody>
      </p:sp>
    </p:spTree>
    <p:extLst>
      <p:ext uri="{BB962C8B-B14F-4D97-AF65-F5344CB8AC3E}">
        <p14:creationId xmlns:p14="http://schemas.microsoft.com/office/powerpoint/2010/main" val="89724513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Conclusion</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Summarise points made</a:t>
            </a:r>
          </a:p>
          <a:p>
            <a:endParaRPr lang="en-GB" dirty="0">
              <a:solidFill>
                <a:schemeClr val="bg1"/>
              </a:solidFill>
            </a:endParaRPr>
          </a:p>
          <a:p>
            <a:r>
              <a:rPr lang="en-GB" dirty="0" smtClean="0">
                <a:solidFill>
                  <a:schemeClr val="bg1"/>
                </a:solidFill>
              </a:rPr>
              <a:t>Explain what conflict represents-theme</a:t>
            </a:r>
          </a:p>
          <a:p>
            <a:endParaRPr lang="en-GB" dirty="0">
              <a:solidFill>
                <a:schemeClr val="bg1"/>
              </a:solidFill>
            </a:endParaRPr>
          </a:p>
          <a:p>
            <a:r>
              <a:rPr lang="en-GB" dirty="0" smtClean="0">
                <a:solidFill>
                  <a:schemeClr val="bg1"/>
                </a:solidFill>
              </a:rPr>
              <a:t>Explain impact of conflict on play thus far-what will it now lead to?</a:t>
            </a:r>
            <a:endParaRPr lang="en-GB" dirty="0">
              <a:solidFill>
                <a:schemeClr val="bg1"/>
              </a:solidFill>
            </a:endParaRPr>
          </a:p>
        </p:txBody>
      </p:sp>
    </p:spTree>
    <p:extLst>
      <p:ext uri="{BB962C8B-B14F-4D97-AF65-F5344CB8AC3E}">
        <p14:creationId xmlns:p14="http://schemas.microsoft.com/office/powerpoint/2010/main" val="107089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Monologue/Soliloquy</a:t>
            </a:r>
            <a:endParaRPr lang="en-GB" dirty="0">
              <a:solidFill>
                <a:schemeClr val="bg1">
                  <a:lumMod val="95000"/>
                </a:schemeClr>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lumMod val="95000"/>
                  </a:schemeClr>
                </a:solidFill>
              </a:rPr>
              <a:t>Definition?</a:t>
            </a:r>
          </a:p>
          <a:p>
            <a:pPr marL="0" indent="0">
              <a:buNone/>
            </a:pPr>
            <a:r>
              <a:rPr lang="en-GB" dirty="0" smtClean="0">
                <a:solidFill>
                  <a:schemeClr val="bg1">
                    <a:lumMod val="95000"/>
                  </a:schemeClr>
                </a:solidFill>
              </a:rPr>
              <a:t>A </a:t>
            </a:r>
            <a:r>
              <a:rPr lang="en-GB" dirty="0">
                <a:solidFill>
                  <a:schemeClr val="bg1">
                    <a:lumMod val="95000"/>
                  </a:schemeClr>
                </a:solidFill>
              </a:rPr>
              <a:t>single </a:t>
            </a:r>
            <a:r>
              <a:rPr lang="en-GB" dirty="0" smtClean="0">
                <a:solidFill>
                  <a:schemeClr val="bg1">
                    <a:lumMod val="95000"/>
                  </a:schemeClr>
                </a:solidFill>
              </a:rPr>
              <a:t>character expressing </a:t>
            </a:r>
            <a:r>
              <a:rPr lang="en-GB" dirty="0">
                <a:solidFill>
                  <a:schemeClr val="bg1">
                    <a:lumMod val="95000"/>
                  </a:schemeClr>
                </a:solidFill>
              </a:rPr>
              <a:t>their mental thoughts aloud, </a:t>
            </a:r>
            <a:r>
              <a:rPr lang="en-GB" dirty="0" smtClean="0">
                <a:solidFill>
                  <a:schemeClr val="bg1">
                    <a:lumMod val="95000"/>
                  </a:schemeClr>
                </a:solidFill>
              </a:rPr>
              <a:t>sometimes </a:t>
            </a:r>
            <a:r>
              <a:rPr lang="en-GB" dirty="0">
                <a:solidFill>
                  <a:schemeClr val="bg1">
                    <a:lumMod val="95000"/>
                  </a:schemeClr>
                </a:solidFill>
              </a:rPr>
              <a:t>also to directly address another </a:t>
            </a:r>
            <a:r>
              <a:rPr lang="en-GB" dirty="0" smtClean="0">
                <a:solidFill>
                  <a:schemeClr val="bg1">
                    <a:lumMod val="95000"/>
                  </a:schemeClr>
                </a:solidFill>
              </a:rPr>
              <a:t>character (</a:t>
            </a:r>
            <a:r>
              <a:rPr lang="en-GB" b="1" dirty="0" smtClean="0">
                <a:solidFill>
                  <a:schemeClr val="bg1">
                    <a:lumMod val="95000"/>
                  </a:schemeClr>
                </a:solidFill>
              </a:rPr>
              <a:t>monologue</a:t>
            </a:r>
            <a:r>
              <a:rPr lang="en-GB" dirty="0" smtClean="0">
                <a:solidFill>
                  <a:schemeClr val="bg1">
                    <a:lumMod val="95000"/>
                  </a:schemeClr>
                </a:solidFill>
              </a:rPr>
              <a:t>) </a:t>
            </a:r>
            <a:r>
              <a:rPr lang="en-GB" dirty="0">
                <a:solidFill>
                  <a:schemeClr val="bg1">
                    <a:lumMod val="95000"/>
                  </a:schemeClr>
                </a:solidFill>
              </a:rPr>
              <a:t>or the </a:t>
            </a:r>
            <a:r>
              <a:rPr lang="en-GB" dirty="0" smtClean="0">
                <a:solidFill>
                  <a:schemeClr val="bg1">
                    <a:lumMod val="95000"/>
                  </a:schemeClr>
                </a:solidFill>
              </a:rPr>
              <a:t>audience (</a:t>
            </a:r>
            <a:r>
              <a:rPr lang="en-GB" b="1" dirty="0" smtClean="0">
                <a:solidFill>
                  <a:schemeClr val="bg1">
                    <a:lumMod val="95000"/>
                  </a:schemeClr>
                </a:solidFill>
              </a:rPr>
              <a:t>soliloquy</a:t>
            </a:r>
            <a:r>
              <a:rPr lang="en-GB" dirty="0" smtClean="0">
                <a:solidFill>
                  <a:schemeClr val="bg1">
                    <a:lumMod val="95000"/>
                  </a:schemeClr>
                </a:solidFill>
              </a:rPr>
              <a:t>).</a:t>
            </a:r>
          </a:p>
          <a:p>
            <a:pPr marL="0" indent="0">
              <a:buNone/>
            </a:pPr>
            <a:endParaRPr lang="en-GB" dirty="0">
              <a:solidFill>
                <a:schemeClr val="bg1">
                  <a:lumMod val="95000"/>
                </a:schemeClr>
              </a:solidFill>
            </a:endParaRPr>
          </a:p>
          <a:p>
            <a:pPr marL="0" indent="0">
              <a:buNone/>
            </a:pPr>
            <a:r>
              <a:rPr lang="en-GB" b="1" dirty="0" smtClean="0">
                <a:solidFill>
                  <a:schemeClr val="bg1">
                    <a:lumMod val="95000"/>
                  </a:schemeClr>
                </a:solidFill>
              </a:rPr>
              <a:t>A View From The Bridge</a:t>
            </a:r>
          </a:p>
          <a:p>
            <a:pPr marL="0" indent="0">
              <a:buNone/>
            </a:pPr>
            <a:r>
              <a:rPr lang="en-GB" dirty="0" smtClean="0">
                <a:solidFill>
                  <a:schemeClr val="bg1">
                    <a:lumMod val="95000"/>
                  </a:schemeClr>
                </a:solidFill>
              </a:rPr>
              <a:t>Alfieri’s speech</a:t>
            </a:r>
            <a:endParaRPr lang="en-GB" dirty="0">
              <a:solidFill>
                <a:schemeClr val="bg1">
                  <a:lumMod val="95000"/>
                </a:schemeClr>
              </a:solidFill>
            </a:endParaRPr>
          </a:p>
        </p:txBody>
      </p:sp>
      <p:pic>
        <p:nvPicPr>
          <p:cNvPr id="8194" name="Picture 2" descr="C:\Users\lh1094c\AppData\Local\Microsoft\Windows\Temporary Internet Files\Content.IE5\O0O7GI7X\hamlet-color[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886200"/>
            <a:ext cx="147574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31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Conclusion</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chemeClr val="bg1"/>
                </a:solidFill>
              </a:rPr>
              <a:t>Ultimately, the conflict in Steinbeck’s ‘Of Mice and Men’ perfectly reflects the conflict between the working class and the middle class during the Great Depression. Curley’s contempt of </a:t>
            </a:r>
            <a:r>
              <a:rPr lang="en-GB" dirty="0" err="1" smtClean="0">
                <a:solidFill>
                  <a:schemeClr val="bg1"/>
                </a:solidFill>
              </a:rPr>
              <a:t>Lennie</a:t>
            </a:r>
            <a:r>
              <a:rPr lang="en-GB" smtClean="0">
                <a:solidFill>
                  <a:schemeClr val="bg1"/>
                </a:solidFill>
              </a:rPr>
              <a:t> indicates the </a:t>
            </a:r>
            <a:r>
              <a:rPr lang="en-GB" dirty="0" smtClean="0">
                <a:solidFill>
                  <a:schemeClr val="bg1"/>
                </a:solidFill>
              </a:rPr>
              <a:t>disgust at travelling workers at this time, and his continual belittling of </a:t>
            </a:r>
            <a:r>
              <a:rPr lang="en-GB" dirty="0" err="1" smtClean="0">
                <a:solidFill>
                  <a:schemeClr val="bg1"/>
                </a:solidFill>
              </a:rPr>
              <a:t>Lennie</a:t>
            </a:r>
            <a:r>
              <a:rPr lang="en-GB" dirty="0" smtClean="0">
                <a:solidFill>
                  <a:schemeClr val="bg1"/>
                </a:solidFill>
              </a:rPr>
              <a:t> reflects the treatment of workers, and their struggle against the capitalist regime that has left them downtrodden.  </a:t>
            </a:r>
            <a:r>
              <a:rPr lang="en-GB" dirty="0" err="1" smtClean="0">
                <a:solidFill>
                  <a:schemeClr val="bg1"/>
                </a:solidFill>
              </a:rPr>
              <a:t>Lennie’s</a:t>
            </a:r>
            <a:r>
              <a:rPr lang="en-GB" dirty="0" smtClean="0">
                <a:solidFill>
                  <a:schemeClr val="bg1"/>
                </a:solidFill>
              </a:rPr>
              <a:t> tragic death at the end of this novel demonstrates Steinbeck’s bleak message about the American Dream-that it is merely a distant fantasy for many.</a:t>
            </a:r>
            <a:endParaRPr lang="en-GB" dirty="0">
              <a:solidFill>
                <a:schemeClr val="bg1"/>
              </a:solidFill>
            </a:endParaRPr>
          </a:p>
        </p:txBody>
      </p:sp>
    </p:spTree>
    <p:extLst>
      <p:ext uri="{BB962C8B-B14F-4D97-AF65-F5344CB8AC3E}">
        <p14:creationId xmlns:p14="http://schemas.microsoft.com/office/powerpoint/2010/main" val="379754338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a:solidFill>
                  <a:schemeClr val="bg1">
                    <a:lumMod val="95000"/>
                  </a:schemeClr>
                </a:solidFill>
              </a:rPr>
              <a:t>A View From The </a:t>
            </a:r>
            <a:r>
              <a:rPr lang="en-GB" altLang="en-US" sz="4000" b="1" u="sng" dirty="0" smtClean="0">
                <a:solidFill>
                  <a:schemeClr val="bg1">
                    <a:lumMod val="95000"/>
                  </a:schemeClr>
                </a:solidFill>
              </a:rPr>
              <a:t>Bridge: Section 7</a:t>
            </a:r>
            <a:r>
              <a:rPr lang="en-GB" altLang="en-US" sz="4000" b="1" u="sng" dirty="0">
                <a:solidFill>
                  <a:schemeClr val="bg1">
                    <a:lumMod val="95000"/>
                  </a:schemeClr>
                </a:solidFill>
              </a:rPr>
              <a:t/>
            </a:r>
            <a:br>
              <a:rPr lang="en-GB" altLang="en-US" sz="4000" b="1" u="sng" dirty="0">
                <a:solidFill>
                  <a:schemeClr val="bg1">
                    <a:lumMod val="95000"/>
                  </a:schemeClr>
                </a:solidFill>
              </a:rPr>
            </a:br>
            <a:r>
              <a:rPr lang="en-GB" altLang="en-US" sz="4000" b="1" u="sng" dirty="0" err="1" smtClean="0">
                <a:solidFill>
                  <a:schemeClr val="bg1">
                    <a:lumMod val="95000"/>
                  </a:schemeClr>
                </a:solidFill>
              </a:rPr>
              <a:t>pg</a:t>
            </a:r>
            <a:r>
              <a:rPr lang="en-GB" altLang="en-US" sz="4000" b="1" u="sng" dirty="0" smtClean="0">
                <a:solidFill>
                  <a:schemeClr val="bg1">
                    <a:lumMod val="95000"/>
                  </a:schemeClr>
                </a:solidFill>
              </a:rPr>
              <a:t> 53-59</a:t>
            </a:r>
            <a:endParaRPr lang="en-US" altLang="en-US" sz="4000" b="1" u="sng" dirty="0">
              <a:solidFill>
                <a:schemeClr val="bg1">
                  <a:lumMod val="95000"/>
                </a:schemeClr>
              </a:solidFill>
            </a:endParaRPr>
          </a:p>
        </p:txBody>
      </p:sp>
      <p:pic>
        <p:nvPicPr>
          <p:cNvPr id="2051" name="Picture 6" descr="image: postcard of Brooklyn Brid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86063" y="2347913"/>
            <a:ext cx="3571875" cy="3028950"/>
          </a:xfrm>
          <a:noFill/>
        </p:spPr>
      </p:pic>
    </p:spTree>
    <p:extLst>
      <p:ext uri="{BB962C8B-B14F-4D97-AF65-F5344CB8AC3E}">
        <p14:creationId xmlns:p14="http://schemas.microsoft.com/office/powerpoint/2010/main" val="113084005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bg1"/>
                </a:solidFill>
              </a:rPr>
              <a:t>Pg</a:t>
            </a:r>
            <a:r>
              <a:rPr lang="en-GB" dirty="0" smtClean="0">
                <a:solidFill>
                  <a:schemeClr val="bg1"/>
                </a:solidFill>
              </a:rPr>
              <a:t> 53-59</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r>
              <a:rPr lang="en-GB" dirty="0" smtClean="0">
                <a:solidFill>
                  <a:schemeClr val="bg1"/>
                </a:solidFill>
              </a:rPr>
              <a:t>Alfieri</a:t>
            </a:r>
          </a:p>
          <a:p>
            <a:endParaRPr lang="en-GB" dirty="0" smtClean="0">
              <a:solidFill>
                <a:schemeClr val="bg1"/>
              </a:solidFill>
            </a:endParaRPr>
          </a:p>
          <a:p>
            <a:r>
              <a:rPr lang="en-GB" dirty="0" smtClean="0">
                <a:solidFill>
                  <a:schemeClr val="bg1"/>
                </a:solidFill>
              </a:rPr>
              <a:t>Eddie</a:t>
            </a:r>
          </a:p>
          <a:p>
            <a:endParaRPr lang="en-GB" dirty="0" smtClean="0">
              <a:solidFill>
                <a:schemeClr val="bg1"/>
              </a:solidFill>
            </a:endParaRPr>
          </a:p>
          <a:p>
            <a:r>
              <a:rPr lang="en-GB" dirty="0" smtClean="0">
                <a:solidFill>
                  <a:schemeClr val="bg1"/>
                </a:solidFill>
              </a:rPr>
              <a:t>Catherine</a:t>
            </a:r>
          </a:p>
          <a:p>
            <a:endParaRPr lang="en-GB" dirty="0" smtClean="0">
              <a:solidFill>
                <a:schemeClr val="bg1"/>
              </a:solidFill>
            </a:endParaRPr>
          </a:p>
          <a:p>
            <a:endParaRPr lang="en-GB" dirty="0" smtClean="0">
              <a:solidFill>
                <a:schemeClr val="bg1"/>
              </a:solidFill>
            </a:endParaRPr>
          </a:p>
          <a:p>
            <a:r>
              <a:rPr lang="en-GB" dirty="0" smtClean="0">
                <a:solidFill>
                  <a:schemeClr val="bg1"/>
                </a:solidFill>
              </a:rPr>
              <a:t>Rodolpho</a:t>
            </a:r>
            <a:endParaRPr lang="en-GB" dirty="0">
              <a:solidFill>
                <a:schemeClr val="bg1"/>
              </a:solidFill>
            </a:endParaRPr>
          </a:p>
        </p:txBody>
      </p:sp>
    </p:spTree>
    <p:extLst>
      <p:ext uri="{BB962C8B-B14F-4D97-AF65-F5344CB8AC3E}">
        <p14:creationId xmlns:p14="http://schemas.microsoft.com/office/powerpoint/2010/main" val="16171126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 Kissing Scene</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The kissing scene is one of the most shocking/dramatic scenes in the play</a:t>
            </a:r>
          </a:p>
          <a:p>
            <a:endParaRPr lang="en-GB" dirty="0">
              <a:solidFill>
                <a:schemeClr val="bg1"/>
              </a:solidFill>
            </a:endParaRPr>
          </a:p>
          <a:p>
            <a:r>
              <a:rPr lang="en-GB" dirty="0" smtClean="0">
                <a:solidFill>
                  <a:schemeClr val="bg1"/>
                </a:solidFill>
              </a:rPr>
              <a:t>Both kisses are controversial in their own way</a:t>
            </a:r>
          </a:p>
          <a:p>
            <a:endParaRPr lang="en-GB" dirty="0">
              <a:solidFill>
                <a:schemeClr val="bg1"/>
              </a:solidFill>
            </a:endParaRPr>
          </a:p>
          <a:p>
            <a:r>
              <a:rPr lang="en-GB" dirty="0" smtClean="0">
                <a:solidFill>
                  <a:schemeClr val="bg1"/>
                </a:solidFill>
              </a:rPr>
              <a:t>Briefly explain why each kiss is so controversial</a:t>
            </a:r>
            <a:endParaRPr lang="en-GB" dirty="0">
              <a:solidFill>
                <a:schemeClr val="bg1"/>
              </a:solidFill>
            </a:endParaRPr>
          </a:p>
        </p:txBody>
      </p:sp>
      <p:pic>
        <p:nvPicPr>
          <p:cNvPr id="1031" name="Picture 7" descr="C:\Users\mi3069a\AppData\Local\Microsoft\Windows\Temporary Internet Files\Content.IE5\D3IGD9E7\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mi3069a\AppData\Local\Microsoft\Windows\Temporary Internet Files\Content.IE5\TAN180R1\besos_01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28600"/>
            <a:ext cx="1676400" cy="117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60007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Eddie and Catherine’s kiss</a:t>
            </a:r>
            <a:endParaRPr lang="en-GB" dirty="0">
              <a:solidFill>
                <a:schemeClr val="bg1"/>
              </a:solidFill>
            </a:endParaRPr>
          </a:p>
        </p:txBody>
      </p:sp>
      <p:sp>
        <p:nvSpPr>
          <p:cNvPr id="3" name="Content Placeholder 2"/>
          <p:cNvSpPr>
            <a:spLocks noGrp="1"/>
          </p:cNvSpPr>
          <p:nvPr>
            <p:ph idx="1"/>
          </p:nvPr>
        </p:nvSpPr>
        <p:spPr/>
        <p:txBody>
          <a:bodyPr/>
          <a:lstStyle/>
          <a:p>
            <a:endParaRPr lang="en-GB" dirty="0">
              <a:solidFill>
                <a:schemeClr val="bg1"/>
              </a:solidFill>
            </a:endParaRPr>
          </a:p>
        </p:txBody>
      </p:sp>
    </p:spTree>
    <p:extLst>
      <p:ext uri="{BB962C8B-B14F-4D97-AF65-F5344CB8AC3E}">
        <p14:creationId xmlns:p14="http://schemas.microsoft.com/office/powerpoint/2010/main" val="292656575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Eddie and Catherine’s Kiss</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chemeClr val="bg1"/>
                </a:solidFill>
              </a:rPr>
              <a:t>Eddie and Catherine’s kiss indicates to us that Eddie can no longer hide his sexual feelings towards his niece, and that his desire for control over her does not come from a purely fatherly place.</a:t>
            </a:r>
          </a:p>
          <a:p>
            <a:r>
              <a:rPr lang="en-GB" dirty="0">
                <a:solidFill>
                  <a:schemeClr val="bg1"/>
                </a:solidFill>
              </a:rPr>
              <a:t>The kiss is an act of dominance and </a:t>
            </a:r>
            <a:r>
              <a:rPr lang="en-GB" dirty="0" smtClean="0">
                <a:solidFill>
                  <a:schemeClr val="bg1"/>
                </a:solidFill>
              </a:rPr>
              <a:t>passion, claiming Catherine as his own.</a:t>
            </a:r>
          </a:p>
          <a:p>
            <a:r>
              <a:rPr lang="en-GB" dirty="0" smtClean="0">
                <a:solidFill>
                  <a:schemeClr val="bg1"/>
                </a:solidFill>
              </a:rPr>
              <a:t>This kiss is controversial as it changes the relationship between these characters, and Catherine is now aware of Eddie’s desire for her.</a:t>
            </a:r>
          </a:p>
        </p:txBody>
      </p:sp>
      <p:pic>
        <p:nvPicPr>
          <p:cNvPr id="2050" name="Picture 2" descr="C:\Users\mi3069a\AppData\Local\Microsoft\Windows\Temporary Internet Files\Content.IE5\TAN180R1\besos_0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6126" y="15949"/>
            <a:ext cx="1497873" cy="105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22423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Eddie and Rodolpho’s Kiss</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bg1"/>
                </a:solidFill>
              </a:rPr>
              <a:t>Eddie and Rodolpho’s kiss is a display of dominance from Eddie-he is trying to embarrass Rodolpho and prove the subtle accusations he has made about Rodolpho’s sexuality as true.</a:t>
            </a:r>
          </a:p>
          <a:p>
            <a:r>
              <a:rPr lang="en-GB" dirty="0" smtClean="0">
                <a:solidFill>
                  <a:schemeClr val="bg1"/>
                </a:solidFill>
              </a:rPr>
              <a:t>Eddie kisses Rodolpho in an attempt to both intimidate him and ‘out’ him to Catherine-by kissing Rodolpho, he wants to prove R is not masculine enough for C.</a:t>
            </a:r>
          </a:p>
          <a:p>
            <a:r>
              <a:rPr lang="en-GB" dirty="0" smtClean="0">
                <a:solidFill>
                  <a:schemeClr val="bg1"/>
                </a:solidFill>
              </a:rPr>
              <a:t>This would have been especially controversial in the 1950s, when being homosexual was illegal and severely punished.</a:t>
            </a:r>
          </a:p>
          <a:p>
            <a:endParaRPr lang="en-GB" dirty="0" smtClean="0">
              <a:solidFill>
                <a:schemeClr val="bg1"/>
              </a:solidFill>
            </a:endParaRPr>
          </a:p>
        </p:txBody>
      </p:sp>
      <p:pic>
        <p:nvPicPr>
          <p:cNvPr id="2050" name="Picture 2" descr="C:\Users\mi3069a\AppData\Local\Microsoft\Windows\Temporary Internet Files\Content.IE5\TAN180R1\besos_0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6126" y="15949"/>
            <a:ext cx="1497873" cy="105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02884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Scene</a:t>
            </a:r>
            <a:endParaRPr lang="en-GB"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GB" dirty="0">
                <a:solidFill>
                  <a:schemeClr val="bg1"/>
                </a:solidFill>
              </a:rPr>
              <a:t>A key scene is one in which:</a:t>
            </a:r>
          </a:p>
          <a:p>
            <a:pPr marL="0" indent="0">
              <a:buNone/>
            </a:pPr>
            <a:r>
              <a:rPr lang="en-GB" dirty="0">
                <a:solidFill>
                  <a:schemeClr val="bg1"/>
                </a:solidFill>
              </a:rPr>
              <a:t>- there is a turning point</a:t>
            </a:r>
          </a:p>
          <a:p>
            <a:pPr marL="0" indent="0">
              <a:buNone/>
            </a:pPr>
            <a:r>
              <a:rPr lang="en-GB" dirty="0">
                <a:solidFill>
                  <a:schemeClr val="bg1"/>
                </a:solidFill>
              </a:rPr>
              <a:t>- a character develops or is exposed in some way</a:t>
            </a:r>
          </a:p>
          <a:p>
            <a:pPr marL="0" indent="0">
              <a:buNone/>
            </a:pPr>
            <a:r>
              <a:rPr lang="en-GB" dirty="0">
                <a:solidFill>
                  <a:schemeClr val="bg1"/>
                </a:solidFill>
              </a:rPr>
              <a:t>- tension/conflict between characters is built</a:t>
            </a:r>
          </a:p>
          <a:p>
            <a:pPr>
              <a:buFontTx/>
              <a:buChar char="-"/>
            </a:pPr>
            <a:r>
              <a:rPr lang="en-GB" dirty="0" smtClean="0">
                <a:solidFill>
                  <a:schemeClr val="bg1"/>
                </a:solidFill>
              </a:rPr>
              <a:t>something </a:t>
            </a:r>
            <a:r>
              <a:rPr lang="en-GB" dirty="0">
                <a:solidFill>
                  <a:schemeClr val="bg1"/>
                </a:solidFill>
              </a:rPr>
              <a:t>important happens to move the plot </a:t>
            </a:r>
            <a:r>
              <a:rPr lang="en-GB" dirty="0" smtClean="0">
                <a:solidFill>
                  <a:schemeClr val="bg1"/>
                </a:solidFill>
              </a:rPr>
              <a:t>along</a:t>
            </a:r>
          </a:p>
          <a:p>
            <a:pPr>
              <a:buFontTx/>
              <a:buChar char="-"/>
            </a:pPr>
            <a:endParaRPr lang="en-GB" dirty="0"/>
          </a:p>
          <a:p>
            <a:pPr marL="0" indent="0">
              <a:buNone/>
            </a:pPr>
            <a:r>
              <a:rPr lang="en-GB" dirty="0" smtClean="0">
                <a:solidFill>
                  <a:schemeClr val="bg1"/>
                </a:solidFill>
              </a:rPr>
              <a:t>Which of these statements applies to the scene we have read today? Why? Discuss in your groups why the kissing scene can be seen as a pivotal moment in the play</a:t>
            </a:r>
            <a:endParaRPr lang="en-GB" dirty="0"/>
          </a:p>
        </p:txBody>
      </p:sp>
    </p:spTree>
    <p:extLst>
      <p:ext uri="{BB962C8B-B14F-4D97-AF65-F5344CB8AC3E}">
        <p14:creationId xmlns:p14="http://schemas.microsoft.com/office/powerpoint/2010/main" val="300298648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Scene-</a:t>
            </a:r>
            <a:r>
              <a:rPr lang="en-GB" dirty="0" err="1" smtClean="0">
                <a:solidFill>
                  <a:schemeClr val="bg1"/>
                </a:solidFill>
              </a:rPr>
              <a:t>pg</a:t>
            </a:r>
            <a:r>
              <a:rPr lang="en-GB" dirty="0" smtClean="0">
                <a:solidFill>
                  <a:schemeClr val="bg1"/>
                </a:solidFill>
              </a:rPr>
              <a:t> 53-59</a:t>
            </a:r>
            <a:endParaRPr lang="en-GB"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2966645"/>
              </p:ext>
            </p:extLst>
          </p:nvPr>
        </p:nvGraphicFramePr>
        <p:xfrm>
          <a:off x="457200" y="1600200"/>
          <a:ext cx="8229600" cy="4419600"/>
        </p:xfrm>
        <a:graphic>
          <a:graphicData uri="http://schemas.openxmlformats.org/drawingml/2006/table">
            <a:tbl>
              <a:tblPr firstRow="1" bandRow="1">
                <a:tableStyleId>{5C22544A-7EE6-4342-B048-85BDC9FD1C3A}</a:tableStyleId>
              </a:tblPr>
              <a:tblGrid>
                <a:gridCol w="2743200"/>
                <a:gridCol w="2743200"/>
                <a:gridCol w="2743200"/>
              </a:tblGrid>
              <a:tr h="533400">
                <a:tc>
                  <a:txBody>
                    <a:bodyPr/>
                    <a:lstStyle/>
                    <a:p>
                      <a:r>
                        <a:rPr lang="en-GB" dirty="0" smtClean="0"/>
                        <a:t>Key Scene Criteria</a:t>
                      </a:r>
                      <a:endParaRPr lang="en-GB" dirty="0"/>
                    </a:p>
                  </a:txBody>
                  <a:tcPr/>
                </a:tc>
                <a:tc>
                  <a:txBody>
                    <a:bodyPr/>
                    <a:lstStyle/>
                    <a:p>
                      <a:r>
                        <a:rPr lang="en-GB" dirty="0" smtClean="0"/>
                        <a:t>Moment</a:t>
                      </a:r>
                      <a:endParaRPr lang="en-GB" dirty="0"/>
                    </a:p>
                  </a:txBody>
                  <a:tcPr/>
                </a:tc>
                <a:tc>
                  <a:txBody>
                    <a:bodyPr/>
                    <a:lstStyle/>
                    <a:p>
                      <a:r>
                        <a:rPr lang="en-GB" dirty="0" smtClean="0"/>
                        <a:t>Quotation</a:t>
                      </a:r>
                      <a:endParaRPr lang="en-GB" dirty="0"/>
                    </a:p>
                  </a:txBody>
                  <a:tcPr/>
                </a:tc>
              </a:tr>
              <a:tr h="868680">
                <a:tc>
                  <a:txBody>
                    <a:bodyPr/>
                    <a:lstStyle/>
                    <a:p>
                      <a:r>
                        <a:rPr lang="en-GB" dirty="0" smtClean="0">
                          <a:solidFill>
                            <a:schemeClr val="tx1"/>
                          </a:solidFill>
                        </a:rPr>
                        <a:t>there is a turning point</a:t>
                      </a:r>
                      <a:endParaRPr lang="en-GB" dirty="0">
                        <a:solidFill>
                          <a:schemeClr val="tx1"/>
                        </a:solidFill>
                      </a:endParaRPr>
                    </a:p>
                  </a:txBody>
                  <a:tcPr/>
                </a:tc>
                <a:tc>
                  <a:txBody>
                    <a:bodyPr/>
                    <a:lstStyle/>
                    <a:p>
                      <a:endParaRPr lang="en-GB" dirty="0">
                        <a:solidFill>
                          <a:schemeClr val="tx1"/>
                        </a:solidFill>
                      </a:endParaRPr>
                    </a:p>
                  </a:txBody>
                  <a:tcPr/>
                </a:tc>
                <a:tc>
                  <a:txBody>
                    <a:bodyPr/>
                    <a:lstStyle/>
                    <a:p>
                      <a:endParaRPr lang="en-GB">
                        <a:solidFill>
                          <a:schemeClr val="tx1"/>
                        </a:solidFill>
                      </a:endParaRPr>
                    </a:p>
                  </a:txBody>
                  <a:tcPr/>
                </a:tc>
              </a:tr>
              <a:tr h="86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 character develops or is exposed in some way</a:t>
                      </a:r>
                    </a:p>
                    <a:p>
                      <a:endParaRPr lang="en-GB" dirty="0">
                        <a:solidFill>
                          <a:schemeClr val="tx1"/>
                        </a:solidFill>
                      </a:endParaRPr>
                    </a:p>
                  </a:txBody>
                  <a:tcPr/>
                </a:tc>
                <a:tc>
                  <a:txBody>
                    <a:bodyPr/>
                    <a:lstStyle/>
                    <a:p>
                      <a:endParaRPr lang="en-GB">
                        <a:solidFill>
                          <a:schemeClr val="tx1"/>
                        </a:solidFill>
                      </a:endParaRPr>
                    </a:p>
                  </a:txBody>
                  <a:tcPr/>
                </a:tc>
                <a:tc>
                  <a:txBody>
                    <a:bodyPr/>
                    <a:lstStyle/>
                    <a:p>
                      <a:endParaRPr lang="en-GB">
                        <a:solidFill>
                          <a:schemeClr val="tx1"/>
                        </a:solidFill>
                      </a:endParaRPr>
                    </a:p>
                  </a:txBody>
                  <a:tcPr/>
                </a:tc>
              </a:tr>
              <a:tr h="86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tension/conflict between characters is built</a:t>
                      </a:r>
                    </a:p>
                    <a:p>
                      <a:endParaRPr lang="en-GB" dirty="0">
                        <a:solidFill>
                          <a:schemeClr val="tx1"/>
                        </a:solidFill>
                      </a:endParaRPr>
                    </a:p>
                  </a:txBody>
                  <a:tcPr/>
                </a:tc>
                <a:tc>
                  <a:txBody>
                    <a:bodyPr/>
                    <a:lstStyle/>
                    <a:p>
                      <a:endParaRPr lang="en-GB">
                        <a:solidFill>
                          <a:schemeClr val="tx1"/>
                        </a:solidFill>
                      </a:endParaRPr>
                    </a:p>
                  </a:txBody>
                  <a:tcPr/>
                </a:tc>
                <a:tc>
                  <a:txBody>
                    <a:bodyPr/>
                    <a:lstStyle/>
                    <a:p>
                      <a:endParaRPr lang="en-GB">
                        <a:solidFill>
                          <a:schemeClr val="tx1"/>
                        </a:solidFill>
                      </a:endParaRPr>
                    </a:p>
                  </a:txBody>
                  <a:tcPr/>
                </a:tc>
              </a:tr>
              <a:tr h="86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something important happens to move the plot along</a:t>
                      </a:r>
                    </a:p>
                    <a:p>
                      <a:endParaRPr lang="en-GB" dirty="0">
                        <a:solidFill>
                          <a:schemeClr val="tx1"/>
                        </a:solidFill>
                      </a:endParaRPr>
                    </a:p>
                  </a:txBody>
                  <a:tcPr/>
                </a:tc>
                <a:tc>
                  <a:txBody>
                    <a:bodyPr/>
                    <a:lstStyle/>
                    <a:p>
                      <a:r>
                        <a:rPr lang="en-GB" dirty="0" smtClean="0">
                          <a:solidFill>
                            <a:schemeClr val="tx1"/>
                          </a:solidFill>
                        </a:rPr>
                        <a:t>Catherine decides</a:t>
                      </a:r>
                      <a:r>
                        <a:rPr lang="en-GB" baseline="0" dirty="0" smtClean="0">
                          <a:solidFill>
                            <a:schemeClr val="tx1"/>
                          </a:solidFill>
                        </a:rPr>
                        <a:t> to leave with Rodolpho</a:t>
                      </a:r>
                      <a:endParaRPr lang="en-GB" dirty="0">
                        <a:solidFill>
                          <a:schemeClr val="tx1"/>
                        </a:solidFill>
                      </a:endParaRPr>
                    </a:p>
                  </a:txBody>
                  <a:tcPr/>
                </a:tc>
                <a:tc>
                  <a:txBody>
                    <a:bodyPr/>
                    <a:lstStyle/>
                    <a:p>
                      <a:r>
                        <a:rPr lang="en-GB" dirty="0" smtClean="0">
                          <a:solidFill>
                            <a:schemeClr val="tx1"/>
                          </a:solidFill>
                        </a:rPr>
                        <a:t>“I’m going with him, Eddie. (she starts toward Rodolpho)” (</a:t>
                      </a:r>
                      <a:r>
                        <a:rPr lang="en-GB" dirty="0" err="1" smtClean="0">
                          <a:solidFill>
                            <a:schemeClr val="tx1"/>
                          </a:solidFill>
                        </a:rPr>
                        <a:t>pg</a:t>
                      </a:r>
                      <a:r>
                        <a:rPr lang="en-GB" dirty="0" smtClean="0">
                          <a:solidFill>
                            <a:schemeClr val="tx1"/>
                          </a:solidFill>
                        </a:rPr>
                        <a:t> 59)</a:t>
                      </a:r>
                      <a:endParaRPr lang="en-GB" dirty="0">
                        <a:solidFill>
                          <a:schemeClr val="tx1"/>
                        </a:solidFill>
                      </a:endParaRPr>
                    </a:p>
                  </a:txBody>
                  <a:tcPr/>
                </a:tc>
              </a:tr>
            </a:tbl>
          </a:graphicData>
        </a:graphic>
      </p:graphicFrame>
    </p:spTree>
    <p:extLst>
      <p:ext uri="{BB962C8B-B14F-4D97-AF65-F5344CB8AC3E}">
        <p14:creationId xmlns:p14="http://schemas.microsoft.com/office/powerpoint/2010/main" val="180408843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Scene-</a:t>
            </a:r>
            <a:r>
              <a:rPr lang="en-GB" dirty="0" err="1" smtClean="0">
                <a:solidFill>
                  <a:schemeClr val="bg1"/>
                </a:solidFill>
              </a:rPr>
              <a:t>pg</a:t>
            </a:r>
            <a:r>
              <a:rPr lang="en-GB" dirty="0" smtClean="0">
                <a:solidFill>
                  <a:schemeClr val="bg1"/>
                </a:solidFill>
              </a:rPr>
              <a:t> 53-59</a:t>
            </a:r>
            <a:endParaRPr lang="en-GB"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2035218"/>
              </p:ext>
            </p:extLst>
          </p:nvPr>
        </p:nvGraphicFramePr>
        <p:xfrm>
          <a:off x="457200" y="1600200"/>
          <a:ext cx="8229600" cy="4739640"/>
        </p:xfrm>
        <a:graphic>
          <a:graphicData uri="http://schemas.openxmlformats.org/drawingml/2006/table">
            <a:tbl>
              <a:tblPr firstRow="1" bandRow="1">
                <a:tableStyleId>{5C22544A-7EE6-4342-B048-85BDC9FD1C3A}</a:tableStyleId>
              </a:tblPr>
              <a:tblGrid>
                <a:gridCol w="2743200"/>
                <a:gridCol w="2743200"/>
                <a:gridCol w="2743200"/>
              </a:tblGrid>
              <a:tr h="533400">
                <a:tc>
                  <a:txBody>
                    <a:bodyPr/>
                    <a:lstStyle/>
                    <a:p>
                      <a:r>
                        <a:rPr lang="en-GB" dirty="0" smtClean="0"/>
                        <a:t>Key Scene Criteria</a:t>
                      </a:r>
                      <a:endParaRPr lang="en-GB" dirty="0"/>
                    </a:p>
                  </a:txBody>
                  <a:tcPr/>
                </a:tc>
                <a:tc>
                  <a:txBody>
                    <a:bodyPr/>
                    <a:lstStyle/>
                    <a:p>
                      <a:r>
                        <a:rPr lang="en-GB" dirty="0" smtClean="0"/>
                        <a:t>Moment</a:t>
                      </a:r>
                      <a:endParaRPr lang="en-GB" dirty="0"/>
                    </a:p>
                  </a:txBody>
                  <a:tcPr/>
                </a:tc>
                <a:tc>
                  <a:txBody>
                    <a:bodyPr/>
                    <a:lstStyle/>
                    <a:p>
                      <a:r>
                        <a:rPr lang="en-GB" dirty="0" smtClean="0"/>
                        <a:t>Quotation</a:t>
                      </a:r>
                      <a:endParaRPr lang="en-GB" dirty="0"/>
                    </a:p>
                  </a:txBody>
                  <a:tcPr/>
                </a:tc>
              </a:tr>
              <a:tr h="868680">
                <a:tc>
                  <a:txBody>
                    <a:bodyPr/>
                    <a:lstStyle/>
                    <a:p>
                      <a:r>
                        <a:rPr lang="en-GB" dirty="0" smtClean="0">
                          <a:solidFill>
                            <a:schemeClr val="tx1"/>
                          </a:solidFill>
                        </a:rPr>
                        <a:t>there is a turning point</a:t>
                      </a:r>
                      <a:endParaRPr lang="en-GB" dirty="0">
                        <a:solidFill>
                          <a:schemeClr val="tx1"/>
                        </a:solidFill>
                      </a:endParaRPr>
                    </a:p>
                  </a:txBody>
                  <a:tcPr/>
                </a:tc>
                <a:tc>
                  <a:txBody>
                    <a:bodyPr/>
                    <a:lstStyle/>
                    <a:p>
                      <a:r>
                        <a:rPr lang="en-GB" dirty="0" smtClean="0">
                          <a:solidFill>
                            <a:schemeClr val="tx1"/>
                          </a:solidFill>
                        </a:rPr>
                        <a:t>When Eddie kisses Catherine</a:t>
                      </a:r>
                      <a:endParaRPr lang="en-GB" dirty="0">
                        <a:solidFill>
                          <a:schemeClr val="tx1"/>
                        </a:solidFill>
                      </a:endParaRPr>
                    </a:p>
                  </a:txBody>
                  <a:tcPr/>
                </a:tc>
                <a:tc>
                  <a:txBody>
                    <a:bodyPr/>
                    <a:lstStyle/>
                    <a:p>
                      <a:r>
                        <a:rPr lang="en-GB" dirty="0" smtClean="0">
                          <a:solidFill>
                            <a:schemeClr val="tx1"/>
                          </a:solidFill>
                        </a:rPr>
                        <a:t>“she strives</a:t>
                      </a:r>
                      <a:r>
                        <a:rPr lang="en-GB" baseline="0" dirty="0" smtClean="0">
                          <a:solidFill>
                            <a:schemeClr val="tx1"/>
                          </a:solidFill>
                        </a:rPr>
                        <a:t> to free herself, he kisses her on the </a:t>
                      </a:r>
                      <a:r>
                        <a:rPr lang="en-GB" baseline="0" dirty="0" err="1" smtClean="0">
                          <a:solidFill>
                            <a:schemeClr val="tx1"/>
                          </a:solidFill>
                        </a:rPr>
                        <a:t>mouth</a:t>
                      </a:r>
                      <a:r>
                        <a:rPr lang="en-GB" dirty="0" err="1" smtClean="0">
                          <a:solidFill>
                            <a:schemeClr val="tx1"/>
                          </a:solidFill>
                        </a:rPr>
                        <a:t>”pg</a:t>
                      </a:r>
                      <a:r>
                        <a:rPr lang="en-GB" dirty="0" smtClean="0">
                          <a:solidFill>
                            <a:schemeClr val="tx1"/>
                          </a:solidFill>
                        </a:rPr>
                        <a:t> 58</a:t>
                      </a:r>
                      <a:endParaRPr lang="en-GB" dirty="0">
                        <a:solidFill>
                          <a:schemeClr val="tx1"/>
                        </a:solidFill>
                      </a:endParaRPr>
                    </a:p>
                  </a:txBody>
                  <a:tcPr/>
                </a:tc>
              </a:tr>
              <a:tr h="86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a character develops or is exposed in some way</a:t>
                      </a:r>
                    </a:p>
                    <a:p>
                      <a:endParaRPr lang="en-GB" dirty="0">
                        <a:solidFill>
                          <a:schemeClr val="tx1"/>
                        </a:solidFill>
                      </a:endParaRPr>
                    </a:p>
                  </a:txBody>
                  <a:tcPr/>
                </a:tc>
                <a:tc>
                  <a:txBody>
                    <a:bodyPr/>
                    <a:lstStyle/>
                    <a:p>
                      <a:r>
                        <a:rPr lang="en-GB" dirty="0" smtClean="0">
                          <a:solidFill>
                            <a:schemeClr val="tx1"/>
                          </a:solidFill>
                        </a:rPr>
                        <a:t>“            ”</a:t>
                      </a:r>
                      <a:endParaRPr lang="en-GB" dirty="0">
                        <a:solidFill>
                          <a:schemeClr val="tx1"/>
                        </a:solidFill>
                      </a:endParaRPr>
                    </a:p>
                  </a:txBody>
                  <a:tcPr/>
                </a:tc>
                <a:tc>
                  <a:txBody>
                    <a:bodyPr/>
                    <a:lstStyle/>
                    <a:p>
                      <a:r>
                        <a:rPr lang="en-GB" dirty="0" smtClean="0">
                          <a:solidFill>
                            <a:schemeClr val="tx1"/>
                          </a:solidFill>
                        </a:rPr>
                        <a:t>“                           “</a:t>
                      </a:r>
                      <a:endParaRPr lang="en-GB" dirty="0">
                        <a:solidFill>
                          <a:schemeClr val="tx1"/>
                        </a:solidFill>
                      </a:endParaRPr>
                    </a:p>
                  </a:txBody>
                  <a:tcPr/>
                </a:tc>
              </a:tr>
              <a:tr h="86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tension/conflict between characters is built</a:t>
                      </a:r>
                    </a:p>
                    <a:p>
                      <a:endParaRPr lang="en-GB" dirty="0">
                        <a:solidFill>
                          <a:schemeClr val="tx1"/>
                        </a:solidFill>
                      </a:endParaRPr>
                    </a:p>
                  </a:txBody>
                  <a:tcPr/>
                </a:tc>
                <a:tc>
                  <a:txBody>
                    <a:bodyPr/>
                    <a:lstStyle/>
                    <a:p>
                      <a:r>
                        <a:rPr lang="en-GB" dirty="0" smtClean="0">
                          <a:solidFill>
                            <a:schemeClr val="tx1"/>
                          </a:solidFill>
                        </a:rPr>
                        <a:t>When Eddie kisses Rodolpho</a:t>
                      </a:r>
                      <a:endParaRPr lang="en-GB" dirty="0">
                        <a:solidFill>
                          <a:schemeClr val="tx1"/>
                        </a:solidFill>
                      </a:endParaRPr>
                    </a:p>
                  </a:txBody>
                  <a:tcPr/>
                </a:tc>
                <a:tc>
                  <a:txBody>
                    <a:bodyPr/>
                    <a:lstStyle/>
                    <a:p>
                      <a:r>
                        <a:rPr lang="en-GB" dirty="0" smtClean="0">
                          <a:solidFill>
                            <a:schemeClr val="tx1"/>
                          </a:solidFill>
                        </a:rPr>
                        <a:t>“Rodolpho</a:t>
                      </a:r>
                      <a:r>
                        <a:rPr lang="en-GB" baseline="0" dirty="0" smtClean="0">
                          <a:solidFill>
                            <a:schemeClr val="tx1"/>
                          </a:solidFill>
                        </a:rPr>
                        <a:t> flies at him in attack. Eddie pins his arms, laughing, and suddenly kisses </a:t>
                      </a:r>
                      <a:r>
                        <a:rPr lang="en-GB" baseline="0" dirty="0" err="1" smtClean="0">
                          <a:solidFill>
                            <a:schemeClr val="tx1"/>
                          </a:solidFill>
                        </a:rPr>
                        <a:t>him</a:t>
                      </a:r>
                      <a:r>
                        <a:rPr lang="en-GB" dirty="0" err="1" smtClean="0">
                          <a:solidFill>
                            <a:schemeClr val="tx1"/>
                          </a:solidFill>
                        </a:rPr>
                        <a:t>”pg</a:t>
                      </a:r>
                      <a:r>
                        <a:rPr lang="en-GB" dirty="0" smtClean="0">
                          <a:solidFill>
                            <a:schemeClr val="tx1"/>
                          </a:solidFill>
                        </a:rPr>
                        <a:t> 58</a:t>
                      </a:r>
                      <a:endParaRPr lang="en-GB" dirty="0">
                        <a:solidFill>
                          <a:schemeClr val="tx1"/>
                        </a:solidFill>
                      </a:endParaRPr>
                    </a:p>
                  </a:txBody>
                  <a:tcPr/>
                </a:tc>
              </a:tr>
              <a:tr h="868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something important happens to move the plot along</a:t>
                      </a:r>
                    </a:p>
                    <a:p>
                      <a:endParaRPr lang="en-GB" dirty="0">
                        <a:solidFill>
                          <a:schemeClr val="tx1"/>
                        </a:solidFill>
                      </a:endParaRPr>
                    </a:p>
                  </a:txBody>
                  <a:tcPr/>
                </a:tc>
                <a:tc>
                  <a:txBody>
                    <a:bodyPr/>
                    <a:lstStyle/>
                    <a:p>
                      <a:r>
                        <a:rPr lang="en-GB" dirty="0" smtClean="0">
                          <a:solidFill>
                            <a:schemeClr val="tx1"/>
                          </a:solidFill>
                        </a:rPr>
                        <a:t>Catherine decides</a:t>
                      </a:r>
                      <a:r>
                        <a:rPr lang="en-GB" baseline="0" dirty="0" smtClean="0">
                          <a:solidFill>
                            <a:schemeClr val="tx1"/>
                          </a:solidFill>
                        </a:rPr>
                        <a:t> to leave with Rodolpho</a:t>
                      </a:r>
                      <a:endParaRPr lang="en-GB" dirty="0">
                        <a:solidFill>
                          <a:schemeClr val="tx1"/>
                        </a:solidFill>
                      </a:endParaRPr>
                    </a:p>
                  </a:txBody>
                  <a:tcPr/>
                </a:tc>
                <a:tc>
                  <a:txBody>
                    <a:bodyPr/>
                    <a:lstStyle/>
                    <a:p>
                      <a:r>
                        <a:rPr lang="en-GB" dirty="0" smtClean="0">
                          <a:solidFill>
                            <a:schemeClr val="tx1"/>
                          </a:solidFill>
                        </a:rPr>
                        <a:t>“I’m going with him, Eddie. (she starts toward Rodolpho)” (</a:t>
                      </a:r>
                      <a:r>
                        <a:rPr lang="en-GB" dirty="0" err="1" smtClean="0">
                          <a:solidFill>
                            <a:schemeClr val="tx1"/>
                          </a:solidFill>
                        </a:rPr>
                        <a:t>pg</a:t>
                      </a:r>
                      <a:r>
                        <a:rPr lang="en-GB" dirty="0" smtClean="0">
                          <a:solidFill>
                            <a:schemeClr val="tx1"/>
                          </a:solidFill>
                        </a:rPr>
                        <a:t> 59)</a:t>
                      </a:r>
                      <a:endParaRPr lang="en-GB" dirty="0">
                        <a:solidFill>
                          <a:schemeClr val="tx1"/>
                        </a:solidFill>
                      </a:endParaRPr>
                    </a:p>
                  </a:txBody>
                  <a:tcPr/>
                </a:tc>
              </a:tr>
            </a:tbl>
          </a:graphicData>
        </a:graphic>
      </p:graphicFrame>
    </p:spTree>
    <p:extLst>
      <p:ext uri="{BB962C8B-B14F-4D97-AF65-F5344CB8AC3E}">
        <p14:creationId xmlns:p14="http://schemas.microsoft.com/office/powerpoint/2010/main" val="2249819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lumMod val="95000"/>
                  </a:schemeClr>
                </a:solidFill>
              </a:rPr>
              <a:t>Scenic Arrangements/</a:t>
            </a:r>
            <a:r>
              <a:rPr lang="en-GB" dirty="0" err="1" smtClean="0">
                <a:solidFill>
                  <a:schemeClr val="bg1">
                    <a:lumMod val="95000"/>
                  </a:schemeClr>
                </a:solidFill>
              </a:rPr>
              <a:t>Mise</a:t>
            </a:r>
            <a:r>
              <a:rPr lang="en-GB" dirty="0" smtClean="0">
                <a:solidFill>
                  <a:schemeClr val="bg1">
                    <a:lumMod val="95000"/>
                  </a:schemeClr>
                </a:solidFill>
              </a:rPr>
              <a:t>-en-Scene</a:t>
            </a:r>
            <a:endParaRPr lang="en-GB" dirty="0">
              <a:solidFill>
                <a:schemeClr val="bg1">
                  <a:lumMod val="95000"/>
                </a:schemeClr>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lumMod val="95000"/>
                  </a:schemeClr>
                </a:solidFill>
              </a:rPr>
              <a:t>Definition?</a:t>
            </a:r>
          </a:p>
          <a:p>
            <a:pPr marL="0" indent="0">
              <a:buNone/>
            </a:pPr>
            <a:r>
              <a:rPr lang="en-GB" dirty="0" smtClean="0">
                <a:solidFill>
                  <a:schemeClr val="bg1">
                    <a:lumMod val="95000"/>
                  </a:schemeClr>
                </a:solidFill>
              </a:rPr>
              <a:t>Everything you see on the stage.</a:t>
            </a:r>
          </a:p>
          <a:p>
            <a:pPr marL="0" indent="0">
              <a:buNone/>
            </a:pPr>
            <a:r>
              <a:rPr lang="en-GB" dirty="0" smtClean="0">
                <a:solidFill>
                  <a:schemeClr val="bg1">
                    <a:lumMod val="95000"/>
                  </a:schemeClr>
                </a:solidFill>
              </a:rPr>
              <a:t>Involves:</a:t>
            </a:r>
          </a:p>
          <a:p>
            <a:pPr marL="0" indent="0">
              <a:buNone/>
            </a:pPr>
            <a:r>
              <a:rPr lang="en-GB" dirty="0" smtClean="0">
                <a:solidFill>
                  <a:schemeClr val="bg1">
                    <a:lumMod val="95000"/>
                  </a:schemeClr>
                </a:solidFill>
              </a:rPr>
              <a:t>-props</a:t>
            </a:r>
          </a:p>
          <a:p>
            <a:pPr marL="0" indent="0">
              <a:buNone/>
            </a:pPr>
            <a:r>
              <a:rPr lang="en-GB" dirty="0" smtClean="0">
                <a:solidFill>
                  <a:schemeClr val="bg1">
                    <a:lumMod val="95000"/>
                  </a:schemeClr>
                </a:solidFill>
              </a:rPr>
              <a:t>-set design</a:t>
            </a:r>
          </a:p>
          <a:p>
            <a:pPr marL="0" indent="0">
              <a:buNone/>
            </a:pPr>
            <a:r>
              <a:rPr lang="en-GB" dirty="0" smtClean="0">
                <a:solidFill>
                  <a:schemeClr val="bg1">
                    <a:lumMod val="95000"/>
                  </a:schemeClr>
                </a:solidFill>
              </a:rPr>
              <a:t>-costume</a:t>
            </a:r>
          </a:p>
          <a:p>
            <a:pPr marL="0" indent="0">
              <a:buNone/>
            </a:pPr>
            <a:r>
              <a:rPr lang="en-GB" dirty="0" smtClean="0">
                <a:solidFill>
                  <a:schemeClr val="bg1">
                    <a:lumMod val="95000"/>
                  </a:schemeClr>
                </a:solidFill>
              </a:rPr>
              <a:t>-actors’ positioning</a:t>
            </a:r>
          </a:p>
          <a:p>
            <a:pPr marL="0" indent="0">
              <a:buNone/>
            </a:pPr>
            <a:endParaRPr lang="en-GB" dirty="0"/>
          </a:p>
        </p:txBody>
      </p:sp>
      <p:pic>
        <p:nvPicPr>
          <p:cNvPr id="9218" name="Picture 2" descr="C:\Users\lh1094c\AppData\Local\Microsoft\Windows\Temporary Internet Files\Content.IE5\BIRHQ45W\2851618954_0c69f70916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971800"/>
            <a:ext cx="312420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53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solidFill>
              </a:rPr>
              <a:t>Context</a:t>
            </a:r>
            <a:r>
              <a:rPr lang="en-GB" dirty="0" smtClean="0">
                <a:solidFill>
                  <a:schemeClr val="bg1"/>
                </a:solidFill>
              </a:rPr>
              <a:t>-what is happening at this point in the play</a:t>
            </a:r>
          </a:p>
          <a:p>
            <a:pPr marL="0" indent="0">
              <a:buNone/>
            </a:pP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n-important part of the play</a:t>
            </a:r>
          </a:p>
          <a:p>
            <a:pPr marL="0" indent="0">
              <a:buNone/>
            </a:pP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-what this quotation means, what it tells us about characters/themes/setting</a:t>
            </a:r>
            <a:endParaRPr lang="en-GB" dirty="0">
              <a:solidFill>
                <a:schemeClr val="bg1"/>
              </a:solidFill>
            </a:endParaRPr>
          </a:p>
        </p:txBody>
      </p:sp>
    </p:spTree>
    <p:extLst>
      <p:ext uri="{BB962C8B-B14F-4D97-AF65-F5344CB8AC3E}">
        <p14:creationId xmlns:p14="http://schemas.microsoft.com/office/powerpoint/2010/main" val="298268310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228600" y="1600200"/>
            <a:ext cx="8229600" cy="4525963"/>
          </a:xfrm>
        </p:spPr>
        <p:txBody>
          <a:bodyPr>
            <a:normAutofit fontScale="850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Rodolpho, after accused of looking for a green card</a:t>
            </a:r>
          </a:p>
          <a:p>
            <a:pPr marL="0" indent="0">
              <a:buNone/>
            </a:pPr>
            <a:r>
              <a:rPr lang="en-GB" b="1" dirty="0" smtClean="0">
                <a:solidFill>
                  <a:schemeClr val="bg1"/>
                </a:solidFill>
              </a:rPr>
              <a:t>Quotation</a:t>
            </a:r>
          </a:p>
          <a:p>
            <a:pPr marL="0" indent="0">
              <a:buNone/>
            </a:pPr>
            <a:r>
              <a:rPr lang="en-GB" dirty="0" smtClean="0">
                <a:solidFill>
                  <a:schemeClr val="bg1"/>
                </a:solidFill>
              </a:rPr>
              <a:t>“It’s so wonderful? You think we have no tall buildings in Italy?...I want to be an American so I can work, that is the only wonder here-work!” (</a:t>
            </a:r>
            <a:r>
              <a:rPr lang="en-GB" dirty="0" err="1" smtClean="0">
                <a:solidFill>
                  <a:schemeClr val="bg1"/>
                </a:solidFill>
              </a:rPr>
              <a:t>pg</a:t>
            </a:r>
            <a:r>
              <a:rPr lang="en-GB" dirty="0" smtClean="0">
                <a:solidFill>
                  <a:schemeClr val="bg1"/>
                </a:solidFill>
              </a:rPr>
              <a:t> 55)</a:t>
            </a:r>
            <a:endParaRPr lang="en-GB" b="1" dirty="0" smtClean="0">
              <a:solidFill>
                <a:schemeClr val="bg1"/>
              </a:solidFill>
            </a:endParaRPr>
          </a:p>
          <a:p>
            <a:pPr marL="0" indent="0">
              <a:buNone/>
            </a:pPr>
            <a:r>
              <a:rPr lang="en-GB" b="1" dirty="0" smtClean="0">
                <a:solidFill>
                  <a:schemeClr val="bg1"/>
                </a:solidFill>
              </a:rPr>
              <a:t>Analysis</a:t>
            </a:r>
          </a:p>
          <a:p>
            <a:pPr marL="0" indent="0">
              <a:buNone/>
            </a:pPr>
            <a:r>
              <a:rPr lang="en-GB" dirty="0" smtClean="0">
                <a:solidFill>
                  <a:schemeClr val="bg1"/>
                </a:solidFill>
              </a:rPr>
              <a:t>R is disillusioned with life in America-no longer carefree, happy character at beginning-American Dream failing; exposes R’s true noble nature-wants Catherine for love, not ulterior motive</a:t>
            </a:r>
          </a:p>
          <a:p>
            <a:pPr marL="0" indent="0">
              <a:buNone/>
            </a:pPr>
            <a:endParaRPr lang="en-GB" b="1" dirty="0" smtClean="0">
              <a:solidFill>
                <a:schemeClr val="bg1"/>
              </a:solidFill>
            </a:endParaRPr>
          </a:p>
        </p:txBody>
      </p:sp>
    </p:spTree>
    <p:extLst>
      <p:ext uri="{BB962C8B-B14F-4D97-AF65-F5344CB8AC3E}">
        <p14:creationId xmlns:p14="http://schemas.microsoft.com/office/powerpoint/2010/main" val="154610865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Quotations-Section 7</a:t>
            </a:r>
            <a:endParaRPr lang="en-GB" dirty="0">
              <a:solidFill>
                <a:schemeClr val="bg1"/>
              </a:solidFill>
            </a:endParaRPr>
          </a:p>
        </p:txBody>
      </p:sp>
      <p:sp>
        <p:nvSpPr>
          <p:cNvPr id="3" name="Content Placeholder 2"/>
          <p:cNvSpPr>
            <a:spLocks noGrp="1"/>
          </p:cNvSpPr>
          <p:nvPr>
            <p:ph idx="1"/>
          </p:nvPr>
        </p:nvSpPr>
        <p:spPr>
          <a:xfrm>
            <a:off x="457200" y="1600200"/>
            <a:ext cx="8305800" cy="4800600"/>
          </a:xfrm>
        </p:spPr>
        <p:txBody>
          <a:bodyPr>
            <a:normAutofit/>
          </a:bodyPr>
          <a:lstStyle/>
          <a:p>
            <a:pPr marL="0" indent="0">
              <a:buNone/>
            </a:pPr>
            <a:r>
              <a:rPr lang="en-GB" dirty="0" smtClean="0">
                <a:solidFill>
                  <a:schemeClr val="bg1"/>
                </a:solidFill>
              </a:rPr>
              <a:t>Find quotations from:</a:t>
            </a:r>
          </a:p>
          <a:p>
            <a:r>
              <a:rPr lang="en-GB" dirty="0" err="1" smtClean="0">
                <a:solidFill>
                  <a:schemeClr val="bg1"/>
                </a:solidFill>
              </a:rPr>
              <a:t>Pg</a:t>
            </a:r>
            <a:r>
              <a:rPr lang="en-GB" dirty="0" smtClean="0">
                <a:solidFill>
                  <a:schemeClr val="bg1"/>
                </a:solidFill>
              </a:rPr>
              <a:t> 55-R asking C about E (K, S, M, P)</a:t>
            </a:r>
          </a:p>
          <a:p>
            <a:endParaRPr lang="en-GB" dirty="0" smtClean="0">
              <a:solidFill>
                <a:schemeClr val="bg1"/>
              </a:solidFill>
            </a:endParaRPr>
          </a:p>
          <a:p>
            <a:r>
              <a:rPr lang="en-GB" dirty="0" err="1" smtClean="0">
                <a:solidFill>
                  <a:schemeClr val="bg1"/>
                </a:solidFill>
              </a:rPr>
              <a:t>Pg</a:t>
            </a:r>
            <a:r>
              <a:rPr lang="en-GB" dirty="0" smtClean="0">
                <a:solidFill>
                  <a:schemeClr val="bg1"/>
                </a:solidFill>
              </a:rPr>
              <a:t> 56-C’s conflicting feelings about E (A, M)</a:t>
            </a:r>
          </a:p>
          <a:p>
            <a:endParaRPr lang="en-GB" dirty="0" smtClean="0">
              <a:solidFill>
                <a:schemeClr val="bg1"/>
              </a:solidFill>
            </a:endParaRPr>
          </a:p>
          <a:p>
            <a:r>
              <a:rPr lang="en-GB" dirty="0" err="1" smtClean="0">
                <a:solidFill>
                  <a:schemeClr val="bg1"/>
                </a:solidFill>
              </a:rPr>
              <a:t>Pg</a:t>
            </a:r>
            <a:r>
              <a:rPr lang="en-GB" dirty="0" smtClean="0">
                <a:solidFill>
                  <a:schemeClr val="bg1"/>
                </a:solidFill>
              </a:rPr>
              <a:t> 56-7-R speaking about E and C (A, J)</a:t>
            </a:r>
          </a:p>
          <a:p>
            <a:endParaRPr lang="en-GB" dirty="0">
              <a:solidFill>
                <a:schemeClr val="bg1"/>
              </a:solidFill>
            </a:endParaRPr>
          </a:p>
          <a:p>
            <a:r>
              <a:rPr lang="en-GB" dirty="0" err="1" smtClean="0">
                <a:solidFill>
                  <a:schemeClr val="bg1"/>
                </a:solidFill>
              </a:rPr>
              <a:t>Pg</a:t>
            </a:r>
            <a:r>
              <a:rPr lang="en-GB" dirty="0" smtClean="0">
                <a:solidFill>
                  <a:schemeClr val="bg1"/>
                </a:solidFill>
              </a:rPr>
              <a:t> 58-E’s unusual actions towards R (S, N, J)</a:t>
            </a:r>
          </a:p>
          <a:p>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87252549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b="1" dirty="0" smtClean="0">
                <a:solidFill>
                  <a:schemeClr val="bg1"/>
                </a:solidFill>
              </a:rPr>
              <a:t>Context</a:t>
            </a:r>
          </a:p>
          <a:p>
            <a:pPr marL="0" indent="0">
              <a:buNone/>
            </a:pPr>
            <a:r>
              <a:rPr lang="en-GB" dirty="0" smtClean="0">
                <a:solidFill>
                  <a:schemeClr val="bg1"/>
                </a:solidFill>
              </a:rPr>
              <a:t>Rodolpho </a:t>
            </a:r>
            <a:r>
              <a:rPr lang="en-GB" dirty="0">
                <a:solidFill>
                  <a:schemeClr val="bg1"/>
                </a:solidFill>
              </a:rPr>
              <a:t>asking </a:t>
            </a:r>
            <a:r>
              <a:rPr lang="en-GB" dirty="0" smtClean="0">
                <a:solidFill>
                  <a:schemeClr val="bg1"/>
                </a:solidFill>
              </a:rPr>
              <a:t>Catherine </a:t>
            </a:r>
            <a:r>
              <a:rPr lang="en-GB" dirty="0">
                <a:solidFill>
                  <a:schemeClr val="bg1"/>
                </a:solidFill>
              </a:rPr>
              <a:t>about </a:t>
            </a:r>
            <a:r>
              <a:rPr lang="en-GB" dirty="0" smtClean="0">
                <a:solidFill>
                  <a:schemeClr val="bg1"/>
                </a:solidFill>
              </a:rPr>
              <a:t>Eddie</a:t>
            </a:r>
            <a:endParaRPr lang="en-GB" dirty="0">
              <a:solidFill>
                <a:schemeClr val="bg1"/>
              </a:solidFill>
            </a:endParaRPr>
          </a:p>
          <a:p>
            <a:pPr marL="0" indent="0">
              <a:buNone/>
            </a:pPr>
            <a:r>
              <a:rPr lang="en-GB" b="1" dirty="0" smtClean="0">
                <a:solidFill>
                  <a:schemeClr val="bg1"/>
                </a:solidFill>
              </a:rPr>
              <a:t>Quotation</a:t>
            </a:r>
          </a:p>
          <a:p>
            <a:pPr marL="0" indent="0">
              <a:buNone/>
            </a:pPr>
            <a:r>
              <a:rPr lang="en-GB" dirty="0" smtClean="0">
                <a:solidFill>
                  <a:schemeClr val="bg1"/>
                </a:solidFill>
              </a:rPr>
              <a:t>“My heart dies to look at you. Why are you so afraid of him?” </a:t>
            </a:r>
            <a:r>
              <a:rPr lang="en-GB" dirty="0" err="1" smtClean="0">
                <a:solidFill>
                  <a:schemeClr val="bg1"/>
                </a:solidFill>
              </a:rPr>
              <a:t>pg</a:t>
            </a:r>
            <a:r>
              <a:rPr lang="en-GB" dirty="0" smtClean="0">
                <a:solidFill>
                  <a:schemeClr val="bg1"/>
                </a:solidFill>
              </a:rPr>
              <a:t> 55</a:t>
            </a:r>
          </a:p>
          <a:p>
            <a:pPr marL="0" indent="0">
              <a:buNone/>
            </a:pPr>
            <a:r>
              <a:rPr lang="en-GB" b="1" dirty="0" smtClean="0">
                <a:solidFill>
                  <a:schemeClr val="bg1"/>
                </a:solidFill>
              </a:rPr>
              <a:t>Analysis</a:t>
            </a:r>
          </a:p>
          <a:p>
            <a:pPr marL="0" indent="0">
              <a:buNone/>
            </a:pPr>
            <a:r>
              <a:rPr lang="en-GB" dirty="0" smtClean="0">
                <a:solidFill>
                  <a:schemeClr val="bg1"/>
                </a:solidFill>
              </a:rPr>
              <a:t>R worried for C-sees control E has over her, manipulation. R struggles to understand relationship  between C and E.</a:t>
            </a:r>
          </a:p>
        </p:txBody>
      </p:sp>
    </p:spTree>
    <p:extLst>
      <p:ext uri="{BB962C8B-B14F-4D97-AF65-F5344CB8AC3E}">
        <p14:creationId xmlns:p14="http://schemas.microsoft.com/office/powerpoint/2010/main" val="264722088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Catherine’s </a:t>
            </a:r>
            <a:r>
              <a:rPr lang="en-GB" dirty="0">
                <a:solidFill>
                  <a:schemeClr val="bg1"/>
                </a:solidFill>
              </a:rPr>
              <a:t>conflicting feelings about </a:t>
            </a:r>
            <a:r>
              <a:rPr lang="en-GB" dirty="0" smtClean="0">
                <a:solidFill>
                  <a:schemeClr val="bg1"/>
                </a:solidFill>
              </a:rPr>
              <a:t>Eddie</a:t>
            </a:r>
            <a:endParaRPr lang="en-GB" dirty="0">
              <a:solidFill>
                <a:schemeClr val="bg1"/>
              </a:solidFill>
            </a:endParaRPr>
          </a:p>
          <a:p>
            <a:pPr marL="0" indent="0">
              <a:buNone/>
            </a:pPr>
            <a:r>
              <a:rPr lang="en-GB" b="1" dirty="0" smtClean="0">
                <a:solidFill>
                  <a:schemeClr val="bg1"/>
                </a:solidFill>
              </a:rPr>
              <a:t>Quotation</a:t>
            </a:r>
          </a:p>
          <a:p>
            <a:pPr marL="0" indent="0">
              <a:buNone/>
            </a:pPr>
            <a:r>
              <a:rPr lang="en-GB" dirty="0" smtClean="0">
                <a:solidFill>
                  <a:schemeClr val="bg1"/>
                </a:solidFill>
              </a:rPr>
              <a:t>“I want him to be happy. I mean, I like him </a:t>
            </a:r>
            <a:r>
              <a:rPr lang="en-GB" dirty="0" err="1" smtClean="0">
                <a:solidFill>
                  <a:schemeClr val="bg1"/>
                </a:solidFill>
              </a:rPr>
              <a:t>Rodolpho</a:t>
            </a:r>
            <a:r>
              <a:rPr lang="en-GB" dirty="0" smtClean="0">
                <a:solidFill>
                  <a:schemeClr val="bg1"/>
                </a:solidFill>
              </a:rPr>
              <a:t>-and I can’t stand it!” </a:t>
            </a:r>
            <a:r>
              <a:rPr lang="en-GB" dirty="0" err="1" smtClean="0">
                <a:solidFill>
                  <a:schemeClr val="bg1"/>
                </a:solidFill>
              </a:rPr>
              <a:t>Pg</a:t>
            </a:r>
            <a:r>
              <a:rPr lang="en-GB" dirty="0" smtClean="0">
                <a:solidFill>
                  <a:schemeClr val="bg1"/>
                </a:solidFill>
              </a:rPr>
              <a:t> 56</a:t>
            </a:r>
          </a:p>
          <a:p>
            <a:pPr marL="0" indent="0">
              <a:buNone/>
            </a:pPr>
            <a:r>
              <a:rPr lang="en-GB" b="1" dirty="0" smtClean="0">
                <a:solidFill>
                  <a:schemeClr val="bg1"/>
                </a:solidFill>
              </a:rPr>
              <a:t>Analysis</a:t>
            </a:r>
          </a:p>
          <a:p>
            <a:pPr marL="0" indent="0">
              <a:buNone/>
            </a:pPr>
            <a:r>
              <a:rPr lang="en-GB" dirty="0" smtClean="0">
                <a:solidFill>
                  <a:schemeClr val="bg1"/>
                </a:solidFill>
              </a:rPr>
              <a:t>C is afraid to anger E, as she knows his temper and how he responds, but also has deep respect for him as he has been a fatherly figure-difficult bond to break-tension between C and R, as conversation is fuelled by E’s </a:t>
            </a:r>
            <a:r>
              <a:rPr lang="en-GB" smtClean="0">
                <a:solidFill>
                  <a:schemeClr val="bg1"/>
                </a:solidFill>
              </a:rPr>
              <a:t>doubts-causes doubts in C’s mind</a:t>
            </a:r>
            <a:endParaRPr lang="en-GB" dirty="0" smtClean="0">
              <a:solidFill>
                <a:schemeClr val="bg1"/>
              </a:solidFill>
            </a:endParaRPr>
          </a:p>
        </p:txBody>
      </p:sp>
    </p:spTree>
    <p:extLst>
      <p:ext uri="{BB962C8B-B14F-4D97-AF65-F5344CB8AC3E}">
        <p14:creationId xmlns:p14="http://schemas.microsoft.com/office/powerpoint/2010/main" val="384839170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Rodolpho </a:t>
            </a:r>
            <a:r>
              <a:rPr lang="en-GB" dirty="0">
                <a:solidFill>
                  <a:schemeClr val="bg1"/>
                </a:solidFill>
              </a:rPr>
              <a:t>speaking about </a:t>
            </a:r>
            <a:r>
              <a:rPr lang="en-GB" dirty="0" smtClean="0">
                <a:solidFill>
                  <a:schemeClr val="bg1"/>
                </a:solidFill>
              </a:rPr>
              <a:t>Eddie </a:t>
            </a:r>
            <a:r>
              <a:rPr lang="en-GB" dirty="0">
                <a:solidFill>
                  <a:schemeClr val="bg1"/>
                </a:solidFill>
              </a:rPr>
              <a:t>and </a:t>
            </a:r>
            <a:r>
              <a:rPr lang="en-GB" dirty="0" smtClean="0">
                <a:solidFill>
                  <a:schemeClr val="bg1"/>
                </a:solidFill>
              </a:rPr>
              <a:t>Catherine</a:t>
            </a:r>
            <a:endParaRPr lang="en-GB" dirty="0">
              <a:solidFill>
                <a:schemeClr val="bg1"/>
              </a:solidFill>
            </a:endParaRPr>
          </a:p>
          <a:p>
            <a:pPr marL="0" indent="0">
              <a:buNone/>
            </a:pPr>
            <a:endParaRPr lang="en-GB" b="1" dirty="0" smtClean="0">
              <a:solidFill>
                <a:schemeClr val="bg1"/>
              </a:solidFill>
            </a:endParaRPr>
          </a:p>
          <a:p>
            <a:pPr marL="0" indent="0">
              <a:buNone/>
            </a:pPr>
            <a:r>
              <a:rPr lang="en-GB" b="1" dirty="0" smtClean="0">
                <a:solidFill>
                  <a:schemeClr val="bg1"/>
                </a:solidFill>
              </a:rPr>
              <a:t>Quotation</a:t>
            </a:r>
          </a:p>
          <a:p>
            <a:pPr marL="0" indent="0">
              <a:buNone/>
            </a:pPr>
            <a:r>
              <a:rPr lang="en-GB" dirty="0" smtClean="0">
                <a:solidFill>
                  <a:schemeClr val="bg1"/>
                </a:solidFill>
              </a:rPr>
              <a:t>“If I take in my hands a little bird. And she grows and wishes to fly. But I will not let her out of my hands because I love her so much, is that right for me to do?” </a:t>
            </a:r>
            <a:r>
              <a:rPr lang="en-GB" dirty="0" err="1" smtClean="0">
                <a:solidFill>
                  <a:schemeClr val="bg1"/>
                </a:solidFill>
              </a:rPr>
              <a:t>Pg</a:t>
            </a:r>
            <a:r>
              <a:rPr lang="en-GB" dirty="0" smtClean="0">
                <a:solidFill>
                  <a:schemeClr val="bg1"/>
                </a:solidFill>
              </a:rPr>
              <a:t> 56-7</a:t>
            </a:r>
          </a:p>
          <a:p>
            <a:pPr marL="0" indent="0">
              <a:buNone/>
            </a:pPr>
            <a:r>
              <a:rPr lang="en-GB" b="1" dirty="0" smtClean="0">
                <a:solidFill>
                  <a:schemeClr val="bg1"/>
                </a:solidFill>
              </a:rPr>
              <a:t>Analysis</a:t>
            </a:r>
          </a:p>
          <a:p>
            <a:pPr marL="0" indent="0">
              <a:buNone/>
            </a:pPr>
            <a:r>
              <a:rPr lang="en-GB" dirty="0" smtClean="0">
                <a:solidFill>
                  <a:schemeClr val="bg1"/>
                </a:solidFill>
              </a:rPr>
              <a:t>Little bird=C-vulnerable, but wishes to be independent; E as controlling, stifling C and preventing her from achieving what she wants-R acknowledging that E is caring and has good intentions for C, but it is too much</a:t>
            </a:r>
          </a:p>
        </p:txBody>
      </p:sp>
    </p:spTree>
    <p:extLst>
      <p:ext uri="{BB962C8B-B14F-4D97-AF65-F5344CB8AC3E}">
        <p14:creationId xmlns:p14="http://schemas.microsoft.com/office/powerpoint/2010/main" val="384839170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Eddie’s </a:t>
            </a:r>
            <a:r>
              <a:rPr lang="en-GB" dirty="0">
                <a:solidFill>
                  <a:schemeClr val="bg1"/>
                </a:solidFill>
              </a:rPr>
              <a:t>unusual actions towards </a:t>
            </a:r>
            <a:r>
              <a:rPr lang="en-GB" dirty="0" smtClean="0">
                <a:solidFill>
                  <a:schemeClr val="bg1"/>
                </a:solidFill>
              </a:rPr>
              <a:t>Rodolpho</a:t>
            </a:r>
            <a:endParaRPr lang="en-GB" dirty="0">
              <a:solidFill>
                <a:schemeClr val="bg1"/>
              </a:solidFill>
            </a:endParaRPr>
          </a:p>
          <a:p>
            <a:pPr marL="0" indent="0">
              <a:buNone/>
            </a:pPr>
            <a:endParaRPr lang="en-GB" b="1" dirty="0" smtClean="0">
              <a:solidFill>
                <a:schemeClr val="bg1"/>
              </a:solidFill>
            </a:endParaRPr>
          </a:p>
          <a:p>
            <a:pPr marL="0" indent="0">
              <a:buNone/>
            </a:pPr>
            <a:r>
              <a:rPr lang="en-GB" b="1" dirty="0" smtClean="0">
                <a:solidFill>
                  <a:schemeClr val="bg1"/>
                </a:solidFill>
              </a:rPr>
              <a:t>Quotation</a:t>
            </a:r>
          </a:p>
          <a:p>
            <a:pPr marL="0" indent="0">
              <a:buNone/>
            </a:pPr>
            <a:r>
              <a:rPr lang="en-GB" dirty="0" smtClean="0">
                <a:solidFill>
                  <a:schemeClr val="bg1"/>
                </a:solidFill>
              </a:rPr>
              <a:t>“Rodolpho flies at him in attack. Eddie pins his arms, laughing, and suddenly kisses him.”</a:t>
            </a:r>
            <a:r>
              <a:rPr lang="en-GB" dirty="0" err="1" smtClean="0">
                <a:solidFill>
                  <a:schemeClr val="bg1"/>
                </a:solidFill>
              </a:rPr>
              <a:t>Pg</a:t>
            </a:r>
            <a:r>
              <a:rPr lang="en-GB" dirty="0" smtClean="0">
                <a:solidFill>
                  <a:schemeClr val="bg1"/>
                </a:solidFill>
              </a:rPr>
              <a:t> 58</a:t>
            </a:r>
          </a:p>
          <a:p>
            <a:pPr marL="0" indent="0">
              <a:buNone/>
            </a:pPr>
            <a:r>
              <a:rPr lang="en-GB" b="1" dirty="0" smtClean="0">
                <a:solidFill>
                  <a:schemeClr val="bg1"/>
                </a:solidFill>
              </a:rPr>
              <a:t>Analysis</a:t>
            </a:r>
          </a:p>
          <a:p>
            <a:pPr marL="0" indent="0">
              <a:buNone/>
            </a:pPr>
            <a:r>
              <a:rPr lang="en-GB" dirty="0" smtClean="0">
                <a:solidFill>
                  <a:schemeClr val="bg1"/>
                </a:solidFill>
              </a:rPr>
              <a:t>E doing this to expose R, insinuating he is gay; trying to show his dominance over R, ability to humiliate R’s attempt at defending C-E is willing to put himself into shocking situation in order to prove point-driven by fatal flaw</a:t>
            </a:r>
          </a:p>
        </p:txBody>
      </p:sp>
    </p:spTree>
    <p:extLst>
      <p:ext uri="{BB962C8B-B14F-4D97-AF65-F5344CB8AC3E}">
        <p14:creationId xmlns:p14="http://schemas.microsoft.com/office/powerpoint/2010/main" val="384839170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Section 7-Key Quotations</a:t>
            </a:r>
            <a:endParaRPr lang="en-GB"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GB" dirty="0" smtClean="0">
                <a:solidFill>
                  <a:schemeClr val="bg1"/>
                </a:solidFill>
              </a:rPr>
              <a:t>“my heart dies to look at you-why are you so afraid of him?” (</a:t>
            </a:r>
            <a:r>
              <a:rPr lang="en-GB" dirty="0" err="1" smtClean="0">
                <a:solidFill>
                  <a:schemeClr val="bg1"/>
                </a:solidFill>
              </a:rPr>
              <a:t>pg</a:t>
            </a:r>
            <a:r>
              <a:rPr lang="en-GB" dirty="0" smtClean="0">
                <a:solidFill>
                  <a:schemeClr val="bg1"/>
                </a:solidFill>
              </a:rPr>
              <a:t> 55)</a:t>
            </a:r>
          </a:p>
          <a:p>
            <a:endParaRPr lang="en-GB" dirty="0">
              <a:solidFill>
                <a:schemeClr val="bg1"/>
              </a:solidFill>
            </a:endParaRPr>
          </a:p>
          <a:p>
            <a:r>
              <a:rPr lang="en-GB" dirty="0" smtClean="0">
                <a:solidFill>
                  <a:schemeClr val="bg1"/>
                </a:solidFill>
              </a:rPr>
              <a:t>“I want him to be happy-I mean-I like him, </a:t>
            </a:r>
            <a:r>
              <a:rPr lang="en-GB" dirty="0" err="1" smtClean="0">
                <a:solidFill>
                  <a:schemeClr val="bg1"/>
                </a:solidFill>
              </a:rPr>
              <a:t>Rodolpho</a:t>
            </a:r>
            <a:r>
              <a:rPr lang="en-GB" dirty="0" smtClean="0">
                <a:solidFill>
                  <a:schemeClr val="bg1"/>
                </a:solidFill>
              </a:rPr>
              <a:t>-and I can’t stand it!” (</a:t>
            </a:r>
            <a:r>
              <a:rPr lang="en-GB" dirty="0" err="1" smtClean="0">
                <a:solidFill>
                  <a:schemeClr val="bg1"/>
                </a:solidFill>
              </a:rPr>
              <a:t>pg</a:t>
            </a:r>
            <a:r>
              <a:rPr lang="en-GB" dirty="0" smtClean="0">
                <a:solidFill>
                  <a:schemeClr val="bg1"/>
                </a:solidFill>
              </a:rPr>
              <a:t> 56)</a:t>
            </a:r>
          </a:p>
          <a:p>
            <a:endParaRPr lang="en-GB" dirty="0">
              <a:solidFill>
                <a:schemeClr val="bg1"/>
              </a:solidFill>
            </a:endParaRPr>
          </a:p>
          <a:p>
            <a:pPr marL="0" indent="0">
              <a:buNone/>
            </a:pPr>
            <a:endParaRPr lang="en-GB" dirty="0">
              <a:solidFill>
                <a:schemeClr val="bg1"/>
              </a:solidFill>
            </a:endParaRPr>
          </a:p>
          <a:p>
            <a:r>
              <a:rPr lang="en-GB" dirty="0" smtClean="0">
                <a:solidFill>
                  <a:schemeClr val="bg1"/>
                </a:solidFill>
              </a:rPr>
              <a:t>“If I take in my hands a little bird…but I will not let her out of my hands because I love her so much, is that right for me to do?” (</a:t>
            </a:r>
            <a:r>
              <a:rPr lang="en-GB" dirty="0" err="1" smtClean="0">
                <a:solidFill>
                  <a:schemeClr val="bg1"/>
                </a:solidFill>
              </a:rPr>
              <a:t>pg</a:t>
            </a:r>
            <a:r>
              <a:rPr lang="en-GB" dirty="0" smtClean="0">
                <a:solidFill>
                  <a:schemeClr val="bg1"/>
                </a:solidFill>
              </a:rPr>
              <a:t> 56-7)</a:t>
            </a:r>
          </a:p>
          <a:p>
            <a:endParaRPr lang="en-GB" dirty="0">
              <a:solidFill>
                <a:schemeClr val="bg1"/>
              </a:solidFill>
            </a:endParaRPr>
          </a:p>
          <a:p>
            <a:r>
              <a:rPr lang="en-GB" dirty="0" smtClean="0">
                <a:solidFill>
                  <a:schemeClr val="bg1"/>
                </a:solidFill>
              </a:rPr>
              <a:t>“Rodolpho flies at him in attack. Eddie pins his arms, laughing, and suddenly kisses him.” (</a:t>
            </a:r>
            <a:r>
              <a:rPr lang="en-GB" dirty="0" err="1" smtClean="0">
                <a:solidFill>
                  <a:schemeClr val="bg1"/>
                </a:solidFill>
              </a:rPr>
              <a:t>pg</a:t>
            </a:r>
            <a:r>
              <a:rPr lang="en-GB" dirty="0" smtClean="0">
                <a:solidFill>
                  <a:schemeClr val="bg1"/>
                </a:solidFill>
              </a:rPr>
              <a:t> 58)</a:t>
            </a:r>
          </a:p>
        </p:txBody>
      </p:sp>
    </p:spTree>
    <p:extLst>
      <p:ext uri="{BB962C8B-B14F-4D97-AF65-F5344CB8AC3E}">
        <p14:creationId xmlns:p14="http://schemas.microsoft.com/office/powerpoint/2010/main" val="411085008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a:solidFill>
                  <a:schemeClr val="bg1">
                    <a:lumMod val="95000"/>
                  </a:schemeClr>
                </a:solidFill>
              </a:rPr>
              <a:t>A View From The </a:t>
            </a:r>
            <a:r>
              <a:rPr lang="en-GB" altLang="en-US" sz="4000" b="1" u="sng" dirty="0" smtClean="0">
                <a:solidFill>
                  <a:schemeClr val="bg1">
                    <a:lumMod val="95000"/>
                  </a:schemeClr>
                </a:solidFill>
              </a:rPr>
              <a:t>Bridge: Section 8</a:t>
            </a:r>
            <a:r>
              <a:rPr lang="en-GB" altLang="en-US" sz="4000" b="1" u="sng" dirty="0">
                <a:solidFill>
                  <a:schemeClr val="bg1">
                    <a:lumMod val="95000"/>
                  </a:schemeClr>
                </a:solidFill>
              </a:rPr>
              <a:t/>
            </a:r>
            <a:br>
              <a:rPr lang="en-GB" altLang="en-US" sz="4000" b="1" u="sng" dirty="0">
                <a:solidFill>
                  <a:schemeClr val="bg1">
                    <a:lumMod val="95000"/>
                  </a:schemeClr>
                </a:solidFill>
              </a:rPr>
            </a:br>
            <a:r>
              <a:rPr lang="en-GB" altLang="en-US" sz="4000" b="1" u="sng" dirty="0" err="1" smtClean="0">
                <a:solidFill>
                  <a:schemeClr val="bg1">
                    <a:lumMod val="95000"/>
                  </a:schemeClr>
                </a:solidFill>
              </a:rPr>
              <a:t>pg</a:t>
            </a:r>
            <a:r>
              <a:rPr lang="en-GB" altLang="en-US" sz="4000" b="1" u="sng" dirty="0" smtClean="0">
                <a:solidFill>
                  <a:schemeClr val="bg1">
                    <a:lumMod val="95000"/>
                  </a:schemeClr>
                </a:solidFill>
              </a:rPr>
              <a:t> 59-71</a:t>
            </a:r>
            <a:endParaRPr lang="en-US" altLang="en-US" sz="4000" b="1" u="sng" dirty="0">
              <a:solidFill>
                <a:schemeClr val="bg1">
                  <a:lumMod val="95000"/>
                </a:schemeClr>
              </a:solidFill>
            </a:endParaRPr>
          </a:p>
        </p:txBody>
      </p:sp>
      <p:pic>
        <p:nvPicPr>
          <p:cNvPr id="2051" name="Picture 6" descr="image: postcard of Brooklyn Brid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86063" y="2347913"/>
            <a:ext cx="3571875" cy="3028950"/>
          </a:xfrm>
          <a:noFill/>
        </p:spPr>
      </p:pic>
    </p:spTree>
    <p:extLst>
      <p:ext uri="{BB962C8B-B14F-4D97-AF65-F5344CB8AC3E}">
        <p14:creationId xmlns:p14="http://schemas.microsoft.com/office/powerpoint/2010/main" val="276503837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bg1"/>
                </a:solidFill>
              </a:rPr>
              <a:t>Pg</a:t>
            </a:r>
            <a:r>
              <a:rPr lang="en-GB" dirty="0" smtClean="0">
                <a:solidFill>
                  <a:schemeClr val="bg1"/>
                </a:solidFill>
              </a:rPr>
              <a:t> 59-61</a:t>
            </a:r>
            <a:endParaRPr lang="en-GB" dirty="0">
              <a:solidFill>
                <a:schemeClr val="bg1"/>
              </a:solidFill>
            </a:endParaRPr>
          </a:p>
        </p:txBody>
      </p:sp>
      <p:sp>
        <p:nvSpPr>
          <p:cNvPr id="3" name="Content Placeholder 2"/>
          <p:cNvSpPr>
            <a:spLocks noGrp="1"/>
          </p:cNvSpPr>
          <p:nvPr>
            <p:ph idx="1"/>
          </p:nvPr>
        </p:nvSpPr>
        <p:spPr>
          <a:xfrm>
            <a:off x="228600" y="1066800"/>
            <a:ext cx="8610600" cy="5410200"/>
          </a:xfrm>
        </p:spPr>
        <p:txBody>
          <a:bodyPr>
            <a:normAutofit/>
          </a:bodyPr>
          <a:lstStyle/>
          <a:p>
            <a:r>
              <a:rPr lang="en-GB" dirty="0" smtClean="0">
                <a:solidFill>
                  <a:schemeClr val="bg1"/>
                </a:solidFill>
              </a:rPr>
              <a:t>Alfieri</a:t>
            </a:r>
          </a:p>
          <a:p>
            <a:endParaRPr lang="en-GB" dirty="0" smtClean="0">
              <a:solidFill>
                <a:schemeClr val="bg1"/>
              </a:solidFill>
            </a:endParaRPr>
          </a:p>
          <a:p>
            <a:r>
              <a:rPr lang="en-GB" dirty="0" smtClean="0">
                <a:solidFill>
                  <a:schemeClr val="bg1"/>
                </a:solidFill>
              </a:rPr>
              <a:t>Eddie</a:t>
            </a:r>
          </a:p>
        </p:txBody>
      </p:sp>
    </p:spTree>
    <p:extLst>
      <p:ext uri="{BB962C8B-B14F-4D97-AF65-F5344CB8AC3E}">
        <p14:creationId xmlns:p14="http://schemas.microsoft.com/office/powerpoint/2010/main" val="165847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Conflict</a:t>
            </a:r>
            <a:endParaRPr lang="en-GB" dirty="0">
              <a:solidFill>
                <a:schemeClr val="bg1">
                  <a:lumMod val="95000"/>
                </a:schemeClr>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lumMod val="95000"/>
                  </a:schemeClr>
                </a:solidFill>
              </a:rPr>
              <a:t>Definition?</a:t>
            </a:r>
          </a:p>
          <a:p>
            <a:pPr marL="0" indent="0">
              <a:buNone/>
            </a:pPr>
            <a:r>
              <a:rPr lang="en-GB" dirty="0" smtClean="0">
                <a:solidFill>
                  <a:schemeClr val="bg1">
                    <a:lumMod val="95000"/>
                  </a:schemeClr>
                </a:solidFill>
              </a:rPr>
              <a:t>The </a:t>
            </a:r>
            <a:r>
              <a:rPr lang="en-GB" dirty="0">
                <a:solidFill>
                  <a:schemeClr val="bg1">
                    <a:lumMod val="95000"/>
                  </a:schemeClr>
                </a:solidFill>
              </a:rPr>
              <a:t>different </a:t>
            </a:r>
            <a:r>
              <a:rPr lang="en-GB" dirty="0" smtClean="0">
                <a:solidFill>
                  <a:schemeClr val="bg1">
                    <a:lumMod val="95000"/>
                  </a:schemeClr>
                </a:solidFill>
              </a:rPr>
              <a:t>drives/motivations </a:t>
            </a:r>
            <a:r>
              <a:rPr lang="en-GB" dirty="0">
                <a:solidFill>
                  <a:schemeClr val="bg1">
                    <a:lumMod val="95000"/>
                  </a:schemeClr>
                </a:solidFill>
              </a:rPr>
              <a:t>of the characters or forces involved. </a:t>
            </a:r>
            <a:r>
              <a:rPr lang="en-GB" b="1" dirty="0">
                <a:solidFill>
                  <a:schemeClr val="bg1">
                    <a:lumMod val="95000"/>
                  </a:schemeClr>
                </a:solidFill>
              </a:rPr>
              <a:t>Conflict</a:t>
            </a:r>
            <a:r>
              <a:rPr lang="en-GB" dirty="0">
                <a:solidFill>
                  <a:schemeClr val="bg1">
                    <a:lumMod val="95000"/>
                  </a:schemeClr>
                </a:solidFill>
              </a:rPr>
              <a:t> may be internal or </a:t>
            </a:r>
            <a:r>
              <a:rPr lang="en-GB" dirty="0" smtClean="0">
                <a:solidFill>
                  <a:schemeClr val="bg1">
                    <a:lumMod val="95000"/>
                  </a:schemeClr>
                </a:solidFill>
              </a:rPr>
              <a:t>external—it </a:t>
            </a:r>
            <a:r>
              <a:rPr lang="en-GB" dirty="0">
                <a:solidFill>
                  <a:schemeClr val="bg1">
                    <a:lumMod val="95000"/>
                  </a:schemeClr>
                </a:solidFill>
              </a:rPr>
              <a:t>may occur within a character's mind or between a character and exterior </a:t>
            </a:r>
            <a:r>
              <a:rPr lang="en-GB" dirty="0" smtClean="0">
                <a:solidFill>
                  <a:schemeClr val="bg1">
                    <a:lumMod val="95000"/>
                  </a:schemeClr>
                </a:solidFill>
              </a:rPr>
              <a:t>forces.</a:t>
            </a:r>
            <a:endParaRPr lang="en-GB" dirty="0">
              <a:solidFill>
                <a:schemeClr val="bg1">
                  <a:lumMod val="95000"/>
                </a:schemeClr>
              </a:solidFill>
            </a:endParaRPr>
          </a:p>
        </p:txBody>
      </p:sp>
      <p:pic>
        <p:nvPicPr>
          <p:cNvPr id="10242" name="Picture 2" descr="C:\Users\lh1094c\AppData\Local\Microsoft\Windows\Temporary Internet Files\Content.IE5\KH1ZLFB5\Learning-to-improve-workplace-conflic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310289"/>
            <a:ext cx="2676525" cy="178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06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solidFill>
                  <a:schemeClr val="bg1"/>
                </a:solidFill>
              </a:rPr>
              <a:t>https://www.youtube.com/watch?v=HTIHbqo_wRw</a:t>
            </a:r>
          </a:p>
        </p:txBody>
      </p:sp>
    </p:spTree>
    <p:extLst>
      <p:ext uri="{BB962C8B-B14F-4D97-AF65-F5344CB8AC3E}">
        <p14:creationId xmlns:p14="http://schemas.microsoft.com/office/powerpoint/2010/main" val="3590470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solidFill>
                  <a:schemeClr val="bg1"/>
                </a:solidFill>
              </a:rPr>
              <a:t>Alfieri-Greek Choric Figure</a:t>
            </a:r>
            <a:endParaRPr lang="en-GB" dirty="0">
              <a:solidFill>
                <a:schemeClr val="bg1"/>
              </a:solidFill>
            </a:endParaRPr>
          </a:p>
        </p:txBody>
      </p:sp>
      <p:sp>
        <p:nvSpPr>
          <p:cNvPr id="3" name="Content Placeholder 2"/>
          <p:cNvSpPr>
            <a:spLocks noGrp="1"/>
          </p:cNvSpPr>
          <p:nvPr>
            <p:ph idx="1"/>
          </p:nvPr>
        </p:nvSpPr>
        <p:spPr>
          <a:xfrm>
            <a:off x="457200" y="1600201"/>
            <a:ext cx="6705600" cy="4267200"/>
          </a:xfrm>
        </p:spPr>
        <p:txBody>
          <a:bodyPr>
            <a:normAutofit fontScale="85000" lnSpcReduction="10000"/>
          </a:bodyPr>
          <a:lstStyle/>
          <a:p>
            <a:pPr marL="0" indent="0">
              <a:buNone/>
            </a:pPr>
            <a:r>
              <a:rPr lang="en-GB" dirty="0" smtClean="0">
                <a:solidFill>
                  <a:schemeClr val="bg1"/>
                </a:solidFill>
              </a:rPr>
              <a:t>Alfieri as choric figure:</a:t>
            </a:r>
          </a:p>
          <a:p>
            <a:r>
              <a:rPr lang="en-GB" dirty="0" smtClean="0">
                <a:solidFill>
                  <a:schemeClr val="bg1"/>
                </a:solidFill>
              </a:rPr>
              <a:t>Provides background and context (</a:t>
            </a:r>
            <a:r>
              <a:rPr lang="en-GB" dirty="0" err="1" smtClean="0">
                <a:solidFill>
                  <a:schemeClr val="bg1"/>
                </a:solidFill>
              </a:rPr>
              <a:t>pg</a:t>
            </a:r>
            <a:r>
              <a:rPr lang="en-GB" dirty="0" smtClean="0">
                <a:solidFill>
                  <a:schemeClr val="bg1"/>
                </a:solidFill>
              </a:rPr>
              <a:t> 4)</a:t>
            </a:r>
          </a:p>
          <a:p>
            <a:r>
              <a:rPr lang="en-GB" dirty="0" smtClean="0">
                <a:solidFill>
                  <a:schemeClr val="bg1"/>
                </a:solidFill>
              </a:rPr>
              <a:t>Comments on themes (</a:t>
            </a:r>
            <a:r>
              <a:rPr lang="en-GB" dirty="0" err="1" smtClean="0">
                <a:solidFill>
                  <a:schemeClr val="bg1"/>
                </a:solidFill>
              </a:rPr>
              <a:t>pg</a:t>
            </a:r>
            <a:r>
              <a:rPr lang="en-GB" dirty="0" smtClean="0">
                <a:solidFill>
                  <a:schemeClr val="bg1"/>
                </a:solidFill>
              </a:rPr>
              <a:t> 27)</a:t>
            </a:r>
          </a:p>
          <a:p>
            <a:r>
              <a:rPr lang="en-GB" dirty="0" smtClean="0">
                <a:solidFill>
                  <a:schemeClr val="bg1"/>
                </a:solidFill>
              </a:rPr>
              <a:t>Moral compass (60)</a:t>
            </a:r>
          </a:p>
          <a:p>
            <a:r>
              <a:rPr lang="en-GB" dirty="0" smtClean="0">
                <a:solidFill>
                  <a:schemeClr val="bg1"/>
                </a:solidFill>
              </a:rPr>
              <a:t>Predicts future events-almost omniscient role (p43)</a:t>
            </a:r>
          </a:p>
          <a:p>
            <a:endParaRPr lang="en-GB" dirty="0">
              <a:solidFill>
                <a:schemeClr val="bg1"/>
              </a:solidFill>
            </a:endParaRPr>
          </a:p>
          <a:p>
            <a:pPr marL="0" indent="0">
              <a:buNone/>
            </a:pPr>
            <a:r>
              <a:rPr lang="en-GB" dirty="0" smtClean="0">
                <a:solidFill>
                  <a:schemeClr val="bg1"/>
                </a:solidFill>
              </a:rPr>
              <a:t>Find evidence of Alfieri fulfilling this Greek choric role for each bullet point here.</a:t>
            </a:r>
            <a:endParaRPr lang="en-GB"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6273" y="4267201"/>
            <a:ext cx="2597727" cy="2590800"/>
          </a:xfrm>
          <a:prstGeom prst="rect">
            <a:avLst/>
          </a:prstGeom>
        </p:spPr>
      </p:pic>
    </p:spTree>
    <p:extLst>
      <p:ext uri="{BB962C8B-B14F-4D97-AF65-F5344CB8AC3E}">
        <p14:creationId xmlns:p14="http://schemas.microsoft.com/office/powerpoint/2010/main" val="338288457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Alfieri-Greek Choric Figure</a:t>
            </a:r>
            <a:endParaRPr lang="en-GB"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66276679"/>
              </p:ext>
            </p:extLst>
          </p:nvPr>
        </p:nvGraphicFramePr>
        <p:xfrm>
          <a:off x="304801" y="1600200"/>
          <a:ext cx="8458200" cy="4476222"/>
        </p:xfrm>
        <a:graphic>
          <a:graphicData uri="http://schemas.openxmlformats.org/drawingml/2006/table">
            <a:tbl>
              <a:tblPr firstRow="1" firstCol="1" bandRow="1">
                <a:tableStyleId>{5C22544A-7EE6-4342-B048-85BDC9FD1C3A}</a:tableStyleId>
              </a:tblPr>
              <a:tblGrid>
                <a:gridCol w="2818786"/>
                <a:gridCol w="2819707"/>
                <a:gridCol w="2819707"/>
              </a:tblGrid>
              <a:tr h="354990">
                <a:tc>
                  <a:txBody>
                    <a:bodyPr/>
                    <a:lstStyle/>
                    <a:p>
                      <a:pPr>
                        <a:lnSpc>
                          <a:spcPct val="115000"/>
                        </a:lnSpc>
                        <a:spcAft>
                          <a:spcPts val="0"/>
                        </a:spcAft>
                      </a:pPr>
                      <a:r>
                        <a:rPr lang="en-GB" sz="1400" dirty="0">
                          <a:effectLst/>
                        </a:rPr>
                        <a:t>Role</a:t>
                      </a:r>
                      <a:endParaRPr lang="en-GB" sz="1400" dirty="0">
                        <a:effectLst/>
                        <a:latin typeface="Calibri"/>
                        <a:ea typeface="Calibri"/>
                        <a:cs typeface="Arial"/>
                      </a:endParaRPr>
                    </a:p>
                  </a:txBody>
                  <a:tcPr marL="40518" marR="40518" marT="0" marB="0"/>
                </a:tc>
                <a:tc>
                  <a:txBody>
                    <a:bodyPr/>
                    <a:lstStyle/>
                    <a:p>
                      <a:pPr>
                        <a:lnSpc>
                          <a:spcPct val="115000"/>
                        </a:lnSpc>
                        <a:spcAft>
                          <a:spcPts val="0"/>
                        </a:spcAft>
                      </a:pPr>
                      <a:r>
                        <a:rPr lang="en-GB" sz="1400">
                          <a:effectLst/>
                        </a:rPr>
                        <a:t>Evidence</a:t>
                      </a:r>
                      <a:endParaRPr lang="en-GB" sz="1400">
                        <a:effectLst/>
                        <a:latin typeface="Calibri"/>
                        <a:ea typeface="Calibri"/>
                        <a:cs typeface="Arial"/>
                      </a:endParaRPr>
                    </a:p>
                  </a:txBody>
                  <a:tcPr marL="40518" marR="40518" marT="0" marB="0"/>
                </a:tc>
                <a:tc>
                  <a:txBody>
                    <a:bodyPr/>
                    <a:lstStyle/>
                    <a:p>
                      <a:pPr>
                        <a:lnSpc>
                          <a:spcPct val="115000"/>
                        </a:lnSpc>
                        <a:spcAft>
                          <a:spcPts val="0"/>
                        </a:spcAft>
                      </a:pPr>
                      <a:r>
                        <a:rPr lang="en-GB" sz="1400">
                          <a:effectLst/>
                        </a:rPr>
                        <a:t>Explanation</a:t>
                      </a:r>
                      <a:endParaRPr lang="en-GB" sz="1400">
                        <a:effectLst/>
                        <a:latin typeface="Calibri"/>
                        <a:ea typeface="Calibri"/>
                        <a:cs typeface="Arial"/>
                      </a:endParaRPr>
                    </a:p>
                  </a:txBody>
                  <a:tcPr marL="40518" marR="40518" marT="0" marB="0"/>
                </a:tc>
              </a:tr>
              <a:tr h="1415561">
                <a:tc>
                  <a:txBody>
                    <a:bodyPr/>
                    <a:lstStyle/>
                    <a:p>
                      <a:pPr>
                        <a:lnSpc>
                          <a:spcPct val="115000"/>
                        </a:lnSpc>
                        <a:spcAft>
                          <a:spcPts val="0"/>
                        </a:spcAft>
                      </a:pPr>
                      <a:r>
                        <a:rPr lang="en-GB" sz="1400" dirty="0">
                          <a:effectLst/>
                        </a:rPr>
                        <a:t>Provides background and context</a:t>
                      </a:r>
                      <a:endParaRPr lang="en-GB" sz="1400" dirty="0">
                        <a:effectLst/>
                        <a:latin typeface="Calibri"/>
                        <a:ea typeface="Calibri"/>
                        <a:cs typeface="Arial"/>
                      </a:endParaRPr>
                    </a:p>
                  </a:txBody>
                  <a:tcPr marL="40518" marR="40518" marT="0" marB="0"/>
                </a:tc>
                <a:tc>
                  <a:txBody>
                    <a:bodyPr/>
                    <a:lstStyle/>
                    <a:p>
                      <a:pPr>
                        <a:lnSpc>
                          <a:spcPct val="115000"/>
                        </a:lnSpc>
                        <a:spcAft>
                          <a:spcPts val="0"/>
                        </a:spcAft>
                      </a:pPr>
                      <a:r>
                        <a:rPr lang="en-GB" sz="1400">
                          <a:effectLst/>
                        </a:rPr>
                        <a:t>“This is the gullet of New York, swallowing the tonnage of the world. And now we are quite civilised, quite American. Now we settle for half, and I like it better. I no longer keep a pistol in my filing cabinet.” (pg4)</a:t>
                      </a:r>
                      <a:endParaRPr lang="en-GB" sz="1400">
                        <a:effectLst/>
                        <a:latin typeface="Calibri"/>
                        <a:ea typeface="Calibri"/>
                        <a:cs typeface="Arial"/>
                      </a:endParaRPr>
                    </a:p>
                  </a:txBody>
                  <a:tcPr marL="40518" marR="40518" marT="0" marB="0"/>
                </a:tc>
                <a:tc>
                  <a:txBody>
                    <a:bodyPr/>
                    <a:lstStyle/>
                    <a:p>
                      <a:pPr>
                        <a:lnSpc>
                          <a:spcPct val="115000"/>
                        </a:lnSpc>
                        <a:spcAft>
                          <a:spcPts val="0"/>
                        </a:spcAft>
                      </a:pPr>
                      <a:r>
                        <a:rPr lang="en-GB" sz="1400">
                          <a:effectLst/>
                        </a:rPr>
                        <a:t>Red Hook as popular immigrant community-hides individuals well. Migration of Italian immigrants had to change passionate ways to adapt to American culture, creating safer but less vibrant lifestyle</a:t>
                      </a:r>
                      <a:endParaRPr lang="en-GB" sz="1400">
                        <a:effectLst/>
                        <a:latin typeface="Calibri"/>
                        <a:ea typeface="Calibri"/>
                        <a:cs typeface="Arial"/>
                      </a:endParaRPr>
                    </a:p>
                  </a:txBody>
                  <a:tcPr marL="40518" marR="40518" marT="0" marB="0"/>
                </a:tc>
              </a:tr>
              <a:tr h="856884">
                <a:tc>
                  <a:txBody>
                    <a:bodyPr/>
                    <a:lstStyle/>
                    <a:p>
                      <a:pPr>
                        <a:lnSpc>
                          <a:spcPct val="115000"/>
                        </a:lnSpc>
                        <a:spcAft>
                          <a:spcPts val="0"/>
                        </a:spcAft>
                      </a:pPr>
                      <a:r>
                        <a:rPr lang="en-GB" sz="1400">
                          <a:effectLst/>
                        </a:rPr>
                        <a:t>Comments on themes</a:t>
                      </a:r>
                      <a:endParaRPr lang="en-GB" sz="1400">
                        <a:effectLst/>
                        <a:latin typeface="Calibri"/>
                        <a:ea typeface="Calibri"/>
                        <a:cs typeface="Arial"/>
                      </a:endParaRPr>
                    </a:p>
                  </a:txBody>
                  <a:tcPr marL="40518" marR="40518" marT="0" marB="0"/>
                </a:tc>
                <a:tc>
                  <a:txBody>
                    <a:bodyPr/>
                    <a:lstStyle/>
                    <a:p>
                      <a:pPr>
                        <a:lnSpc>
                          <a:spcPct val="115000"/>
                        </a:lnSpc>
                        <a:spcAft>
                          <a:spcPts val="0"/>
                        </a:spcAft>
                      </a:pPr>
                      <a:r>
                        <a:rPr lang="en-GB" sz="1400" dirty="0">
                          <a:effectLst/>
                        </a:rPr>
                        <a:t> </a:t>
                      </a:r>
                      <a:r>
                        <a:rPr lang="en-GB" sz="1400" dirty="0" err="1" smtClean="0">
                          <a:effectLst/>
                        </a:rPr>
                        <a:t>pg</a:t>
                      </a:r>
                      <a:r>
                        <a:rPr lang="en-GB" sz="1400" dirty="0" smtClean="0">
                          <a:effectLst/>
                        </a:rPr>
                        <a:t> 27</a:t>
                      </a:r>
                      <a:endParaRPr lang="en-GB" sz="1400" dirty="0">
                        <a:effectLst/>
                        <a:latin typeface="Calibri"/>
                        <a:ea typeface="Calibri"/>
                        <a:cs typeface="Arial"/>
                      </a:endParaRPr>
                    </a:p>
                  </a:txBody>
                  <a:tcPr marL="40518" marR="40518" marT="0" marB="0"/>
                </a:tc>
                <a:tc>
                  <a:txBody>
                    <a:bodyPr/>
                    <a:lstStyle/>
                    <a:p>
                      <a:pPr>
                        <a:lnSpc>
                          <a:spcPct val="115000"/>
                        </a:lnSpc>
                        <a:spcAft>
                          <a:spcPts val="0"/>
                        </a:spcAft>
                      </a:pPr>
                      <a:endParaRPr lang="en-GB" sz="1400" dirty="0">
                        <a:effectLst/>
                        <a:latin typeface="Calibri"/>
                        <a:ea typeface="Calibri"/>
                        <a:cs typeface="Arial"/>
                      </a:endParaRPr>
                    </a:p>
                  </a:txBody>
                  <a:tcPr marL="40518" marR="40518" marT="0" marB="0"/>
                </a:tc>
              </a:tr>
              <a:tr h="896082">
                <a:tc>
                  <a:txBody>
                    <a:bodyPr/>
                    <a:lstStyle/>
                    <a:p>
                      <a:pPr>
                        <a:lnSpc>
                          <a:spcPct val="115000"/>
                        </a:lnSpc>
                        <a:spcAft>
                          <a:spcPts val="0"/>
                        </a:spcAft>
                      </a:pPr>
                      <a:r>
                        <a:rPr lang="en-GB" sz="1400">
                          <a:effectLst/>
                        </a:rPr>
                        <a:t>Moral compass</a:t>
                      </a:r>
                      <a:endParaRPr lang="en-GB" sz="1400">
                        <a:effectLst/>
                        <a:latin typeface="Calibri"/>
                        <a:ea typeface="Calibri"/>
                        <a:cs typeface="Arial"/>
                      </a:endParaRPr>
                    </a:p>
                  </a:txBody>
                  <a:tcPr marL="40518" marR="40518" marT="0" marB="0"/>
                </a:tc>
                <a:tc>
                  <a:txBody>
                    <a:bodyPr/>
                    <a:lstStyle/>
                    <a:p>
                      <a:pPr>
                        <a:lnSpc>
                          <a:spcPct val="115000"/>
                        </a:lnSpc>
                        <a:spcAft>
                          <a:spcPts val="0"/>
                        </a:spcAft>
                      </a:pPr>
                      <a:r>
                        <a:rPr lang="en-GB" sz="1400" dirty="0">
                          <a:effectLst/>
                        </a:rPr>
                        <a:t> </a:t>
                      </a:r>
                      <a:r>
                        <a:rPr lang="en-GB" sz="1400" dirty="0" smtClean="0">
                          <a:effectLst/>
                        </a:rPr>
                        <a:t> </a:t>
                      </a:r>
                      <a:r>
                        <a:rPr lang="en-GB" sz="1400" dirty="0" err="1" smtClean="0">
                          <a:effectLst/>
                        </a:rPr>
                        <a:t>pg</a:t>
                      </a:r>
                      <a:r>
                        <a:rPr lang="en-GB" sz="1400" baseline="0" dirty="0" smtClean="0">
                          <a:effectLst/>
                        </a:rPr>
                        <a:t> 60</a:t>
                      </a:r>
                      <a:endParaRPr lang="en-GB" sz="1400" dirty="0">
                        <a:effectLst/>
                        <a:latin typeface="Calibri"/>
                        <a:ea typeface="Calibri"/>
                        <a:cs typeface="Arial"/>
                      </a:endParaRPr>
                    </a:p>
                  </a:txBody>
                  <a:tcPr marL="40518" marR="40518" marT="0" marB="0"/>
                </a:tc>
                <a:tc>
                  <a:txBody>
                    <a:bodyPr/>
                    <a:lstStyle/>
                    <a:p>
                      <a:pPr>
                        <a:lnSpc>
                          <a:spcPct val="115000"/>
                        </a:lnSpc>
                        <a:spcAft>
                          <a:spcPts val="0"/>
                        </a:spcAft>
                      </a:pPr>
                      <a:endParaRPr lang="en-GB" sz="1400" dirty="0">
                        <a:effectLst/>
                        <a:latin typeface="Calibri"/>
                        <a:ea typeface="Calibri"/>
                        <a:cs typeface="Arial"/>
                      </a:endParaRPr>
                    </a:p>
                  </a:txBody>
                  <a:tcPr marL="40518" marR="40518" marT="0" marB="0"/>
                </a:tc>
              </a:tr>
              <a:tr h="896082">
                <a:tc>
                  <a:txBody>
                    <a:bodyPr/>
                    <a:lstStyle/>
                    <a:p>
                      <a:pPr>
                        <a:lnSpc>
                          <a:spcPct val="115000"/>
                        </a:lnSpc>
                        <a:spcAft>
                          <a:spcPts val="0"/>
                        </a:spcAft>
                      </a:pPr>
                      <a:r>
                        <a:rPr lang="en-GB" sz="1400">
                          <a:effectLst/>
                        </a:rPr>
                        <a:t>Predicts future events-almost omniscient role</a:t>
                      </a:r>
                      <a:endParaRPr lang="en-GB" sz="1400">
                        <a:effectLst/>
                        <a:latin typeface="Calibri"/>
                        <a:ea typeface="Calibri"/>
                        <a:cs typeface="Arial"/>
                      </a:endParaRPr>
                    </a:p>
                  </a:txBody>
                  <a:tcPr marL="40518" marR="40518" marT="0" marB="0"/>
                </a:tc>
                <a:tc>
                  <a:txBody>
                    <a:bodyPr/>
                    <a:lstStyle/>
                    <a:p>
                      <a:pPr>
                        <a:lnSpc>
                          <a:spcPct val="115000"/>
                        </a:lnSpc>
                        <a:spcAft>
                          <a:spcPts val="0"/>
                        </a:spcAft>
                      </a:pPr>
                      <a:r>
                        <a:rPr lang="en-GB" sz="1400" dirty="0">
                          <a:effectLst/>
                        </a:rPr>
                        <a:t> </a:t>
                      </a:r>
                      <a:r>
                        <a:rPr lang="en-GB" sz="1400" dirty="0" err="1" smtClean="0">
                          <a:effectLst/>
                        </a:rPr>
                        <a:t>pg</a:t>
                      </a:r>
                      <a:r>
                        <a:rPr lang="en-GB" sz="1400" dirty="0" smtClean="0">
                          <a:effectLst/>
                        </a:rPr>
                        <a:t> 43</a:t>
                      </a:r>
                      <a:endParaRPr lang="en-GB" sz="1400" dirty="0">
                        <a:effectLst/>
                        <a:latin typeface="Calibri"/>
                        <a:ea typeface="Calibri"/>
                        <a:cs typeface="Arial"/>
                      </a:endParaRPr>
                    </a:p>
                  </a:txBody>
                  <a:tcPr marL="40518" marR="40518" marT="0" marB="0"/>
                </a:tc>
                <a:tc>
                  <a:txBody>
                    <a:bodyPr/>
                    <a:lstStyle/>
                    <a:p>
                      <a:pPr>
                        <a:lnSpc>
                          <a:spcPct val="115000"/>
                        </a:lnSpc>
                        <a:spcAft>
                          <a:spcPts val="0"/>
                        </a:spcAft>
                      </a:pPr>
                      <a:endParaRPr lang="en-GB" sz="1400" dirty="0">
                        <a:effectLst/>
                        <a:latin typeface="Calibri"/>
                        <a:ea typeface="Calibri"/>
                        <a:cs typeface="Arial"/>
                      </a:endParaRPr>
                    </a:p>
                  </a:txBody>
                  <a:tcPr marL="40518" marR="40518" marT="0" marB="0"/>
                </a:tc>
              </a:tr>
            </a:tbl>
          </a:graphicData>
        </a:graphic>
      </p:graphicFrame>
    </p:spTree>
    <p:extLst>
      <p:ext uri="{BB962C8B-B14F-4D97-AF65-F5344CB8AC3E}">
        <p14:creationId xmlns:p14="http://schemas.microsoft.com/office/powerpoint/2010/main" val="412272683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Alfieri-Greek Choric Figure</a:t>
            </a:r>
            <a:endParaRPr lang="en-GB"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15573427"/>
              </p:ext>
            </p:extLst>
          </p:nvPr>
        </p:nvGraphicFramePr>
        <p:xfrm>
          <a:off x="304800" y="1077174"/>
          <a:ext cx="8458200" cy="5780826"/>
        </p:xfrm>
        <a:graphic>
          <a:graphicData uri="http://schemas.openxmlformats.org/drawingml/2006/table">
            <a:tbl>
              <a:tblPr firstRow="1" firstCol="1" bandRow="1">
                <a:tableStyleId>{5C22544A-7EE6-4342-B048-85BDC9FD1C3A}</a:tableStyleId>
              </a:tblPr>
              <a:tblGrid>
                <a:gridCol w="2818786"/>
                <a:gridCol w="2819707"/>
                <a:gridCol w="2819707"/>
              </a:tblGrid>
              <a:tr h="364602">
                <a:tc>
                  <a:txBody>
                    <a:bodyPr/>
                    <a:lstStyle/>
                    <a:p>
                      <a:pPr>
                        <a:lnSpc>
                          <a:spcPct val="115000"/>
                        </a:lnSpc>
                        <a:spcAft>
                          <a:spcPts val="0"/>
                        </a:spcAft>
                      </a:pPr>
                      <a:r>
                        <a:rPr lang="en-GB" sz="1400" dirty="0">
                          <a:effectLst/>
                        </a:rPr>
                        <a:t>Role</a:t>
                      </a:r>
                      <a:endParaRPr lang="en-GB" sz="1400" dirty="0">
                        <a:effectLst/>
                        <a:latin typeface="Calibri"/>
                        <a:ea typeface="Calibri"/>
                        <a:cs typeface="Arial"/>
                      </a:endParaRPr>
                    </a:p>
                  </a:txBody>
                  <a:tcPr marL="40518" marR="40518" marT="0" marB="0"/>
                </a:tc>
                <a:tc>
                  <a:txBody>
                    <a:bodyPr/>
                    <a:lstStyle/>
                    <a:p>
                      <a:pPr>
                        <a:lnSpc>
                          <a:spcPct val="115000"/>
                        </a:lnSpc>
                        <a:spcAft>
                          <a:spcPts val="0"/>
                        </a:spcAft>
                      </a:pPr>
                      <a:r>
                        <a:rPr lang="en-GB" sz="1400">
                          <a:effectLst/>
                        </a:rPr>
                        <a:t>Evidence</a:t>
                      </a:r>
                      <a:endParaRPr lang="en-GB" sz="1400">
                        <a:effectLst/>
                        <a:latin typeface="Calibri"/>
                        <a:ea typeface="Calibri"/>
                        <a:cs typeface="Arial"/>
                      </a:endParaRPr>
                    </a:p>
                  </a:txBody>
                  <a:tcPr marL="40518" marR="40518" marT="0" marB="0"/>
                </a:tc>
                <a:tc>
                  <a:txBody>
                    <a:bodyPr/>
                    <a:lstStyle/>
                    <a:p>
                      <a:pPr>
                        <a:lnSpc>
                          <a:spcPct val="115000"/>
                        </a:lnSpc>
                        <a:spcAft>
                          <a:spcPts val="0"/>
                        </a:spcAft>
                      </a:pPr>
                      <a:r>
                        <a:rPr lang="en-GB" sz="1400">
                          <a:effectLst/>
                        </a:rPr>
                        <a:t>Explanation</a:t>
                      </a:r>
                      <a:endParaRPr lang="en-GB" sz="1400">
                        <a:effectLst/>
                        <a:latin typeface="Calibri"/>
                        <a:ea typeface="Calibri"/>
                        <a:cs typeface="Arial"/>
                      </a:endParaRPr>
                    </a:p>
                  </a:txBody>
                  <a:tcPr marL="40518" marR="40518" marT="0" marB="0"/>
                </a:tc>
              </a:tr>
              <a:tr h="1512046">
                <a:tc>
                  <a:txBody>
                    <a:bodyPr/>
                    <a:lstStyle/>
                    <a:p>
                      <a:pPr>
                        <a:lnSpc>
                          <a:spcPct val="115000"/>
                        </a:lnSpc>
                        <a:spcAft>
                          <a:spcPts val="0"/>
                        </a:spcAft>
                      </a:pPr>
                      <a:r>
                        <a:rPr lang="en-GB" sz="1400" dirty="0">
                          <a:effectLst/>
                        </a:rPr>
                        <a:t>Provides background and context</a:t>
                      </a:r>
                      <a:endParaRPr lang="en-GB" sz="1400" dirty="0">
                        <a:effectLst/>
                        <a:latin typeface="Calibri"/>
                        <a:ea typeface="Calibri"/>
                        <a:cs typeface="Arial"/>
                      </a:endParaRPr>
                    </a:p>
                  </a:txBody>
                  <a:tcPr marL="40518" marR="40518" marT="0" marB="0"/>
                </a:tc>
                <a:tc>
                  <a:txBody>
                    <a:bodyPr/>
                    <a:lstStyle/>
                    <a:p>
                      <a:pPr>
                        <a:lnSpc>
                          <a:spcPct val="115000"/>
                        </a:lnSpc>
                        <a:spcAft>
                          <a:spcPts val="0"/>
                        </a:spcAft>
                      </a:pPr>
                      <a:r>
                        <a:rPr lang="en-GB" sz="1400">
                          <a:effectLst/>
                        </a:rPr>
                        <a:t>“This is the gullet of New York, swallowing the tonnage of the world. And now we are quite civilised, quite American. Now we settle for half, and I like it better. I no longer keep a pistol in my filing cabinet.” (pg4)</a:t>
                      </a:r>
                      <a:endParaRPr lang="en-GB" sz="1400">
                        <a:effectLst/>
                        <a:latin typeface="Calibri"/>
                        <a:ea typeface="Calibri"/>
                        <a:cs typeface="Arial"/>
                      </a:endParaRPr>
                    </a:p>
                  </a:txBody>
                  <a:tcPr marL="40518" marR="40518" marT="0" marB="0"/>
                </a:tc>
                <a:tc>
                  <a:txBody>
                    <a:bodyPr/>
                    <a:lstStyle/>
                    <a:p>
                      <a:pPr>
                        <a:lnSpc>
                          <a:spcPct val="115000"/>
                        </a:lnSpc>
                        <a:spcAft>
                          <a:spcPts val="0"/>
                        </a:spcAft>
                      </a:pPr>
                      <a:r>
                        <a:rPr lang="en-GB" sz="1400">
                          <a:effectLst/>
                        </a:rPr>
                        <a:t>Red Hook as popular immigrant community-hides individuals well. Migration of Italian immigrants had to change passionate ways to adapt to American culture, creating safer but less vibrant lifestyle</a:t>
                      </a:r>
                      <a:endParaRPr lang="en-GB" sz="1400">
                        <a:effectLst/>
                        <a:latin typeface="Calibri"/>
                        <a:ea typeface="Calibri"/>
                        <a:cs typeface="Arial"/>
                      </a:endParaRPr>
                    </a:p>
                  </a:txBody>
                  <a:tcPr marL="40518" marR="40518" marT="0" marB="0"/>
                </a:tc>
              </a:tr>
              <a:tr h="880086">
                <a:tc>
                  <a:txBody>
                    <a:bodyPr/>
                    <a:lstStyle/>
                    <a:p>
                      <a:pPr>
                        <a:lnSpc>
                          <a:spcPct val="115000"/>
                        </a:lnSpc>
                        <a:spcAft>
                          <a:spcPts val="0"/>
                        </a:spcAft>
                      </a:pPr>
                      <a:r>
                        <a:rPr lang="en-GB" sz="1400">
                          <a:effectLst/>
                        </a:rPr>
                        <a:t>Comments on themes</a:t>
                      </a:r>
                      <a:endParaRPr lang="en-GB" sz="1400">
                        <a:effectLst/>
                        <a:latin typeface="Calibri"/>
                        <a:ea typeface="Calibri"/>
                        <a:cs typeface="Arial"/>
                      </a:endParaRPr>
                    </a:p>
                  </a:txBody>
                  <a:tcPr marL="40518" marR="40518" marT="0" marB="0"/>
                </a:tc>
                <a:tc>
                  <a:txBody>
                    <a:bodyPr/>
                    <a:lstStyle/>
                    <a:p>
                      <a:pPr>
                        <a:lnSpc>
                          <a:spcPct val="115000"/>
                        </a:lnSpc>
                        <a:spcAft>
                          <a:spcPts val="0"/>
                        </a:spcAft>
                      </a:pPr>
                      <a:r>
                        <a:rPr lang="en-GB" sz="1400" dirty="0">
                          <a:effectLst/>
                        </a:rPr>
                        <a:t> </a:t>
                      </a:r>
                      <a:r>
                        <a:rPr lang="en-GB" sz="1400" dirty="0" smtClean="0">
                          <a:effectLst/>
                        </a:rPr>
                        <a:t>”Who can ever know what will be discovered?</a:t>
                      </a:r>
                      <a:r>
                        <a:rPr lang="en-GB" sz="1400" baseline="0" dirty="0" smtClean="0">
                          <a:effectLst/>
                        </a:rPr>
                        <a:t> Eddie Carbone had never expected to have a destiny.</a:t>
                      </a:r>
                      <a:r>
                        <a:rPr lang="en-GB" sz="1400" dirty="0" smtClean="0">
                          <a:effectLst/>
                        </a:rPr>
                        <a:t>”</a:t>
                      </a:r>
                      <a:r>
                        <a:rPr lang="en-GB" sz="1400" dirty="0" err="1" smtClean="0">
                          <a:effectLst/>
                        </a:rPr>
                        <a:t>pg</a:t>
                      </a:r>
                      <a:r>
                        <a:rPr lang="en-GB" sz="1400" dirty="0" smtClean="0">
                          <a:effectLst/>
                        </a:rPr>
                        <a:t> 27</a:t>
                      </a:r>
                      <a:endParaRPr lang="en-GB" sz="1400" dirty="0">
                        <a:effectLst/>
                        <a:latin typeface="Calibri"/>
                        <a:ea typeface="Calibri"/>
                        <a:cs typeface="Arial"/>
                      </a:endParaRPr>
                    </a:p>
                  </a:txBody>
                  <a:tcPr marL="40518" marR="40518" marT="0" marB="0"/>
                </a:tc>
                <a:tc>
                  <a:txBody>
                    <a:bodyPr/>
                    <a:lstStyle/>
                    <a:p>
                      <a:pPr>
                        <a:lnSpc>
                          <a:spcPct val="115000"/>
                        </a:lnSpc>
                        <a:spcAft>
                          <a:spcPts val="0"/>
                        </a:spcAft>
                      </a:pPr>
                      <a:r>
                        <a:rPr lang="en-GB" sz="1400" dirty="0">
                          <a:effectLst/>
                        </a:rPr>
                        <a:t> </a:t>
                      </a:r>
                      <a:r>
                        <a:rPr lang="en-GB" sz="1400" dirty="0" smtClean="0">
                          <a:effectLst/>
                        </a:rPr>
                        <a:t>theme</a:t>
                      </a:r>
                      <a:r>
                        <a:rPr lang="en-GB" sz="1400" baseline="0" dirty="0" smtClean="0">
                          <a:effectLst/>
                        </a:rPr>
                        <a:t> of fate-E destined to fulfil prophecy as a result of his fatal flaw-pride/passion for C</a:t>
                      </a:r>
                      <a:endParaRPr lang="en-GB" sz="1400" dirty="0">
                        <a:effectLst/>
                        <a:latin typeface="Calibri"/>
                        <a:ea typeface="Calibri"/>
                        <a:cs typeface="Arial"/>
                      </a:endParaRPr>
                    </a:p>
                  </a:txBody>
                  <a:tcPr marL="40518" marR="40518" marT="0" marB="0"/>
                </a:tc>
              </a:tr>
              <a:tr h="1512046">
                <a:tc>
                  <a:txBody>
                    <a:bodyPr/>
                    <a:lstStyle/>
                    <a:p>
                      <a:pPr>
                        <a:lnSpc>
                          <a:spcPct val="115000"/>
                        </a:lnSpc>
                        <a:spcAft>
                          <a:spcPts val="0"/>
                        </a:spcAft>
                      </a:pPr>
                      <a:r>
                        <a:rPr lang="en-GB" sz="1400">
                          <a:effectLst/>
                        </a:rPr>
                        <a:t>Moral compass</a:t>
                      </a:r>
                      <a:endParaRPr lang="en-GB" sz="1400">
                        <a:effectLst/>
                        <a:latin typeface="Calibri"/>
                        <a:ea typeface="Calibri"/>
                        <a:cs typeface="Arial"/>
                      </a:endParaRPr>
                    </a:p>
                  </a:txBody>
                  <a:tcPr marL="40518" marR="40518" marT="0" marB="0"/>
                </a:tc>
                <a:tc>
                  <a:txBody>
                    <a:bodyPr/>
                    <a:lstStyle/>
                    <a:p>
                      <a:pPr>
                        <a:lnSpc>
                          <a:spcPct val="115000"/>
                        </a:lnSpc>
                        <a:spcAft>
                          <a:spcPts val="0"/>
                        </a:spcAft>
                      </a:pPr>
                      <a:r>
                        <a:rPr lang="en-GB" sz="1400" dirty="0">
                          <a:effectLst/>
                        </a:rPr>
                        <a:t> </a:t>
                      </a:r>
                      <a:r>
                        <a:rPr lang="en-GB" sz="1400" dirty="0" smtClean="0">
                          <a:effectLst/>
                        </a:rPr>
                        <a:t>”I’m warning you-the law is nature. The law</a:t>
                      </a:r>
                      <a:r>
                        <a:rPr lang="en-GB" sz="1400" baseline="0" dirty="0" smtClean="0">
                          <a:effectLst/>
                        </a:rPr>
                        <a:t> is only a word for what has a right to happen. When the law is wrong it is unnatural, but in this case it is natural and a river will drown you if you buck it now.</a:t>
                      </a:r>
                      <a:r>
                        <a:rPr lang="en-GB" sz="1400" dirty="0" smtClean="0">
                          <a:effectLst/>
                        </a:rPr>
                        <a:t>”</a:t>
                      </a:r>
                      <a:r>
                        <a:rPr lang="en-GB" sz="1400" dirty="0" err="1" smtClean="0">
                          <a:effectLst/>
                        </a:rPr>
                        <a:t>pg</a:t>
                      </a:r>
                      <a:r>
                        <a:rPr lang="en-GB" sz="1400" baseline="0" dirty="0" smtClean="0">
                          <a:effectLst/>
                        </a:rPr>
                        <a:t> 60</a:t>
                      </a:r>
                      <a:endParaRPr lang="en-GB" sz="1400" dirty="0">
                        <a:effectLst/>
                        <a:latin typeface="Calibri"/>
                        <a:ea typeface="Calibri"/>
                        <a:cs typeface="Arial"/>
                      </a:endParaRPr>
                    </a:p>
                  </a:txBody>
                  <a:tcPr marL="40518" marR="40518" marT="0" marB="0"/>
                </a:tc>
                <a:tc>
                  <a:txBody>
                    <a:bodyPr/>
                    <a:lstStyle/>
                    <a:p>
                      <a:pPr>
                        <a:lnSpc>
                          <a:spcPct val="115000"/>
                        </a:lnSpc>
                        <a:spcAft>
                          <a:spcPts val="0"/>
                        </a:spcAft>
                      </a:pPr>
                      <a:r>
                        <a:rPr lang="en-GB" sz="1400" dirty="0">
                          <a:effectLst/>
                        </a:rPr>
                        <a:t> </a:t>
                      </a:r>
                      <a:r>
                        <a:rPr lang="en-GB" sz="1400" dirty="0" smtClean="0">
                          <a:effectLst/>
                        </a:rPr>
                        <a:t>justice and law-A sees it as moral</a:t>
                      </a:r>
                      <a:r>
                        <a:rPr lang="en-GB" sz="1400" baseline="0" dirty="0" smtClean="0">
                          <a:effectLst/>
                        </a:rPr>
                        <a:t> and controlled by the community-going against community values for sake of the law is dangerous</a:t>
                      </a:r>
                      <a:endParaRPr lang="en-GB" sz="1400" dirty="0">
                        <a:effectLst/>
                        <a:latin typeface="Calibri"/>
                        <a:ea typeface="Calibri"/>
                        <a:cs typeface="Arial"/>
                      </a:endParaRPr>
                    </a:p>
                  </a:txBody>
                  <a:tcPr marL="40518" marR="40518" marT="0" marB="0"/>
                </a:tc>
              </a:tr>
              <a:tr h="1512046">
                <a:tc>
                  <a:txBody>
                    <a:bodyPr/>
                    <a:lstStyle/>
                    <a:p>
                      <a:pPr>
                        <a:lnSpc>
                          <a:spcPct val="115000"/>
                        </a:lnSpc>
                        <a:spcAft>
                          <a:spcPts val="0"/>
                        </a:spcAft>
                      </a:pPr>
                      <a:r>
                        <a:rPr lang="en-GB" sz="1400">
                          <a:effectLst/>
                        </a:rPr>
                        <a:t>Predicts future events-almost omniscient role</a:t>
                      </a:r>
                      <a:endParaRPr lang="en-GB" sz="1400">
                        <a:effectLst/>
                        <a:latin typeface="Calibri"/>
                        <a:ea typeface="Calibri"/>
                        <a:cs typeface="Arial"/>
                      </a:endParaRPr>
                    </a:p>
                  </a:txBody>
                  <a:tcPr marL="40518" marR="40518" marT="0" marB="0"/>
                </a:tc>
                <a:tc>
                  <a:txBody>
                    <a:bodyPr/>
                    <a:lstStyle/>
                    <a:p>
                      <a:pPr>
                        <a:lnSpc>
                          <a:spcPct val="115000"/>
                        </a:lnSpc>
                        <a:spcAft>
                          <a:spcPts val="0"/>
                        </a:spcAft>
                      </a:pPr>
                      <a:r>
                        <a:rPr lang="en-GB" sz="1400" dirty="0" smtClean="0">
                          <a:effectLst/>
                        </a:rPr>
                        <a:t>“I could see every step coming, step after step like a dark figure</a:t>
                      </a:r>
                      <a:r>
                        <a:rPr lang="en-GB" sz="1400" baseline="0" dirty="0" smtClean="0">
                          <a:effectLst/>
                        </a:rPr>
                        <a:t> walking down a hall towards a certain door. I knew where he was heading for, I knew where he was going to end.</a:t>
                      </a:r>
                      <a:r>
                        <a:rPr lang="en-GB" sz="1400" dirty="0" smtClean="0">
                          <a:effectLst/>
                        </a:rPr>
                        <a:t>”</a:t>
                      </a:r>
                      <a:r>
                        <a:rPr lang="en-GB" sz="1400" dirty="0">
                          <a:effectLst/>
                        </a:rPr>
                        <a:t> </a:t>
                      </a:r>
                      <a:r>
                        <a:rPr lang="en-GB" sz="1400" dirty="0" err="1" smtClean="0">
                          <a:effectLst/>
                        </a:rPr>
                        <a:t>pg</a:t>
                      </a:r>
                      <a:r>
                        <a:rPr lang="en-GB" sz="1400" dirty="0" smtClean="0">
                          <a:effectLst/>
                        </a:rPr>
                        <a:t> 43</a:t>
                      </a:r>
                      <a:endParaRPr lang="en-GB" sz="1400" dirty="0">
                        <a:effectLst/>
                        <a:latin typeface="Calibri"/>
                        <a:ea typeface="Calibri"/>
                        <a:cs typeface="Arial"/>
                      </a:endParaRPr>
                    </a:p>
                  </a:txBody>
                  <a:tcPr marL="40518" marR="40518" marT="0" marB="0"/>
                </a:tc>
                <a:tc>
                  <a:txBody>
                    <a:bodyPr/>
                    <a:lstStyle/>
                    <a:p>
                      <a:pPr>
                        <a:lnSpc>
                          <a:spcPct val="115000"/>
                        </a:lnSpc>
                        <a:spcAft>
                          <a:spcPts val="0"/>
                        </a:spcAft>
                      </a:pPr>
                      <a:r>
                        <a:rPr lang="en-GB" sz="1400" dirty="0">
                          <a:effectLst/>
                        </a:rPr>
                        <a:t> </a:t>
                      </a:r>
                      <a:r>
                        <a:rPr lang="en-GB" sz="1400" dirty="0" smtClean="0">
                          <a:effectLst/>
                        </a:rPr>
                        <a:t>A hinting that E will meet an unfortunate end if he continues to be led by his fatal flaw-ominous language typical</a:t>
                      </a:r>
                      <a:r>
                        <a:rPr lang="en-GB" sz="1400" baseline="0" dirty="0" smtClean="0">
                          <a:effectLst/>
                        </a:rPr>
                        <a:t> of Greek tragedy</a:t>
                      </a:r>
                      <a:endParaRPr lang="en-GB" sz="1400" dirty="0">
                        <a:effectLst/>
                        <a:latin typeface="Calibri"/>
                        <a:ea typeface="Calibri"/>
                        <a:cs typeface="Arial"/>
                      </a:endParaRPr>
                    </a:p>
                  </a:txBody>
                  <a:tcPr marL="40518" marR="40518" marT="0" marB="0"/>
                </a:tc>
              </a:tr>
            </a:tbl>
          </a:graphicData>
        </a:graphic>
      </p:graphicFrame>
    </p:spTree>
    <p:extLst>
      <p:ext uri="{BB962C8B-B14F-4D97-AF65-F5344CB8AC3E}">
        <p14:creationId xmlns:p14="http://schemas.microsoft.com/office/powerpoint/2010/main" val="120070686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bg1"/>
                </a:solidFill>
              </a:rPr>
              <a:t>Pg</a:t>
            </a:r>
            <a:r>
              <a:rPr lang="en-GB" dirty="0" smtClean="0">
                <a:solidFill>
                  <a:schemeClr val="bg1"/>
                </a:solidFill>
              </a:rPr>
              <a:t> 61-71</a:t>
            </a:r>
            <a:endParaRPr lang="en-GB"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GB" dirty="0">
                <a:solidFill>
                  <a:schemeClr val="bg1"/>
                </a:solidFill>
              </a:rPr>
              <a:t>Eddie</a:t>
            </a:r>
          </a:p>
          <a:p>
            <a:endParaRPr lang="en-GB" dirty="0">
              <a:solidFill>
                <a:schemeClr val="bg1"/>
              </a:solidFill>
            </a:endParaRPr>
          </a:p>
          <a:p>
            <a:r>
              <a:rPr lang="en-GB" dirty="0">
                <a:solidFill>
                  <a:schemeClr val="bg1"/>
                </a:solidFill>
              </a:rPr>
              <a:t>Beatrice</a:t>
            </a:r>
          </a:p>
          <a:p>
            <a:endParaRPr lang="en-GB" dirty="0">
              <a:solidFill>
                <a:schemeClr val="bg1"/>
              </a:solidFill>
            </a:endParaRPr>
          </a:p>
          <a:p>
            <a:r>
              <a:rPr lang="en-GB" dirty="0">
                <a:solidFill>
                  <a:schemeClr val="bg1"/>
                </a:solidFill>
              </a:rPr>
              <a:t>Catherine</a:t>
            </a:r>
          </a:p>
          <a:p>
            <a:pPr marL="0" indent="0">
              <a:buNone/>
            </a:pPr>
            <a:endParaRPr lang="en-GB" dirty="0">
              <a:solidFill>
                <a:schemeClr val="bg1"/>
              </a:solidFill>
            </a:endParaRPr>
          </a:p>
          <a:p>
            <a:r>
              <a:rPr lang="en-GB" dirty="0">
                <a:solidFill>
                  <a:schemeClr val="bg1"/>
                </a:solidFill>
              </a:rPr>
              <a:t>Rodolpho</a:t>
            </a:r>
          </a:p>
          <a:p>
            <a:endParaRPr lang="en-GB" dirty="0">
              <a:solidFill>
                <a:schemeClr val="bg1"/>
              </a:solidFill>
            </a:endParaRPr>
          </a:p>
          <a:p>
            <a:r>
              <a:rPr lang="en-GB" dirty="0">
                <a:solidFill>
                  <a:schemeClr val="bg1"/>
                </a:solidFill>
              </a:rPr>
              <a:t>Marco</a:t>
            </a:r>
          </a:p>
          <a:p>
            <a:endParaRPr lang="en-GB" dirty="0">
              <a:solidFill>
                <a:schemeClr val="bg1"/>
              </a:solidFill>
            </a:endParaRPr>
          </a:p>
          <a:p>
            <a:r>
              <a:rPr lang="en-GB" dirty="0">
                <a:solidFill>
                  <a:schemeClr val="bg1"/>
                </a:solidFill>
              </a:rPr>
              <a:t>First Officer</a:t>
            </a:r>
          </a:p>
          <a:p>
            <a:endParaRPr lang="en-GB" dirty="0">
              <a:solidFill>
                <a:schemeClr val="bg1"/>
              </a:solidFill>
            </a:endParaRPr>
          </a:p>
          <a:p>
            <a:r>
              <a:rPr lang="en-GB" dirty="0">
                <a:solidFill>
                  <a:schemeClr val="bg1"/>
                </a:solidFill>
              </a:rPr>
              <a:t>Second Officer</a:t>
            </a:r>
          </a:p>
          <a:p>
            <a:endParaRPr lang="en-GB" dirty="0"/>
          </a:p>
        </p:txBody>
      </p:sp>
    </p:spTree>
    <p:extLst>
      <p:ext uri="{BB962C8B-B14F-4D97-AF65-F5344CB8AC3E}">
        <p14:creationId xmlns:p14="http://schemas.microsoft.com/office/powerpoint/2010/main" val="186435025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Rising Conflict-Eddie </a:t>
            </a:r>
            <a:r>
              <a:rPr lang="en-GB" dirty="0" err="1" smtClean="0">
                <a:solidFill>
                  <a:schemeClr val="bg1"/>
                </a:solidFill>
              </a:rPr>
              <a:t>Vs</a:t>
            </a:r>
            <a:r>
              <a:rPr lang="en-GB" dirty="0" smtClean="0">
                <a:solidFill>
                  <a:schemeClr val="bg1"/>
                </a:solidFill>
              </a:rPr>
              <a:t> Marco</a:t>
            </a:r>
            <a:endParaRPr lang="en-GB" dirty="0">
              <a:solidFill>
                <a:schemeClr val="bg1"/>
              </a:solidFill>
            </a:endParaRPr>
          </a:p>
        </p:txBody>
      </p:sp>
      <p:sp>
        <p:nvSpPr>
          <p:cNvPr id="3" name="Content Placeholder 2"/>
          <p:cNvSpPr>
            <a:spLocks noGrp="1"/>
          </p:cNvSpPr>
          <p:nvPr>
            <p:ph idx="1"/>
          </p:nvPr>
        </p:nvSpPr>
        <p:spPr>
          <a:xfrm>
            <a:off x="533400" y="1524000"/>
            <a:ext cx="8229600" cy="4525963"/>
          </a:xfrm>
        </p:spPr>
        <p:txBody>
          <a:bodyPr>
            <a:normAutofit/>
          </a:bodyPr>
          <a:lstStyle/>
          <a:p>
            <a:r>
              <a:rPr lang="en-GB" dirty="0" smtClean="0">
                <a:solidFill>
                  <a:schemeClr val="bg1"/>
                </a:solidFill>
              </a:rPr>
              <a:t>In this section of the play, the major conflict of the drama shifts from Eddie vs. Rodolpho, to Eddie vs. Marco</a:t>
            </a:r>
          </a:p>
          <a:p>
            <a:endParaRPr lang="en-GB" dirty="0" smtClean="0">
              <a:solidFill>
                <a:schemeClr val="bg1"/>
              </a:solidFill>
            </a:endParaRPr>
          </a:p>
          <a:p>
            <a:r>
              <a:rPr lang="en-GB" dirty="0" smtClean="0">
                <a:solidFill>
                  <a:schemeClr val="bg1"/>
                </a:solidFill>
              </a:rPr>
              <a:t>Why is this shift such a dramatic turning point in the play?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4305300"/>
            <a:ext cx="1397000" cy="2095500"/>
          </a:xfrm>
          <a:prstGeom prst="rect">
            <a:avLst/>
          </a:prstGeom>
        </p:spPr>
      </p:pic>
      <p:pic>
        <p:nvPicPr>
          <p:cNvPr id="5" name="Picture 2" descr="http://www.bbc.co.uk/staticarchive/6513d3effd0403b65cab815de03bc432d1e01e8e.jpg"/>
          <p:cNvPicPr>
            <a:picLocks noChangeAspect="1" noChangeArrowheads="1"/>
          </p:cNvPicPr>
          <p:nvPr/>
        </p:nvPicPr>
        <p:blipFill>
          <a:blip r:embed="rId3" cstate="print"/>
          <a:srcRect/>
          <a:stretch>
            <a:fillRect/>
          </a:stretch>
        </p:blipFill>
        <p:spPr bwMode="auto">
          <a:xfrm>
            <a:off x="4953000" y="4267200"/>
            <a:ext cx="1447800" cy="2171700"/>
          </a:xfrm>
          <a:prstGeom prst="rect">
            <a:avLst/>
          </a:prstGeom>
          <a:noFill/>
        </p:spPr>
      </p:pic>
    </p:spTree>
    <p:extLst>
      <p:ext uri="{BB962C8B-B14F-4D97-AF65-F5344CB8AC3E}">
        <p14:creationId xmlns:p14="http://schemas.microsoft.com/office/powerpoint/2010/main" val="170968306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Rising Conflict-Eddie </a:t>
            </a:r>
            <a:r>
              <a:rPr lang="en-GB" dirty="0" err="1" smtClean="0">
                <a:solidFill>
                  <a:schemeClr val="bg1"/>
                </a:solidFill>
              </a:rPr>
              <a:t>Vs</a:t>
            </a:r>
            <a:r>
              <a:rPr lang="en-GB" dirty="0" smtClean="0">
                <a:solidFill>
                  <a:schemeClr val="bg1"/>
                </a:solidFill>
              </a:rPr>
              <a:t> Marco</a:t>
            </a:r>
            <a:endParaRPr lang="en-GB" dirty="0">
              <a:solidFill>
                <a:schemeClr val="bg1"/>
              </a:solidFill>
            </a:endParaRPr>
          </a:p>
        </p:txBody>
      </p:sp>
      <p:sp>
        <p:nvSpPr>
          <p:cNvPr id="3" name="Content Placeholder 2"/>
          <p:cNvSpPr>
            <a:spLocks noGrp="1"/>
          </p:cNvSpPr>
          <p:nvPr>
            <p:ph idx="1"/>
          </p:nvPr>
        </p:nvSpPr>
        <p:spPr>
          <a:xfrm>
            <a:off x="533400" y="1524000"/>
            <a:ext cx="8229600" cy="4525963"/>
          </a:xfrm>
        </p:spPr>
        <p:txBody>
          <a:bodyPr>
            <a:normAutofit fontScale="92500" lnSpcReduction="20000"/>
          </a:bodyPr>
          <a:lstStyle/>
          <a:p>
            <a:r>
              <a:rPr lang="en-GB" dirty="0" smtClean="0">
                <a:solidFill>
                  <a:schemeClr val="bg1"/>
                </a:solidFill>
              </a:rPr>
              <a:t>In this section of the play, the major conflict of the drama shifts from Eddie vs. Rodolpho, to Eddie vs. Marco</a:t>
            </a:r>
          </a:p>
          <a:p>
            <a:endParaRPr lang="en-GB" dirty="0" smtClean="0">
              <a:solidFill>
                <a:schemeClr val="bg1"/>
              </a:solidFill>
            </a:endParaRPr>
          </a:p>
          <a:p>
            <a:r>
              <a:rPr lang="en-GB" dirty="0" smtClean="0">
                <a:solidFill>
                  <a:schemeClr val="bg1"/>
                </a:solidFill>
              </a:rPr>
              <a:t>Why is this shift such a dramatic turning point in the play?</a:t>
            </a:r>
          </a:p>
          <a:p>
            <a:pPr marL="0" indent="0">
              <a:buNone/>
            </a:pPr>
            <a:r>
              <a:rPr lang="en-GB" b="1" dirty="0" smtClean="0">
                <a:solidFill>
                  <a:schemeClr val="bg1"/>
                </a:solidFill>
              </a:rPr>
              <a:t>Moves from two different ideas of masculinity, to two very similar characters going head to head. Both Marco and Eddie are dominant male figures with a great deal of pride, so will be unwilling to back down in a confrontation.</a:t>
            </a:r>
            <a:endParaRPr lang="en-GB" b="1"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1066800"/>
            <a:ext cx="1397000" cy="2095500"/>
          </a:xfrm>
          <a:prstGeom prst="rect">
            <a:avLst/>
          </a:prstGeom>
        </p:spPr>
      </p:pic>
      <p:pic>
        <p:nvPicPr>
          <p:cNvPr id="5" name="Picture 2" descr="http://www.bbc.co.uk/staticarchive/6513d3effd0403b65cab815de03bc432d1e01e8e.jpg"/>
          <p:cNvPicPr>
            <a:picLocks noChangeAspect="1" noChangeArrowheads="1"/>
          </p:cNvPicPr>
          <p:nvPr/>
        </p:nvPicPr>
        <p:blipFill>
          <a:blip r:embed="rId3" cstate="print"/>
          <a:srcRect/>
          <a:stretch>
            <a:fillRect/>
          </a:stretch>
        </p:blipFill>
        <p:spPr bwMode="auto">
          <a:xfrm>
            <a:off x="-152400" y="1371600"/>
            <a:ext cx="1447800" cy="2171700"/>
          </a:xfrm>
          <a:prstGeom prst="rect">
            <a:avLst/>
          </a:prstGeom>
          <a:noFill/>
        </p:spPr>
      </p:pic>
    </p:spTree>
    <p:extLst>
      <p:ext uri="{BB962C8B-B14F-4D97-AF65-F5344CB8AC3E}">
        <p14:creationId xmlns:p14="http://schemas.microsoft.com/office/powerpoint/2010/main" val="71546253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Symbolism</a:t>
            </a:r>
            <a:endParaRPr lang="en-GB" dirty="0">
              <a:solidFill>
                <a:schemeClr val="bg1"/>
              </a:solidFill>
            </a:endParaRPr>
          </a:p>
        </p:txBody>
      </p:sp>
      <p:sp>
        <p:nvSpPr>
          <p:cNvPr id="3" name="Content Placeholder 2"/>
          <p:cNvSpPr>
            <a:spLocks noGrp="1"/>
          </p:cNvSpPr>
          <p:nvPr>
            <p:ph idx="1"/>
          </p:nvPr>
        </p:nvSpPr>
        <p:spPr>
          <a:xfrm>
            <a:off x="457200" y="1052471"/>
            <a:ext cx="8229600" cy="4525963"/>
          </a:xfrm>
        </p:spPr>
        <p:txBody>
          <a:bodyPr>
            <a:normAutofit/>
          </a:bodyPr>
          <a:lstStyle/>
          <a:p>
            <a:pPr marL="0" indent="0">
              <a:buNone/>
            </a:pPr>
            <a:r>
              <a:rPr lang="en-GB" b="1" dirty="0" smtClean="0">
                <a:solidFill>
                  <a:schemeClr val="bg1"/>
                </a:solidFill>
              </a:rPr>
              <a:t>Glowing phone box(</a:t>
            </a:r>
            <a:r>
              <a:rPr lang="en-GB" b="1" dirty="0" err="1" smtClean="0">
                <a:solidFill>
                  <a:schemeClr val="bg1"/>
                </a:solidFill>
              </a:rPr>
              <a:t>pg</a:t>
            </a:r>
            <a:r>
              <a:rPr lang="en-GB" b="1" dirty="0" smtClean="0">
                <a:solidFill>
                  <a:schemeClr val="bg1"/>
                </a:solidFill>
              </a:rPr>
              <a:t> 61)</a:t>
            </a:r>
          </a:p>
          <a:p>
            <a:pPr marL="0" indent="0">
              <a:buNone/>
            </a:pPr>
            <a:endParaRPr lang="en-GB" dirty="0" smtClean="0">
              <a:solidFill>
                <a:schemeClr val="bg1"/>
              </a:solidFill>
            </a:endParaRPr>
          </a:p>
          <a:p>
            <a:pPr marL="0" indent="0">
              <a:buNone/>
            </a:pPr>
            <a:endParaRPr lang="en-GB" b="1" smtClean="0">
              <a:solidFill>
                <a:schemeClr val="bg1"/>
              </a:solidFill>
            </a:endParaRPr>
          </a:p>
          <a:p>
            <a:pPr marL="0" indent="0">
              <a:buNone/>
            </a:pPr>
            <a:r>
              <a:rPr lang="en-GB" b="1" smtClean="0">
                <a:solidFill>
                  <a:schemeClr val="bg1"/>
                </a:solidFill>
              </a:rPr>
              <a:t>Marco </a:t>
            </a:r>
            <a:r>
              <a:rPr lang="en-GB" b="1" dirty="0" smtClean="0">
                <a:solidFill>
                  <a:schemeClr val="bg1"/>
                </a:solidFill>
              </a:rPr>
              <a:t>spitting in Eddie’s face (</a:t>
            </a:r>
            <a:r>
              <a:rPr lang="en-GB" b="1" dirty="0" err="1" smtClean="0">
                <a:solidFill>
                  <a:schemeClr val="bg1"/>
                </a:solidFill>
              </a:rPr>
              <a:t>pg</a:t>
            </a:r>
            <a:r>
              <a:rPr lang="en-GB" b="1" dirty="0" smtClean="0">
                <a:solidFill>
                  <a:schemeClr val="bg1"/>
                </a:solidFill>
              </a:rPr>
              <a:t> 70)</a:t>
            </a:r>
          </a:p>
          <a:p>
            <a:pPr marL="0" indent="0">
              <a:buNone/>
            </a:pPr>
            <a:endParaRPr lang="en-GB" dirty="0">
              <a:solidFill>
                <a:schemeClr val="bg1"/>
              </a:solidFill>
            </a:endParaRPr>
          </a:p>
          <a:p>
            <a:pPr marL="0" indent="0">
              <a:buNone/>
            </a:pPr>
            <a:endParaRPr lang="en-GB" b="1" dirty="0" smtClean="0">
              <a:solidFill>
                <a:schemeClr val="bg1"/>
              </a:solidFill>
            </a:endParaRPr>
          </a:p>
          <a:p>
            <a:pPr marL="0" indent="0">
              <a:buNone/>
            </a:pPr>
            <a:r>
              <a:rPr lang="en-GB" b="1" dirty="0" smtClean="0">
                <a:solidFill>
                  <a:schemeClr val="bg1"/>
                </a:solidFill>
              </a:rPr>
              <a:t>Lipari the butcher (</a:t>
            </a:r>
            <a:r>
              <a:rPr lang="en-GB" b="1" dirty="0" err="1" smtClean="0">
                <a:solidFill>
                  <a:schemeClr val="bg1"/>
                </a:solidFill>
              </a:rPr>
              <a:t>pg</a:t>
            </a:r>
            <a:r>
              <a:rPr lang="en-GB" b="1" dirty="0" smtClean="0">
                <a:solidFill>
                  <a:schemeClr val="bg1"/>
                </a:solidFill>
              </a:rPr>
              <a:t> 71)</a:t>
            </a:r>
          </a:p>
          <a:p>
            <a:pPr marL="0" indent="0">
              <a:buNone/>
            </a:pPr>
            <a:endParaRPr lang="en-GB" dirty="0" smtClean="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1962" y="533400"/>
            <a:ext cx="1981200" cy="142375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2057400"/>
            <a:ext cx="1279525" cy="1919288"/>
          </a:xfrm>
          <a:prstGeom prst="rect">
            <a:avLst/>
          </a:prstGeom>
        </p:spPr>
      </p:pic>
      <p:pic>
        <p:nvPicPr>
          <p:cNvPr id="1029" name="Picture 5" descr="C:\Users\lh1094c\AppData\Local\Microsoft\Windows\Temporary Internet Files\Content.IE5\HS4P96AC\we_meet_agai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8662" y="426720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68439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Symbolism</a:t>
            </a:r>
            <a:endParaRPr lang="en-GB" dirty="0">
              <a:solidFill>
                <a:schemeClr val="bg1"/>
              </a:solidFill>
            </a:endParaRPr>
          </a:p>
        </p:txBody>
      </p:sp>
      <p:sp>
        <p:nvSpPr>
          <p:cNvPr id="3" name="Content Placeholder 2"/>
          <p:cNvSpPr>
            <a:spLocks noGrp="1"/>
          </p:cNvSpPr>
          <p:nvPr>
            <p:ph idx="1"/>
          </p:nvPr>
        </p:nvSpPr>
        <p:spPr>
          <a:xfrm>
            <a:off x="457200" y="1052471"/>
            <a:ext cx="8229600" cy="4525963"/>
          </a:xfrm>
        </p:spPr>
        <p:txBody>
          <a:bodyPr>
            <a:normAutofit fontScale="92500" lnSpcReduction="20000"/>
          </a:bodyPr>
          <a:lstStyle/>
          <a:p>
            <a:pPr marL="0" indent="0">
              <a:buNone/>
            </a:pPr>
            <a:r>
              <a:rPr lang="en-GB" b="1" dirty="0" smtClean="0">
                <a:solidFill>
                  <a:schemeClr val="bg1"/>
                </a:solidFill>
              </a:rPr>
              <a:t>Glowing phone box(</a:t>
            </a:r>
            <a:r>
              <a:rPr lang="en-GB" b="1" dirty="0" err="1" smtClean="0">
                <a:solidFill>
                  <a:schemeClr val="bg1"/>
                </a:solidFill>
              </a:rPr>
              <a:t>pg</a:t>
            </a:r>
            <a:r>
              <a:rPr lang="en-GB" b="1" dirty="0" smtClean="0">
                <a:solidFill>
                  <a:schemeClr val="bg1"/>
                </a:solidFill>
              </a:rPr>
              <a:t> 61)</a:t>
            </a:r>
          </a:p>
          <a:p>
            <a:pPr marL="0" indent="0">
              <a:buNone/>
            </a:pPr>
            <a:r>
              <a:rPr lang="en-GB" dirty="0" smtClean="0">
                <a:solidFill>
                  <a:schemeClr val="bg1"/>
                </a:solidFill>
              </a:rPr>
              <a:t>Glowing emphasises importance in Eddie’s mind-an idea emerging about how to get rid of </a:t>
            </a:r>
            <a:r>
              <a:rPr lang="en-GB" dirty="0" err="1" smtClean="0">
                <a:solidFill>
                  <a:schemeClr val="bg1"/>
                </a:solidFill>
              </a:rPr>
              <a:t>Rodolpho</a:t>
            </a:r>
            <a:r>
              <a:rPr lang="en-GB" dirty="0" smtClean="0">
                <a:solidFill>
                  <a:schemeClr val="bg1"/>
                </a:solidFill>
              </a:rPr>
              <a:t>-movement of light from Alfieri to </a:t>
            </a:r>
            <a:r>
              <a:rPr lang="en-GB" dirty="0" err="1" smtClean="0">
                <a:solidFill>
                  <a:schemeClr val="bg1"/>
                </a:solidFill>
              </a:rPr>
              <a:t>phonebox</a:t>
            </a:r>
            <a:r>
              <a:rPr lang="en-GB" dirty="0" smtClean="0">
                <a:solidFill>
                  <a:schemeClr val="bg1"/>
                </a:solidFill>
              </a:rPr>
              <a:t> shows shift in Eddie’s priorities-from moral justice to selfish desire.</a:t>
            </a:r>
          </a:p>
          <a:p>
            <a:pPr marL="0" indent="0">
              <a:buNone/>
            </a:pPr>
            <a:endParaRPr lang="en-GB" dirty="0" smtClean="0">
              <a:solidFill>
                <a:schemeClr val="bg1"/>
              </a:solidFill>
            </a:endParaRPr>
          </a:p>
          <a:p>
            <a:pPr marL="0" indent="0">
              <a:buNone/>
            </a:pPr>
            <a:r>
              <a:rPr lang="en-GB" b="1" dirty="0" smtClean="0">
                <a:solidFill>
                  <a:schemeClr val="bg1"/>
                </a:solidFill>
              </a:rPr>
              <a:t>Marco spitting in Eddie’s face (</a:t>
            </a:r>
            <a:r>
              <a:rPr lang="en-GB" b="1" dirty="0" err="1" smtClean="0">
                <a:solidFill>
                  <a:schemeClr val="bg1"/>
                </a:solidFill>
              </a:rPr>
              <a:t>pg</a:t>
            </a:r>
            <a:r>
              <a:rPr lang="en-GB" b="1" dirty="0" smtClean="0">
                <a:solidFill>
                  <a:schemeClr val="bg1"/>
                </a:solidFill>
              </a:rPr>
              <a:t> 70)</a:t>
            </a:r>
          </a:p>
          <a:p>
            <a:pPr marL="0" indent="0">
              <a:buNone/>
            </a:pPr>
            <a:endParaRPr lang="en-GB" dirty="0">
              <a:solidFill>
                <a:schemeClr val="bg1"/>
              </a:solidFill>
            </a:endParaRPr>
          </a:p>
          <a:p>
            <a:pPr marL="0" indent="0">
              <a:buNone/>
            </a:pPr>
            <a:r>
              <a:rPr lang="en-GB" b="1" dirty="0" smtClean="0">
                <a:solidFill>
                  <a:schemeClr val="bg1"/>
                </a:solidFill>
              </a:rPr>
              <a:t>Lipari the butcher (</a:t>
            </a:r>
            <a:r>
              <a:rPr lang="en-GB" b="1" dirty="0" err="1" smtClean="0">
                <a:solidFill>
                  <a:schemeClr val="bg1"/>
                </a:solidFill>
              </a:rPr>
              <a:t>pg</a:t>
            </a:r>
            <a:r>
              <a:rPr lang="en-GB" b="1" dirty="0" smtClean="0">
                <a:solidFill>
                  <a:schemeClr val="bg1"/>
                </a:solidFill>
              </a:rPr>
              <a:t> 71)</a:t>
            </a:r>
          </a:p>
          <a:p>
            <a:pPr marL="0" indent="0">
              <a:buNone/>
            </a:pPr>
            <a:endParaRPr lang="en-GB" dirty="0" smtClean="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1"/>
            <a:ext cx="1981200" cy="142375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399" y="2638426"/>
            <a:ext cx="1279525" cy="1919288"/>
          </a:xfrm>
          <a:prstGeom prst="rect">
            <a:avLst/>
          </a:prstGeom>
        </p:spPr>
      </p:pic>
      <p:pic>
        <p:nvPicPr>
          <p:cNvPr id="1029" name="Picture 5" descr="C:\Users\lh1094c\AppData\Local\Microsoft\Windows\Temporary Internet Files\Content.IE5\HS4P96AC\we_meet_agai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33400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72546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solidFill>
              </a:rPr>
              <a:t>Context</a:t>
            </a:r>
            <a:r>
              <a:rPr lang="en-GB" dirty="0" smtClean="0">
                <a:solidFill>
                  <a:schemeClr val="bg1"/>
                </a:solidFill>
              </a:rPr>
              <a:t>-what is happening at this point in the play</a:t>
            </a:r>
          </a:p>
          <a:p>
            <a:pPr marL="0" indent="0">
              <a:buNone/>
            </a:pP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n-important part of the play</a:t>
            </a:r>
          </a:p>
          <a:p>
            <a:pPr marL="0" indent="0">
              <a:buNone/>
            </a:pP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-what this quotation means, what it tells us about characters/themes/setting</a:t>
            </a:r>
            <a:endParaRPr lang="en-GB" dirty="0">
              <a:solidFill>
                <a:schemeClr val="bg1"/>
              </a:solidFill>
            </a:endParaRPr>
          </a:p>
        </p:txBody>
      </p:sp>
    </p:spTree>
    <p:extLst>
      <p:ext uri="{BB962C8B-B14F-4D97-AF65-F5344CB8AC3E}">
        <p14:creationId xmlns:p14="http://schemas.microsoft.com/office/powerpoint/2010/main" val="2224654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Dramatic Irony</a:t>
            </a:r>
            <a:endParaRPr lang="en-GB" dirty="0">
              <a:solidFill>
                <a:schemeClr val="bg1">
                  <a:lumMod val="95000"/>
                </a:schemeClr>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lumMod val="95000"/>
                  </a:schemeClr>
                </a:solidFill>
              </a:rPr>
              <a:t>Definition?</a:t>
            </a:r>
          </a:p>
          <a:p>
            <a:pPr marL="0" indent="0">
              <a:buNone/>
            </a:pPr>
            <a:r>
              <a:rPr lang="en-GB" altLang="en-US" dirty="0" smtClean="0">
                <a:solidFill>
                  <a:schemeClr val="bg1">
                    <a:lumMod val="95000"/>
                  </a:schemeClr>
                </a:solidFill>
              </a:rPr>
              <a:t>A process whereby the audience are more aware of what is happening in the plot than some or at least one of the main characters.</a:t>
            </a:r>
            <a:endParaRPr lang="en-GB" dirty="0">
              <a:solidFill>
                <a:schemeClr val="bg1">
                  <a:lumMod val="95000"/>
                </a:schemeClr>
              </a:solidFill>
            </a:endParaRPr>
          </a:p>
        </p:txBody>
      </p:sp>
      <p:pic>
        <p:nvPicPr>
          <p:cNvPr id="11266" name="Picture 2" descr="C:\Users\lh1094c\AppData\Local\Microsoft\Windows\Temporary Internet Files\Content.IE5\O0O7GI7X\how-to-lose-audienc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0071" y="3733800"/>
            <a:ext cx="3022600" cy="198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12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b="1" dirty="0" smtClean="0">
                <a:solidFill>
                  <a:schemeClr val="bg1"/>
                </a:solidFill>
              </a:rPr>
              <a:t>Context</a:t>
            </a:r>
          </a:p>
          <a:p>
            <a:pPr marL="0" indent="0">
              <a:buNone/>
            </a:pPr>
            <a:r>
              <a:rPr lang="en-GB" dirty="0" smtClean="0">
                <a:solidFill>
                  <a:schemeClr val="bg1"/>
                </a:solidFill>
              </a:rPr>
              <a:t>Alfieri, speaking about E visiting office</a:t>
            </a:r>
          </a:p>
          <a:p>
            <a:pPr marL="0" indent="0">
              <a:buNone/>
            </a:pPr>
            <a:r>
              <a:rPr lang="en-GB" b="1" dirty="0" smtClean="0">
                <a:solidFill>
                  <a:schemeClr val="bg1"/>
                </a:solidFill>
              </a:rPr>
              <a:t>Quotation</a:t>
            </a:r>
          </a:p>
          <a:p>
            <a:pPr marL="0" indent="0">
              <a:buNone/>
            </a:pPr>
            <a:r>
              <a:rPr lang="en-GB" dirty="0" smtClean="0">
                <a:solidFill>
                  <a:schemeClr val="bg1"/>
                </a:solidFill>
              </a:rPr>
              <a:t>“I will never forget how dark the room became when he looked at me” (59)</a:t>
            </a:r>
            <a:endParaRPr lang="en-GB" b="1" dirty="0" smtClean="0">
              <a:solidFill>
                <a:schemeClr val="bg1"/>
              </a:solidFill>
            </a:endParaRPr>
          </a:p>
          <a:p>
            <a:pPr marL="0" indent="0">
              <a:buNone/>
            </a:pPr>
            <a:r>
              <a:rPr lang="en-GB" b="1" dirty="0" smtClean="0">
                <a:solidFill>
                  <a:schemeClr val="bg1"/>
                </a:solidFill>
              </a:rPr>
              <a:t>Analysis</a:t>
            </a:r>
          </a:p>
          <a:p>
            <a:pPr marL="0" indent="0">
              <a:buNone/>
            </a:pPr>
            <a:r>
              <a:rPr lang="en-GB" dirty="0" smtClean="0">
                <a:solidFill>
                  <a:schemeClr val="bg1"/>
                </a:solidFill>
              </a:rPr>
              <a:t>Choric role-speaks in past tense-memory still haunts him; makes moment seem important. E as dark figure, threatening</a:t>
            </a:r>
          </a:p>
          <a:p>
            <a:pPr marL="0" indent="0">
              <a:buNone/>
            </a:pPr>
            <a:endParaRPr lang="en-GB" b="1" dirty="0" smtClean="0">
              <a:solidFill>
                <a:schemeClr val="bg1"/>
              </a:solidFill>
            </a:endParaRPr>
          </a:p>
        </p:txBody>
      </p:sp>
    </p:spTree>
    <p:extLst>
      <p:ext uri="{BB962C8B-B14F-4D97-AF65-F5344CB8AC3E}">
        <p14:creationId xmlns:p14="http://schemas.microsoft.com/office/powerpoint/2010/main" val="68073814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Quotations-Section </a:t>
            </a:r>
            <a:r>
              <a:rPr lang="en-GB" dirty="0">
                <a:solidFill>
                  <a:schemeClr val="bg1"/>
                </a:solidFill>
              </a:rPr>
              <a:t>8</a:t>
            </a:r>
          </a:p>
        </p:txBody>
      </p:sp>
      <p:sp>
        <p:nvSpPr>
          <p:cNvPr id="3" name="Content Placeholder 2"/>
          <p:cNvSpPr>
            <a:spLocks noGrp="1"/>
          </p:cNvSpPr>
          <p:nvPr>
            <p:ph idx="1"/>
          </p:nvPr>
        </p:nvSpPr>
        <p:spPr>
          <a:xfrm>
            <a:off x="457200" y="1600200"/>
            <a:ext cx="8305800" cy="4800600"/>
          </a:xfrm>
        </p:spPr>
        <p:txBody>
          <a:bodyPr>
            <a:normAutofit fontScale="85000" lnSpcReduction="10000"/>
          </a:bodyPr>
          <a:lstStyle/>
          <a:p>
            <a:pPr marL="0" indent="0">
              <a:buNone/>
            </a:pPr>
            <a:r>
              <a:rPr lang="en-GB" dirty="0" smtClean="0">
                <a:solidFill>
                  <a:schemeClr val="bg1"/>
                </a:solidFill>
              </a:rPr>
              <a:t>Find quotations from:</a:t>
            </a:r>
          </a:p>
          <a:p>
            <a:r>
              <a:rPr lang="en-GB" dirty="0" err="1" smtClean="0">
                <a:solidFill>
                  <a:schemeClr val="bg1"/>
                </a:solidFill>
              </a:rPr>
              <a:t>Pg</a:t>
            </a:r>
            <a:r>
              <a:rPr lang="en-GB" dirty="0" smtClean="0">
                <a:solidFill>
                  <a:schemeClr val="bg1"/>
                </a:solidFill>
              </a:rPr>
              <a:t> 60-A speaking about the law-Sophie, Katie</a:t>
            </a:r>
          </a:p>
          <a:p>
            <a:endParaRPr lang="en-GB" dirty="0" smtClean="0">
              <a:solidFill>
                <a:schemeClr val="bg1"/>
              </a:solidFill>
            </a:endParaRPr>
          </a:p>
          <a:p>
            <a:r>
              <a:rPr lang="en-GB" dirty="0" err="1" smtClean="0">
                <a:solidFill>
                  <a:schemeClr val="bg1"/>
                </a:solidFill>
              </a:rPr>
              <a:t>Pg</a:t>
            </a:r>
            <a:r>
              <a:rPr lang="en-GB" dirty="0" smtClean="0">
                <a:solidFill>
                  <a:schemeClr val="bg1"/>
                </a:solidFill>
              </a:rPr>
              <a:t> 61-A warning E-Marta, </a:t>
            </a:r>
            <a:r>
              <a:rPr lang="en-GB" dirty="0" err="1" smtClean="0">
                <a:solidFill>
                  <a:schemeClr val="bg1"/>
                </a:solidFill>
              </a:rPr>
              <a:t>Patrycja</a:t>
            </a:r>
            <a:endParaRPr lang="en-GB" dirty="0" smtClean="0">
              <a:solidFill>
                <a:schemeClr val="bg1"/>
              </a:solidFill>
            </a:endParaRPr>
          </a:p>
          <a:p>
            <a:endParaRPr lang="en-GB" dirty="0" smtClean="0">
              <a:solidFill>
                <a:schemeClr val="bg1"/>
              </a:solidFill>
            </a:endParaRPr>
          </a:p>
          <a:p>
            <a:r>
              <a:rPr lang="en-GB" dirty="0" err="1" smtClean="0">
                <a:solidFill>
                  <a:schemeClr val="bg1"/>
                </a:solidFill>
              </a:rPr>
              <a:t>Pg</a:t>
            </a:r>
            <a:r>
              <a:rPr lang="en-GB" dirty="0" smtClean="0">
                <a:solidFill>
                  <a:schemeClr val="bg1"/>
                </a:solidFill>
              </a:rPr>
              <a:t> 63-E feeling victimised-Mandy, Amy, Shea</a:t>
            </a:r>
          </a:p>
          <a:p>
            <a:endParaRPr lang="en-GB" dirty="0">
              <a:solidFill>
                <a:schemeClr val="bg1"/>
              </a:solidFill>
            </a:endParaRPr>
          </a:p>
          <a:p>
            <a:r>
              <a:rPr lang="en-GB" dirty="0" err="1" smtClean="0">
                <a:solidFill>
                  <a:schemeClr val="bg1"/>
                </a:solidFill>
              </a:rPr>
              <a:t>Pg</a:t>
            </a:r>
            <a:r>
              <a:rPr lang="en-GB" dirty="0" smtClean="0">
                <a:solidFill>
                  <a:schemeClr val="bg1"/>
                </a:solidFill>
              </a:rPr>
              <a:t> 70-Marco’s actions to E-Arran, James</a:t>
            </a:r>
          </a:p>
          <a:p>
            <a:endParaRPr lang="en-GB" dirty="0">
              <a:solidFill>
                <a:schemeClr val="bg1"/>
              </a:solidFill>
            </a:endParaRPr>
          </a:p>
          <a:p>
            <a:r>
              <a:rPr lang="en-GB" dirty="0" err="1" smtClean="0">
                <a:solidFill>
                  <a:schemeClr val="bg1"/>
                </a:solidFill>
              </a:rPr>
              <a:t>Pg</a:t>
            </a:r>
            <a:r>
              <a:rPr lang="en-GB" dirty="0" smtClean="0">
                <a:solidFill>
                  <a:schemeClr val="bg1"/>
                </a:solidFill>
              </a:rPr>
              <a:t> 71-community reaction to E-Nixon, Joseph, Shannon</a:t>
            </a:r>
          </a:p>
          <a:p>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317567938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solidFill>
              </a:rPr>
              <a:t>Context</a:t>
            </a:r>
            <a:r>
              <a:rPr lang="en-GB" dirty="0" smtClean="0">
                <a:solidFill>
                  <a:schemeClr val="bg1"/>
                </a:solidFill>
              </a:rPr>
              <a:t>-</a:t>
            </a:r>
          </a:p>
          <a:p>
            <a:pPr marL="0" indent="0">
              <a:buNone/>
            </a:pPr>
            <a:r>
              <a:rPr lang="en-GB" dirty="0" smtClean="0">
                <a:solidFill>
                  <a:schemeClr val="bg1"/>
                </a:solidFill>
              </a:rPr>
              <a:t>Alfieri </a:t>
            </a:r>
            <a:r>
              <a:rPr lang="en-GB" dirty="0">
                <a:solidFill>
                  <a:schemeClr val="bg1"/>
                </a:solidFill>
              </a:rPr>
              <a:t>speaking about the </a:t>
            </a:r>
            <a:r>
              <a:rPr lang="en-GB" dirty="0" smtClean="0">
                <a:solidFill>
                  <a:schemeClr val="bg1"/>
                </a:solidFill>
              </a:rPr>
              <a:t>law</a:t>
            </a: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a:t>
            </a:r>
          </a:p>
          <a:p>
            <a:pPr marL="0" indent="0">
              <a:buNone/>
            </a:pPr>
            <a:r>
              <a:rPr lang="en-GB" dirty="0" err="1" smtClean="0">
                <a:solidFill>
                  <a:schemeClr val="bg1"/>
                </a:solidFill>
              </a:rPr>
              <a:t>Pg</a:t>
            </a:r>
            <a:r>
              <a:rPr lang="en-GB" dirty="0" smtClean="0">
                <a:solidFill>
                  <a:schemeClr val="bg1"/>
                </a:solidFill>
              </a:rPr>
              <a:t> 60</a:t>
            </a: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32483707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solidFill>
              </a:rPr>
              <a:t>Context</a:t>
            </a:r>
            <a:r>
              <a:rPr lang="en-GB" dirty="0" smtClean="0">
                <a:solidFill>
                  <a:schemeClr val="bg1"/>
                </a:solidFill>
              </a:rPr>
              <a:t>-</a:t>
            </a:r>
          </a:p>
          <a:p>
            <a:pPr marL="0" indent="0">
              <a:buNone/>
            </a:pPr>
            <a:r>
              <a:rPr lang="en-GB" dirty="0" smtClean="0">
                <a:solidFill>
                  <a:schemeClr val="bg1"/>
                </a:solidFill>
              </a:rPr>
              <a:t>Alfieri </a:t>
            </a:r>
            <a:r>
              <a:rPr lang="en-GB" dirty="0">
                <a:solidFill>
                  <a:schemeClr val="bg1"/>
                </a:solidFill>
              </a:rPr>
              <a:t>warning </a:t>
            </a:r>
            <a:r>
              <a:rPr lang="en-GB" dirty="0" smtClean="0">
                <a:solidFill>
                  <a:schemeClr val="bg1"/>
                </a:solidFill>
              </a:rPr>
              <a:t>Eddie</a:t>
            </a:r>
            <a:endParaRPr lang="en-GB" dirty="0">
              <a:solidFill>
                <a:schemeClr val="bg1"/>
              </a:solidFill>
            </a:endParaRPr>
          </a:p>
          <a:p>
            <a:pPr marL="0" indent="0">
              <a:buNone/>
            </a:pP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a:t>
            </a:r>
          </a:p>
          <a:p>
            <a:pPr marL="0" indent="0">
              <a:buNone/>
            </a:pPr>
            <a:r>
              <a:rPr lang="en-GB" dirty="0" err="1" smtClean="0">
                <a:solidFill>
                  <a:schemeClr val="bg1"/>
                </a:solidFill>
              </a:rPr>
              <a:t>Pg</a:t>
            </a:r>
            <a:r>
              <a:rPr lang="en-GB" dirty="0" smtClean="0">
                <a:solidFill>
                  <a:schemeClr val="bg1"/>
                </a:solidFill>
              </a:rPr>
              <a:t> 61</a:t>
            </a: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39471023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solidFill>
              </a:rPr>
              <a:t>Context</a:t>
            </a:r>
            <a:r>
              <a:rPr lang="en-GB" dirty="0" smtClean="0">
                <a:solidFill>
                  <a:schemeClr val="bg1"/>
                </a:solidFill>
              </a:rPr>
              <a:t>-</a:t>
            </a:r>
          </a:p>
          <a:p>
            <a:pPr marL="0" indent="0">
              <a:buNone/>
            </a:pPr>
            <a:r>
              <a:rPr lang="en-GB" dirty="0" smtClean="0">
                <a:solidFill>
                  <a:schemeClr val="bg1"/>
                </a:solidFill>
              </a:rPr>
              <a:t>Eddie </a:t>
            </a:r>
            <a:r>
              <a:rPr lang="en-GB" dirty="0">
                <a:solidFill>
                  <a:schemeClr val="bg1"/>
                </a:solidFill>
              </a:rPr>
              <a:t>feeling victimised</a:t>
            </a:r>
          </a:p>
          <a:p>
            <a:pPr marL="0" indent="0">
              <a:buNone/>
            </a:pP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a:t>
            </a:r>
          </a:p>
          <a:p>
            <a:pPr marL="0" indent="0">
              <a:buNone/>
            </a:pPr>
            <a:r>
              <a:rPr lang="en-GB" dirty="0" err="1" smtClean="0">
                <a:solidFill>
                  <a:schemeClr val="bg1"/>
                </a:solidFill>
              </a:rPr>
              <a:t>Pg</a:t>
            </a:r>
            <a:r>
              <a:rPr lang="en-GB" dirty="0" smtClean="0">
                <a:solidFill>
                  <a:schemeClr val="bg1"/>
                </a:solidFill>
              </a:rPr>
              <a:t> 63</a:t>
            </a: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39471023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b="1" dirty="0" smtClean="0">
                <a:solidFill>
                  <a:schemeClr val="bg1"/>
                </a:solidFill>
              </a:rPr>
              <a:t>Context</a:t>
            </a:r>
            <a:r>
              <a:rPr lang="en-GB" dirty="0" smtClean="0">
                <a:solidFill>
                  <a:schemeClr val="bg1"/>
                </a:solidFill>
              </a:rPr>
              <a:t>-</a:t>
            </a:r>
          </a:p>
          <a:p>
            <a:pPr marL="0" indent="0">
              <a:buNone/>
            </a:pPr>
            <a:r>
              <a:rPr lang="en-GB" dirty="0">
                <a:solidFill>
                  <a:schemeClr val="bg1"/>
                </a:solidFill>
              </a:rPr>
              <a:t>Marco’s actions to </a:t>
            </a:r>
            <a:r>
              <a:rPr lang="en-GB" dirty="0" smtClean="0">
                <a:solidFill>
                  <a:schemeClr val="bg1"/>
                </a:solidFill>
              </a:rPr>
              <a:t>Eddie</a:t>
            </a:r>
            <a:endParaRPr lang="en-GB" dirty="0">
              <a:solidFill>
                <a:schemeClr val="bg1"/>
              </a:solidFill>
            </a:endParaRPr>
          </a:p>
          <a:p>
            <a:pPr marL="0" indent="0">
              <a:buNone/>
            </a:pP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a:t>
            </a:r>
          </a:p>
          <a:p>
            <a:pPr marL="0" indent="0">
              <a:buNone/>
            </a:pPr>
            <a:r>
              <a:rPr lang="en-GB" dirty="0" smtClean="0">
                <a:solidFill>
                  <a:schemeClr val="bg1"/>
                </a:solidFill>
              </a:rPr>
              <a:t>“Marco spits into Eddie’s face.”</a:t>
            </a:r>
            <a:r>
              <a:rPr lang="en-GB" dirty="0" err="1" smtClean="0">
                <a:solidFill>
                  <a:schemeClr val="bg1"/>
                </a:solidFill>
              </a:rPr>
              <a:t>Pg</a:t>
            </a:r>
            <a:r>
              <a:rPr lang="en-GB" dirty="0" smtClean="0">
                <a:solidFill>
                  <a:schemeClr val="bg1"/>
                </a:solidFill>
              </a:rPr>
              <a:t> 70</a:t>
            </a: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a:t>
            </a:r>
          </a:p>
          <a:p>
            <a:pPr marL="0" indent="0">
              <a:buNone/>
            </a:pPr>
            <a:r>
              <a:rPr lang="en-GB" dirty="0" smtClean="0">
                <a:solidFill>
                  <a:schemeClr val="bg1"/>
                </a:solidFill>
              </a:rPr>
              <a:t>spitting-=sign of disrespect, disgust-M now repulsed by E’s treachery-previously v similar characters-family men-now divided in their values </a:t>
            </a:r>
            <a:endParaRPr lang="en-GB" dirty="0">
              <a:solidFill>
                <a:schemeClr val="bg1"/>
              </a:solidFill>
            </a:endParaRPr>
          </a:p>
        </p:txBody>
      </p:sp>
    </p:spTree>
    <p:extLst>
      <p:ext uri="{BB962C8B-B14F-4D97-AF65-F5344CB8AC3E}">
        <p14:creationId xmlns:p14="http://schemas.microsoft.com/office/powerpoint/2010/main" val="394710234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b="1" dirty="0" smtClean="0">
                <a:solidFill>
                  <a:schemeClr val="bg1"/>
                </a:solidFill>
              </a:rPr>
              <a:t>Context</a:t>
            </a:r>
            <a:r>
              <a:rPr lang="en-GB" dirty="0" smtClean="0">
                <a:solidFill>
                  <a:schemeClr val="bg1"/>
                </a:solidFill>
              </a:rPr>
              <a:t>-</a:t>
            </a:r>
          </a:p>
          <a:p>
            <a:pPr marL="0" indent="0">
              <a:buNone/>
            </a:pPr>
            <a:r>
              <a:rPr lang="en-GB" dirty="0">
                <a:solidFill>
                  <a:schemeClr val="bg1"/>
                </a:solidFill>
              </a:rPr>
              <a:t>community reaction to </a:t>
            </a:r>
            <a:r>
              <a:rPr lang="en-GB" dirty="0" smtClean="0">
                <a:solidFill>
                  <a:schemeClr val="bg1"/>
                </a:solidFill>
              </a:rPr>
              <a:t>Eddie</a:t>
            </a: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a:t>
            </a:r>
          </a:p>
          <a:p>
            <a:pPr marL="0" indent="0">
              <a:buNone/>
            </a:pPr>
            <a:r>
              <a:rPr lang="en-GB" dirty="0" smtClean="0">
                <a:solidFill>
                  <a:schemeClr val="bg1"/>
                </a:solidFill>
              </a:rPr>
              <a:t>“Lipari and wife exit…Louis barely turns, then walks off.”</a:t>
            </a:r>
            <a:r>
              <a:rPr lang="en-GB" dirty="0" err="1" smtClean="0">
                <a:solidFill>
                  <a:schemeClr val="bg1"/>
                </a:solidFill>
              </a:rPr>
              <a:t>Pg</a:t>
            </a:r>
            <a:r>
              <a:rPr lang="en-GB" dirty="0" smtClean="0">
                <a:solidFill>
                  <a:schemeClr val="bg1"/>
                </a:solidFill>
              </a:rPr>
              <a:t> 71</a:t>
            </a: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a:t>
            </a:r>
          </a:p>
          <a:p>
            <a:pPr marL="0" indent="0">
              <a:buNone/>
            </a:pPr>
            <a:r>
              <a:rPr lang="en-GB" dirty="0" smtClean="0">
                <a:solidFill>
                  <a:schemeClr val="bg1"/>
                </a:solidFill>
              </a:rPr>
              <a:t>E’s actions have led to him being shunned by the community-even best friends ignore him-seen as a disgrace for going against community values</a:t>
            </a:r>
            <a:endParaRPr lang="en-GB" dirty="0">
              <a:solidFill>
                <a:schemeClr val="bg1"/>
              </a:solidFill>
            </a:endParaRPr>
          </a:p>
        </p:txBody>
      </p:sp>
    </p:spTree>
    <p:extLst>
      <p:ext uri="{BB962C8B-B14F-4D97-AF65-F5344CB8AC3E}">
        <p14:creationId xmlns:p14="http://schemas.microsoft.com/office/powerpoint/2010/main" val="148516937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Section </a:t>
            </a:r>
            <a:r>
              <a:rPr lang="en-GB" dirty="0">
                <a:solidFill>
                  <a:schemeClr val="bg1"/>
                </a:solidFill>
              </a:rPr>
              <a:t>8</a:t>
            </a:r>
            <a:r>
              <a:rPr lang="en-GB" dirty="0" smtClean="0">
                <a:solidFill>
                  <a:schemeClr val="bg1"/>
                </a:solidFill>
              </a:rPr>
              <a:t>-Key Quotations</a:t>
            </a:r>
            <a:endParaRPr lang="en-GB"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GB" dirty="0" smtClean="0">
                <a:solidFill>
                  <a:schemeClr val="bg1"/>
                </a:solidFill>
              </a:rPr>
              <a:t>“When the law is wrong it’s because it’s unnatural, but in this case it is natural and a river will drown you if you buck it now.” (60)</a:t>
            </a:r>
          </a:p>
          <a:p>
            <a:endParaRPr lang="en-GB" dirty="0">
              <a:solidFill>
                <a:schemeClr val="bg1"/>
              </a:solidFill>
            </a:endParaRPr>
          </a:p>
          <a:p>
            <a:r>
              <a:rPr lang="en-GB" dirty="0" smtClean="0">
                <a:solidFill>
                  <a:schemeClr val="bg1"/>
                </a:solidFill>
              </a:rPr>
              <a:t>“You won’t have a friend in the world, Eddie! Even those who understand will turn against you, even the ones who feel the same will despise you.” (</a:t>
            </a:r>
            <a:r>
              <a:rPr lang="en-GB" dirty="0" err="1" smtClean="0">
                <a:solidFill>
                  <a:schemeClr val="bg1"/>
                </a:solidFill>
              </a:rPr>
              <a:t>pg</a:t>
            </a:r>
            <a:r>
              <a:rPr lang="en-GB" dirty="0" smtClean="0">
                <a:solidFill>
                  <a:schemeClr val="bg1"/>
                </a:solidFill>
              </a:rPr>
              <a:t> 60)</a:t>
            </a:r>
          </a:p>
          <a:p>
            <a:endParaRPr lang="en-GB" dirty="0">
              <a:solidFill>
                <a:schemeClr val="bg1"/>
              </a:solidFill>
            </a:endParaRPr>
          </a:p>
          <a:p>
            <a:r>
              <a:rPr lang="en-GB" dirty="0" smtClean="0">
                <a:solidFill>
                  <a:schemeClr val="bg1"/>
                </a:solidFill>
              </a:rPr>
              <a:t>“It’s a </a:t>
            </a:r>
            <a:r>
              <a:rPr lang="en-GB" dirty="0" err="1" smtClean="0">
                <a:solidFill>
                  <a:schemeClr val="bg1"/>
                </a:solidFill>
              </a:rPr>
              <a:t>shootin</a:t>
            </a:r>
            <a:r>
              <a:rPr lang="en-GB" dirty="0" smtClean="0">
                <a:solidFill>
                  <a:schemeClr val="bg1"/>
                </a:solidFill>
              </a:rPr>
              <a:t>’ gallery in here and I’m the pigeon” (</a:t>
            </a:r>
            <a:r>
              <a:rPr lang="en-GB" dirty="0" err="1" smtClean="0">
                <a:solidFill>
                  <a:schemeClr val="bg1"/>
                </a:solidFill>
              </a:rPr>
              <a:t>pg</a:t>
            </a:r>
            <a:r>
              <a:rPr lang="en-GB" dirty="0" smtClean="0">
                <a:solidFill>
                  <a:schemeClr val="bg1"/>
                </a:solidFill>
              </a:rPr>
              <a:t> 63)</a:t>
            </a:r>
          </a:p>
          <a:p>
            <a:endParaRPr lang="en-GB" dirty="0">
              <a:solidFill>
                <a:schemeClr val="bg1"/>
              </a:solidFill>
            </a:endParaRPr>
          </a:p>
          <a:p>
            <a:r>
              <a:rPr lang="en-GB" dirty="0" smtClean="0">
                <a:solidFill>
                  <a:schemeClr val="bg1"/>
                </a:solidFill>
              </a:rPr>
              <a:t>“Marco…dashes into the room and faces Eddie…spits into Eddie’s face.” (</a:t>
            </a:r>
            <a:r>
              <a:rPr lang="en-GB" dirty="0" err="1" smtClean="0">
                <a:solidFill>
                  <a:schemeClr val="bg1"/>
                </a:solidFill>
              </a:rPr>
              <a:t>pg</a:t>
            </a:r>
            <a:r>
              <a:rPr lang="en-GB" dirty="0" smtClean="0">
                <a:solidFill>
                  <a:schemeClr val="bg1"/>
                </a:solidFill>
              </a:rPr>
              <a:t> 70)</a:t>
            </a:r>
          </a:p>
          <a:p>
            <a:endParaRPr lang="en-GB" dirty="0">
              <a:solidFill>
                <a:schemeClr val="bg1"/>
              </a:solidFill>
            </a:endParaRPr>
          </a:p>
          <a:p>
            <a:r>
              <a:rPr lang="en-GB" dirty="0" smtClean="0">
                <a:solidFill>
                  <a:schemeClr val="bg1"/>
                </a:solidFill>
              </a:rPr>
              <a:t>“Louis barely turns, then walks off.” (</a:t>
            </a:r>
            <a:r>
              <a:rPr lang="en-GB" dirty="0" err="1" smtClean="0">
                <a:solidFill>
                  <a:schemeClr val="bg1"/>
                </a:solidFill>
              </a:rPr>
              <a:t>pg</a:t>
            </a:r>
            <a:r>
              <a:rPr lang="en-GB" dirty="0" smtClean="0">
                <a:solidFill>
                  <a:schemeClr val="bg1"/>
                </a:solidFill>
              </a:rPr>
              <a:t> 71)</a:t>
            </a:r>
          </a:p>
        </p:txBody>
      </p:sp>
    </p:spTree>
    <p:extLst>
      <p:ext uri="{BB962C8B-B14F-4D97-AF65-F5344CB8AC3E}">
        <p14:creationId xmlns:p14="http://schemas.microsoft.com/office/powerpoint/2010/main" val="22904553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a:solidFill>
                  <a:schemeClr val="bg1">
                    <a:lumMod val="95000"/>
                  </a:schemeClr>
                </a:solidFill>
              </a:rPr>
              <a:t>A View From The </a:t>
            </a:r>
            <a:r>
              <a:rPr lang="en-GB" altLang="en-US" sz="4000" b="1" u="sng" dirty="0" smtClean="0">
                <a:solidFill>
                  <a:schemeClr val="bg1">
                    <a:lumMod val="95000"/>
                  </a:schemeClr>
                </a:solidFill>
              </a:rPr>
              <a:t>Bridge: Section 9</a:t>
            </a:r>
            <a:r>
              <a:rPr lang="en-GB" altLang="en-US" sz="4000" b="1" u="sng" dirty="0">
                <a:solidFill>
                  <a:schemeClr val="bg1">
                    <a:lumMod val="95000"/>
                  </a:schemeClr>
                </a:solidFill>
              </a:rPr>
              <a:t/>
            </a:r>
            <a:br>
              <a:rPr lang="en-GB" altLang="en-US" sz="4000" b="1" u="sng" dirty="0">
                <a:solidFill>
                  <a:schemeClr val="bg1">
                    <a:lumMod val="95000"/>
                  </a:schemeClr>
                </a:solidFill>
              </a:rPr>
            </a:br>
            <a:r>
              <a:rPr lang="en-GB" altLang="en-US" sz="4000" b="1" u="sng" dirty="0" err="1" smtClean="0">
                <a:solidFill>
                  <a:schemeClr val="bg1">
                    <a:lumMod val="95000"/>
                  </a:schemeClr>
                </a:solidFill>
              </a:rPr>
              <a:t>pg</a:t>
            </a:r>
            <a:r>
              <a:rPr lang="en-GB" altLang="en-US" sz="4000" b="1" u="sng" dirty="0" smtClean="0">
                <a:solidFill>
                  <a:schemeClr val="bg1">
                    <a:lumMod val="95000"/>
                  </a:schemeClr>
                </a:solidFill>
              </a:rPr>
              <a:t> 71-79</a:t>
            </a:r>
            <a:endParaRPr lang="en-US" altLang="en-US" sz="4000" b="1" u="sng" dirty="0">
              <a:solidFill>
                <a:schemeClr val="bg1">
                  <a:lumMod val="95000"/>
                </a:schemeClr>
              </a:solidFill>
            </a:endParaRPr>
          </a:p>
        </p:txBody>
      </p:sp>
      <p:pic>
        <p:nvPicPr>
          <p:cNvPr id="2051" name="Picture 6" descr="image: postcard of Brooklyn Brid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86063" y="2347913"/>
            <a:ext cx="3571875" cy="3028950"/>
          </a:xfrm>
          <a:noFill/>
        </p:spPr>
      </p:pic>
    </p:spTree>
    <p:extLst>
      <p:ext uri="{BB962C8B-B14F-4D97-AF65-F5344CB8AC3E}">
        <p14:creationId xmlns:p14="http://schemas.microsoft.com/office/powerpoint/2010/main" val="3049144014"/>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bg1"/>
                </a:solidFill>
              </a:rPr>
              <a:t>Pg</a:t>
            </a:r>
            <a:r>
              <a:rPr lang="en-GB" dirty="0" smtClean="0">
                <a:solidFill>
                  <a:schemeClr val="bg1"/>
                </a:solidFill>
              </a:rPr>
              <a:t> 71-79</a:t>
            </a:r>
            <a:endParaRPr lang="en-GB" dirty="0">
              <a:solidFill>
                <a:schemeClr val="bg1"/>
              </a:solidFill>
            </a:endParaRPr>
          </a:p>
        </p:txBody>
      </p:sp>
      <p:sp>
        <p:nvSpPr>
          <p:cNvPr id="3" name="Content Placeholder 2"/>
          <p:cNvSpPr>
            <a:spLocks noGrp="1"/>
          </p:cNvSpPr>
          <p:nvPr>
            <p:ph idx="1"/>
          </p:nvPr>
        </p:nvSpPr>
        <p:spPr>
          <a:xfrm>
            <a:off x="228600" y="1066800"/>
            <a:ext cx="8610600" cy="5410200"/>
          </a:xfrm>
        </p:spPr>
        <p:txBody>
          <a:bodyPr>
            <a:normAutofit fontScale="92500" lnSpcReduction="20000"/>
          </a:bodyPr>
          <a:lstStyle/>
          <a:p>
            <a:r>
              <a:rPr lang="en-GB" dirty="0" smtClean="0">
                <a:solidFill>
                  <a:schemeClr val="bg1"/>
                </a:solidFill>
              </a:rPr>
              <a:t>Alfieri</a:t>
            </a:r>
          </a:p>
          <a:p>
            <a:endParaRPr lang="en-GB" dirty="0" smtClean="0">
              <a:solidFill>
                <a:schemeClr val="bg1"/>
              </a:solidFill>
            </a:endParaRPr>
          </a:p>
          <a:p>
            <a:r>
              <a:rPr lang="en-GB" dirty="0" smtClean="0">
                <a:solidFill>
                  <a:schemeClr val="bg1"/>
                </a:solidFill>
              </a:rPr>
              <a:t>Eddie</a:t>
            </a:r>
          </a:p>
          <a:p>
            <a:endParaRPr lang="en-GB" dirty="0" smtClean="0">
              <a:solidFill>
                <a:schemeClr val="bg1"/>
              </a:solidFill>
            </a:endParaRPr>
          </a:p>
          <a:p>
            <a:r>
              <a:rPr lang="en-GB" dirty="0" smtClean="0">
                <a:solidFill>
                  <a:schemeClr val="bg1"/>
                </a:solidFill>
              </a:rPr>
              <a:t>Beatrice</a:t>
            </a:r>
          </a:p>
          <a:p>
            <a:endParaRPr lang="en-GB" dirty="0" smtClean="0">
              <a:solidFill>
                <a:schemeClr val="bg1"/>
              </a:solidFill>
            </a:endParaRPr>
          </a:p>
          <a:p>
            <a:r>
              <a:rPr lang="en-GB" dirty="0" smtClean="0">
                <a:solidFill>
                  <a:schemeClr val="bg1"/>
                </a:solidFill>
              </a:rPr>
              <a:t>Catherine</a:t>
            </a:r>
          </a:p>
          <a:p>
            <a:pPr marL="0" indent="0">
              <a:buNone/>
            </a:pPr>
            <a:endParaRPr lang="en-GB" dirty="0" smtClean="0">
              <a:solidFill>
                <a:schemeClr val="bg1"/>
              </a:solidFill>
            </a:endParaRPr>
          </a:p>
          <a:p>
            <a:r>
              <a:rPr lang="en-GB" dirty="0" smtClean="0">
                <a:solidFill>
                  <a:schemeClr val="bg1"/>
                </a:solidFill>
              </a:rPr>
              <a:t>Rodolpho</a:t>
            </a:r>
          </a:p>
          <a:p>
            <a:endParaRPr lang="en-GB" dirty="0">
              <a:solidFill>
                <a:schemeClr val="bg1"/>
              </a:solidFill>
            </a:endParaRPr>
          </a:p>
          <a:p>
            <a:r>
              <a:rPr lang="en-GB" dirty="0" smtClean="0">
                <a:solidFill>
                  <a:schemeClr val="bg1"/>
                </a:solidFill>
              </a:rPr>
              <a:t>Marco</a:t>
            </a:r>
          </a:p>
          <a:p>
            <a:endParaRPr lang="en-GB" dirty="0">
              <a:solidFill>
                <a:schemeClr val="bg1"/>
              </a:solidFill>
            </a:endParaRPr>
          </a:p>
        </p:txBody>
      </p:sp>
    </p:spTree>
    <p:extLst>
      <p:ext uri="{BB962C8B-B14F-4D97-AF65-F5344CB8AC3E}">
        <p14:creationId xmlns:p14="http://schemas.microsoft.com/office/powerpoint/2010/main" val="3366553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What is Greek Tragedy?</a:t>
            </a:r>
            <a:endParaRPr lang="en-GB" dirty="0">
              <a:solidFill>
                <a:schemeClr val="bg1">
                  <a:lumMod val="95000"/>
                </a:schemeClr>
              </a:solidFill>
            </a:endParaRPr>
          </a:p>
        </p:txBody>
      </p:sp>
      <p:sp>
        <p:nvSpPr>
          <p:cNvPr id="3" name="Content Placeholder 2"/>
          <p:cNvSpPr>
            <a:spLocks noGrp="1"/>
          </p:cNvSpPr>
          <p:nvPr>
            <p:ph idx="1"/>
          </p:nvPr>
        </p:nvSpPr>
        <p:spPr/>
        <p:txBody>
          <a:bodyPr>
            <a:normAutofit fontScale="85000" lnSpcReduction="20000"/>
          </a:bodyPr>
          <a:lstStyle/>
          <a:p>
            <a:r>
              <a:rPr lang="en-GB" dirty="0" smtClean="0">
                <a:solidFill>
                  <a:schemeClr val="bg1">
                    <a:lumMod val="95000"/>
                  </a:schemeClr>
                </a:solidFill>
              </a:rPr>
              <a:t>Depicts the downfall of a hero or heroine</a:t>
            </a:r>
          </a:p>
          <a:p>
            <a:r>
              <a:rPr lang="en-GB" dirty="0" smtClean="0">
                <a:solidFill>
                  <a:schemeClr val="bg1">
                    <a:lumMod val="95000"/>
                  </a:schemeClr>
                </a:solidFill>
              </a:rPr>
              <a:t>The tragic hero's powerful wish to achieve some goal fails</a:t>
            </a:r>
          </a:p>
          <a:p>
            <a:r>
              <a:rPr lang="en-GB" dirty="0" smtClean="0">
                <a:solidFill>
                  <a:schemeClr val="bg1">
                    <a:lumMod val="95000"/>
                  </a:schemeClr>
                </a:solidFill>
              </a:rPr>
              <a:t>Hero has a fatal flaw that causes downfall</a:t>
            </a:r>
          </a:p>
          <a:p>
            <a:r>
              <a:rPr lang="en-GB" dirty="0" smtClean="0">
                <a:solidFill>
                  <a:schemeClr val="bg1">
                    <a:lumMod val="95000"/>
                  </a:schemeClr>
                </a:solidFill>
              </a:rPr>
              <a:t>The hero need not die at the end, but he / she must undergo a change </a:t>
            </a:r>
          </a:p>
          <a:p>
            <a:r>
              <a:rPr lang="en-GB" dirty="0" smtClean="0">
                <a:solidFill>
                  <a:schemeClr val="bg1">
                    <a:lumMod val="95000"/>
                  </a:schemeClr>
                </a:solidFill>
              </a:rPr>
              <a:t>The tragic hero may achieve some revelation or recognition about human fate, destiny, and the will of the gods. </a:t>
            </a:r>
          </a:p>
          <a:p>
            <a:r>
              <a:rPr lang="en-GB" dirty="0">
                <a:solidFill>
                  <a:schemeClr val="bg1">
                    <a:lumMod val="95000"/>
                  </a:schemeClr>
                </a:solidFill>
              </a:rPr>
              <a:t>C</a:t>
            </a:r>
            <a:r>
              <a:rPr lang="en-GB" dirty="0" smtClean="0">
                <a:solidFill>
                  <a:schemeClr val="bg1">
                    <a:lumMod val="95000"/>
                  </a:schemeClr>
                </a:solidFill>
              </a:rPr>
              <a:t>horus that offered a variety of background and summary information to help the audience follow the performance and commented on themes.</a:t>
            </a:r>
            <a:endParaRPr lang="en-GB"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5250" y="1"/>
            <a:ext cx="1428750" cy="2057399"/>
          </a:xfrm>
          <a:prstGeom prst="rect">
            <a:avLst/>
          </a:prstGeom>
        </p:spPr>
      </p:pic>
    </p:spTree>
    <p:extLst>
      <p:ext uri="{BB962C8B-B14F-4D97-AF65-F5344CB8AC3E}">
        <p14:creationId xmlns:p14="http://schemas.microsoft.com/office/powerpoint/2010/main" val="112609408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Greek Tragic Hero</a:t>
            </a:r>
            <a:endParaRPr lang="en-GB" dirty="0">
              <a:solidFill>
                <a:schemeClr val="bg1"/>
              </a:solidFill>
            </a:endParaRPr>
          </a:p>
        </p:txBody>
      </p:sp>
      <p:pic>
        <p:nvPicPr>
          <p:cNvPr id="4" name="Picture 2" descr="C:\Users\mi3069a\AppData\Local\Microsoft\Windows\Temporary Internet Files\Content.IE5\G3FVI51V\Aristotle_Colo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438400"/>
            <a:ext cx="2962940" cy="340909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2209800" y="1752600"/>
            <a:ext cx="3543300" cy="1828800"/>
          </a:xfrm>
          <a:prstGeom prst="wedgeRoundRectCallout">
            <a:avLst>
              <a:gd name="adj1" fmla="val 46198"/>
              <a:gd name="adj2" fmla="val 7076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419350" y="2066835"/>
            <a:ext cx="3124200" cy="1200329"/>
          </a:xfrm>
          <a:prstGeom prst="rect">
            <a:avLst/>
          </a:prstGeom>
          <a:noFill/>
        </p:spPr>
        <p:txBody>
          <a:bodyPr wrap="square" rtlCol="0">
            <a:spAutoFit/>
          </a:bodyPr>
          <a:lstStyle/>
          <a:p>
            <a:r>
              <a:rPr lang="en-GB" dirty="0" smtClean="0"/>
              <a:t>“A man doesn’t become a hero until he can see the root of his own downfall”-Aristotle (Greek Philosopher)</a:t>
            </a:r>
            <a:endParaRPr lang="en-GB" dirty="0"/>
          </a:p>
        </p:txBody>
      </p:sp>
    </p:spTree>
    <p:extLst>
      <p:ext uri="{BB962C8B-B14F-4D97-AF65-F5344CB8AC3E}">
        <p14:creationId xmlns:p14="http://schemas.microsoft.com/office/powerpoint/2010/main" val="2006537961"/>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Eddie-A Tragic Hero?</a:t>
            </a:r>
            <a:endParaRPr lang="en-GB" dirty="0">
              <a:solidFill>
                <a:schemeClr val="bg1"/>
              </a:solidFill>
            </a:endParaRPr>
          </a:p>
        </p:txBody>
      </p:sp>
      <p:sp>
        <p:nvSpPr>
          <p:cNvPr id="3" name="Content Placeholder 2"/>
          <p:cNvSpPr>
            <a:spLocks noGrp="1"/>
          </p:cNvSpPr>
          <p:nvPr>
            <p:ph idx="1"/>
          </p:nvPr>
        </p:nvSpPr>
        <p:spPr>
          <a:xfrm>
            <a:off x="457200" y="1600200"/>
            <a:ext cx="6400800" cy="4525963"/>
          </a:xfrm>
        </p:spPr>
        <p:txBody>
          <a:bodyPr>
            <a:normAutofit fontScale="85000" lnSpcReduction="10000"/>
          </a:bodyPr>
          <a:lstStyle/>
          <a:p>
            <a:pPr marL="0" indent="0">
              <a:buNone/>
            </a:pPr>
            <a:r>
              <a:rPr lang="en-GB" dirty="0" smtClean="0">
                <a:solidFill>
                  <a:schemeClr val="bg1"/>
                </a:solidFill>
              </a:rPr>
              <a:t>A tragic hero must possess the following qualities:</a:t>
            </a:r>
          </a:p>
          <a:p>
            <a:r>
              <a:rPr lang="en-GB" dirty="0" smtClean="0">
                <a:solidFill>
                  <a:schemeClr val="bg1"/>
                </a:solidFill>
              </a:rPr>
              <a:t>Flaw or error of judgment</a:t>
            </a:r>
          </a:p>
          <a:p>
            <a:r>
              <a:rPr lang="en-GB" dirty="0" smtClean="0">
                <a:solidFill>
                  <a:schemeClr val="bg1"/>
                </a:solidFill>
              </a:rPr>
              <a:t>Reversal of fortune brought about because of the hero’s error of judgement</a:t>
            </a:r>
          </a:p>
          <a:p>
            <a:r>
              <a:rPr lang="en-GB" dirty="0" smtClean="0">
                <a:solidFill>
                  <a:schemeClr val="bg1"/>
                </a:solidFill>
              </a:rPr>
              <a:t>Discovery or recognition that the reversal was brought about by the hero’s own actions</a:t>
            </a:r>
          </a:p>
          <a:p>
            <a:r>
              <a:rPr lang="en-GB" dirty="0" smtClean="0">
                <a:solidFill>
                  <a:schemeClr val="bg1"/>
                </a:solidFill>
              </a:rPr>
              <a:t>Excessive pride</a:t>
            </a:r>
          </a:p>
          <a:p>
            <a:r>
              <a:rPr lang="en-GB" dirty="0" smtClean="0">
                <a:solidFill>
                  <a:schemeClr val="bg1"/>
                </a:solidFill>
              </a:rPr>
              <a:t>Fate must be greater than deserved</a:t>
            </a:r>
          </a:p>
          <a:p>
            <a:pPr marL="0" indent="0">
              <a:buNone/>
            </a:pPr>
            <a:endParaRPr lang="en-GB" dirty="0">
              <a:solidFill>
                <a:schemeClr val="bg1"/>
              </a:solidFill>
            </a:endParaRPr>
          </a:p>
        </p:txBody>
      </p:sp>
      <p:pic>
        <p:nvPicPr>
          <p:cNvPr id="1037" name="Picture 13" descr="C:\Users\mi3069a\AppData\Local\Microsoft\Windows\Temporary Internet Files\Content.IE5\PPJE3MJK\traged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2117" y="2209800"/>
            <a:ext cx="238125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98446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Eddie-A Tragic Hero?</a:t>
            </a:r>
            <a:endParaRPr lang="en-GB"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723938"/>
              </p:ext>
            </p:extLst>
          </p:nvPr>
        </p:nvGraphicFramePr>
        <p:xfrm>
          <a:off x="304800" y="1295402"/>
          <a:ext cx="8534400" cy="5455920"/>
        </p:xfrm>
        <a:graphic>
          <a:graphicData uri="http://schemas.openxmlformats.org/drawingml/2006/table">
            <a:tbl>
              <a:tblPr firstRow="1" bandRow="1">
                <a:tableStyleId>{5C22544A-7EE6-4342-B048-85BDC9FD1C3A}</a:tableStyleId>
              </a:tblPr>
              <a:tblGrid>
                <a:gridCol w="4267200"/>
                <a:gridCol w="4267200"/>
              </a:tblGrid>
              <a:tr h="838200">
                <a:tc>
                  <a:txBody>
                    <a:bodyPr/>
                    <a:lstStyle/>
                    <a:p>
                      <a:r>
                        <a:rPr lang="en-GB" dirty="0" smtClean="0"/>
                        <a:t>Tragic hero</a:t>
                      </a:r>
                      <a:r>
                        <a:rPr lang="en-GB" baseline="0" dirty="0" smtClean="0"/>
                        <a:t> trait</a:t>
                      </a:r>
                      <a:endParaRPr lang="en-GB" dirty="0"/>
                    </a:p>
                  </a:txBody>
                  <a:tcPr/>
                </a:tc>
                <a:tc>
                  <a:txBody>
                    <a:bodyPr/>
                    <a:lstStyle/>
                    <a:p>
                      <a:r>
                        <a:rPr lang="en-GB" dirty="0" smtClean="0"/>
                        <a:t>Eddie</a:t>
                      </a:r>
                      <a:endParaRPr lang="en-GB" dirty="0"/>
                    </a:p>
                  </a:txBody>
                  <a:tcPr/>
                </a:tc>
              </a:tr>
              <a:tr h="838200">
                <a:tc>
                  <a:txBody>
                    <a:bodyPr/>
                    <a:lstStyle/>
                    <a:p>
                      <a:r>
                        <a:rPr lang="en-GB" dirty="0" smtClean="0"/>
                        <a:t>Flaw or error of judgment</a:t>
                      </a:r>
                    </a:p>
                    <a:p>
                      <a:endParaRPr lang="en-GB" dirty="0"/>
                    </a:p>
                  </a:txBody>
                  <a:tcPr/>
                </a:tc>
                <a:tc>
                  <a:txBody>
                    <a:bodyPr/>
                    <a:lstStyle/>
                    <a:p>
                      <a:endParaRPr lang="en-GB" dirty="0"/>
                    </a:p>
                  </a:txBody>
                  <a:tcPr/>
                </a:tc>
              </a:tr>
              <a:tr h="838200">
                <a:tc>
                  <a:txBody>
                    <a:bodyPr/>
                    <a:lstStyle/>
                    <a:p>
                      <a:r>
                        <a:rPr lang="en-GB" dirty="0" smtClean="0"/>
                        <a:t>Reversal of fortune brought about because of the hero’s error of judgement</a:t>
                      </a:r>
                    </a:p>
                    <a:p>
                      <a:endParaRPr lang="en-GB" dirty="0"/>
                    </a:p>
                  </a:txBody>
                  <a:tcPr/>
                </a:tc>
                <a:tc>
                  <a:txBody>
                    <a:bodyPr/>
                    <a:lstStyle/>
                    <a:p>
                      <a:endParaRPr lang="en-GB" dirty="0"/>
                    </a:p>
                  </a:txBody>
                  <a:tcPr/>
                </a:tc>
              </a:tr>
              <a:tr h="838200">
                <a:tc>
                  <a:txBody>
                    <a:bodyPr/>
                    <a:lstStyle/>
                    <a:p>
                      <a:r>
                        <a:rPr lang="en-GB" dirty="0" smtClean="0"/>
                        <a:t>Discovery or recognition that the reversal was brought about by the hero’s own actions</a:t>
                      </a:r>
                    </a:p>
                    <a:p>
                      <a:endParaRPr lang="en-GB" dirty="0"/>
                    </a:p>
                  </a:txBody>
                  <a:tcPr/>
                </a:tc>
                <a:tc>
                  <a:txBody>
                    <a:bodyPr/>
                    <a:lstStyle/>
                    <a:p>
                      <a:endParaRPr lang="en-GB" dirty="0"/>
                    </a:p>
                  </a:txBody>
                  <a:tcPr/>
                </a:tc>
              </a:tr>
              <a:tr h="838200">
                <a:tc>
                  <a:txBody>
                    <a:bodyPr/>
                    <a:lstStyle/>
                    <a:p>
                      <a:r>
                        <a:rPr lang="en-GB" dirty="0" smtClean="0"/>
                        <a:t>Excessive pride</a:t>
                      </a:r>
                    </a:p>
                    <a:p>
                      <a:endParaRPr lang="en-GB" dirty="0"/>
                    </a:p>
                  </a:txBody>
                  <a:tcPr/>
                </a:tc>
                <a:tc>
                  <a:txBody>
                    <a:bodyPr/>
                    <a:lstStyle/>
                    <a:p>
                      <a:endParaRPr lang="en-GB" dirty="0"/>
                    </a:p>
                  </a:txBody>
                  <a:tcPr/>
                </a:tc>
              </a:tr>
              <a:tr h="838200">
                <a:tc>
                  <a:txBody>
                    <a:bodyPr/>
                    <a:lstStyle/>
                    <a:p>
                      <a:r>
                        <a:rPr lang="en-GB" dirty="0" smtClean="0"/>
                        <a:t>Fate must be greater than deserved</a:t>
                      </a:r>
                    </a:p>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26397090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Eddie-A Tragic Hero?</a:t>
            </a:r>
            <a:endParaRPr lang="en-GB"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770429"/>
              </p:ext>
            </p:extLst>
          </p:nvPr>
        </p:nvGraphicFramePr>
        <p:xfrm>
          <a:off x="304800" y="1295402"/>
          <a:ext cx="8534400" cy="5532120"/>
        </p:xfrm>
        <a:graphic>
          <a:graphicData uri="http://schemas.openxmlformats.org/drawingml/2006/table">
            <a:tbl>
              <a:tblPr firstRow="1" bandRow="1">
                <a:tableStyleId>{5C22544A-7EE6-4342-B048-85BDC9FD1C3A}</a:tableStyleId>
              </a:tblPr>
              <a:tblGrid>
                <a:gridCol w="4267200"/>
                <a:gridCol w="4267200"/>
              </a:tblGrid>
              <a:tr h="838200">
                <a:tc>
                  <a:txBody>
                    <a:bodyPr/>
                    <a:lstStyle/>
                    <a:p>
                      <a:r>
                        <a:rPr lang="en-GB" dirty="0" smtClean="0"/>
                        <a:t>Tragic hero</a:t>
                      </a:r>
                      <a:r>
                        <a:rPr lang="en-GB" baseline="0" dirty="0" smtClean="0"/>
                        <a:t> trait</a:t>
                      </a:r>
                      <a:endParaRPr lang="en-GB" dirty="0"/>
                    </a:p>
                  </a:txBody>
                  <a:tcPr/>
                </a:tc>
                <a:tc>
                  <a:txBody>
                    <a:bodyPr/>
                    <a:lstStyle/>
                    <a:p>
                      <a:r>
                        <a:rPr lang="en-GB" dirty="0" smtClean="0"/>
                        <a:t>Eddie</a:t>
                      </a:r>
                      <a:endParaRPr lang="en-GB" dirty="0"/>
                    </a:p>
                  </a:txBody>
                  <a:tcPr/>
                </a:tc>
              </a:tr>
              <a:tr h="838200">
                <a:tc>
                  <a:txBody>
                    <a:bodyPr/>
                    <a:lstStyle/>
                    <a:p>
                      <a:r>
                        <a:rPr lang="en-GB" dirty="0" smtClean="0"/>
                        <a:t>Flaw or error of judgment</a:t>
                      </a:r>
                    </a:p>
                    <a:p>
                      <a:endParaRPr lang="en-GB" dirty="0"/>
                    </a:p>
                  </a:txBody>
                  <a:tcPr/>
                </a:tc>
                <a:tc>
                  <a:txBody>
                    <a:bodyPr/>
                    <a:lstStyle/>
                    <a:p>
                      <a:r>
                        <a:rPr lang="en-GB" dirty="0" smtClean="0"/>
                        <a:t>Desire for Catherine</a:t>
                      </a:r>
                      <a:endParaRPr lang="en-GB" dirty="0"/>
                    </a:p>
                  </a:txBody>
                  <a:tcPr/>
                </a:tc>
              </a:tr>
              <a:tr h="838200">
                <a:tc>
                  <a:txBody>
                    <a:bodyPr/>
                    <a:lstStyle/>
                    <a:p>
                      <a:r>
                        <a:rPr lang="en-GB" dirty="0" smtClean="0"/>
                        <a:t>Reversal of fortune brought about because of the hero’s error of judgement</a:t>
                      </a:r>
                    </a:p>
                    <a:p>
                      <a:endParaRPr lang="en-GB" dirty="0"/>
                    </a:p>
                  </a:txBody>
                  <a:tcPr/>
                </a:tc>
                <a:tc>
                  <a:txBody>
                    <a:bodyPr/>
                    <a:lstStyle/>
                    <a:p>
                      <a:r>
                        <a:rPr lang="en-GB" dirty="0" smtClean="0"/>
                        <a:t>Loses status in house when picking on R; community shuns</a:t>
                      </a:r>
                      <a:r>
                        <a:rPr lang="en-GB" baseline="0" dirty="0" smtClean="0"/>
                        <a:t> him when he snitches to Immigration Bureau</a:t>
                      </a:r>
                      <a:endParaRPr lang="en-GB" dirty="0"/>
                    </a:p>
                  </a:txBody>
                  <a:tcPr/>
                </a:tc>
              </a:tr>
              <a:tr h="838200">
                <a:tc>
                  <a:txBody>
                    <a:bodyPr/>
                    <a:lstStyle/>
                    <a:p>
                      <a:r>
                        <a:rPr lang="en-GB" dirty="0" smtClean="0"/>
                        <a:t>Discovery or recognition that the reversal was brought about by the hero’s own actions</a:t>
                      </a:r>
                    </a:p>
                    <a:p>
                      <a:endParaRPr lang="en-GB" dirty="0"/>
                    </a:p>
                  </a:txBody>
                  <a:tcPr/>
                </a:tc>
                <a:tc>
                  <a:txBody>
                    <a:bodyPr/>
                    <a:lstStyle/>
                    <a:p>
                      <a:r>
                        <a:rPr lang="en-GB" dirty="0" smtClean="0"/>
                        <a:t>No-Eddie continues to blame</a:t>
                      </a:r>
                      <a:r>
                        <a:rPr lang="en-GB" baseline="0" dirty="0" smtClean="0"/>
                        <a:t> M and R for his problems, even as he is dying; HOWEVER calls for B rather than C in dying moments</a:t>
                      </a:r>
                      <a:endParaRPr lang="en-GB" dirty="0"/>
                    </a:p>
                  </a:txBody>
                  <a:tcPr/>
                </a:tc>
              </a:tr>
              <a:tr h="838200">
                <a:tc>
                  <a:txBody>
                    <a:bodyPr/>
                    <a:lstStyle/>
                    <a:p>
                      <a:r>
                        <a:rPr lang="en-GB" dirty="0" smtClean="0"/>
                        <a:t>Excessive pride</a:t>
                      </a:r>
                    </a:p>
                    <a:p>
                      <a:endParaRPr lang="en-GB" dirty="0"/>
                    </a:p>
                  </a:txBody>
                  <a:tcPr/>
                </a:tc>
                <a:tc>
                  <a:txBody>
                    <a:bodyPr/>
                    <a:lstStyle/>
                    <a:p>
                      <a:r>
                        <a:rPr lang="en-GB" dirty="0" smtClean="0"/>
                        <a:t>Dominant masculine</a:t>
                      </a:r>
                      <a:r>
                        <a:rPr lang="en-GB" baseline="0" dirty="0" smtClean="0"/>
                        <a:t> figure, feels undermined by C falling in love with R</a:t>
                      </a:r>
                      <a:endParaRPr lang="en-GB" dirty="0"/>
                    </a:p>
                  </a:txBody>
                  <a:tcPr/>
                </a:tc>
              </a:tr>
              <a:tr h="838200">
                <a:tc>
                  <a:txBody>
                    <a:bodyPr/>
                    <a:lstStyle/>
                    <a:p>
                      <a:r>
                        <a:rPr lang="en-GB" dirty="0" smtClean="0"/>
                        <a:t>Fate must be greater than deserved</a:t>
                      </a:r>
                    </a:p>
                    <a:p>
                      <a:endParaRPr lang="en-GB" dirty="0"/>
                    </a:p>
                  </a:txBody>
                  <a:tcPr/>
                </a:tc>
                <a:tc>
                  <a:txBody>
                    <a:bodyPr/>
                    <a:lstStyle/>
                    <a:p>
                      <a:r>
                        <a:rPr lang="en-GB" dirty="0" smtClean="0"/>
                        <a:t>Justice </a:t>
                      </a:r>
                      <a:r>
                        <a:rPr lang="en-GB" dirty="0" err="1" smtClean="0"/>
                        <a:t>vs</a:t>
                      </a:r>
                      <a:r>
                        <a:rPr lang="en-GB" dirty="0" smtClean="0"/>
                        <a:t> law-in eyes of community, shunned, ‘community justice’ at hands</a:t>
                      </a:r>
                      <a:r>
                        <a:rPr lang="en-GB" baseline="0" dirty="0" smtClean="0"/>
                        <a:t> of M; in eyes of law, has done the ‘right’ thing</a:t>
                      </a:r>
                      <a:endParaRPr lang="en-GB" dirty="0"/>
                    </a:p>
                  </a:txBody>
                  <a:tcPr/>
                </a:tc>
              </a:tr>
            </a:tbl>
          </a:graphicData>
        </a:graphic>
      </p:graphicFrame>
    </p:spTree>
    <p:extLst>
      <p:ext uri="{BB962C8B-B14F-4D97-AF65-F5344CB8AC3E}">
        <p14:creationId xmlns:p14="http://schemas.microsoft.com/office/powerpoint/2010/main" val="302485711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‘Heroic’?</a:t>
            </a:r>
            <a:endParaRPr lang="en-GB" dirty="0">
              <a:solidFill>
                <a:schemeClr val="bg1"/>
              </a:solidFill>
            </a:endParaRPr>
          </a:p>
        </p:txBody>
      </p:sp>
      <p:sp>
        <p:nvSpPr>
          <p:cNvPr id="3" name="Content Placeholder 2"/>
          <p:cNvSpPr>
            <a:spLocks noGrp="1"/>
          </p:cNvSpPr>
          <p:nvPr>
            <p:ph idx="1"/>
          </p:nvPr>
        </p:nvSpPr>
        <p:spPr>
          <a:xfrm>
            <a:off x="457200" y="3733800"/>
            <a:ext cx="8229600" cy="2392363"/>
          </a:xfrm>
        </p:spPr>
        <p:txBody>
          <a:bodyPr>
            <a:normAutofit lnSpcReduction="10000"/>
          </a:bodyPr>
          <a:lstStyle/>
          <a:p>
            <a:pPr marL="0" indent="0">
              <a:buNone/>
            </a:pPr>
            <a:endParaRPr lang="en-GB" dirty="0">
              <a:solidFill>
                <a:schemeClr val="bg1"/>
              </a:solidFill>
            </a:endParaRPr>
          </a:p>
          <a:p>
            <a:pPr marL="0" indent="0">
              <a:buNone/>
            </a:pPr>
            <a:r>
              <a:rPr lang="en-GB" dirty="0" smtClean="0">
                <a:solidFill>
                  <a:schemeClr val="bg1"/>
                </a:solidFill>
              </a:rPr>
              <a:t>Why does Alfieri suggest a sense of admiration towards Eddie? What makes him admirable? Why is this perhaps unusual for us, as the modern reader, to see him in this way?</a:t>
            </a:r>
            <a:endParaRPr lang="en-GB"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2057400"/>
            <a:ext cx="2152650" cy="2152650"/>
          </a:xfrm>
          <a:prstGeom prst="rect">
            <a:avLst/>
          </a:prstGeom>
        </p:spPr>
      </p:pic>
      <p:sp>
        <p:nvSpPr>
          <p:cNvPr id="5" name="Rounded Rectangular Callout 4"/>
          <p:cNvSpPr/>
          <p:nvPr/>
        </p:nvSpPr>
        <p:spPr>
          <a:xfrm>
            <a:off x="1066800" y="1066800"/>
            <a:ext cx="5562600" cy="2362200"/>
          </a:xfrm>
          <a:prstGeom prst="wedgeRoundRectCallout">
            <a:avLst>
              <a:gd name="adj1" fmla="val 49890"/>
              <a:gd name="adj2" fmla="val 692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409700" y="1104762"/>
            <a:ext cx="4876800" cy="2308324"/>
          </a:xfrm>
          <a:prstGeom prst="rect">
            <a:avLst/>
          </a:prstGeom>
          <a:noFill/>
        </p:spPr>
        <p:txBody>
          <a:bodyPr wrap="square" rtlCol="0">
            <a:spAutoFit/>
          </a:bodyPr>
          <a:lstStyle/>
          <a:p>
            <a:r>
              <a:rPr lang="en-GB" dirty="0"/>
              <a:t>“Most of the time we settle for half and I like it better. Even as I know how wrong he was, and his death useless, I tremble, for I confess that something perversely pure calls to me from his memory—not purely good, but himself purely And yet, it is better to settle for half, it must be! And so I mourn him—I admit it—with a certain alarm.”</a:t>
            </a:r>
          </a:p>
        </p:txBody>
      </p:sp>
    </p:spTree>
    <p:extLst>
      <p:ext uri="{BB962C8B-B14F-4D97-AF65-F5344CB8AC3E}">
        <p14:creationId xmlns:p14="http://schemas.microsoft.com/office/powerpoint/2010/main" val="329929623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AVFTB-A Tragedy?</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GB" dirty="0">
                <a:solidFill>
                  <a:schemeClr val="bg1">
                    <a:lumMod val="95000"/>
                  </a:schemeClr>
                </a:solidFill>
              </a:rPr>
              <a:t>Depicts the downfall of a hero or heroine</a:t>
            </a:r>
          </a:p>
          <a:p>
            <a:r>
              <a:rPr lang="en-GB" dirty="0">
                <a:solidFill>
                  <a:schemeClr val="bg1">
                    <a:lumMod val="95000"/>
                  </a:schemeClr>
                </a:solidFill>
              </a:rPr>
              <a:t>The tragic hero's powerful wish to achieve some goal fails</a:t>
            </a:r>
          </a:p>
          <a:p>
            <a:r>
              <a:rPr lang="en-GB" dirty="0">
                <a:solidFill>
                  <a:schemeClr val="bg1">
                    <a:lumMod val="95000"/>
                  </a:schemeClr>
                </a:solidFill>
              </a:rPr>
              <a:t>Hero has a fatal flaw that causes downfall</a:t>
            </a:r>
          </a:p>
          <a:p>
            <a:r>
              <a:rPr lang="en-GB" dirty="0">
                <a:solidFill>
                  <a:schemeClr val="bg1">
                    <a:lumMod val="95000"/>
                  </a:schemeClr>
                </a:solidFill>
              </a:rPr>
              <a:t>The hero need not die at the end, but he / she must undergo a change </a:t>
            </a:r>
          </a:p>
          <a:p>
            <a:r>
              <a:rPr lang="en-GB" dirty="0">
                <a:solidFill>
                  <a:schemeClr val="bg1">
                    <a:lumMod val="95000"/>
                  </a:schemeClr>
                </a:solidFill>
              </a:rPr>
              <a:t>The tragic hero may achieve some revelation or recognition about human fate, destiny, and the will of the gods. </a:t>
            </a:r>
          </a:p>
          <a:p>
            <a:r>
              <a:rPr lang="en-GB" dirty="0">
                <a:solidFill>
                  <a:schemeClr val="bg1">
                    <a:lumMod val="95000"/>
                  </a:schemeClr>
                </a:solidFill>
              </a:rPr>
              <a:t>Chorus that offered a variety of background and summary information to help the audience follow the performance and commented on themes.</a:t>
            </a:r>
          </a:p>
          <a:p>
            <a:endParaRPr lang="en-GB"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5250" y="1"/>
            <a:ext cx="1428750" cy="2057399"/>
          </a:xfrm>
          <a:prstGeom prst="rect">
            <a:avLst/>
          </a:prstGeom>
        </p:spPr>
      </p:pic>
    </p:spTree>
    <p:extLst>
      <p:ext uri="{BB962C8B-B14F-4D97-AF65-F5344CB8AC3E}">
        <p14:creationId xmlns:p14="http://schemas.microsoft.com/office/powerpoint/2010/main" val="212038373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42279661"/>
              </p:ext>
            </p:extLst>
          </p:nvPr>
        </p:nvGraphicFramePr>
        <p:xfrm>
          <a:off x="304800" y="228600"/>
          <a:ext cx="8763000" cy="6450879"/>
        </p:xfrm>
        <a:graphic>
          <a:graphicData uri="http://schemas.openxmlformats.org/drawingml/2006/table">
            <a:tbl>
              <a:tblPr firstRow="1" bandRow="1">
                <a:tableStyleId>{5C22544A-7EE6-4342-B048-85BDC9FD1C3A}</a:tableStyleId>
              </a:tblPr>
              <a:tblGrid>
                <a:gridCol w="4038600"/>
                <a:gridCol w="4724400"/>
              </a:tblGrid>
              <a:tr h="533403">
                <a:tc>
                  <a:txBody>
                    <a:bodyPr/>
                    <a:lstStyle/>
                    <a:p>
                      <a:r>
                        <a:rPr lang="en-GB" dirty="0" smtClean="0"/>
                        <a:t>Aspect of Tragedy</a:t>
                      </a:r>
                      <a:endParaRPr lang="en-GB" dirty="0"/>
                    </a:p>
                  </a:txBody>
                  <a:tcPr/>
                </a:tc>
                <a:tc>
                  <a:txBody>
                    <a:bodyPr/>
                    <a:lstStyle/>
                    <a:p>
                      <a:r>
                        <a:rPr lang="en-GB" dirty="0" smtClean="0"/>
                        <a:t>AVFTB</a:t>
                      </a:r>
                      <a:endParaRPr lang="en-GB" dirty="0"/>
                    </a:p>
                  </a:txBody>
                  <a:tcPr/>
                </a:tc>
              </a:tr>
              <a:tr h="718458">
                <a:tc>
                  <a:txBody>
                    <a:bodyPr/>
                    <a:lstStyle/>
                    <a:p>
                      <a:r>
                        <a:rPr lang="en-GB" dirty="0" smtClean="0"/>
                        <a:t>Depicts the downfall of a hero or heroine</a:t>
                      </a:r>
                    </a:p>
                    <a:p>
                      <a:endParaRPr lang="en-GB" dirty="0"/>
                    </a:p>
                  </a:txBody>
                  <a:tcPr/>
                </a:tc>
                <a:tc>
                  <a:txBody>
                    <a:bodyPr/>
                    <a:lstStyle/>
                    <a:p>
                      <a:endParaRPr lang="en-GB" dirty="0"/>
                    </a:p>
                  </a:txBody>
                  <a:tcPr/>
                </a:tc>
              </a:tr>
              <a:tr h="718458">
                <a:tc>
                  <a:txBody>
                    <a:bodyPr/>
                    <a:lstStyle/>
                    <a:p>
                      <a:r>
                        <a:rPr lang="en-GB" dirty="0" smtClean="0"/>
                        <a:t>The tragic hero's powerful wish to achieve some goal fails</a:t>
                      </a:r>
                    </a:p>
                    <a:p>
                      <a:endParaRPr lang="en-GB" dirty="0"/>
                    </a:p>
                  </a:txBody>
                  <a:tcPr/>
                </a:tc>
                <a:tc>
                  <a:txBody>
                    <a:bodyPr/>
                    <a:lstStyle/>
                    <a:p>
                      <a:endParaRPr lang="en-GB" dirty="0"/>
                    </a:p>
                  </a:txBody>
                  <a:tcPr/>
                </a:tc>
              </a:tr>
              <a:tr h="718458">
                <a:tc>
                  <a:txBody>
                    <a:bodyPr/>
                    <a:lstStyle/>
                    <a:p>
                      <a:r>
                        <a:rPr lang="en-GB" dirty="0" smtClean="0"/>
                        <a:t>Hero has a fatal flaw that causes downfall</a:t>
                      </a:r>
                    </a:p>
                    <a:p>
                      <a:endParaRPr lang="en-GB" dirty="0"/>
                    </a:p>
                  </a:txBody>
                  <a:tcPr/>
                </a:tc>
                <a:tc>
                  <a:txBody>
                    <a:bodyPr/>
                    <a:lstStyle/>
                    <a:p>
                      <a:endParaRPr lang="en-GB"/>
                    </a:p>
                  </a:txBody>
                  <a:tcPr/>
                </a:tc>
              </a:tr>
              <a:tr h="718458">
                <a:tc>
                  <a:txBody>
                    <a:bodyPr/>
                    <a:lstStyle/>
                    <a:p>
                      <a:r>
                        <a:rPr lang="en-GB" dirty="0" smtClean="0"/>
                        <a:t>The hero need not die at the end, but he / she must undergo a change </a:t>
                      </a:r>
                    </a:p>
                    <a:p>
                      <a:endParaRPr lang="en-GB" dirty="0"/>
                    </a:p>
                  </a:txBody>
                  <a:tcPr/>
                </a:tc>
                <a:tc>
                  <a:txBody>
                    <a:bodyPr/>
                    <a:lstStyle/>
                    <a:p>
                      <a:endParaRPr lang="en-GB"/>
                    </a:p>
                  </a:txBody>
                  <a:tcPr/>
                </a:tc>
              </a:tr>
              <a:tr h="718458">
                <a:tc>
                  <a:txBody>
                    <a:bodyPr/>
                    <a:lstStyle/>
                    <a:p>
                      <a:r>
                        <a:rPr lang="en-GB" dirty="0" smtClean="0"/>
                        <a:t>The tragic hero may achieve some revelation or recognition about human fate, destiny, and the will of the gods. </a:t>
                      </a:r>
                    </a:p>
                  </a:txBody>
                  <a:tcPr/>
                </a:tc>
                <a:tc>
                  <a:txBody>
                    <a:bodyPr/>
                    <a:lstStyle/>
                    <a:p>
                      <a:endParaRPr lang="en-GB"/>
                    </a:p>
                  </a:txBody>
                  <a:tcPr/>
                </a:tc>
              </a:tr>
              <a:tr h="718458">
                <a:tc>
                  <a:txBody>
                    <a:bodyPr/>
                    <a:lstStyle/>
                    <a:p>
                      <a:r>
                        <a:rPr lang="en-GB" dirty="0" smtClean="0"/>
                        <a:t>Chorus that offered a variety of background and summary information to help the audience follow the performance and commented on themes.</a:t>
                      </a:r>
                    </a:p>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174943325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84211839"/>
              </p:ext>
            </p:extLst>
          </p:nvPr>
        </p:nvGraphicFramePr>
        <p:xfrm>
          <a:off x="304800" y="228600"/>
          <a:ext cx="8763000" cy="6646821"/>
        </p:xfrm>
        <a:graphic>
          <a:graphicData uri="http://schemas.openxmlformats.org/drawingml/2006/table">
            <a:tbl>
              <a:tblPr firstRow="1" bandRow="1">
                <a:tableStyleId>{5C22544A-7EE6-4342-B048-85BDC9FD1C3A}</a:tableStyleId>
              </a:tblPr>
              <a:tblGrid>
                <a:gridCol w="4038600"/>
                <a:gridCol w="4724400"/>
              </a:tblGrid>
              <a:tr h="533403">
                <a:tc>
                  <a:txBody>
                    <a:bodyPr/>
                    <a:lstStyle/>
                    <a:p>
                      <a:r>
                        <a:rPr lang="en-GB" dirty="0" smtClean="0"/>
                        <a:t>Aspect of Tragedy</a:t>
                      </a:r>
                      <a:endParaRPr lang="en-GB" dirty="0"/>
                    </a:p>
                  </a:txBody>
                  <a:tcPr/>
                </a:tc>
                <a:tc>
                  <a:txBody>
                    <a:bodyPr/>
                    <a:lstStyle/>
                    <a:p>
                      <a:r>
                        <a:rPr lang="en-GB" dirty="0" smtClean="0"/>
                        <a:t>AVFTB</a:t>
                      </a:r>
                      <a:endParaRPr lang="en-GB" dirty="0"/>
                    </a:p>
                  </a:txBody>
                  <a:tcPr/>
                </a:tc>
              </a:tr>
              <a:tr h="718458">
                <a:tc>
                  <a:txBody>
                    <a:bodyPr/>
                    <a:lstStyle/>
                    <a:p>
                      <a:r>
                        <a:rPr lang="en-GB" dirty="0" smtClean="0"/>
                        <a:t>Depicts the downfall of a hero or heroine</a:t>
                      </a:r>
                    </a:p>
                    <a:p>
                      <a:endParaRPr lang="en-GB" dirty="0"/>
                    </a:p>
                  </a:txBody>
                  <a:tcPr/>
                </a:tc>
                <a:tc>
                  <a:txBody>
                    <a:bodyPr/>
                    <a:lstStyle/>
                    <a:p>
                      <a:r>
                        <a:rPr lang="en-GB" dirty="0" smtClean="0"/>
                        <a:t>Eddie-goes from respected family man to despised</a:t>
                      </a:r>
                      <a:r>
                        <a:rPr lang="en-GB" baseline="0" dirty="0" smtClean="0"/>
                        <a:t> person shunned by community and ultimately murdered</a:t>
                      </a:r>
                      <a:endParaRPr lang="en-GB" dirty="0"/>
                    </a:p>
                  </a:txBody>
                  <a:tcPr/>
                </a:tc>
              </a:tr>
              <a:tr h="718458">
                <a:tc>
                  <a:txBody>
                    <a:bodyPr/>
                    <a:lstStyle/>
                    <a:p>
                      <a:r>
                        <a:rPr lang="en-GB" dirty="0" smtClean="0"/>
                        <a:t>The tragic hero's powerful wish to achieve some goal fails</a:t>
                      </a:r>
                    </a:p>
                    <a:p>
                      <a:endParaRPr lang="en-GB" dirty="0"/>
                    </a:p>
                  </a:txBody>
                  <a:tcPr/>
                </a:tc>
                <a:tc>
                  <a:txBody>
                    <a:bodyPr/>
                    <a:lstStyle/>
                    <a:p>
                      <a:r>
                        <a:rPr lang="en-GB" dirty="0" smtClean="0"/>
                        <a:t>To control Catherine, get rid</a:t>
                      </a:r>
                      <a:r>
                        <a:rPr lang="en-GB" baseline="0" dirty="0" smtClean="0"/>
                        <a:t> of Rodolpho</a:t>
                      </a:r>
                      <a:endParaRPr lang="en-GB" dirty="0"/>
                    </a:p>
                  </a:txBody>
                  <a:tcPr/>
                </a:tc>
              </a:tr>
              <a:tr h="718458">
                <a:tc>
                  <a:txBody>
                    <a:bodyPr/>
                    <a:lstStyle/>
                    <a:p>
                      <a:r>
                        <a:rPr lang="en-GB" dirty="0" smtClean="0"/>
                        <a:t>Hero has a fatal flaw that causes downfall</a:t>
                      </a:r>
                    </a:p>
                    <a:p>
                      <a:endParaRPr lang="en-GB" dirty="0"/>
                    </a:p>
                  </a:txBody>
                  <a:tcPr/>
                </a:tc>
                <a:tc>
                  <a:txBody>
                    <a:bodyPr/>
                    <a:lstStyle/>
                    <a:p>
                      <a:r>
                        <a:rPr lang="en-GB" dirty="0" smtClean="0"/>
                        <a:t>Desire for Catherine</a:t>
                      </a:r>
                      <a:endParaRPr lang="en-GB" dirty="0"/>
                    </a:p>
                  </a:txBody>
                  <a:tcPr/>
                </a:tc>
              </a:tr>
              <a:tr h="718458">
                <a:tc>
                  <a:txBody>
                    <a:bodyPr/>
                    <a:lstStyle/>
                    <a:p>
                      <a:r>
                        <a:rPr lang="en-GB" dirty="0" smtClean="0"/>
                        <a:t>The hero need not die at the end, but he / she must undergo a change </a:t>
                      </a:r>
                    </a:p>
                    <a:p>
                      <a:endParaRPr lang="en-GB" dirty="0"/>
                    </a:p>
                  </a:txBody>
                  <a:tcPr/>
                </a:tc>
                <a:tc>
                  <a:txBody>
                    <a:bodyPr/>
                    <a:lstStyle/>
                    <a:p>
                      <a:r>
                        <a:rPr lang="en-GB" dirty="0" smtClean="0"/>
                        <a:t>Eddie dies, does not acknowledge wrongdoing, but calls for B rather than C in</a:t>
                      </a:r>
                      <a:r>
                        <a:rPr lang="en-GB" baseline="0" dirty="0" smtClean="0"/>
                        <a:t> dying moment</a:t>
                      </a:r>
                      <a:endParaRPr lang="en-GB" dirty="0"/>
                    </a:p>
                  </a:txBody>
                  <a:tcPr/>
                </a:tc>
              </a:tr>
              <a:tr h="718458">
                <a:tc>
                  <a:txBody>
                    <a:bodyPr/>
                    <a:lstStyle/>
                    <a:p>
                      <a:r>
                        <a:rPr lang="en-GB" dirty="0" smtClean="0"/>
                        <a:t>The tragic hero may achieve some revelation or recognition about human fate, destiny, and the will of the gods. </a:t>
                      </a:r>
                    </a:p>
                  </a:txBody>
                  <a:tcPr/>
                </a:tc>
                <a:tc>
                  <a:txBody>
                    <a:bodyPr/>
                    <a:lstStyle/>
                    <a:p>
                      <a:r>
                        <a:rPr lang="en-GB" dirty="0" smtClean="0"/>
                        <a:t>Learns</a:t>
                      </a:r>
                      <a:r>
                        <a:rPr lang="en-GB" baseline="0" dirty="0" smtClean="0"/>
                        <a:t> that community justice sometimes is more meaningful than the law</a:t>
                      </a:r>
                      <a:endParaRPr lang="en-GB" dirty="0"/>
                    </a:p>
                  </a:txBody>
                  <a:tcPr/>
                </a:tc>
              </a:tr>
              <a:tr h="718458">
                <a:tc>
                  <a:txBody>
                    <a:bodyPr/>
                    <a:lstStyle/>
                    <a:p>
                      <a:r>
                        <a:rPr lang="en-GB" dirty="0" smtClean="0"/>
                        <a:t>Chorus that offered a variety of background and summary information to help the audience follow the performance and commented on themes.</a:t>
                      </a:r>
                    </a:p>
                    <a:p>
                      <a:endParaRPr lang="en-GB" dirty="0"/>
                    </a:p>
                  </a:txBody>
                  <a:tcPr/>
                </a:tc>
                <a:tc>
                  <a:txBody>
                    <a:bodyPr/>
                    <a:lstStyle/>
                    <a:p>
                      <a:r>
                        <a:rPr lang="en-GB" dirty="0" smtClean="0"/>
                        <a:t>Alfieri</a:t>
                      </a:r>
                      <a:r>
                        <a:rPr lang="en-GB" baseline="0" dirty="0" smtClean="0"/>
                        <a:t> </a:t>
                      </a:r>
                      <a:endParaRPr lang="en-GB" dirty="0"/>
                    </a:p>
                  </a:txBody>
                  <a:tcPr/>
                </a:tc>
              </a:tr>
            </a:tbl>
          </a:graphicData>
        </a:graphic>
      </p:graphicFrame>
    </p:spTree>
    <p:extLst>
      <p:ext uri="{BB962C8B-B14F-4D97-AF65-F5344CB8AC3E}">
        <p14:creationId xmlns:p14="http://schemas.microsoft.com/office/powerpoint/2010/main" val="183377055"/>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Climax</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chemeClr val="bg1"/>
                </a:solidFill>
              </a:rPr>
              <a:t>The climax is the most exciting part of the play-the moment of most action, what the tension has been building towards.</a:t>
            </a:r>
          </a:p>
          <a:p>
            <a:endParaRPr lang="en-GB" dirty="0" smtClean="0">
              <a:solidFill>
                <a:schemeClr val="bg1"/>
              </a:solidFill>
            </a:endParaRPr>
          </a:p>
          <a:p>
            <a:r>
              <a:rPr lang="en-GB" dirty="0" smtClean="0">
                <a:solidFill>
                  <a:schemeClr val="bg1"/>
                </a:solidFill>
              </a:rPr>
              <a:t>Describe in detail WHAT the climax of this play is, and WHY it is the most exciting part.</a:t>
            </a:r>
            <a:endParaRPr lang="en-GB" dirty="0">
              <a:solidFill>
                <a:schemeClr val="bg1"/>
              </a:solidFill>
            </a:endParaRPr>
          </a:p>
          <a:p>
            <a:pPr marL="0" indent="0">
              <a:buNone/>
            </a:pPr>
            <a:endParaRPr lang="en-GB" dirty="0" smtClean="0">
              <a:solidFill>
                <a:schemeClr val="bg1"/>
              </a:solidFill>
            </a:endParaRPr>
          </a:p>
          <a:p>
            <a:pPr marL="0" indent="0">
              <a:buNone/>
            </a:pPr>
            <a:r>
              <a:rPr lang="en-GB" b="1" dirty="0" smtClean="0">
                <a:solidFill>
                  <a:schemeClr val="bg1"/>
                </a:solidFill>
              </a:rPr>
              <a:t>The climax of the play is…</a:t>
            </a:r>
          </a:p>
          <a:p>
            <a:pPr marL="0" indent="0">
              <a:buNone/>
            </a:pPr>
            <a:r>
              <a:rPr lang="en-GB" b="1" dirty="0" smtClean="0">
                <a:solidFill>
                  <a:schemeClr val="bg1"/>
                </a:solidFill>
              </a:rPr>
              <a:t>This is the most exciting part of the play, because…</a:t>
            </a:r>
            <a:endParaRPr lang="en-GB" b="1" dirty="0">
              <a:solidFill>
                <a:schemeClr val="bg1"/>
              </a:solidFill>
            </a:endParaRPr>
          </a:p>
        </p:txBody>
      </p:sp>
    </p:spTree>
    <p:extLst>
      <p:ext uri="{BB962C8B-B14F-4D97-AF65-F5344CB8AC3E}">
        <p14:creationId xmlns:p14="http://schemas.microsoft.com/office/powerpoint/2010/main" val="75196872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Themes-Final Comments</a:t>
            </a:r>
            <a:endParaRPr lang="en-GB" dirty="0">
              <a:solidFill>
                <a:schemeClr val="bg1"/>
              </a:solidFill>
            </a:endParaRPr>
          </a:p>
        </p:txBody>
      </p:sp>
      <p:sp>
        <p:nvSpPr>
          <p:cNvPr id="3" name="Content Placeholder 2"/>
          <p:cNvSpPr>
            <a:spLocks noGrp="1"/>
          </p:cNvSpPr>
          <p:nvPr>
            <p:ph idx="1"/>
          </p:nvPr>
        </p:nvSpPr>
        <p:spPr/>
        <p:txBody>
          <a:bodyPr>
            <a:normAutofit fontScale="92500"/>
          </a:bodyPr>
          <a:lstStyle/>
          <a:p>
            <a:pPr marL="0" indent="0">
              <a:buNone/>
            </a:pPr>
            <a:r>
              <a:rPr lang="en-GB" dirty="0">
                <a:solidFill>
                  <a:schemeClr val="bg1"/>
                </a:solidFill>
              </a:rPr>
              <a:t>Explain, with evidence, the final point Miller makes concerning his main themes within the text</a:t>
            </a:r>
          </a:p>
          <a:p>
            <a:r>
              <a:rPr lang="en-GB" dirty="0">
                <a:solidFill>
                  <a:schemeClr val="bg1"/>
                </a:solidFill>
              </a:rPr>
              <a:t>Justice Vs. The </a:t>
            </a:r>
            <a:r>
              <a:rPr lang="en-GB" dirty="0" smtClean="0">
                <a:solidFill>
                  <a:schemeClr val="bg1"/>
                </a:solidFill>
              </a:rPr>
              <a:t>Law</a:t>
            </a:r>
          </a:p>
          <a:p>
            <a:pPr marL="0" indent="0">
              <a:buNone/>
            </a:pPr>
            <a:r>
              <a:rPr lang="en-GB" dirty="0" smtClean="0">
                <a:solidFill>
                  <a:schemeClr val="bg1"/>
                </a:solidFill>
              </a:rPr>
              <a:t>Miller believes…</a:t>
            </a:r>
            <a:endParaRPr lang="en-GB" dirty="0">
              <a:solidFill>
                <a:schemeClr val="bg1"/>
              </a:solidFill>
            </a:endParaRPr>
          </a:p>
          <a:p>
            <a:r>
              <a:rPr lang="en-GB" dirty="0" smtClean="0">
                <a:solidFill>
                  <a:schemeClr val="bg1"/>
                </a:solidFill>
              </a:rPr>
              <a:t>Fate</a:t>
            </a:r>
          </a:p>
          <a:p>
            <a:pPr marL="0" indent="0">
              <a:buNone/>
            </a:pPr>
            <a:r>
              <a:rPr lang="en-GB" dirty="0" smtClean="0">
                <a:solidFill>
                  <a:schemeClr val="bg1"/>
                </a:solidFill>
              </a:rPr>
              <a:t>Miller thinks…</a:t>
            </a:r>
          </a:p>
          <a:p>
            <a:r>
              <a:rPr lang="en-GB" dirty="0" smtClean="0">
                <a:solidFill>
                  <a:schemeClr val="bg1"/>
                </a:solidFill>
              </a:rPr>
              <a:t>Masculinity</a:t>
            </a:r>
          </a:p>
          <a:p>
            <a:pPr marL="0" indent="0">
              <a:buNone/>
            </a:pPr>
            <a:r>
              <a:rPr lang="en-GB" dirty="0" smtClean="0">
                <a:solidFill>
                  <a:schemeClr val="bg1"/>
                </a:solidFill>
              </a:rPr>
              <a:t>Miller presents masculinity as…</a:t>
            </a:r>
            <a:endParaRPr lang="en-GB" dirty="0">
              <a:solidFill>
                <a:schemeClr val="bg1"/>
              </a:solidFill>
            </a:endParaRPr>
          </a:p>
        </p:txBody>
      </p:sp>
      <p:pic>
        <p:nvPicPr>
          <p:cNvPr id="1028" name="Picture 4" descr="C:\Users\lh1094c\AppData\Local\Microsoft\Windows\Temporary Internet Files\Content.IE5\O0O7GI7X\thought-bubbl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895600"/>
            <a:ext cx="2180776" cy="237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669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Background to Setting </a:t>
            </a:r>
            <a:endParaRPr lang="en-GB" dirty="0">
              <a:solidFill>
                <a:schemeClr val="bg1">
                  <a:lumMod val="95000"/>
                </a:schemeClr>
              </a:solidFill>
            </a:endParaRPr>
          </a:p>
        </p:txBody>
      </p:sp>
      <p:sp>
        <p:nvSpPr>
          <p:cNvPr id="3" name="Content Placeholder 2"/>
          <p:cNvSpPr>
            <a:spLocks noGrp="1"/>
          </p:cNvSpPr>
          <p:nvPr>
            <p:ph idx="1"/>
          </p:nvPr>
        </p:nvSpPr>
        <p:spPr>
          <a:xfrm>
            <a:off x="457200" y="1600200"/>
            <a:ext cx="6096000" cy="4525963"/>
          </a:xfrm>
        </p:spPr>
        <p:txBody>
          <a:bodyPr>
            <a:normAutofit fontScale="85000" lnSpcReduction="20000"/>
          </a:bodyPr>
          <a:lstStyle/>
          <a:p>
            <a:r>
              <a:rPr lang="en-US" altLang="en-US" dirty="0" smtClean="0">
                <a:solidFill>
                  <a:schemeClr val="bg1">
                    <a:lumMod val="95000"/>
                  </a:schemeClr>
                </a:solidFill>
              </a:rPr>
              <a:t>Miller worked in the Brooklyn shipyards for two years, where he befriended the Italians he worked alongside. He heard a story of some men coming over to work illegally and being betrayed. The story inspired </a:t>
            </a:r>
            <a:r>
              <a:rPr lang="en-US" altLang="en-US" i="1" dirty="0" smtClean="0">
                <a:solidFill>
                  <a:schemeClr val="bg1">
                    <a:lumMod val="95000"/>
                  </a:schemeClr>
                </a:solidFill>
              </a:rPr>
              <a:t>A View from the Bridge</a:t>
            </a:r>
            <a:r>
              <a:rPr lang="en-US" altLang="en-US" dirty="0" smtClean="0">
                <a:solidFill>
                  <a:schemeClr val="bg1">
                    <a:lumMod val="95000"/>
                  </a:schemeClr>
                </a:solidFill>
              </a:rPr>
              <a:t>, which was written in 1955.</a:t>
            </a:r>
          </a:p>
          <a:p>
            <a:pPr marL="0" indent="0">
              <a:buNone/>
            </a:pPr>
            <a:endParaRPr lang="en-US" altLang="en-US" dirty="0" smtClean="0">
              <a:solidFill>
                <a:schemeClr val="bg1">
                  <a:lumMod val="95000"/>
                </a:schemeClr>
              </a:solidFill>
            </a:endParaRPr>
          </a:p>
          <a:p>
            <a:r>
              <a:rPr lang="en-US" dirty="0" smtClean="0">
                <a:solidFill>
                  <a:schemeClr val="bg1">
                    <a:lumMod val="95000"/>
                  </a:schemeClr>
                </a:solidFill>
              </a:rPr>
              <a:t>Based in the Italian American community of Red Hook,  Brooklyn…let’s get </a:t>
            </a:r>
            <a:r>
              <a:rPr lang="en-US" dirty="0" err="1" smtClean="0">
                <a:solidFill>
                  <a:schemeClr val="bg1">
                    <a:lumMod val="95000"/>
                  </a:schemeClr>
                </a:solidFill>
              </a:rPr>
              <a:t>practising</a:t>
            </a:r>
            <a:r>
              <a:rPr lang="en-US" dirty="0" smtClean="0">
                <a:solidFill>
                  <a:schemeClr val="bg1">
                    <a:lumMod val="95000"/>
                  </a:schemeClr>
                </a:solidFill>
              </a:rPr>
              <a:t> those accents!</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1828800"/>
            <a:ext cx="2171701" cy="2895600"/>
          </a:xfrm>
          <a:prstGeom prst="rect">
            <a:avLst/>
          </a:prstGeom>
        </p:spPr>
      </p:pic>
    </p:spTree>
    <p:extLst>
      <p:ext uri="{BB962C8B-B14F-4D97-AF65-F5344CB8AC3E}">
        <p14:creationId xmlns:p14="http://schemas.microsoft.com/office/powerpoint/2010/main" val="211545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Theme-Justice Vs. Law</a:t>
            </a:r>
            <a:endParaRPr lang="en-GB" dirty="0">
              <a:solidFill>
                <a:schemeClr val="bg1"/>
              </a:solidFill>
            </a:endParaRPr>
          </a:p>
        </p:txBody>
      </p:sp>
      <p:sp>
        <p:nvSpPr>
          <p:cNvPr id="3" name="Content Placeholder 2"/>
          <p:cNvSpPr>
            <a:spLocks noGrp="1"/>
          </p:cNvSpPr>
          <p:nvPr>
            <p:ph idx="1"/>
          </p:nvPr>
        </p:nvSpPr>
        <p:spPr/>
        <p:txBody>
          <a:bodyPr/>
          <a:lstStyle/>
          <a:p>
            <a:endParaRPr lang="en-GB" dirty="0">
              <a:solidFill>
                <a:schemeClr val="bg1"/>
              </a:solidFill>
            </a:endParaRPr>
          </a:p>
        </p:txBody>
      </p:sp>
    </p:spTree>
    <p:extLst>
      <p:ext uri="{BB962C8B-B14F-4D97-AF65-F5344CB8AC3E}">
        <p14:creationId xmlns:p14="http://schemas.microsoft.com/office/powerpoint/2010/main" val="69905872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Theme-Fate</a:t>
            </a:r>
            <a:endParaRPr lang="en-GB" dirty="0">
              <a:solidFill>
                <a:schemeClr val="bg1"/>
              </a:solidFill>
            </a:endParaRPr>
          </a:p>
        </p:txBody>
      </p:sp>
      <p:sp>
        <p:nvSpPr>
          <p:cNvPr id="3" name="Content Placeholder 2"/>
          <p:cNvSpPr>
            <a:spLocks noGrp="1"/>
          </p:cNvSpPr>
          <p:nvPr>
            <p:ph idx="1"/>
          </p:nvPr>
        </p:nvSpPr>
        <p:spPr/>
        <p:txBody>
          <a:bodyPr/>
          <a:lstStyle/>
          <a:p>
            <a:endParaRPr lang="en-GB" dirty="0">
              <a:solidFill>
                <a:schemeClr val="bg1"/>
              </a:solidFill>
            </a:endParaRPr>
          </a:p>
        </p:txBody>
      </p:sp>
    </p:spTree>
    <p:extLst>
      <p:ext uri="{BB962C8B-B14F-4D97-AF65-F5344CB8AC3E}">
        <p14:creationId xmlns:p14="http://schemas.microsoft.com/office/powerpoint/2010/main" val="180098572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Theme-Masculinity</a:t>
            </a:r>
            <a:endParaRPr lang="en-GB" dirty="0">
              <a:solidFill>
                <a:schemeClr val="bg1"/>
              </a:solidFill>
            </a:endParaRPr>
          </a:p>
        </p:txBody>
      </p:sp>
      <p:sp>
        <p:nvSpPr>
          <p:cNvPr id="3" name="Content Placeholder 2"/>
          <p:cNvSpPr>
            <a:spLocks noGrp="1"/>
          </p:cNvSpPr>
          <p:nvPr>
            <p:ph idx="1"/>
          </p:nvPr>
        </p:nvSpPr>
        <p:spPr/>
        <p:txBody>
          <a:bodyPr/>
          <a:lstStyle/>
          <a:p>
            <a:endParaRPr lang="en-GB" dirty="0">
              <a:solidFill>
                <a:schemeClr val="bg1"/>
              </a:solidFill>
            </a:endParaRPr>
          </a:p>
        </p:txBody>
      </p:sp>
    </p:spTree>
    <p:extLst>
      <p:ext uri="{BB962C8B-B14F-4D97-AF65-F5344CB8AC3E}">
        <p14:creationId xmlns:p14="http://schemas.microsoft.com/office/powerpoint/2010/main" val="54306896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solidFill>
              </a:rPr>
              <a:t>Context</a:t>
            </a:r>
            <a:r>
              <a:rPr lang="en-GB" dirty="0" smtClean="0">
                <a:solidFill>
                  <a:schemeClr val="bg1"/>
                </a:solidFill>
              </a:rPr>
              <a:t>-what is happening at this point in the play</a:t>
            </a:r>
          </a:p>
          <a:p>
            <a:pPr marL="0" indent="0">
              <a:buNone/>
            </a:pP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n-important part of the play</a:t>
            </a:r>
          </a:p>
          <a:p>
            <a:pPr marL="0" indent="0">
              <a:buNone/>
            </a:pP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-what this quotation means, what it tells us about characters/themes/setting</a:t>
            </a:r>
            <a:endParaRPr lang="en-GB" dirty="0">
              <a:solidFill>
                <a:schemeClr val="bg1"/>
              </a:solidFill>
            </a:endParaRPr>
          </a:p>
        </p:txBody>
      </p:sp>
    </p:spTree>
    <p:extLst>
      <p:ext uri="{BB962C8B-B14F-4D97-AF65-F5344CB8AC3E}">
        <p14:creationId xmlns:p14="http://schemas.microsoft.com/office/powerpoint/2010/main" val="281567281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GB" b="1" dirty="0" smtClean="0">
                <a:solidFill>
                  <a:schemeClr val="bg1"/>
                </a:solidFill>
              </a:rPr>
              <a:t>Context</a:t>
            </a:r>
          </a:p>
          <a:p>
            <a:pPr marL="0" indent="0">
              <a:buNone/>
            </a:pPr>
            <a:r>
              <a:rPr lang="en-GB" dirty="0" smtClean="0">
                <a:solidFill>
                  <a:schemeClr val="bg1"/>
                </a:solidFill>
              </a:rPr>
              <a:t>Marco speaking to Alfieri</a:t>
            </a:r>
          </a:p>
          <a:p>
            <a:pPr marL="0" indent="0">
              <a:buNone/>
            </a:pPr>
            <a:r>
              <a:rPr lang="en-GB" b="1" dirty="0" smtClean="0">
                <a:solidFill>
                  <a:schemeClr val="bg1"/>
                </a:solidFill>
              </a:rPr>
              <a:t>Quotation</a:t>
            </a:r>
          </a:p>
          <a:p>
            <a:pPr marL="0" indent="0">
              <a:buNone/>
            </a:pPr>
            <a:r>
              <a:rPr lang="en-GB" dirty="0" smtClean="0">
                <a:solidFill>
                  <a:schemeClr val="bg1"/>
                </a:solidFill>
              </a:rPr>
              <a:t>“All law is not in a book”</a:t>
            </a:r>
            <a:endParaRPr lang="en-GB" b="1" dirty="0" smtClean="0">
              <a:solidFill>
                <a:schemeClr val="bg1"/>
              </a:solidFill>
            </a:endParaRPr>
          </a:p>
          <a:p>
            <a:pPr marL="0" indent="0">
              <a:buNone/>
            </a:pPr>
            <a:r>
              <a:rPr lang="en-GB" b="1" dirty="0" smtClean="0">
                <a:solidFill>
                  <a:schemeClr val="bg1"/>
                </a:solidFill>
              </a:rPr>
              <a:t>Analysis</a:t>
            </a:r>
          </a:p>
          <a:p>
            <a:pPr marL="0" indent="0">
              <a:buNone/>
            </a:pPr>
            <a:r>
              <a:rPr lang="en-GB" dirty="0" smtClean="0">
                <a:solidFill>
                  <a:schemeClr val="bg1"/>
                </a:solidFill>
              </a:rPr>
              <a:t>Theme justice </a:t>
            </a:r>
            <a:r>
              <a:rPr lang="en-GB" dirty="0" err="1" smtClean="0">
                <a:solidFill>
                  <a:schemeClr val="bg1"/>
                </a:solidFill>
              </a:rPr>
              <a:t>vs</a:t>
            </a:r>
            <a:r>
              <a:rPr lang="en-GB" dirty="0" smtClean="0">
                <a:solidFill>
                  <a:schemeClr val="bg1"/>
                </a:solidFill>
              </a:rPr>
              <a:t> law-idea that the law can be unsatisfying in settling grievances-M believes E deserves to suffer more for what he has done</a:t>
            </a:r>
          </a:p>
          <a:p>
            <a:pPr marL="0" indent="0">
              <a:buNone/>
            </a:pPr>
            <a:endParaRPr lang="en-GB" b="1" dirty="0" smtClean="0">
              <a:solidFill>
                <a:schemeClr val="bg1"/>
              </a:solidFill>
            </a:endParaRPr>
          </a:p>
        </p:txBody>
      </p:sp>
    </p:spTree>
    <p:extLst>
      <p:ext uri="{BB962C8B-B14F-4D97-AF65-F5344CB8AC3E}">
        <p14:creationId xmlns:p14="http://schemas.microsoft.com/office/powerpoint/2010/main" val="1003040920"/>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Quotations-Section 9</a:t>
            </a:r>
            <a:endParaRPr lang="en-GB" dirty="0">
              <a:solidFill>
                <a:schemeClr val="bg1"/>
              </a:solidFill>
            </a:endParaRPr>
          </a:p>
        </p:txBody>
      </p:sp>
      <p:sp>
        <p:nvSpPr>
          <p:cNvPr id="3" name="Content Placeholder 2"/>
          <p:cNvSpPr>
            <a:spLocks noGrp="1"/>
          </p:cNvSpPr>
          <p:nvPr>
            <p:ph idx="1"/>
          </p:nvPr>
        </p:nvSpPr>
        <p:spPr>
          <a:xfrm>
            <a:off x="457200" y="1600200"/>
            <a:ext cx="8305800" cy="4800600"/>
          </a:xfrm>
        </p:spPr>
        <p:txBody>
          <a:bodyPr>
            <a:normAutofit fontScale="77500" lnSpcReduction="20000"/>
          </a:bodyPr>
          <a:lstStyle/>
          <a:p>
            <a:pPr marL="0" indent="0">
              <a:buNone/>
            </a:pPr>
            <a:r>
              <a:rPr lang="en-GB" dirty="0" smtClean="0">
                <a:solidFill>
                  <a:schemeClr val="bg1"/>
                </a:solidFill>
              </a:rPr>
              <a:t>Find quotations from:</a:t>
            </a:r>
          </a:p>
          <a:p>
            <a:r>
              <a:rPr lang="en-GB" dirty="0" err="1" smtClean="0">
                <a:solidFill>
                  <a:schemeClr val="bg1"/>
                </a:solidFill>
              </a:rPr>
              <a:t>Pg</a:t>
            </a:r>
            <a:r>
              <a:rPr lang="en-GB" dirty="0" smtClean="0">
                <a:solidFill>
                  <a:schemeClr val="bg1"/>
                </a:solidFill>
              </a:rPr>
              <a:t> 75-C’s description of E-</a:t>
            </a:r>
            <a:r>
              <a:rPr lang="en-GB" b="1" dirty="0" smtClean="0">
                <a:solidFill>
                  <a:schemeClr val="bg1"/>
                </a:solidFill>
              </a:rPr>
              <a:t>K&amp;S</a:t>
            </a:r>
          </a:p>
          <a:p>
            <a:endParaRPr lang="en-GB" dirty="0" smtClean="0">
              <a:solidFill>
                <a:schemeClr val="bg1"/>
              </a:solidFill>
            </a:endParaRPr>
          </a:p>
          <a:p>
            <a:r>
              <a:rPr lang="en-GB" dirty="0" err="1" smtClean="0">
                <a:solidFill>
                  <a:schemeClr val="bg1"/>
                </a:solidFill>
              </a:rPr>
              <a:t>Pg</a:t>
            </a:r>
            <a:r>
              <a:rPr lang="en-GB" dirty="0" smtClean="0">
                <a:solidFill>
                  <a:schemeClr val="bg1"/>
                </a:solidFill>
              </a:rPr>
              <a:t> 77-B’s outburst-</a:t>
            </a:r>
            <a:r>
              <a:rPr lang="en-GB" b="1" dirty="0" smtClean="0">
                <a:solidFill>
                  <a:schemeClr val="bg1"/>
                </a:solidFill>
              </a:rPr>
              <a:t>M&amp;P</a:t>
            </a:r>
          </a:p>
          <a:p>
            <a:endParaRPr lang="en-GB" dirty="0" smtClean="0">
              <a:solidFill>
                <a:schemeClr val="bg1"/>
              </a:solidFill>
            </a:endParaRPr>
          </a:p>
          <a:p>
            <a:r>
              <a:rPr lang="en-GB" dirty="0" err="1" smtClean="0">
                <a:solidFill>
                  <a:schemeClr val="bg1"/>
                </a:solidFill>
              </a:rPr>
              <a:t>Pg</a:t>
            </a:r>
            <a:r>
              <a:rPr lang="en-GB" dirty="0" smtClean="0">
                <a:solidFill>
                  <a:schemeClr val="bg1"/>
                </a:solidFill>
              </a:rPr>
              <a:t> 78-E goading M-</a:t>
            </a:r>
            <a:r>
              <a:rPr lang="en-GB" b="1" dirty="0" smtClean="0">
                <a:solidFill>
                  <a:schemeClr val="bg1"/>
                </a:solidFill>
              </a:rPr>
              <a:t>M, A, S</a:t>
            </a:r>
          </a:p>
          <a:p>
            <a:endParaRPr lang="en-GB" dirty="0">
              <a:solidFill>
                <a:schemeClr val="bg1"/>
              </a:solidFill>
            </a:endParaRPr>
          </a:p>
          <a:p>
            <a:r>
              <a:rPr lang="en-GB" dirty="0" err="1" smtClean="0">
                <a:solidFill>
                  <a:schemeClr val="bg1"/>
                </a:solidFill>
              </a:rPr>
              <a:t>Pg</a:t>
            </a:r>
            <a:r>
              <a:rPr lang="en-GB" dirty="0" smtClean="0">
                <a:solidFill>
                  <a:schemeClr val="bg1"/>
                </a:solidFill>
              </a:rPr>
              <a:t> 79-E’s death-</a:t>
            </a:r>
            <a:r>
              <a:rPr lang="en-GB" b="1" dirty="0" smtClean="0">
                <a:solidFill>
                  <a:schemeClr val="bg1"/>
                </a:solidFill>
              </a:rPr>
              <a:t>J, A</a:t>
            </a:r>
          </a:p>
          <a:p>
            <a:endParaRPr lang="en-GB" dirty="0">
              <a:solidFill>
                <a:schemeClr val="bg1"/>
              </a:solidFill>
            </a:endParaRPr>
          </a:p>
          <a:p>
            <a:r>
              <a:rPr lang="en-GB" dirty="0" err="1" smtClean="0">
                <a:solidFill>
                  <a:schemeClr val="bg1"/>
                </a:solidFill>
              </a:rPr>
              <a:t>Pg</a:t>
            </a:r>
            <a:r>
              <a:rPr lang="en-GB" dirty="0" smtClean="0">
                <a:solidFill>
                  <a:schemeClr val="bg1"/>
                </a:solidFill>
              </a:rPr>
              <a:t> 79-A’s speech-return to beginning-</a:t>
            </a:r>
            <a:r>
              <a:rPr lang="en-GB" b="1" dirty="0" smtClean="0">
                <a:solidFill>
                  <a:schemeClr val="bg1"/>
                </a:solidFill>
              </a:rPr>
              <a:t>N, J</a:t>
            </a:r>
          </a:p>
          <a:p>
            <a:endParaRPr lang="en-GB" dirty="0">
              <a:solidFill>
                <a:schemeClr val="bg1"/>
              </a:solidFill>
            </a:endParaRPr>
          </a:p>
          <a:p>
            <a:r>
              <a:rPr lang="en-GB" dirty="0" err="1" smtClean="0">
                <a:solidFill>
                  <a:schemeClr val="bg1"/>
                </a:solidFill>
              </a:rPr>
              <a:t>Pg</a:t>
            </a:r>
            <a:r>
              <a:rPr lang="en-GB" dirty="0" smtClean="0">
                <a:solidFill>
                  <a:schemeClr val="bg1"/>
                </a:solidFill>
              </a:rPr>
              <a:t> 79-A’s speech-E’s character</a:t>
            </a:r>
          </a:p>
          <a:p>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845956127"/>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C’s description of E</a:t>
            </a:r>
          </a:p>
          <a:p>
            <a:pPr marL="0" indent="0">
              <a:buNone/>
            </a:pPr>
            <a:r>
              <a:rPr lang="en-GB" b="1" dirty="0" smtClean="0">
                <a:solidFill>
                  <a:schemeClr val="bg1"/>
                </a:solidFill>
              </a:rPr>
              <a:t>Quotation</a:t>
            </a:r>
          </a:p>
          <a:p>
            <a:pPr marL="0" indent="0">
              <a:buNone/>
            </a:pPr>
            <a:r>
              <a:rPr lang="en-GB" dirty="0" smtClean="0">
                <a:solidFill>
                  <a:schemeClr val="bg1"/>
                </a:solidFill>
              </a:rPr>
              <a:t>“He’s a rat! He belongs in the sewer!...he bites people when they sleep!”</a:t>
            </a:r>
          </a:p>
          <a:p>
            <a:pPr marL="0" indent="0">
              <a:buNone/>
            </a:pPr>
            <a:r>
              <a:rPr lang="en-GB" b="1" dirty="0" smtClean="0">
                <a:solidFill>
                  <a:schemeClr val="bg1"/>
                </a:solidFill>
              </a:rPr>
              <a:t>Analysis</a:t>
            </a:r>
          </a:p>
          <a:p>
            <a:pPr marL="0" indent="0">
              <a:buNone/>
            </a:pPr>
            <a:r>
              <a:rPr lang="en-GB" dirty="0" smtClean="0">
                <a:solidFill>
                  <a:schemeClr val="bg1"/>
                </a:solidFill>
              </a:rPr>
              <a:t>C’s eyes finally open to poisonous, controlling person E is; ‘rat’ suggests he is disgusting to her; “biting people” suggests he is a traitor, cannot be trusted</a:t>
            </a:r>
          </a:p>
        </p:txBody>
      </p:sp>
    </p:spTree>
    <p:extLst>
      <p:ext uri="{BB962C8B-B14F-4D97-AF65-F5344CB8AC3E}">
        <p14:creationId xmlns:p14="http://schemas.microsoft.com/office/powerpoint/2010/main" val="4247746784"/>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B’s </a:t>
            </a:r>
            <a:r>
              <a:rPr lang="en-GB" dirty="0">
                <a:solidFill>
                  <a:schemeClr val="bg1"/>
                </a:solidFill>
              </a:rPr>
              <a:t>outburst</a:t>
            </a:r>
            <a:endParaRPr lang="en-GB" b="1" dirty="0" smtClean="0">
              <a:solidFill>
                <a:schemeClr val="bg1"/>
              </a:solidFill>
            </a:endParaRPr>
          </a:p>
          <a:p>
            <a:pPr marL="0" indent="0">
              <a:buNone/>
            </a:pPr>
            <a:r>
              <a:rPr lang="en-GB" b="1" dirty="0" smtClean="0">
                <a:solidFill>
                  <a:schemeClr val="bg1"/>
                </a:solidFill>
              </a:rPr>
              <a:t>Quotation</a:t>
            </a:r>
          </a:p>
          <a:p>
            <a:pPr marL="0" indent="0">
              <a:buNone/>
            </a:pPr>
            <a:r>
              <a:rPr lang="en-GB" dirty="0" smtClean="0">
                <a:solidFill>
                  <a:schemeClr val="bg1"/>
                </a:solidFill>
              </a:rPr>
              <a:t>“You want </a:t>
            </a:r>
            <a:r>
              <a:rPr lang="en-GB" dirty="0" err="1" smtClean="0">
                <a:solidFill>
                  <a:schemeClr val="bg1"/>
                </a:solidFill>
              </a:rPr>
              <a:t>somethin</a:t>
            </a:r>
            <a:r>
              <a:rPr lang="en-GB" dirty="0" smtClean="0">
                <a:solidFill>
                  <a:schemeClr val="bg1"/>
                </a:solidFill>
              </a:rPr>
              <a:t>’ else, Eddie, and you can never have her!”</a:t>
            </a:r>
          </a:p>
          <a:p>
            <a:pPr marL="0" indent="0">
              <a:buNone/>
            </a:pPr>
            <a:r>
              <a:rPr lang="en-GB" b="1" dirty="0" smtClean="0">
                <a:solidFill>
                  <a:schemeClr val="bg1"/>
                </a:solidFill>
              </a:rPr>
              <a:t>Analysis</a:t>
            </a:r>
          </a:p>
          <a:p>
            <a:pPr marL="0" indent="0">
              <a:buNone/>
            </a:pPr>
            <a:r>
              <a:rPr lang="en-GB" dirty="0" smtClean="0">
                <a:solidFill>
                  <a:schemeClr val="bg1"/>
                </a:solidFill>
              </a:rPr>
              <a:t>Fed up with E hiding secret feelings-exposes E’s fatal flaw to everyone, indicating E’s motivations for his actions were not as hidden as he wished; tragic for B as well-knows husband does not want her</a:t>
            </a:r>
          </a:p>
        </p:txBody>
      </p:sp>
    </p:spTree>
    <p:extLst>
      <p:ext uri="{BB962C8B-B14F-4D97-AF65-F5344CB8AC3E}">
        <p14:creationId xmlns:p14="http://schemas.microsoft.com/office/powerpoint/2010/main" val="1069449776"/>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E </a:t>
            </a:r>
            <a:r>
              <a:rPr lang="en-GB" dirty="0">
                <a:solidFill>
                  <a:schemeClr val="bg1"/>
                </a:solidFill>
              </a:rPr>
              <a:t>goading </a:t>
            </a:r>
            <a:r>
              <a:rPr lang="en-GB" dirty="0" smtClean="0">
                <a:solidFill>
                  <a:schemeClr val="bg1"/>
                </a:solidFill>
              </a:rPr>
              <a:t>M</a:t>
            </a:r>
            <a:endParaRPr lang="en-GB" b="1" dirty="0" smtClean="0">
              <a:solidFill>
                <a:schemeClr val="bg1"/>
              </a:solidFill>
            </a:endParaRPr>
          </a:p>
          <a:p>
            <a:pPr marL="0" indent="0">
              <a:buNone/>
            </a:pPr>
            <a:r>
              <a:rPr lang="en-GB" b="1" dirty="0" smtClean="0">
                <a:solidFill>
                  <a:schemeClr val="bg1"/>
                </a:solidFill>
              </a:rPr>
              <a:t>Quotation</a:t>
            </a:r>
          </a:p>
          <a:p>
            <a:pPr marL="0" indent="0">
              <a:buNone/>
            </a:pPr>
            <a:r>
              <a:rPr lang="en-GB" dirty="0" smtClean="0">
                <a:solidFill>
                  <a:schemeClr val="bg1"/>
                </a:solidFill>
              </a:rPr>
              <a:t>“</a:t>
            </a:r>
            <a:r>
              <a:rPr lang="en-GB" dirty="0" err="1" smtClean="0">
                <a:solidFill>
                  <a:schemeClr val="bg1"/>
                </a:solidFill>
              </a:rPr>
              <a:t>Wipin</a:t>
            </a:r>
            <a:r>
              <a:rPr lang="en-GB" dirty="0" smtClean="0">
                <a:solidFill>
                  <a:schemeClr val="bg1"/>
                </a:solidFill>
              </a:rPr>
              <a:t>’ the neighbourhood with my name like a dirty rag! I want my name, Marco.”</a:t>
            </a:r>
          </a:p>
          <a:p>
            <a:pPr marL="0" indent="0">
              <a:buNone/>
            </a:pPr>
            <a:r>
              <a:rPr lang="en-GB" b="1" dirty="0" smtClean="0">
                <a:solidFill>
                  <a:schemeClr val="bg1"/>
                </a:solidFill>
              </a:rPr>
              <a:t>Analysis</a:t>
            </a:r>
          </a:p>
          <a:p>
            <a:pPr marL="0" indent="0">
              <a:buNone/>
            </a:pPr>
            <a:r>
              <a:rPr lang="en-GB" dirty="0" smtClean="0">
                <a:solidFill>
                  <a:schemeClr val="bg1"/>
                </a:solidFill>
              </a:rPr>
              <a:t>“name”=reputation, feels M has destroyed how he is seen in community-wants to settle score, challenges M for dominance-toxic masculinity and pride </a:t>
            </a:r>
            <a:r>
              <a:rPr lang="en-GB" smtClean="0">
                <a:solidFill>
                  <a:schemeClr val="bg1"/>
                </a:solidFill>
              </a:rPr>
              <a:t>causes downfall</a:t>
            </a:r>
            <a:endParaRPr lang="en-GB" dirty="0" smtClean="0">
              <a:solidFill>
                <a:schemeClr val="bg1"/>
              </a:solidFill>
            </a:endParaRPr>
          </a:p>
        </p:txBody>
      </p:sp>
    </p:spTree>
    <p:extLst>
      <p:ext uri="{BB962C8B-B14F-4D97-AF65-F5344CB8AC3E}">
        <p14:creationId xmlns:p14="http://schemas.microsoft.com/office/powerpoint/2010/main" val="1069449776"/>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533400" y="1600200"/>
            <a:ext cx="8229600" cy="4525963"/>
          </a:xfrm>
        </p:spPr>
        <p:txBody>
          <a:bodyPr>
            <a:normAutofit fontScale="85000" lnSpcReduction="10000"/>
          </a:bodyPr>
          <a:lstStyle/>
          <a:p>
            <a:pPr marL="0" indent="0">
              <a:buNone/>
            </a:pPr>
            <a:r>
              <a:rPr lang="en-GB" b="1" dirty="0" smtClean="0">
                <a:solidFill>
                  <a:schemeClr val="bg1"/>
                </a:solidFill>
              </a:rPr>
              <a:t>Context</a:t>
            </a:r>
          </a:p>
          <a:p>
            <a:pPr marL="0" indent="0">
              <a:buNone/>
            </a:pPr>
            <a:r>
              <a:rPr lang="en-GB" dirty="0">
                <a:solidFill>
                  <a:schemeClr val="bg1"/>
                </a:solidFill>
              </a:rPr>
              <a:t>E’s </a:t>
            </a:r>
            <a:r>
              <a:rPr lang="en-GB" dirty="0" smtClean="0">
                <a:solidFill>
                  <a:schemeClr val="bg1"/>
                </a:solidFill>
              </a:rPr>
              <a:t>death</a:t>
            </a:r>
            <a:endParaRPr lang="en-GB" b="1" dirty="0" smtClean="0">
              <a:solidFill>
                <a:schemeClr val="bg1"/>
              </a:solidFill>
            </a:endParaRPr>
          </a:p>
          <a:p>
            <a:pPr marL="0" indent="0">
              <a:buNone/>
            </a:pPr>
            <a:r>
              <a:rPr lang="en-GB" b="1" dirty="0" smtClean="0">
                <a:solidFill>
                  <a:schemeClr val="bg1"/>
                </a:solidFill>
              </a:rPr>
              <a:t>Quotation</a:t>
            </a:r>
          </a:p>
          <a:p>
            <a:pPr marL="0" indent="0">
              <a:buNone/>
            </a:pPr>
            <a:r>
              <a:rPr lang="en-GB" dirty="0" smtClean="0">
                <a:solidFill>
                  <a:schemeClr val="bg1"/>
                </a:solidFill>
              </a:rPr>
              <a:t>“Eddie lunges with the knife. Marco grabs his arm, turning the blade inward and pressing it home…Eddie, the knife still in his hand, falls to his knees before Marco.”</a:t>
            </a:r>
          </a:p>
          <a:p>
            <a:pPr marL="0" indent="0">
              <a:buNone/>
            </a:pPr>
            <a:r>
              <a:rPr lang="en-GB" b="1" dirty="0" smtClean="0">
                <a:solidFill>
                  <a:schemeClr val="bg1"/>
                </a:solidFill>
              </a:rPr>
              <a:t>Analysis</a:t>
            </a:r>
          </a:p>
          <a:p>
            <a:pPr marL="0" indent="0">
              <a:buNone/>
            </a:pPr>
            <a:r>
              <a:rPr lang="en-GB" dirty="0" smtClean="0">
                <a:solidFill>
                  <a:schemeClr val="bg1"/>
                </a:solidFill>
              </a:rPr>
              <a:t>Symbolises E has caused own downfall, resulting in death-making him a tragic hero. Turning of blade symbolic of community turning against him due to his actions</a:t>
            </a:r>
          </a:p>
        </p:txBody>
      </p:sp>
    </p:spTree>
    <p:extLst>
      <p:ext uri="{BB962C8B-B14F-4D97-AF65-F5344CB8AC3E}">
        <p14:creationId xmlns:p14="http://schemas.microsoft.com/office/powerpoint/2010/main" val="1069449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b="1" u="sng" dirty="0" smtClean="0">
                <a:solidFill>
                  <a:schemeClr val="bg1">
                    <a:lumMod val="95000"/>
                  </a:schemeClr>
                </a:solidFill>
              </a:rPr>
              <a:t>Arthur Miller</a:t>
            </a:r>
            <a:endParaRPr lang="en-US" altLang="en-US" b="1" u="sng" dirty="0" smtClean="0">
              <a:solidFill>
                <a:schemeClr val="bg1">
                  <a:lumMod val="95000"/>
                </a:schemeClr>
              </a:solidFill>
            </a:endParaRPr>
          </a:p>
        </p:txBody>
      </p:sp>
      <p:pic>
        <p:nvPicPr>
          <p:cNvPr id="3076" name="Picture 5" descr="image: Arthur Mill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288" y="1557338"/>
            <a:ext cx="3943350"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684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Italian American Accent</a:t>
            </a:r>
            <a:endParaRPr lang="en-GB" dirty="0"/>
          </a:p>
        </p:txBody>
      </p:sp>
      <p:sp>
        <p:nvSpPr>
          <p:cNvPr id="3" name="Content Placeholder 2"/>
          <p:cNvSpPr>
            <a:spLocks noGrp="1"/>
          </p:cNvSpPr>
          <p:nvPr>
            <p:ph idx="1"/>
          </p:nvPr>
        </p:nvSpPr>
        <p:spPr/>
        <p:txBody>
          <a:bodyPr/>
          <a:lstStyle/>
          <a:p>
            <a:r>
              <a:rPr lang="en-GB" dirty="0" smtClean="0"/>
              <a:t>https://www.youtube.com/watch?v=G-0z0zKNWc0</a:t>
            </a:r>
          </a:p>
          <a:p>
            <a:endParaRPr lang="en-GB" dirty="0"/>
          </a:p>
        </p:txBody>
      </p:sp>
    </p:spTree>
    <p:extLst>
      <p:ext uri="{BB962C8B-B14F-4D97-AF65-F5344CB8AC3E}">
        <p14:creationId xmlns:p14="http://schemas.microsoft.com/office/powerpoint/2010/main" val="106278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b="1" dirty="0" smtClean="0">
                <a:solidFill>
                  <a:schemeClr val="bg1"/>
                </a:solidFill>
              </a:rPr>
              <a:t>Context</a:t>
            </a:r>
          </a:p>
          <a:p>
            <a:pPr marL="0" indent="0">
              <a:buNone/>
            </a:pPr>
            <a:r>
              <a:rPr lang="en-GB" dirty="0">
                <a:solidFill>
                  <a:schemeClr val="bg1"/>
                </a:solidFill>
              </a:rPr>
              <a:t>A’s speech-return to </a:t>
            </a:r>
            <a:r>
              <a:rPr lang="en-GB" dirty="0" smtClean="0">
                <a:solidFill>
                  <a:schemeClr val="bg1"/>
                </a:solidFill>
              </a:rPr>
              <a:t>beginning</a:t>
            </a:r>
            <a:endParaRPr lang="en-GB" b="1" dirty="0" smtClean="0">
              <a:solidFill>
                <a:schemeClr val="bg1"/>
              </a:solidFill>
            </a:endParaRPr>
          </a:p>
          <a:p>
            <a:pPr marL="0" indent="0">
              <a:buNone/>
            </a:pPr>
            <a:r>
              <a:rPr lang="en-GB" b="1" dirty="0" smtClean="0">
                <a:solidFill>
                  <a:schemeClr val="bg1"/>
                </a:solidFill>
              </a:rPr>
              <a:t>Quotation</a:t>
            </a:r>
          </a:p>
          <a:p>
            <a:pPr marL="0" indent="0">
              <a:buNone/>
            </a:pPr>
            <a:r>
              <a:rPr lang="en-GB" dirty="0" smtClean="0">
                <a:solidFill>
                  <a:schemeClr val="bg1"/>
                </a:solidFill>
              </a:rPr>
              <a:t>“most of the time now we settle for half and I like it better”</a:t>
            </a:r>
          </a:p>
          <a:p>
            <a:pPr marL="0" indent="0">
              <a:buNone/>
            </a:pPr>
            <a:r>
              <a:rPr lang="en-GB" b="1" dirty="0" smtClean="0">
                <a:solidFill>
                  <a:schemeClr val="bg1"/>
                </a:solidFill>
              </a:rPr>
              <a:t>Analysis</a:t>
            </a:r>
          </a:p>
          <a:p>
            <a:pPr marL="0" indent="0">
              <a:buNone/>
            </a:pPr>
            <a:r>
              <a:rPr lang="en-GB" dirty="0" smtClean="0">
                <a:solidFill>
                  <a:schemeClr val="bg1"/>
                </a:solidFill>
              </a:rPr>
              <a:t>Commenting on E-stubborn, refused to compromise and let others choose their own path-own passions deemed more important, and this led to downfall</a:t>
            </a:r>
          </a:p>
        </p:txBody>
      </p:sp>
    </p:spTree>
    <p:extLst>
      <p:ext uri="{BB962C8B-B14F-4D97-AF65-F5344CB8AC3E}">
        <p14:creationId xmlns:p14="http://schemas.microsoft.com/office/powerpoint/2010/main" val="196027195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b="1" dirty="0" smtClean="0">
                <a:solidFill>
                  <a:schemeClr val="bg1"/>
                </a:solidFill>
              </a:rPr>
              <a:t>Context</a:t>
            </a:r>
          </a:p>
          <a:p>
            <a:pPr marL="0" indent="0">
              <a:buNone/>
            </a:pPr>
            <a:r>
              <a:rPr lang="en-GB" dirty="0">
                <a:solidFill>
                  <a:schemeClr val="bg1"/>
                </a:solidFill>
              </a:rPr>
              <a:t>A’s speech-E’s </a:t>
            </a:r>
            <a:r>
              <a:rPr lang="en-GB" dirty="0" smtClean="0">
                <a:solidFill>
                  <a:schemeClr val="bg1"/>
                </a:solidFill>
              </a:rPr>
              <a:t>character</a:t>
            </a:r>
            <a:endParaRPr lang="en-GB" b="1" dirty="0" smtClean="0">
              <a:solidFill>
                <a:schemeClr val="bg1"/>
              </a:solidFill>
            </a:endParaRPr>
          </a:p>
          <a:p>
            <a:pPr marL="0" indent="0">
              <a:buNone/>
            </a:pPr>
            <a:r>
              <a:rPr lang="en-GB" b="1" dirty="0" smtClean="0">
                <a:solidFill>
                  <a:schemeClr val="bg1"/>
                </a:solidFill>
              </a:rPr>
              <a:t>Quotation</a:t>
            </a:r>
          </a:p>
          <a:p>
            <a:pPr marL="0" indent="0">
              <a:buNone/>
            </a:pPr>
            <a:r>
              <a:rPr lang="en-GB" dirty="0" smtClean="0">
                <a:solidFill>
                  <a:schemeClr val="bg1"/>
                </a:solidFill>
              </a:rPr>
              <a:t>“not purely good, but himself purely, for he allowed himself to be wholly known”</a:t>
            </a:r>
          </a:p>
          <a:p>
            <a:pPr marL="0" indent="0">
              <a:buNone/>
            </a:pPr>
            <a:r>
              <a:rPr lang="en-GB" b="1" dirty="0" smtClean="0">
                <a:solidFill>
                  <a:schemeClr val="bg1"/>
                </a:solidFill>
              </a:rPr>
              <a:t>Analysis</a:t>
            </a:r>
          </a:p>
          <a:p>
            <a:pPr marL="0" indent="0">
              <a:buNone/>
            </a:pPr>
            <a:r>
              <a:rPr lang="en-GB" dirty="0" smtClean="0">
                <a:solidFill>
                  <a:schemeClr val="bg1"/>
                </a:solidFill>
              </a:rPr>
              <a:t>A acknowledges E’s wrongdoing, but admires him for being true to himself and exposing his true desires, even if they were shameful-made him a vulnerable character</a:t>
            </a:r>
          </a:p>
        </p:txBody>
      </p:sp>
    </p:spTree>
    <p:extLst>
      <p:ext uri="{BB962C8B-B14F-4D97-AF65-F5344CB8AC3E}">
        <p14:creationId xmlns:p14="http://schemas.microsoft.com/office/powerpoint/2010/main" val="1029625509"/>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Section 9-Key Quotations</a:t>
            </a:r>
            <a:endParaRPr lang="en-GB"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GB" dirty="0" smtClean="0">
                <a:solidFill>
                  <a:schemeClr val="bg1"/>
                </a:solidFill>
              </a:rPr>
              <a:t>“He’s a rat! He belongs in a sewer…he bites people in their sleep” (75)</a:t>
            </a:r>
          </a:p>
          <a:p>
            <a:endParaRPr lang="en-GB" dirty="0">
              <a:solidFill>
                <a:schemeClr val="bg1"/>
              </a:solidFill>
            </a:endParaRPr>
          </a:p>
          <a:p>
            <a:r>
              <a:rPr lang="en-GB" dirty="0" smtClean="0">
                <a:solidFill>
                  <a:schemeClr val="bg1"/>
                </a:solidFill>
              </a:rPr>
              <a:t>“You want </a:t>
            </a:r>
            <a:r>
              <a:rPr lang="en-GB" dirty="0" err="1" smtClean="0">
                <a:solidFill>
                  <a:schemeClr val="bg1"/>
                </a:solidFill>
              </a:rPr>
              <a:t>somethin</a:t>
            </a:r>
            <a:r>
              <a:rPr lang="en-GB" dirty="0" smtClean="0">
                <a:solidFill>
                  <a:schemeClr val="bg1"/>
                </a:solidFill>
              </a:rPr>
              <a:t>’ else Eddie, and you can never have her!” (77)</a:t>
            </a:r>
          </a:p>
          <a:p>
            <a:endParaRPr lang="en-GB" dirty="0">
              <a:solidFill>
                <a:schemeClr val="bg1"/>
              </a:solidFill>
            </a:endParaRPr>
          </a:p>
          <a:p>
            <a:r>
              <a:rPr lang="en-GB" dirty="0" smtClean="0">
                <a:solidFill>
                  <a:schemeClr val="bg1"/>
                </a:solidFill>
              </a:rPr>
              <a:t>“I want my name, Marco” (78)</a:t>
            </a:r>
          </a:p>
          <a:p>
            <a:endParaRPr lang="en-GB" dirty="0">
              <a:solidFill>
                <a:schemeClr val="bg1"/>
              </a:solidFill>
            </a:endParaRPr>
          </a:p>
          <a:p>
            <a:r>
              <a:rPr lang="en-GB" dirty="0" smtClean="0">
                <a:solidFill>
                  <a:schemeClr val="bg1"/>
                </a:solidFill>
              </a:rPr>
              <a:t>“Eddie lunges with the knife, Marco grabs his arm, turning the blade inward, and pressing it home.” (79)</a:t>
            </a:r>
          </a:p>
          <a:p>
            <a:endParaRPr lang="en-GB" dirty="0">
              <a:solidFill>
                <a:schemeClr val="bg1"/>
              </a:solidFill>
            </a:endParaRPr>
          </a:p>
          <a:p>
            <a:r>
              <a:rPr lang="en-GB" dirty="0" smtClean="0">
                <a:solidFill>
                  <a:schemeClr val="bg1"/>
                </a:solidFill>
              </a:rPr>
              <a:t>“Most of the time now, we settle for half and I like it better” (79)</a:t>
            </a:r>
          </a:p>
          <a:p>
            <a:endParaRPr lang="en-GB" dirty="0">
              <a:solidFill>
                <a:schemeClr val="bg1"/>
              </a:solidFill>
            </a:endParaRPr>
          </a:p>
          <a:p>
            <a:r>
              <a:rPr lang="en-GB" dirty="0" smtClean="0">
                <a:solidFill>
                  <a:schemeClr val="bg1"/>
                </a:solidFill>
              </a:rPr>
              <a:t>“…perversely pure…not purely good but himself purely, for he allowed himself to be wholly known.” (79)</a:t>
            </a:r>
          </a:p>
        </p:txBody>
      </p:sp>
    </p:spTree>
    <p:extLst>
      <p:ext uri="{BB962C8B-B14F-4D97-AF65-F5344CB8AC3E}">
        <p14:creationId xmlns:p14="http://schemas.microsoft.com/office/powerpoint/2010/main" val="3594088900"/>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a:solidFill>
                  <a:schemeClr val="bg1">
                    <a:lumMod val="95000"/>
                  </a:schemeClr>
                </a:solidFill>
              </a:rPr>
              <a:t>A View From The </a:t>
            </a:r>
            <a:r>
              <a:rPr lang="en-GB" altLang="en-US" sz="4000" b="1" u="sng" dirty="0" smtClean="0">
                <a:solidFill>
                  <a:schemeClr val="bg1">
                    <a:lumMod val="95000"/>
                  </a:schemeClr>
                </a:solidFill>
              </a:rPr>
              <a:t>Bridge-Essay Questions</a:t>
            </a:r>
            <a:endParaRPr lang="en-US" altLang="en-US" sz="4000" b="1" u="sng" dirty="0">
              <a:solidFill>
                <a:schemeClr val="bg1">
                  <a:lumMod val="95000"/>
                </a:schemeClr>
              </a:solidFill>
            </a:endParaRPr>
          </a:p>
        </p:txBody>
      </p:sp>
      <p:pic>
        <p:nvPicPr>
          <p:cNvPr id="2051" name="Picture 6" descr="image: postcard of Brooklyn Brid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86063" y="2347913"/>
            <a:ext cx="3571875" cy="3028950"/>
          </a:xfrm>
          <a:noFill/>
        </p:spPr>
      </p:pic>
    </p:spTree>
    <p:extLst>
      <p:ext uri="{BB962C8B-B14F-4D97-AF65-F5344CB8AC3E}">
        <p14:creationId xmlns:p14="http://schemas.microsoft.com/office/powerpoint/2010/main" val="501110142"/>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Most Common Question Types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Key scene</a:t>
            </a:r>
          </a:p>
          <a:p>
            <a:endParaRPr lang="en-GB" dirty="0">
              <a:solidFill>
                <a:schemeClr val="bg1"/>
              </a:solidFill>
            </a:endParaRPr>
          </a:p>
          <a:p>
            <a:r>
              <a:rPr lang="en-GB" dirty="0" smtClean="0">
                <a:solidFill>
                  <a:schemeClr val="bg1"/>
                </a:solidFill>
              </a:rPr>
              <a:t>Character</a:t>
            </a:r>
          </a:p>
          <a:p>
            <a:endParaRPr lang="en-GB" dirty="0">
              <a:solidFill>
                <a:schemeClr val="bg1"/>
              </a:solidFill>
            </a:endParaRPr>
          </a:p>
          <a:p>
            <a:r>
              <a:rPr lang="en-GB" dirty="0" smtClean="0">
                <a:solidFill>
                  <a:schemeClr val="bg1"/>
                </a:solidFill>
              </a:rPr>
              <a:t>Theme </a:t>
            </a:r>
          </a:p>
          <a:p>
            <a:endParaRPr lang="en-GB" dirty="0">
              <a:solidFill>
                <a:schemeClr val="bg1"/>
              </a:solidFill>
            </a:endParaRPr>
          </a:p>
          <a:p>
            <a:r>
              <a:rPr lang="en-GB" dirty="0" smtClean="0">
                <a:solidFill>
                  <a:schemeClr val="bg1"/>
                </a:solidFill>
              </a:rPr>
              <a:t>Conflict</a:t>
            </a:r>
          </a:p>
          <a:p>
            <a:endParaRPr lang="en-GB" dirty="0">
              <a:solidFill>
                <a:schemeClr val="bg1"/>
              </a:solidFill>
            </a:endParaRPr>
          </a:p>
        </p:txBody>
      </p:sp>
      <p:pic>
        <p:nvPicPr>
          <p:cNvPr id="1026" name="Picture 2" descr="C:\Users\mi3069a\AppData\Local\Microsoft\Windows\Temporary Internet Files\Content.IE5\HZ5V5UH9\stick_figure_sit_in_question_mark_image_500_cl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447800"/>
            <a:ext cx="3663578" cy="390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44490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Scene Practice Essay</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dirty="0"/>
              <a:t> </a:t>
            </a:r>
            <a:r>
              <a:rPr lang="en-GB" dirty="0" smtClean="0">
                <a:solidFill>
                  <a:schemeClr val="bg1"/>
                </a:solidFill>
              </a:rPr>
              <a:t>Choose </a:t>
            </a:r>
            <a:r>
              <a:rPr lang="en-GB" dirty="0">
                <a:solidFill>
                  <a:schemeClr val="bg1"/>
                </a:solidFill>
              </a:rPr>
              <a:t>a play which has an </a:t>
            </a:r>
            <a:r>
              <a:rPr lang="en-GB" b="1" dirty="0">
                <a:solidFill>
                  <a:schemeClr val="bg1"/>
                </a:solidFill>
              </a:rPr>
              <a:t>effective opening or concluding scene</a:t>
            </a:r>
            <a:r>
              <a:rPr lang="en-GB" dirty="0">
                <a:solidFill>
                  <a:schemeClr val="bg1"/>
                </a:solidFill>
              </a:rPr>
              <a:t>.</a:t>
            </a:r>
          </a:p>
          <a:p>
            <a:pPr marL="0" indent="0">
              <a:buNone/>
            </a:pPr>
            <a:endParaRPr lang="en-GB" dirty="0" smtClean="0">
              <a:solidFill>
                <a:schemeClr val="bg1"/>
              </a:solidFill>
            </a:endParaRPr>
          </a:p>
          <a:p>
            <a:pPr marL="0" indent="0">
              <a:buNone/>
            </a:pPr>
            <a:r>
              <a:rPr lang="en-GB" dirty="0" smtClean="0">
                <a:solidFill>
                  <a:schemeClr val="bg1"/>
                </a:solidFill>
              </a:rPr>
              <a:t>By </a:t>
            </a:r>
            <a:r>
              <a:rPr lang="en-GB" b="1" dirty="0">
                <a:solidFill>
                  <a:schemeClr val="bg1"/>
                </a:solidFill>
              </a:rPr>
              <a:t>briefly referring to details of the scene</a:t>
            </a:r>
            <a:r>
              <a:rPr lang="en-GB" dirty="0">
                <a:solidFill>
                  <a:schemeClr val="bg1"/>
                </a:solidFill>
              </a:rPr>
              <a:t>, explain how the dramatist </a:t>
            </a:r>
            <a:r>
              <a:rPr lang="en-GB" b="1" dirty="0">
                <a:solidFill>
                  <a:schemeClr val="bg1"/>
                </a:solidFill>
              </a:rPr>
              <a:t>made it effective</a:t>
            </a:r>
            <a:r>
              <a:rPr lang="en-GB" dirty="0">
                <a:solidFill>
                  <a:schemeClr val="bg1"/>
                </a:solidFill>
              </a:rPr>
              <a:t> and discuss </a:t>
            </a:r>
            <a:r>
              <a:rPr lang="en-GB" b="1" dirty="0">
                <a:solidFill>
                  <a:schemeClr val="bg1"/>
                </a:solidFill>
              </a:rPr>
              <a:t>how it contributes to your appreciation of the text as a whole.</a:t>
            </a:r>
            <a:endParaRPr lang="en-GB" dirty="0">
              <a:solidFill>
                <a:schemeClr val="bg1"/>
              </a:solidFill>
            </a:endParaRPr>
          </a:p>
          <a:p>
            <a:endParaRPr lang="en-GB" dirty="0"/>
          </a:p>
        </p:txBody>
      </p:sp>
    </p:spTree>
    <p:extLst>
      <p:ext uri="{BB962C8B-B14F-4D97-AF65-F5344CB8AC3E}">
        <p14:creationId xmlns:p14="http://schemas.microsoft.com/office/powerpoint/2010/main" val="290941379"/>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Format of a Key Scene Essay</a:t>
            </a:r>
            <a:endParaRPr lang="en-GB" dirty="0">
              <a:solidFill>
                <a:schemeClr val="bg1"/>
              </a:solidFill>
            </a:endParaRPr>
          </a:p>
        </p:txBody>
      </p:sp>
      <p:sp>
        <p:nvSpPr>
          <p:cNvPr id="4" name="Rectangle 3"/>
          <p:cNvSpPr/>
          <p:nvPr/>
        </p:nvSpPr>
        <p:spPr>
          <a:xfrm>
            <a:off x="381000" y="144780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200400" y="1439883"/>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6324600" y="147353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313714" y="327660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581400" y="327660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33400" y="327660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a:stCxn id="4" idx="3"/>
            <a:endCxn id="5" idx="1"/>
          </p:cNvCxnSpPr>
          <p:nvPr/>
        </p:nvCxnSpPr>
        <p:spPr>
          <a:xfrm flipV="1">
            <a:off x="2743200" y="2049483"/>
            <a:ext cx="457200" cy="7917"/>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2179122"/>
            <a:ext cx="914400" cy="1"/>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p:cNvCxnSpPr>
          <p:nvPr/>
        </p:nvCxnSpPr>
        <p:spPr>
          <a:xfrm>
            <a:off x="7505700" y="2692730"/>
            <a:ext cx="0" cy="576943"/>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943600" y="3733800"/>
            <a:ext cx="457200" cy="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9" idx="3"/>
          </p:cNvCxnSpPr>
          <p:nvPr/>
        </p:nvCxnSpPr>
        <p:spPr>
          <a:xfrm flipH="1" flipV="1">
            <a:off x="2895600" y="3886200"/>
            <a:ext cx="685800" cy="2969"/>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 y="1600200"/>
            <a:ext cx="2057400" cy="523220"/>
          </a:xfrm>
          <a:prstGeom prst="rect">
            <a:avLst/>
          </a:prstGeom>
          <a:noFill/>
        </p:spPr>
        <p:txBody>
          <a:bodyPr wrap="square" rtlCol="0">
            <a:spAutoFit/>
          </a:bodyPr>
          <a:lstStyle/>
          <a:p>
            <a:pPr algn="ctr"/>
            <a:r>
              <a:rPr lang="en-GB" sz="2800" dirty="0" smtClean="0"/>
              <a:t>Introduction</a:t>
            </a:r>
            <a:endParaRPr lang="en-GB" sz="2800" dirty="0"/>
          </a:p>
        </p:txBody>
      </p:sp>
      <p:sp>
        <p:nvSpPr>
          <p:cNvPr id="23" name="TextBox 22"/>
          <p:cNvSpPr txBox="1"/>
          <p:nvPr/>
        </p:nvSpPr>
        <p:spPr>
          <a:xfrm>
            <a:off x="3352800" y="1580346"/>
            <a:ext cx="2057400" cy="954107"/>
          </a:xfrm>
          <a:prstGeom prst="rect">
            <a:avLst/>
          </a:prstGeom>
          <a:noFill/>
        </p:spPr>
        <p:txBody>
          <a:bodyPr wrap="square" rtlCol="0">
            <a:spAutoFit/>
          </a:bodyPr>
          <a:lstStyle/>
          <a:p>
            <a:pPr algn="ctr"/>
            <a:r>
              <a:rPr lang="en-GB" sz="2800" dirty="0" smtClean="0"/>
              <a:t>Summary of Key Scene</a:t>
            </a:r>
            <a:endParaRPr lang="en-GB" sz="2800" dirty="0"/>
          </a:p>
        </p:txBody>
      </p:sp>
      <p:sp>
        <p:nvSpPr>
          <p:cNvPr id="24" name="TextBox 23"/>
          <p:cNvSpPr txBox="1"/>
          <p:nvPr/>
        </p:nvSpPr>
        <p:spPr>
          <a:xfrm>
            <a:off x="6477000" y="1572429"/>
            <a:ext cx="2057400" cy="1015663"/>
          </a:xfrm>
          <a:prstGeom prst="rect">
            <a:avLst/>
          </a:prstGeom>
          <a:noFill/>
        </p:spPr>
        <p:txBody>
          <a:bodyPr wrap="square" rtlCol="0">
            <a:spAutoFit/>
          </a:bodyPr>
          <a:lstStyle/>
          <a:p>
            <a:pPr algn="ctr"/>
            <a:r>
              <a:rPr lang="en-GB" sz="2000" dirty="0" smtClean="0"/>
              <a:t>Main Paragraph 1-establishing theme</a:t>
            </a:r>
            <a:endParaRPr lang="en-GB" sz="2000" dirty="0"/>
          </a:p>
        </p:txBody>
      </p:sp>
      <p:sp>
        <p:nvSpPr>
          <p:cNvPr id="25" name="TextBox 24"/>
          <p:cNvSpPr txBox="1"/>
          <p:nvPr/>
        </p:nvSpPr>
        <p:spPr>
          <a:xfrm>
            <a:off x="6421582" y="3389354"/>
            <a:ext cx="2057400" cy="1015663"/>
          </a:xfrm>
          <a:prstGeom prst="rect">
            <a:avLst/>
          </a:prstGeom>
          <a:noFill/>
        </p:spPr>
        <p:txBody>
          <a:bodyPr wrap="square" rtlCol="0">
            <a:spAutoFit/>
          </a:bodyPr>
          <a:lstStyle/>
          <a:p>
            <a:pPr algn="ctr"/>
            <a:r>
              <a:rPr lang="en-GB" sz="2000" dirty="0" smtClean="0"/>
              <a:t>Main Paragraph </a:t>
            </a:r>
            <a:r>
              <a:rPr lang="en-GB" sz="2000" dirty="0"/>
              <a:t>2-climax act 1</a:t>
            </a:r>
          </a:p>
          <a:p>
            <a:pPr algn="ctr"/>
            <a:endParaRPr lang="en-GB" sz="2000" dirty="0"/>
          </a:p>
        </p:txBody>
      </p:sp>
      <p:sp>
        <p:nvSpPr>
          <p:cNvPr id="26" name="TextBox 25"/>
          <p:cNvSpPr txBox="1"/>
          <p:nvPr/>
        </p:nvSpPr>
        <p:spPr>
          <a:xfrm>
            <a:off x="3733800" y="3412115"/>
            <a:ext cx="2057400" cy="1015663"/>
          </a:xfrm>
          <a:prstGeom prst="rect">
            <a:avLst/>
          </a:prstGeom>
          <a:noFill/>
        </p:spPr>
        <p:txBody>
          <a:bodyPr wrap="square" rtlCol="0">
            <a:spAutoFit/>
          </a:bodyPr>
          <a:lstStyle/>
          <a:p>
            <a:pPr algn="ctr"/>
            <a:r>
              <a:rPr lang="en-GB" sz="2000" dirty="0" smtClean="0"/>
              <a:t>Main Paragraph 3-bretrayal-E’s character change</a:t>
            </a:r>
            <a:endParaRPr lang="en-GB" sz="2000" dirty="0"/>
          </a:p>
        </p:txBody>
      </p:sp>
      <p:sp>
        <p:nvSpPr>
          <p:cNvPr id="27" name="TextBox 26"/>
          <p:cNvSpPr txBox="1"/>
          <p:nvPr/>
        </p:nvSpPr>
        <p:spPr>
          <a:xfrm>
            <a:off x="685800" y="3289004"/>
            <a:ext cx="2057400" cy="1015663"/>
          </a:xfrm>
          <a:prstGeom prst="rect">
            <a:avLst/>
          </a:prstGeom>
          <a:noFill/>
        </p:spPr>
        <p:txBody>
          <a:bodyPr wrap="square" rtlCol="0">
            <a:spAutoFit/>
          </a:bodyPr>
          <a:lstStyle/>
          <a:p>
            <a:pPr algn="ctr"/>
            <a:r>
              <a:rPr lang="en-GB" sz="2000" dirty="0" smtClean="0"/>
              <a:t>Main Paragraph 4-key scene (ending)</a:t>
            </a:r>
            <a:endParaRPr lang="en-GB" sz="2000" dirty="0"/>
          </a:p>
        </p:txBody>
      </p:sp>
      <p:cxnSp>
        <p:nvCxnSpPr>
          <p:cNvPr id="28" name="Straight Arrow Connector 27"/>
          <p:cNvCxnSpPr/>
          <p:nvPr/>
        </p:nvCxnSpPr>
        <p:spPr>
          <a:xfrm>
            <a:off x="1562100" y="4495800"/>
            <a:ext cx="0" cy="60663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33400" y="510243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666008" y="5204198"/>
            <a:ext cx="2057400" cy="523220"/>
          </a:xfrm>
          <a:prstGeom prst="rect">
            <a:avLst/>
          </a:prstGeom>
          <a:noFill/>
        </p:spPr>
        <p:txBody>
          <a:bodyPr wrap="square" rtlCol="0">
            <a:spAutoFit/>
          </a:bodyPr>
          <a:lstStyle/>
          <a:p>
            <a:pPr algn="ctr"/>
            <a:r>
              <a:rPr lang="en-GB" sz="2800" dirty="0" smtClean="0"/>
              <a:t>Conclusion</a:t>
            </a:r>
            <a:endParaRPr lang="en-GB" sz="2800" dirty="0"/>
          </a:p>
        </p:txBody>
      </p:sp>
    </p:spTree>
    <p:extLst>
      <p:ext uri="{BB962C8B-B14F-4D97-AF65-F5344CB8AC3E}">
        <p14:creationId xmlns:p14="http://schemas.microsoft.com/office/powerpoint/2010/main" val="375814070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Scene Quotations</a:t>
            </a:r>
            <a:endParaRPr lang="en-GB" dirty="0">
              <a:solidFill>
                <a:schemeClr val="bg1"/>
              </a:solidFill>
            </a:endParaRPr>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pPr marL="0" indent="0">
              <a:buNone/>
            </a:pPr>
            <a:r>
              <a:rPr lang="en-GB" u="sng" dirty="0" smtClean="0">
                <a:solidFill>
                  <a:schemeClr val="bg1"/>
                </a:solidFill>
              </a:rPr>
              <a:t>MP1</a:t>
            </a:r>
          </a:p>
          <a:p>
            <a:r>
              <a:rPr lang="en-GB" dirty="0">
                <a:solidFill>
                  <a:schemeClr val="bg1"/>
                </a:solidFill>
              </a:rPr>
              <a:t>“Now we settle for half, and I like it better</a:t>
            </a:r>
            <a:r>
              <a:rPr lang="en-GB" dirty="0" smtClean="0">
                <a:solidFill>
                  <a:schemeClr val="bg1"/>
                </a:solidFill>
              </a:rPr>
              <a:t>.”</a:t>
            </a:r>
          </a:p>
          <a:p>
            <a:r>
              <a:rPr lang="en-GB" dirty="0" smtClean="0">
                <a:solidFill>
                  <a:schemeClr val="bg1"/>
                </a:solidFill>
              </a:rPr>
              <a:t>“A guy do a thing like that? How’s he </a:t>
            </a:r>
            <a:r>
              <a:rPr lang="en-GB" dirty="0" err="1" smtClean="0">
                <a:solidFill>
                  <a:schemeClr val="bg1"/>
                </a:solidFill>
              </a:rPr>
              <a:t>gonna</a:t>
            </a:r>
            <a:r>
              <a:rPr lang="en-GB" dirty="0" smtClean="0">
                <a:solidFill>
                  <a:schemeClr val="bg1"/>
                </a:solidFill>
              </a:rPr>
              <a:t> show his face?”</a:t>
            </a:r>
            <a:endParaRPr lang="en-GB" dirty="0">
              <a:solidFill>
                <a:schemeClr val="bg1"/>
              </a:solidFill>
            </a:endParaRPr>
          </a:p>
          <a:p>
            <a:pPr marL="0" indent="0">
              <a:buNone/>
            </a:pPr>
            <a:r>
              <a:rPr lang="en-GB" u="sng" dirty="0" smtClean="0">
                <a:solidFill>
                  <a:schemeClr val="bg1"/>
                </a:solidFill>
              </a:rPr>
              <a:t>MP2</a:t>
            </a:r>
          </a:p>
          <a:p>
            <a:pPr marL="0" indent="0">
              <a:buNone/>
            </a:pPr>
            <a:endParaRPr lang="en-GB" dirty="0" smtClean="0">
              <a:solidFill>
                <a:schemeClr val="bg1"/>
              </a:solidFill>
            </a:endParaRPr>
          </a:p>
          <a:p>
            <a:pPr marL="0" indent="0">
              <a:buNone/>
            </a:pPr>
            <a:r>
              <a:rPr lang="en-GB" u="sng" dirty="0" smtClean="0">
                <a:solidFill>
                  <a:schemeClr val="bg1"/>
                </a:solidFill>
              </a:rPr>
              <a:t>MP3</a:t>
            </a:r>
          </a:p>
          <a:p>
            <a:r>
              <a:rPr lang="en-GB" dirty="0">
                <a:solidFill>
                  <a:schemeClr val="bg1"/>
                </a:solidFill>
              </a:rPr>
              <a:t>“Marco…dashes into the room and faces Eddie…spits into Eddie’s face.” (</a:t>
            </a:r>
            <a:r>
              <a:rPr lang="en-GB" dirty="0" err="1">
                <a:solidFill>
                  <a:schemeClr val="bg1"/>
                </a:solidFill>
              </a:rPr>
              <a:t>pg</a:t>
            </a:r>
            <a:r>
              <a:rPr lang="en-GB" dirty="0">
                <a:solidFill>
                  <a:schemeClr val="bg1"/>
                </a:solidFill>
              </a:rPr>
              <a:t> 70</a:t>
            </a:r>
            <a:r>
              <a:rPr lang="en-GB" dirty="0" smtClean="0">
                <a:solidFill>
                  <a:schemeClr val="bg1"/>
                </a:solidFill>
              </a:rPr>
              <a:t>)</a:t>
            </a:r>
            <a:endParaRPr lang="en-GB" dirty="0">
              <a:solidFill>
                <a:schemeClr val="bg1"/>
              </a:solidFill>
            </a:endParaRPr>
          </a:p>
          <a:p>
            <a:r>
              <a:rPr lang="en-GB" dirty="0">
                <a:solidFill>
                  <a:schemeClr val="bg1"/>
                </a:solidFill>
              </a:rPr>
              <a:t>“Louis barely turns, then walks off.” (</a:t>
            </a:r>
            <a:r>
              <a:rPr lang="en-GB" dirty="0" err="1">
                <a:solidFill>
                  <a:schemeClr val="bg1"/>
                </a:solidFill>
              </a:rPr>
              <a:t>pg</a:t>
            </a:r>
            <a:r>
              <a:rPr lang="en-GB" dirty="0">
                <a:solidFill>
                  <a:schemeClr val="bg1"/>
                </a:solidFill>
              </a:rPr>
              <a:t> 71)</a:t>
            </a:r>
          </a:p>
          <a:p>
            <a:pPr marL="0" indent="0">
              <a:buNone/>
            </a:pPr>
            <a:r>
              <a:rPr lang="en-GB" u="sng" dirty="0" smtClean="0">
                <a:solidFill>
                  <a:schemeClr val="bg1"/>
                </a:solidFill>
              </a:rPr>
              <a:t>MP4</a:t>
            </a:r>
          </a:p>
          <a:p>
            <a:r>
              <a:rPr lang="en-GB" dirty="0">
                <a:solidFill>
                  <a:schemeClr val="bg1"/>
                </a:solidFill>
              </a:rPr>
              <a:t>“Eddie lunges with the knife. Marco grabs his arm, turning the blade inward and pressing it home…Eddie, the knife still in his hand, falls to his knees before Marco.”</a:t>
            </a:r>
          </a:p>
          <a:p>
            <a:r>
              <a:rPr lang="en-GB" dirty="0">
                <a:solidFill>
                  <a:schemeClr val="bg1"/>
                </a:solidFill>
              </a:rPr>
              <a:t>“not purely good, but himself purely, for he allowed himself to be wholly known”</a:t>
            </a:r>
          </a:p>
          <a:p>
            <a:pPr marL="0" indent="0">
              <a:buNone/>
            </a:pPr>
            <a:endParaRPr lang="en-GB" u="sng" dirty="0">
              <a:solidFill>
                <a:schemeClr val="bg1"/>
              </a:solidFill>
            </a:endParaRPr>
          </a:p>
        </p:txBody>
      </p:sp>
    </p:spTree>
    <p:extLst>
      <p:ext uri="{BB962C8B-B14F-4D97-AF65-F5344CB8AC3E}">
        <p14:creationId xmlns:p14="http://schemas.microsoft.com/office/powerpoint/2010/main" val="2938206155"/>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Scene Essay Plan-Introduction</a:t>
            </a:r>
            <a:endParaRPr lang="en-GB"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solidFill>
                  <a:schemeClr val="bg1"/>
                </a:solidFill>
              </a:rPr>
              <a:t>Your introduction should include:</a:t>
            </a:r>
          </a:p>
          <a:p>
            <a:pPr marL="0" indent="0">
              <a:buNone/>
            </a:pPr>
            <a:r>
              <a:rPr lang="en-GB" u="sng" dirty="0" smtClean="0">
                <a:solidFill>
                  <a:schemeClr val="bg1"/>
                </a:solidFill>
              </a:rPr>
              <a:t>Name of play and playwright</a:t>
            </a:r>
          </a:p>
          <a:p>
            <a:endParaRPr lang="en-GB" u="sng" dirty="0" smtClean="0">
              <a:solidFill>
                <a:schemeClr val="bg1"/>
              </a:solidFill>
            </a:endParaRPr>
          </a:p>
          <a:p>
            <a:pPr marL="0" indent="0">
              <a:buNone/>
            </a:pPr>
            <a:r>
              <a:rPr lang="en-GB" u="sng" dirty="0" smtClean="0">
                <a:solidFill>
                  <a:schemeClr val="bg1"/>
                </a:solidFill>
              </a:rPr>
              <a:t>Reference to type of play, background</a:t>
            </a:r>
          </a:p>
          <a:p>
            <a:endParaRPr lang="en-GB" u="sng" dirty="0" smtClean="0">
              <a:solidFill>
                <a:schemeClr val="bg1"/>
              </a:solidFill>
            </a:endParaRPr>
          </a:p>
          <a:p>
            <a:pPr marL="0" indent="0">
              <a:buNone/>
            </a:pPr>
            <a:r>
              <a:rPr lang="en-GB" u="sng" dirty="0" smtClean="0">
                <a:solidFill>
                  <a:schemeClr val="bg1"/>
                </a:solidFill>
              </a:rPr>
              <a:t>Brief summary of plot</a:t>
            </a:r>
          </a:p>
          <a:p>
            <a:endParaRPr lang="en-GB" u="sng" dirty="0" smtClean="0">
              <a:solidFill>
                <a:schemeClr val="bg1"/>
              </a:solidFill>
            </a:endParaRPr>
          </a:p>
          <a:p>
            <a:pPr marL="0" indent="0">
              <a:buNone/>
            </a:pPr>
            <a:r>
              <a:rPr lang="en-GB" u="sng" dirty="0" smtClean="0">
                <a:solidFill>
                  <a:schemeClr val="bg1"/>
                </a:solidFill>
              </a:rPr>
              <a:t>Rephrase question-what is essay focusing on? What themes are involved? What aspects (magic box) are you going to look at to illustrate this?</a:t>
            </a:r>
          </a:p>
          <a:p>
            <a:r>
              <a:rPr lang="en-GB" dirty="0" smtClean="0">
                <a:solidFill>
                  <a:schemeClr val="bg1"/>
                </a:solidFill>
              </a:rPr>
              <a:t>Effective closing scene-typical tragic ending based on protagonist’s fatal flaw</a:t>
            </a:r>
          </a:p>
          <a:p>
            <a:r>
              <a:rPr lang="en-GB" dirty="0" smtClean="0">
                <a:solidFill>
                  <a:schemeClr val="bg1"/>
                </a:solidFill>
              </a:rPr>
              <a:t>Emphasises theme of fate and value of moral justice vs. law</a:t>
            </a:r>
          </a:p>
          <a:p>
            <a:r>
              <a:rPr lang="en-GB" dirty="0" smtClean="0">
                <a:solidFill>
                  <a:schemeClr val="bg1"/>
                </a:solidFill>
              </a:rPr>
              <a:t>Techniques-key scene, characterisation, symbolism</a:t>
            </a:r>
          </a:p>
        </p:txBody>
      </p:sp>
    </p:spTree>
    <p:extLst>
      <p:ext uri="{BB962C8B-B14F-4D97-AF65-F5344CB8AC3E}">
        <p14:creationId xmlns:p14="http://schemas.microsoft.com/office/powerpoint/2010/main" val="41269731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Scene Essay Plan-Summary</a:t>
            </a:r>
            <a:endParaRPr lang="en-GB" dirty="0">
              <a:solidFill>
                <a:schemeClr val="bg1"/>
              </a:solidFill>
            </a:endParaRPr>
          </a:p>
        </p:txBody>
      </p:sp>
      <p:sp>
        <p:nvSpPr>
          <p:cNvPr id="3" name="Content Placeholder 2"/>
          <p:cNvSpPr>
            <a:spLocks noGrp="1"/>
          </p:cNvSpPr>
          <p:nvPr>
            <p:ph idx="1"/>
          </p:nvPr>
        </p:nvSpPr>
        <p:spPr/>
        <p:txBody>
          <a:bodyPr/>
          <a:lstStyle/>
          <a:p>
            <a:r>
              <a:rPr lang="en-GB" u="sng" dirty="0" smtClean="0">
                <a:solidFill>
                  <a:schemeClr val="bg1"/>
                </a:solidFill>
              </a:rPr>
              <a:t>Explain briefly what leads to key scene and what happens during key scene.</a:t>
            </a:r>
          </a:p>
          <a:p>
            <a:endParaRPr lang="en-GB" dirty="0" smtClean="0">
              <a:solidFill>
                <a:schemeClr val="bg1"/>
              </a:solidFill>
            </a:endParaRPr>
          </a:p>
          <a:p>
            <a:endParaRPr lang="en-GB" dirty="0">
              <a:solidFill>
                <a:schemeClr val="bg1"/>
              </a:solidFill>
            </a:endParaRPr>
          </a:p>
          <a:p>
            <a:r>
              <a:rPr lang="en-GB" u="sng" dirty="0" smtClean="0">
                <a:solidFill>
                  <a:schemeClr val="bg1"/>
                </a:solidFill>
              </a:rPr>
              <a:t>Briefly touch on what key scene reveals about character (tragic hero, fatal flaw) and theme (justice vs. law)</a:t>
            </a:r>
          </a:p>
          <a:p>
            <a:endParaRPr lang="en-GB" dirty="0">
              <a:solidFill>
                <a:schemeClr val="bg1"/>
              </a:solidFill>
            </a:endParaRPr>
          </a:p>
        </p:txBody>
      </p:sp>
    </p:spTree>
    <p:extLst>
      <p:ext uri="{BB962C8B-B14F-4D97-AF65-F5344CB8AC3E}">
        <p14:creationId xmlns:p14="http://schemas.microsoft.com/office/powerpoint/2010/main" val="514806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GB" dirty="0" smtClean="0">
                <a:solidFill>
                  <a:schemeClr val="bg1">
                    <a:lumMod val="95000"/>
                  </a:schemeClr>
                </a:solidFill>
              </a:rPr>
              <a:t>1950s and Italian Immigration</a:t>
            </a:r>
            <a:endParaRPr lang="en-GB" dirty="0">
              <a:solidFill>
                <a:schemeClr val="bg1">
                  <a:lumMod val="95000"/>
                </a:schemeClr>
              </a:solidFill>
            </a:endParaRPr>
          </a:p>
        </p:txBody>
      </p:sp>
      <p:sp>
        <p:nvSpPr>
          <p:cNvPr id="3" name="Content Placeholder 2"/>
          <p:cNvSpPr>
            <a:spLocks noGrp="1"/>
          </p:cNvSpPr>
          <p:nvPr>
            <p:ph idx="1"/>
          </p:nvPr>
        </p:nvSpPr>
        <p:spPr/>
        <p:txBody>
          <a:bodyPr>
            <a:normAutofit fontScale="92500"/>
          </a:bodyPr>
          <a:lstStyle/>
          <a:p>
            <a:pPr>
              <a:lnSpc>
                <a:spcPct val="80000"/>
              </a:lnSpc>
            </a:pPr>
            <a:r>
              <a:rPr lang="en-US" altLang="en-US" dirty="0" smtClean="0">
                <a:solidFill>
                  <a:schemeClr val="bg1">
                    <a:lumMod val="95000"/>
                  </a:schemeClr>
                </a:solidFill>
              </a:rPr>
              <a:t>Italy in 1955 was a very poor country-effects post-WW2-Italy’s fascist dictator Mussolini fought alongside Nazi Germany During World War 2, </a:t>
            </a:r>
          </a:p>
          <a:p>
            <a:pPr>
              <a:lnSpc>
                <a:spcPct val="80000"/>
              </a:lnSpc>
            </a:pPr>
            <a:r>
              <a:rPr lang="en-US" altLang="en-US" dirty="0" smtClean="0">
                <a:solidFill>
                  <a:schemeClr val="bg1">
                    <a:lumMod val="95000"/>
                  </a:schemeClr>
                </a:solidFill>
              </a:rPr>
              <a:t>After the war, the economy was slow to grow. With no jobs and no prospects, it was not surprising that many people decided to try their luck in 'rich' America. </a:t>
            </a:r>
          </a:p>
          <a:p>
            <a:pPr>
              <a:lnSpc>
                <a:spcPct val="80000"/>
              </a:lnSpc>
            </a:pPr>
            <a:r>
              <a:rPr lang="en-US" altLang="en-US" dirty="0" smtClean="0">
                <a:solidFill>
                  <a:schemeClr val="bg1">
                    <a:lumMod val="95000"/>
                  </a:schemeClr>
                </a:solidFill>
              </a:rPr>
              <a:t>There was a thriving trade in illegal immigration, encouraged by the dockyard owners, who knew that they could get cheap </a:t>
            </a:r>
            <a:r>
              <a:rPr lang="en-US" altLang="en-US" dirty="0" err="1" smtClean="0">
                <a:solidFill>
                  <a:schemeClr val="bg1">
                    <a:lumMod val="95000"/>
                  </a:schemeClr>
                </a:solidFill>
              </a:rPr>
              <a:t>labour</a:t>
            </a:r>
            <a:r>
              <a:rPr lang="en-US" altLang="en-US" dirty="0" smtClean="0">
                <a:solidFill>
                  <a:schemeClr val="bg1">
                    <a:lumMod val="95000"/>
                  </a:schemeClr>
                </a:solidFill>
              </a:rPr>
              <a:t> from immigrants if they had paid for their passage over. </a:t>
            </a:r>
            <a:endParaRPr lang="en-GB" dirty="0">
              <a:solidFill>
                <a:schemeClr val="bg1">
                  <a:lumMod val="95000"/>
                </a:schemeClr>
              </a:solidFill>
            </a:endParaRPr>
          </a:p>
        </p:txBody>
      </p:sp>
      <p:pic>
        <p:nvPicPr>
          <p:cNvPr id="12290" name="Picture 2" descr="C:\Users\lh1094c\AppData\Local\Microsoft\Windows\Temporary Internet Files\Content.IE5\KH1ZLFB5\1024px-Flag_of_Italy_with_border.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143001" cy="762373"/>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lh1094c\AppData\Local\Microsoft\Windows\Temporary Internet Files\Content.IE5\KH1ZLFB5\640px-Flag_of_the_United_States.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123" y="0"/>
            <a:ext cx="1600877" cy="84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19217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Structure of MP</a:t>
            </a:r>
            <a:endParaRPr lang="en-GB" dirty="0">
              <a:solidFill>
                <a:schemeClr val="bg1"/>
              </a:solidFill>
            </a:endParaRPr>
          </a:p>
        </p:txBody>
      </p:sp>
      <p:sp>
        <p:nvSpPr>
          <p:cNvPr id="3" name="Content Placeholder 2"/>
          <p:cNvSpPr>
            <a:spLocks noGrp="1"/>
          </p:cNvSpPr>
          <p:nvPr>
            <p:ph idx="1"/>
          </p:nvPr>
        </p:nvSpPr>
        <p:spPr>
          <a:xfrm>
            <a:off x="457200" y="1219200"/>
            <a:ext cx="8229600" cy="5486400"/>
          </a:xfrm>
        </p:spPr>
        <p:txBody>
          <a:bodyPr>
            <a:normAutofit fontScale="55000" lnSpcReduction="20000"/>
          </a:bodyPr>
          <a:lstStyle/>
          <a:p>
            <a:r>
              <a:rPr lang="en-GB" u="sng" dirty="0" smtClean="0">
                <a:solidFill>
                  <a:schemeClr val="bg1"/>
                </a:solidFill>
              </a:rPr>
              <a:t>Point</a:t>
            </a:r>
          </a:p>
          <a:p>
            <a:pPr marL="0" indent="0">
              <a:buNone/>
            </a:pPr>
            <a:r>
              <a:rPr lang="en-GB" dirty="0" smtClean="0">
                <a:solidFill>
                  <a:schemeClr val="bg1"/>
                </a:solidFill>
              </a:rPr>
              <a:t>What are you trying to say in this paragraph? What aspect of the play are you discussing in relation to the key scene?</a:t>
            </a:r>
          </a:p>
          <a:p>
            <a:pPr marL="0" indent="0">
              <a:buNone/>
            </a:pPr>
            <a:r>
              <a:rPr lang="en-GB" b="1" dirty="0" smtClean="0">
                <a:solidFill>
                  <a:schemeClr val="bg1"/>
                </a:solidFill>
              </a:rPr>
              <a:t>Opening of play establishes key theme of justice </a:t>
            </a:r>
            <a:r>
              <a:rPr lang="en-GB" b="1" dirty="0" err="1" smtClean="0">
                <a:solidFill>
                  <a:schemeClr val="bg1"/>
                </a:solidFill>
              </a:rPr>
              <a:t>vs</a:t>
            </a:r>
            <a:r>
              <a:rPr lang="en-GB" b="1" dirty="0" smtClean="0">
                <a:solidFill>
                  <a:schemeClr val="bg1"/>
                </a:solidFill>
              </a:rPr>
              <a:t> law that is highlighted in concluding scene.</a:t>
            </a:r>
            <a:endParaRPr lang="en-GB" b="1" dirty="0">
              <a:solidFill>
                <a:schemeClr val="bg1"/>
              </a:solidFill>
            </a:endParaRPr>
          </a:p>
          <a:p>
            <a:r>
              <a:rPr lang="en-GB" u="sng" dirty="0" smtClean="0">
                <a:solidFill>
                  <a:schemeClr val="bg1"/>
                </a:solidFill>
              </a:rPr>
              <a:t>Context</a:t>
            </a:r>
          </a:p>
          <a:p>
            <a:pPr marL="0" indent="0">
              <a:buNone/>
            </a:pPr>
            <a:r>
              <a:rPr lang="en-GB" dirty="0" smtClean="0">
                <a:solidFill>
                  <a:schemeClr val="bg1"/>
                </a:solidFill>
              </a:rPr>
              <a:t>What is going on at the point from which your quotation is taken?</a:t>
            </a:r>
          </a:p>
          <a:p>
            <a:pPr marL="0" indent="0">
              <a:buNone/>
            </a:pPr>
            <a:r>
              <a:rPr lang="en-GB" b="1" dirty="0" smtClean="0">
                <a:solidFill>
                  <a:schemeClr val="bg1"/>
                </a:solidFill>
              </a:rPr>
              <a:t>A is choric figure, narrates play, comments on themes-introduces community values</a:t>
            </a:r>
          </a:p>
          <a:p>
            <a:r>
              <a:rPr lang="en-GB" u="sng" dirty="0" smtClean="0">
                <a:solidFill>
                  <a:schemeClr val="bg1"/>
                </a:solidFill>
              </a:rPr>
              <a:t>Quotation</a:t>
            </a:r>
          </a:p>
          <a:p>
            <a:pPr marL="0" indent="0">
              <a:buNone/>
            </a:pPr>
            <a:r>
              <a:rPr lang="en-GB" dirty="0" smtClean="0">
                <a:solidFill>
                  <a:schemeClr val="bg1"/>
                </a:solidFill>
              </a:rPr>
              <a:t>Evidence that backs up what you are trying to say</a:t>
            </a:r>
          </a:p>
          <a:p>
            <a:pPr marL="0" indent="0">
              <a:buNone/>
            </a:pPr>
            <a:r>
              <a:rPr lang="en-GB" b="1" dirty="0" smtClean="0">
                <a:solidFill>
                  <a:schemeClr val="bg1"/>
                </a:solidFill>
              </a:rPr>
              <a:t>“Now we settle for half, and I like it better.”</a:t>
            </a:r>
            <a:endParaRPr lang="en-GB" b="1" dirty="0">
              <a:solidFill>
                <a:schemeClr val="bg1"/>
              </a:solidFill>
            </a:endParaRPr>
          </a:p>
          <a:p>
            <a:r>
              <a:rPr lang="en-GB" u="sng" dirty="0" smtClean="0">
                <a:solidFill>
                  <a:schemeClr val="bg1"/>
                </a:solidFill>
              </a:rPr>
              <a:t>Explanation</a:t>
            </a:r>
          </a:p>
          <a:p>
            <a:pPr marL="0" indent="0">
              <a:buNone/>
            </a:pPr>
            <a:r>
              <a:rPr lang="en-GB" dirty="0" smtClean="0">
                <a:solidFill>
                  <a:schemeClr val="bg1"/>
                </a:solidFill>
              </a:rPr>
              <a:t>A clear discussion of how your quotation indicates the point you are making about the key scene</a:t>
            </a:r>
          </a:p>
          <a:p>
            <a:pPr marL="0" indent="0">
              <a:buNone/>
            </a:pPr>
            <a:r>
              <a:rPr lang="en-GB" b="1" dirty="0" smtClean="0">
                <a:solidFill>
                  <a:schemeClr val="bg1"/>
                </a:solidFill>
              </a:rPr>
              <a:t>Explains contrast between Italy and Italian community in NY-less passionate desire for justice, more respect for law-introduces concept that will be explored through E’s behaviour</a:t>
            </a:r>
            <a:endParaRPr lang="en-GB" b="1" dirty="0">
              <a:solidFill>
                <a:schemeClr val="bg1"/>
              </a:solidFill>
            </a:endParaRPr>
          </a:p>
          <a:p>
            <a:r>
              <a:rPr lang="en-GB" u="sng" dirty="0" smtClean="0">
                <a:solidFill>
                  <a:schemeClr val="bg1"/>
                </a:solidFill>
              </a:rPr>
              <a:t>Link</a:t>
            </a:r>
          </a:p>
          <a:p>
            <a:pPr marL="0" indent="0">
              <a:buNone/>
            </a:pPr>
            <a:r>
              <a:rPr lang="en-GB" dirty="0" smtClean="0">
                <a:solidFill>
                  <a:schemeClr val="bg1"/>
                </a:solidFill>
              </a:rPr>
              <a:t>Refer back and clearly point out how what you’ve said relates to the question</a:t>
            </a:r>
          </a:p>
          <a:p>
            <a:pPr marL="0" indent="0">
              <a:buNone/>
            </a:pPr>
            <a:r>
              <a:rPr lang="en-GB" b="1" dirty="0" smtClean="0">
                <a:solidFill>
                  <a:schemeClr val="bg1"/>
                </a:solidFill>
              </a:rPr>
              <a:t>Key theme established-highlights consequences of E’s betrayal and why this has such an impact</a:t>
            </a:r>
            <a:endParaRPr lang="en-GB" b="1" dirty="0">
              <a:solidFill>
                <a:schemeClr val="bg1"/>
              </a:solidFill>
            </a:endParaRPr>
          </a:p>
        </p:txBody>
      </p:sp>
    </p:spTree>
    <p:extLst>
      <p:ext uri="{BB962C8B-B14F-4D97-AF65-F5344CB8AC3E}">
        <p14:creationId xmlns:p14="http://schemas.microsoft.com/office/powerpoint/2010/main" val="203146224"/>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Key Scene Plan-MP1-Establishing theme</a:t>
            </a:r>
            <a:endParaRPr lang="en-GB" dirty="0">
              <a:solidFill>
                <a:schemeClr val="bg1"/>
              </a:solidFill>
            </a:endParaRPr>
          </a:p>
        </p:txBody>
      </p:sp>
      <p:sp>
        <p:nvSpPr>
          <p:cNvPr id="3" name="Content Placeholder 2"/>
          <p:cNvSpPr>
            <a:spLocks noGrp="1"/>
          </p:cNvSpPr>
          <p:nvPr>
            <p:ph idx="1"/>
          </p:nvPr>
        </p:nvSpPr>
        <p:spPr>
          <a:xfrm>
            <a:off x="457200" y="990600"/>
            <a:ext cx="8229600" cy="6019800"/>
          </a:xfrm>
        </p:spPr>
        <p:txBody>
          <a:bodyPr>
            <a:normAutofit fontScale="85000" lnSpcReduction="20000"/>
          </a:bodyPr>
          <a:lstStyle/>
          <a:p>
            <a:pPr marL="0" indent="0">
              <a:buNone/>
            </a:pPr>
            <a:r>
              <a:rPr lang="en-GB" u="sng" dirty="0" smtClean="0">
                <a:solidFill>
                  <a:schemeClr val="bg1"/>
                </a:solidFill>
              </a:rPr>
              <a:t>POINT</a:t>
            </a:r>
          </a:p>
          <a:p>
            <a:pPr marL="0" indent="0">
              <a:buNone/>
            </a:pPr>
            <a:r>
              <a:rPr lang="en-GB" dirty="0" smtClean="0">
                <a:solidFill>
                  <a:schemeClr val="bg1"/>
                </a:solidFill>
              </a:rPr>
              <a:t>Beginning of play themes are established in Alfieri’s dialogue-choric role, which predict events of final scene </a:t>
            </a:r>
            <a:endParaRPr lang="en-GB" dirty="0">
              <a:solidFill>
                <a:schemeClr val="bg1"/>
              </a:solidFill>
            </a:endParaRPr>
          </a:p>
          <a:p>
            <a:pPr marL="0" indent="0">
              <a:buNone/>
            </a:pPr>
            <a:r>
              <a:rPr lang="en-GB" u="sng" dirty="0" smtClean="0">
                <a:solidFill>
                  <a:schemeClr val="bg1"/>
                </a:solidFill>
              </a:rPr>
              <a:t>CONTEXT</a:t>
            </a:r>
          </a:p>
          <a:p>
            <a:pPr marL="0" indent="0">
              <a:buNone/>
            </a:pPr>
            <a:r>
              <a:rPr lang="en-GB" dirty="0" smtClean="0">
                <a:solidFill>
                  <a:schemeClr val="bg1"/>
                </a:solidFill>
              </a:rPr>
              <a:t>Alfieri introducing audience to the community and values</a:t>
            </a:r>
            <a:endParaRPr lang="en-GB" dirty="0">
              <a:solidFill>
                <a:schemeClr val="bg1"/>
              </a:solidFill>
            </a:endParaRPr>
          </a:p>
          <a:p>
            <a:pPr marL="0" indent="0">
              <a:buNone/>
            </a:pPr>
            <a:r>
              <a:rPr lang="en-GB" u="sng" dirty="0" smtClean="0">
                <a:solidFill>
                  <a:schemeClr val="bg1"/>
                </a:solidFill>
              </a:rPr>
              <a:t>QUOTATION</a:t>
            </a:r>
          </a:p>
          <a:p>
            <a:pPr marL="0" indent="0">
              <a:buNone/>
            </a:pPr>
            <a:r>
              <a:rPr lang="en-GB" dirty="0">
                <a:solidFill>
                  <a:schemeClr val="bg1"/>
                </a:solidFill>
              </a:rPr>
              <a:t>“Now we settle for half, and I like it better.” (</a:t>
            </a:r>
            <a:r>
              <a:rPr lang="en-GB" dirty="0" err="1">
                <a:solidFill>
                  <a:schemeClr val="bg1"/>
                </a:solidFill>
              </a:rPr>
              <a:t>pg</a:t>
            </a:r>
            <a:r>
              <a:rPr lang="en-GB" dirty="0">
                <a:solidFill>
                  <a:schemeClr val="bg1"/>
                </a:solidFill>
              </a:rPr>
              <a:t> 4</a:t>
            </a:r>
            <a:r>
              <a:rPr lang="en-GB" dirty="0" smtClean="0">
                <a:solidFill>
                  <a:schemeClr val="bg1"/>
                </a:solidFill>
              </a:rPr>
              <a:t>)</a:t>
            </a:r>
            <a:endParaRPr lang="en-GB" u="sng" dirty="0" smtClean="0">
              <a:solidFill>
                <a:schemeClr val="bg1"/>
              </a:solidFill>
            </a:endParaRPr>
          </a:p>
          <a:p>
            <a:pPr marL="0" indent="0">
              <a:buNone/>
            </a:pPr>
            <a:r>
              <a:rPr lang="en-GB" u="sng" dirty="0" smtClean="0">
                <a:solidFill>
                  <a:schemeClr val="bg1"/>
                </a:solidFill>
              </a:rPr>
              <a:t>EXPLANATION</a:t>
            </a:r>
          </a:p>
          <a:p>
            <a:pPr marL="0" indent="0">
              <a:buNone/>
            </a:pPr>
            <a:r>
              <a:rPr lang="en-GB" dirty="0" smtClean="0">
                <a:solidFill>
                  <a:schemeClr val="bg1"/>
                </a:solidFill>
              </a:rPr>
              <a:t>Contrasts behaviour of Italians with 2</a:t>
            </a:r>
            <a:r>
              <a:rPr lang="en-GB" baseline="30000" dirty="0" smtClean="0">
                <a:solidFill>
                  <a:schemeClr val="bg1"/>
                </a:solidFill>
              </a:rPr>
              <a:t>nd</a:t>
            </a:r>
            <a:r>
              <a:rPr lang="en-GB" dirty="0" smtClean="0">
                <a:solidFill>
                  <a:schemeClr val="bg1"/>
                </a:solidFill>
              </a:rPr>
              <a:t> generation-Crime </a:t>
            </a:r>
            <a:r>
              <a:rPr lang="en-GB" dirty="0">
                <a:solidFill>
                  <a:schemeClr val="bg1"/>
                </a:solidFill>
              </a:rPr>
              <a:t>is dealt with differently in NY than </a:t>
            </a:r>
            <a:r>
              <a:rPr lang="en-GB" dirty="0" smtClean="0">
                <a:solidFill>
                  <a:schemeClr val="bg1"/>
                </a:solidFill>
              </a:rPr>
              <a:t>Italy</a:t>
            </a:r>
          </a:p>
          <a:p>
            <a:pPr marL="0" indent="0">
              <a:buNone/>
            </a:pPr>
            <a:r>
              <a:rPr lang="en-GB" dirty="0" smtClean="0">
                <a:solidFill>
                  <a:schemeClr val="bg1"/>
                </a:solidFill>
              </a:rPr>
              <a:t>ideas </a:t>
            </a:r>
            <a:r>
              <a:rPr lang="en-GB" dirty="0">
                <a:solidFill>
                  <a:schemeClr val="bg1"/>
                </a:solidFill>
              </a:rPr>
              <a:t>of justice vs. law-moral justice=doing what you think is fair/right; law=what the police/society see is </a:t>
            </a:r>
            <a:r>
              <a:rPr lang="en-GB" dirty="0" smtClean="0">
                <a:solidFill>
                  <a:schemeClr val="bg1"/>
                </a:solidFill>
              </a:rPr>
              <a:t>right</a:t>
            </a:r>
          </a:p>
          <a:p>
            <a:pPr marL="0" indent="0">
              <a:buNone/>
            </a:pPr>
            <a:r>
              <a:rPr lang="en-GB" u="sng" dirty="0" smtClean="0">
                <a:solidFill>
                  <a:schemeClr val="bg1"/>
                </a:solidFill>
              </a:rPr>
              <a:t>LINK</a:t>
            </a:r>
          </a:p>
          <a:p>
            <a:pPr marL="0" indent="0">
              <a:buNone/>
            </a:pPr>
            <a:r>
              <a:rPr lang="en-GB" dirty="0" smtClean="0">
                <a:solidFill>
                  <a:schemeClr val="bg1"/>
                </a:solidFill>
              </a:rPr>
              <a:t>key theme explored and commented on in final scene, where justice is valued above the law</a:t>
            </a:r>
            <a:endParaRPr lang="en-GB" dirty="0">
              <a:solidFill>
                <a:schemeClr val="bg1"/>
              </a:solidFill>
            </a:endParaRPr>
          </a:p>
        </p:txBody>
      </p:sp>
    </p:spTree>
    <p:extLst>
      <p:ext uri="{BB962C8B-B14F-4D97-AF65-F5344CB8AC3E}">
        <p14:creationId xmlns:p14="http://schemas.microsoft.com/office/powerpoint/2010/main" val="2837026686"/>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Key Scene Plan-MP1-Establishing theme</a:t>
            </a:r>
            <a:endParaRPr lang="en-GB"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u="sng" dirty="0">
                <a:solidFill>
                  <a:schemeClr val="bg1"/>
                </a:solidFill>
              </a:rPr>
              <a:t>CONTEXT</a:t>
            </a:r>
          </a:p>
          <a:p>
            <a:pPr marL="0" indent="0">
              <a:buNone/>
            </a:pPr>
            <a:r>
              <a:rPr lang="en-GB" dirty="0">
                <a:solidFill>
                  <a:schemeClr val="bg1"/>
                </a:solidFill>
              </a:rPr>
              <a:t>Beginning of play-E elaborates on this </a:t>
            </a:r>
            <a:r>
              <a:rPr lang="en-GB" dirty="0" smtClean="0">
                <a:solidFill>
                  <a:schemeClr val="bg1"/>
                </a:solidFill>
              </a:rPr>
              <a:t>idea of moral justice in the community</a:t>
            </a:r>
            <a:endParaRPr lang="en-GB" dirty="0">
              <a:solidFill>
                <a:schemeClr val="bg1"/>
              </a:solidFill>
            </a:endParaRPr>
          </a:p>
          <a:p>
            <a:pPr marL="0" indent="0">
              <a:buNone/>
            </a:pPr>
            <a:r>
              <a:rPr lang="en-GB" u="sng" dirty="0">
                <a:solidFill>
                  <a:schemeClr val="bg1"/>
                </a:solidFill>
              </a:rPr>
              <a:t>QUOTATION</a:t>
            </a:r>
          </a:p>
          <a:p>
            <a:pPr marL="0" indent="0">
              <a:buNone/>
            </a:pPr>
            <a:r>
              <a:rPr lang="en-GB" dirty="0" smtClean="0">
                <a:solidFill>
                  <a:schemeClr val="bg1"/>
                </a:solidFill>
              </a:rPr>
              <a:t>Give evidence</a:t>
            </a:r>
            <a:endParaRPr lang="en-GB" dirty="0">
              <a:solidFill>
                <a:schemeClr val="bg1"/>
              </a:solidFill>
            </a:endParaRPr>
          </a:p>
          <a:p>
            <a:pPr marL="0" indent="0">
              <a:buNone/>
            </a:pPr>
            <a:r>
              <a:rPr lang="en-GB" u="sng" dirty="0">
                <a:solidFill>
                  <a:schemeClr val="bg1"/>
                </a:solidFill>
              </a:rPr>
              <a:t>EXPLANATION</a:t>
            </a:r>
          </a:p>
          <a:p>
            <a:pPr marL="0" indent="0">
              <a:buNone/>
            </a:pPr>
            <a:r>
              <a:rPr lang="en-GB" dirty="0" smtClean="0">
                <a:solidFill>
                  <a:schemeClr val="bg1"/>
                </a:solidFill>
              </a:rPr>
              <a:t>Explain how theme is illustrated, and why this makes the key scene so surprising/unpredictable</a:t>
            </a:r>
            <a:endParaRPr lang="en-GB" dirty="0">
              <a:solidFill>
                <a:schemeClr val="bg1"/>
              </a:solidFill>
            </a:endParaRPr>
          </a:p>
          <a:p>
            <a:pPr marL="0" indent="0">
              <a:buNone/>
            </a:pPr>
            <a:r>
              <a:rPr lang="en-GB" u="sng" dirty="0">
                <a:solidFill>
                  <a:schemeClr val="bg1"/>
                </a:solidFill>
              </a:rPr>
              <a:t>LINK</a:t>
            </a:r>
          </a:p>
          <a:p>
            <a:pPr marL="0" indent="0">
              <a:buNone/>
            </a:pPr>
            <a:r>
              <a:rPr lang="en-GB" dirty="0" smtClean="0">
                <a:solidFill>
                  <a:schemeClr val="bg1"/>
                </a:solidFill>
              </a:rPr>
              <a:t>Explain how this adds to your appreciation of the play</a:t>
            </a:r>
            <a:endParaRPr lang="en-GB" dirty="0">
              <a:solidFill>
                <a:schemeClr val="bg1"/>
              </a:solidFill>
            </a:endParaRPr>
          </a:p>
        </p:txBody>
      </p:sp>
    </p:spTree>
    <p:extLst>
      <p:ext uri="{BB962C8B-B14F-4D97-AF65-F5344CB8AC3E}">
        <p14:creationId xmlns:p14="http://schemas.microsoft.com/office/powerpoint/2010/main" val="1554002116"/>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Key Scene Essay Plan-MP2-Establishing Character</a:t>
            </a:r>
            <a:endParaRPr lang="en-GB" dirty="0">
              <a:solidFill>
                <a:schemeClr val="bg1"/>
              </a:solidFill>
            </a:endParaRP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marL="0" indent="0">
              <a:buNone/>
            </a:pPr>
            <a:r>
              <a:rPr lang="en-GB" u="sng" dirty="0" smtClean="0">
                <a:solidFill>
                  <a:schemeClr val="bg1"/>
                </a:solidFill>
              </a:rPr>
              <a:t>POINT</a:t>
            </a:r>
          </a:p>
          <a:p>
            <a:pPr marL="0" indent="0">
              <a:buNone/>
            </a:pPr>
            <a:r>
              <a:rPr lang="en-GB" dirty="0" smtClean="0">
                <a:solidFill>
                  <a:schemeClr val="bg1"/>
                </a:solidFill>
              </a:rPr>
              <a:t>Who is the most important character, in relation to the ending of the play? Why is their development over the course of the play important?</a:t>
            </a:r>
            <a:endParaRPr lang="en-GB" dirty="0">
              <a:solidFill>
                <a:schemeClr val="bg1"/>
              </a:solidFill>
            </a:endParaRPr>
          </a:p>
          <a:p>
            <a:pPr marL="0" indent="0">
              <a:buNone/>
            </a:pPr>
            <a:r>
              <a:rPr lang="en-GB" u="sng" dirty="0" smtClean="0">
                <a:solidFill>
                  <a:schemeClr val="bg1"/>
                </a:solidFill>
              </a:rPr>
              <a:t>CONTEXT</a:t>
            </a:r>
          </a:p>
          <a:p>
            <a:pPr marL="0" indent="0">
              <a:buNone/>
            </a:pPr>
            <a:r>
              <a:rPr lang="en-GB" dirty="0">
                <a:solidFill>
                  <a:schemeClr val="bg1"/>
                </a:solidFill>
              </a:rPr>
              <a:t>When is there a change in Eddie’s behaviour</a:t>
            </a:r>
            <a:r>
              <a:rPr lang="en-GB" dirty="0" smtClean="0">
                <a:solidFill>
                  <a:schemeClr val="bg1"/>
                </a:solidFill>
              </a:rPr>
              <a:t>?</a:t>
            </a:r>
            <a:endParaRPr lang="en-GB" u="sng" dirty="0" smtClean="0">
              <a:solidFill>
                <a:schemeClr val="bg1"/>
              </a:solidFill>
            </a:endParaRPr>
          </a:p>
          <a:p>
            <a:pPr marL="0" indent="0">
              <a:buNone/>
            </a:pPr>
            <a:r>
              <a:rPr lang="en-GB" u="sng" dirty="0" smtClean="0">
                <a:solidFill>
                  <a:schemeClr val="bg1"/>
                </a:solidFill>
              </a:rPr>
              <a:t>QUOTATION</a:t>
            </a:r>
          </a:p>
          <a:p>
            <a:pPr marL="0" indent="0">
              <a:buNone/>
            </a:pPr>
            <a:r>
              <a:rPr lang="en-GB" dirty="0" smtClean="0">
                <a:solidFill>
                  <a:schemeClr val="bg1"/>
                </a:solidFill>
              </a:rPr>
              <a:t>Give evidence</a:t>
            </a:r>
            <a:endParaRPr lang="en-GB" dirty="0">
              <a:solidFill>
                <a:schemeClr val="bg1"/>
              </a:solidFill>
            </a:endParaRPr>
          </a:p>
          <a:p>
            <a:pPr marL="0" indent="0">
              <a:buNone/>
            </a:pPr>
            <a:r>
              <a:rPr lang="en-GB" u="sng" dirty="0" smtClean="0">
                <a:solidFill>
                  <a:schemeClr val="bg1"/>
                </a:solidFill>
              </a:rPr>
              <a:t>EXPLANATION</a:t>
            </a:r>
            <a:endParaRPr lang="en-GB" u="sng" dirty="0">
              <a:solidFill>
                <a:schemeClr val="bg1"/>
              </a:solidFill>
            </a:endParaRPr>
          </a:p>
          <a:p>
            <a:pPr marL="0" indent="0">
              <a:buNone/>
            </a:pPr>
            <a:r>
              <a:rPr lang="en-GB" dirty="0">
                <a:solidFill>
                  <a:schemeClr val="bg1"/>
                </a:solidFill>
              </a:rPr>
              <a:t>Explain how this indicates a change in behaviour, and how this leads to his </a:t>
            </a:r>
            <a:r>
              <a:rPr lang="en-GB" dirty="0" smtClean="0">
                <a:solidFill>
                  <a:schemeClr val="bg1"/>
                </a:solidFill>
              </a:rPr>
              <a:t>downfall</a:t>
            </a:r>
            <a:endParaRPr lang="en-GB" dirty="0">
              <a:solidFill>
                <a:schemeClr val="bg1"/>
              </a:solidFill>
            </a:endParaRPr>
          </a:p>
          <a:p>
            <a:pPr marL="0" indent="0">
              <a:buNone/>
            </a:pPr>
            <a:r>
              <a:rPr lang="en-GB" u="sng" dirty="0" smtClean="0">
                <a:solidFill>
                  <a:schemeClr val="bg1"/>
                </a:solidFill>
              </a:rPr>
              <a:t>LINK</a:t>
            </a:r>
          </a:p>
          <a:p>
            <a:pPr marL="0" indent="0">
              <a:buNone/>
            </a:pPr>
            <a:r>
              <a:rPr lang="en-GB" dirty="0">
                <a:solidFill>
                  <a:schemeClr val="bg1"/>
                </a:solidFill>
              </a:rPr>
              <a:t>Explain how this adds to your appreciation of the key scene</a:t>
            </a:r>
          </a:p>
          <a:p>
            <a:pPr marL="0" indent="0">
              <a:buNone/>
            </a:pPr>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122522127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Key Scene Essay Plan-MP3-Climax of Act 1</a:t>
            </a:r>
            <a:endParaRPr lang="en-GB" dirty="0">
              <a:solidFill>
                <a:schemeClr val="bg1"/>
              </a:solidFill>
            </a:endParaRP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marL="0" indent="0">
              <a:buNone/>
            </a:pPr>
            <a:r>
              <a:rPr lang="en-GB" u="sng" dirty="0" smtClean="0">
                <a:solidFill>
                  <a:schemeClr val="bg1"/>
                </a:solidFill>
              </a:rPr>
              <a:t>POINT</a:t>
            </a:r>
          </a:p>
          <a:p>
            <a:pPr marL="0" indent="0">
              <a:buNone/>
            </a:pPr>
            <a:r>
              <a:rPr lang="en-GB" dirty="0" smtClean="0">
                <a:solidFill>
                  <a:schemeClr val="bg1"/>
                </a:solidFill>
              </a:rPr>
              <a:t>Why is the climax of Act 1 important in building towards the key scene?</a:t>
            </a:r>
            <a:endParaRPr lang="en-GB" dirty="0">
              <a:solidFill>
                <a:schemeClr val="bg1"/>
              </a:solidFill>
            </a:endParaRPr>
          </a:p>
          <a:p>
            <a:pPr marL="0" indent="0">
              <a:buNone/>
            </a:pPr>
            <a:r>
              <a:rPr lang="en-GB" u="sng" dirty="0" smtClean="0">
                <a:solidFill>
                  <a:schemeClr val="bg1"/>
                </a:solidFill>
              </a:rPr>
              <a:t>CONTEXT</a:t>
            </a:r>
          </a:p>
          <a:p>
            <a:pPr marL="0" indent="0">
              <a:buNone/>
            </a:pPr>
            <a:r>
              <a:rPr lang="en-GB" dirty="0">
                <a:solidFill>
                  <a:schemeClr val="bg1"/>
                </a:solidFill>
              </a:rPr>
              <a:t>When </a:t>
            </a:r>
            <a:r>
              <a:rPr lang="en-GB" dirty="0" smtClean="0">
                <a:solidFill>
                  <a:schemeClr val="bg1"/>
                </a:solidFill>
              </a:rPr>
              <a:t>does the event occur and why?</a:t>
            </a:r>
            <a:endParaRPr lang="en-GB" u="sng" dirty="0" smtClean="0">
              <a:solidFill>
                <a:schemeClr val="bg1"/>
              </a:solidFill>
            </a:endParaRPr>
          </a:p>
          <a:p>
            <a:pPr marL="0" indent="0">
              <a:buNone/>
            </a:pPr>
            <a:r>
              <a:rPr lang="en-GB" u="sng" dirty="0" smtClean="0">
                <a:solidFill>
                  <a:schemeClr val="bg1"/>
                </a:solidFill>
              </a:rPr>
              <a:t>QUOTATION</a:t>
            </a:r>
          </a:p>
          <a:p>
            <a:pPr marL="0" indent="0">
              <a:buNone/>
            </a:pPr>
            <a:r>
              <a:rPr lang="en-GB" dirty="0" smtClean="0">
                <a:solidFill>
                  <a:schemeClr val="bg1"/>
                </a:solidFill>
              </a:rPr>
              <a:t>Give evidence</a:t>
            </a:r>
            <a:endParaRPr lang="en-GB" dirty="0">
              <a:solidFill>
                <a:schemeClr val="bg1"/>
              </a:solidFill>
            </a:endParaRPr>
          </a:p>
          <a:p>
            <a:pPr marL="0" indent="0">
              <a:buNone/>
            </a:pPr>
            <a:r>
              <a:rPr lang="en-GB" u="sng" dirty="0" smtClean="0">
                <a:solidFill>
                  <a:schemeClr val="bg1"/>
                </a:solidFill>
              </a:rPr>
              <a:t>EXPLANATION</a:t>
            </a:r>
            <a:endParaRPr lang="en-GB" u="sng" dirty="0">
              <a:solidFill>
                <a:schemeClr val="bg1"/>
              </a:solidFill>
            </a:endParaRPr>
          </a:p>
          <a:p>
            <a:pPr marL="0" indent="0">
              <a:buNone/>
            </a:pPr>
            <a:r>
              <a:rPr lang="en-GB" dirty="0">
                <a:solidFill>
                  <a:schemeClr val="bg1"/>
                </a:solidFill>
              </a:rPr>
              <a:t>Explain how this </a:t>
            </a:r>
            <a:r>
              <a:rPr lang="en-GB" dirty="0" smtClean="0">
                <a:solidFill>
                  <a:schemeClr val="bg1"/>
                </a:solidFill>
              </a:rPr>
              <a:t>indicates a change in the play</a:t>
            </a:r>
            <a:endParaRPr lang="en-GB" dirty="0">
              <a:solidFill>
                <a:schemeClr val="bg1"/>
              </a:solidFill>
            </a:endParaRPr>
          </a:p>
          <a:p>
            <a:pPr marL="0" indent="0">
              <a:buNone/>
            </a:pPr>
            <a:r>
              <a:rPr lang="en-GB" u="sng" dirty="0" smtClean="0">
                <a:solidFill>
                  <a:schemeClr val="bg1"/>
                </a:solidFill>
              </a:rPr>
              <a:t>LINK</a:t>
            </a:r>
          </a:p>
          <a:p>
            <a:pPr marL="0" indent="0">
              <a:buNone/>
            </a:pPr>
            <a:r>
              <a:rPr lang="en-GB" dirty="0">
                <a:solidFill>
                  <a:schemeClr val="bg1"/>
                </a:solidFill>
              </a:rPr>
              <a:t>Explain how this adds to your appreciation of the key scene</a:t>
            </a:r>
          </a:p>
          <a:p>
            <a:pPr marL="0" indent="0">
              <a:buNone/>
            </a:pPr>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9701510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Key Scene Essay Plan-MP3-Climax of Act 1</a:t>
            </a:r>
            <a:endParaRPr lang="en-GB" dirty="0">
              <a:solidFill>
                <a:schemeClr val="bg1"/>
              </a:solidFill>
            </a:endParaRP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marL="0" indent="0">
              <a:buNone/>
            </a:pPr>
            <a:r>
              <a:rPr lang="en-GB" u="sng" dirty="0" smtClean="0">
                <a:solidFill>
                  <a:schemeClr val="bg1"/>
                </a:solidFill>
              </a:rPr>
              <a:t>CONTEXT</a:t>
            </a:r>
          </a:p>
          <a:p>
            <a:pPr marL="0" indent="0">
              <a:buNone/>
            </a:pPr>
            <a:r>
              <a:rPr lang="en-GB" dirty="0" smtClean="0">
                <a:solidFill>
                  <a:schemeClr val="bg1"/>
                </a:solidFill>
              </a:rPr>
              <a:t>Explain another point in this climax that is relevant to the key scene</a:t>
            </a:r>
            <a:endParaRPr lang="en-GB" u="sng" dirty="0" smtClean="0">
              <a:solidFill>
                <a:schemeClr val="bg1"/>
              </a:solidFill>
            </a:endParaRPr>
          </a:p>
          <a:p>
            <a:pPr marL="0" indent="0">
              <a:buNone/>
            </a:pPr>
            <a:r>
              <a:rPr lang="en-GB" u="sng" dirty="0" smtClean="0">
                <a:solidFill>
                  <a:schemeClr val="bg1"/>
                </a:solidFill>
              </a:rPr>
              <a:t>QUOTATION</a:t>
            </a:r>
          </a:p>
          <a:p>
            <a:pPr marL="0" indent="0">
              <a:buNone/>
            </a:pPr>
            <a:r>
              <a:rPr lang="en-GB" dirty="0" smtClean="0">
                <a:solidFill>
                  <a:schemeClr val="bg1"/>
                </a:solidFill>
              </a:rPr>
              <a:t>Give evidence</a:t>
            </a:r>
            <a:endParaRPr lang="en-GB" dirty="0">
              <a:solidFill>
                <a:schemeClr val="bg1"/>
              </a:solidFill>
            </a:endParaRPr>
          </a:p>
          <a:p>
            <a:pPr marL="0" indent="0">
              <a:buNone/>
            </a:pPr>
            <a:r>
              <a:rPr lang="en-GB" u="sng" dirty="0" smtClean="0">
                <a:solidFill>
                  <a:schemeClr val="bg1"/>
                </a:solidFill>
              </a:rPr>
              <a:t>EXPLANATION</a:t>
            </a:r>
            <a:endParaRPr lang="en-GB" u="sng" dirty="0">
              <a:solidFill>
                <a:schemeClr val="bg1"/>
              </a:solidFill>
            </a:endParaRPr>
          </a:p>
          <a:p>
            <a:pPr marL="0" indent="0">
              <a:buNone/>
            </a:pPr>
            <a:r>
              <a:rPr lang="en-GB" dirty="0">
                <a:solidFill>
                  <a:schemeClr val="bg1"/>
                </a:solidFill>
              </a:rPr>
              <a:t>Explain how this </a:t>
            </a:r>
            <a:r>
              <a:rPr lang="en-GB" dirty="0" smtClean="0">
                <a:solidFill>
                  <a:schemeClr val="bg1"/>
                </a:solidFill>
              </a:rPr>
              <a:t>indicates a change in the play</a:t>
            </a:r>
            <a:endParaRPr lang="en-GB" dirty="0">
              <a:solidFill>
                <a:schemeClr val="bg1"/>
              </a:solidFill>
            </a:endParaRPr>
          </a:p>
          <a:p>
            <a:pPr marL="0" indent="0">
              <a:buNone/>
            </a:pPr>
            <a:r>
              <a:rPr lang="en-GB" u="sng" dirty="0" smtClean="0">
                <a:solidFill>
                  <a:schemeClr val="bg1"/>
                </a:solidFill>
              </a:rPr>
              <a:t>LINK</a:t>
            </a:r>
          </a:p>
          <a:p>
            <a:pPr marL="0" indent="0">
              <a:buNone/>
            </a:pPr>
            <a:r>
              <a:rPr lang="en-GB" dirty="0">
                <a:solidFill>
                  <a:schemeClr val="bg1"/>
                </a:solidFill>
              </a:rPr>
              <a:t>Explain how this adds to your appreciation of the key scene</a:t>
            </a:r>
          </a:p>
          <a:p>
            <a:pPr marL="0" indent="0">
              <a:buNone/>
            </a:pPr>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26854265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Key Scene Essay Plan-MP4-Key Scene</a:t>
            </a:r>
            <a:endParaRPr lang="en-GB" dirty="0">
              <a:solidFill>
                <a:schemeClr val="bg1"/>
              </a:solidFill>
            </a:endParaRPr>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pPr marL="0" indent="0">
              <a:buNone/>
            </a:pPr>
            <a:r>
              <a:rPr lang="en-GB" u="sng" dirty="0" smtClean="0">
                <a:solidFill>
                  <a:schemeClr val="bg1"/>
                </a:solidFill>
              </a:rPr>
              <a:t>POINT</a:t>
            </a:r>
          </a:p>
          <a:p>
            <a:pPr marL="0" indent="0">
              <a:buNone/>
            </a:pPr>
            <a:r>
              <a:rPr lang="en-GB" dirty="0" smtClean="0">
                <a:solidFill>
                  <a:schemeClr val="bg1"/>
                </a:solidFill>
              </a:rPr>
              <a:t>Explain that the key scene (ending) creates a satisfying yet tragic end to the play</a:t>
            </a:r>
          </a:p>
          <a:p>
            <a:pPr marL="0" indent="0">
              <a:buNone/>
            </a:pPr>
            <a:r>
              <a:rPr lang="en-GB" u="sng" dirty="0" smtClean="0">
                <a:solidFill>
                  <a:schemeClr val="bg1"/>
                </a:solidFill>
              </a:rPr>
              <a:t>CONTEXT</a:t>
            </a:r>
          </a:p>
          <a:p>
            <a:pPr marL="0" indent="0">
              <a:buNone/>
            </a:pPr>
            <a:r>
              <a:rPr lang="en-GB" dirty="0" smtClean="0">
                <a:solidFill>
                  <a:schemeClr val="bg1"/>
                </a:solidFill>
              </a:rPr>
              <a:t>Explain what happens as part of the key scene</a:t>
            </a:r>
            <a:endParaRPr lang="en-GB" u="sng" dirty="0" smtClean="0">
              <a:solidFill>
                <a:schemeClr val="bg1"/>
              </a:solidFill>
            </a:endParaRPr>
          </a:p>
          <a:p>
            <a:pPr marL="0" indent="0">
              <a:buNone/>
            </a:pPr>
            <a:r>
              <a:rPr lang="en-GB" u="sng" dirty="0" smtClean="0">
                <a:solidFill>
                  <a:schemeClr val="bg1"/>
                </a:solidFill>
              </a:rPr>
              <a:t>QUOTATION</a:t>
            </a:r>
          </a:p>
          <a:p>
            <a:pPr marL="0" indent="0">
              <a:buNone/>
            </a:pPr>
            <a:r>
              <a:rPr lang="en-GB" dirty="0" smtClean="0">
                <a:solidFill>
                  <a:schemeClr val="bg1"/>
                </a:solidFill>
              </a:rPr>
              <a:t>Give evidence</a:t>
            </a:r>
            <a:endParaRPr lang="en-GB" dirty="0">
              <a:solidFill>
                <a:schemeClr val="bg1"/>
              </a:solidFill>
            </a:endParaRPr>
          </a:p>
          <a:p>
            <a:pPr marL="0" indent="0">
              <a:buNone/>
            </a:pPr>
            <a:r>
              <a:rPr lang="en-GB" u="sng" dirty="0" smtClean="0">
                <a:solidFill>
                  <a:schemeClr val="bg1"/>
                </a:solidFill>
              </a:rPr>
              <a:t>EXPLANATION</a:t>
            </a:r>
            <a:endParaRPr lang="en-GB" u="sng" dirty="0">
              <a:solidFill>
                <a:schemeClr val="bg1"/>
              </a:solidFill>
            </a:endParaRPr>
          </a:p>
          <a:p>
            <a:pPr marL="0" indent="0">
              <a:buNone/>
            </a:pPr>
            <a:r>
              <a:rPr lang="en-GB" dirty="0">
                <a:solidFill>
                  <a:schemeClr val="bg1"/>
                </a:solidFill>
              </a:rPr>
              <a:t>Explain how this </a:t>
            </a:r>
            <a:r>
              <a:rPr lang="en-GB" dirty="0" smtClean="0">
                <a:solidFill>
                  <a:schemeClr val="bg1"/>
                </a:solidFill>
              </a:rPr>
              <a:t>creates a satisfying conclusion to the play</a:t>
            </a:r>
            <a:endParaRPr lang="en-GB" dirty="0">
              <a:solidFill>
                <a:schemeClr val="bg1"/>
              </a:solidFill>
            </a:endParaRPr>
          </a:p>
          <a:p>
            <a:pPr marL="0" indent="0">
              <a:buNone/>
            </a:pPr>
            <a:r>
              <a:rPr lang="en-GB" u="sng" dirty="0" smtClean="0">
                <a:solidFill>
                  <a:schemeClr val="bg1"/>
                </a:solidFill>
              </a:rPr>
              <a:t>LINK</a:t>
            </a:r>
          </a:p>
          <a:p>
            <a:pPr marL="0" indent="0">
              <a:buNone/>
            </a:pPr>
            <a:r>
              <a:rPr lang="en-GB" dirty="0">
                <a:solidFill>
                  <a:schemeClr val="bg1"/>
                </a:solidFill>
              </a:rPr>
              <a:t>Explain how this </a:t>
            </a:r>
            <a:r>
              <a:rPr lang="en-GB" dirty="0" smtClean="0">
                <a:solidFill>
                  <a:schemeClr val="bg1"/>
                </a:solidFill>
              </a:rPr>
              <a:t>satisfaction is linked to other elements of the play discussed previously</a:t>
            </a:r>
            <a:endParaRPr lang="en-GB" dirty="0">
              <a:solidFill>
                <a:schemeClr val="bg1"/>
              </a:solidFill>
            </a:endParaRPr>
          </a:p>
          <a:p>
            <a:pPr marL="0" indent="0">
              <a:buNone/>
            </a:pPr>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44561019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Key Scene Essay Plan-MP4-Key Scene</a:t>
            </a:r>
            <a:endParaRPr lang="en-GB" dirty="0">
              <a:solidFill>
                <a:schemeClr val="bg1"/>
              </a:solidFill>
            </a:endParaRP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marL="0" indent="0">
              <a:buNone/>
            </a:pPr>
            <a:r>
              <a:rPr lang="en-GB" u="sng" dirty="0" smtClean="0">
                <a:solidFill>
                  <a:schemeClr val="bg1"/>
                </a:solidFill>
              </a:rPr>
              <a:t>CONTEXT</a:t>
            </a:r>
          </a:p>
          <a:p>
            <a:pPr marL="0" indent="0">
              <a:buNone/>
            </a:pPr>
            <a:r>
              <a:rPr lang="en-GB" dirty="0" smtClean="0">
                <a:solidFill>
                  <a:schemeClr val="bg1"/>
                </a:solidFill>
              </a:rPr>
              <a:t>Explain how the final moments of the play acts as a powerful resolution</a:t>
            </a:r>
            <a:endParaRPr lang="en-GB" u="sng" dirty="0" smtClean="0">
              <a:solidFill>
                <a:schemeClr val="bg1"/>
              </a:solidFill>
            </a:endParaRPr>
          </a:p>
          <a:p>
            <a:pPr marL="0" indent="0">
              <a:buNone/>
            </a:pPr>
            <a:r>
              <a:rPr lang="en-GB" u="sng" dirty="0" smtClean="0">
                <a:solidFill>
                  <a:schemeClr val="bg1"/>
                </a:solidFill>
              </a:rPr>
              <a:t>QUOTATION</a:t>
            </a:r>
          </a:p>
          <a:p>
            <a:pPr marL="0" indent="0">
              <a:buNone/>
            </a:pPr>
            <a:r>
              <a:rPr lang="en-GB" dirty="0" smtClean="0">
                <a:solidFill>
                  <a:schemeClr val="bg1"/>
                </a:solidFill>
              </a:rPr>
              <a:t>Give evidence</a:t>
            </a:r>
            <a:endParaRPr lang="en-GB" dirty="0">
              <a:solidFill>
                <a:schemeClr val="bg1"/>
              </a:solidFill>
            </a:endParaRPr>
          </a:p>
          <a:p>
            <a:pPr marL="0" indent="0">
              <a:buNone/>
            </a:pPr>
            <a:r>
              <a:rPr lang="en-GB" u="sng" dirty="0" smtClean="0">
                <a:solidFill>
                  <a:schemeClr val="bg1"/>
                </a:solidFill>
              </a:rPr>
              <a:t>EXPLANATION</a:t>
            </a:r>
            <a:endParaRPr lang="en-GB" u="sng" dirty="0">
              <a:solidFill>
                <a:schemeClr val="bg1"/>
              </a:solidFill>
            </a:endParaRPr>
          </a:p>
          <a:p>
            <a:pPr marL="0" indent="0">
              <a:buNone/>
            </a:pPr>
            <a:r>
              <a:rPr lang="en-GB" dirty="0">
                <a:solidFill>
                  <a:schemeClr val="bg1"/>
                </a:solidFill>
              </a:rPr>
              <a:t>Explain how </a:t>
            </a:r>
            <a:r>
              <a:rPr lang="en-GB" dirty="0" smtClean="0">
                <a:solidFill>
                  <a:schemeClr val="bg1"/>
                </a:solidFill>
              </a:rPr>
              <a:t>this summarises key themes and Miller’s message</a:t>
            </a:r>
          </a:p>
          <a:p>
            <a:pPr marL="0" indent="0">
              <a:buNone/>
            </a:pPr>
            <a:r>
              <a:rPr lang="en-GB" u="sng" dirty="0" smtClean="0">
                <a:solidFill>
                  <a:schemeClr val="bg1"/>
                </a:solidFill>
              </a:rPr>
              <a:t>LINK</a:t>
            </a:r>
          </a:p>
          <a:p>
            <a:pPr marL="0" indent="0">
              <a:buNone/>
            </a:pPr>
            <a:r>
              <a:rPr lang="en-GB" dirty="0">
                <a:solidFill>
                  <a:schemeClr val="bg1"/>
                </a:solidFill>
              </a:rPr>
              <a:t>Explain how </a:t>
            </a:r>
            <a:r>
              <a:rPr lang="en-GB" dirty="0" smtClean="0">
                <a:solidFill>
                  <a:schemeClr val="bg1"/>
                </a:solidFill>
              </a:rPr>
              <a:t>this message links to the character and theme development in the play</a:t>
            </a:r>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174597333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Conclusion</a:t>
            </a:r>
            <a:endParaRPr lang="en-GB" dirty="0">
              <a:solidFill>
                <a:schemeClr val="bg1"/>
              </a:solidFill>
            </a:endParaRPr>
          </a:p>
        </p:txBody>
      </p:sp>
      <p:sp>
        <p:nvSpPr>
          <p:cNvPr id="3" name="Content Placeholder 2"/>
          <p:cNvSpPr>
            <a:spLocks noGrp="1"/>
          </p:cNvSpPr>
          <p:nvPr>
            <p:ph idx="1"/>
          </p:nvPr>
        </p:nvSpPr>
        <p:spPr>
          <a:xfrm>
            <a:off x="457200" y="1447800"/>
            <a:ext cx="8229600" cy="4525963"/>
          </a:xfrm>
        </p:spPr>
        <p:txBody>
          <a:bodyPr>
            <a:normAutofit/>
          </a:bodyPr>
          <a:lstStyle/>
          <a:p>
            <a:r>
              <a:rPr lang="en-GB" dirty="0">
                <a:solidFill>
                  <a:schemeClr val="bg1"/>
                </a:solidFill>
              </a:rPr>
              <a:t>Summarise how playwright has used key scene effectively</a:t>
            </a:r>
          </a:p>
          <a:p>
            <a:pPr marL="0" indent="0">
              <a:buNone/>
            </a:pPr>
            <a:endParaRPr lang="en-GB" dirty="0">
              <a:solidFill>
                <a:schemeClr val="bg1"/>
              </a:solidFill>
            </a:endParaRPr>
          </a:p>
          <a:p>
            <a:r>
              <a:rPr lang="en-GB" dirty="0">
                <a:solidFill>
                  <a:schemeClr val="bg1"/>
                </a:solidFill>
              </a:rPr>
              <a:t>Explain why aspect is important in play-link to main themes</a:t>
            </a:r>
          </a:p>
          <a:p>
            <a:endParaRPr lang="en-GB" dirty="0">
              <a:solidFill>
                <a:schemeClr val="bg1"/>
              </a:solidFill>
            </a:endParaRPr>
          </a:p>
        </p:txBody>
      </p:sp>
    </p:spTree>
    <p:extLst>
      <p:ext uri="{BB962C8B-B14F-4D97-AF65-F5344CB8AC3E}">
        <p14:creationId xmlns:p14="http://schemas.microsoft.com/office/powerpoint/2010/main" val="847602123"/>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REMINDER</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2</a:t>
            </a:r>
            <a:r>
              <a:rPr lang="en-GB" baseline="30000" dirty="0" smtClean="0">
                <a:solidFill>
                  <a:schemeClr val="bg1"/>
                </a:solidFill>
              </a:rPr>
              <a:t>nd</a:t>
            </a:r>
            <a:r>
              <a:rPr lang="en-GB" dirty="0" smtClean="0">
                <a:solidFill>
                  <a:schemeClr val="bg1"/>
                </a:solidFill>
              </a:rPr>
              <a:t> draft of persuasive essay due Thurs 8</a:t>
            </a:r>
            <a:r>
              <a:rPr lang="en-GB" baseline="30000" dirty="0" smtClean="0">
                <a:solidFill>
                  <a:schemeClr val="bg1"/>
                </a:solidFill>
              </a:rPr>
              <a:t>th</a:t>
            </a:r>
            <a:r>
              <a:rPr lang="en-GB" dirty="0" smtClean="0">
                <a:solidFill>
                  <a:schemeClr val="bg1"/>
                </a:solidFill>
              </a:rPr>
              <a:t> Feb (this </a:t>
            </a:r>
            <a:r>
              <a:rPr lang="en-GB" dirty="0" err="1" smtClean="0">
                <a:solidFill>
                  <a:schemeClr val="bg1"/>
                </a:solidFill>
              </a:rPr>
              <a:t>thurs</a:t>
            </a:r>
            <a:r>
              <a:rPr lang="en-GB" dirty="0" smtClean="0">
                <a:solidFill>
                  <a:schemeClr val="bg1"/>
                </a:solidFill>
              </a:rPr>
              <a:t>!)</a:t>
            </a:r>
          </a:p>
          <a:p>
            <a:endParaRPr lang="en-GB" dirty="0" smtClean="0">
              <a:solidFill>
                <a:schemeClr val="bg1"/>
              </a:solidFill>
            </a:endParaRPr>
          </a:p>
          <a:p>
            <a:r>
              <a:rPr lang="en-GB" dirty="0" smtClean="0">
                <a:solidFill>
                  <a:schemeClr val="bg1"/>
                </a:solidFill>
              </a:rPr>
              <a:t>Typed, preferably on USB/sent over email</a:t>
            </a:r>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346721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Casting Act 1</a:t>
            </a:r>
            <a:endParaRPr lang="en-GB" dirty="0">
              <a:solidFill>
                <a:schemeClr val="bg1">
                  <a:lumMod val="95000"/>
                </a:schemeClr>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b="1" dirty="0" smtClean="0">
                <a:solidFill>
                  <a:schemeClr val="bg1">
                    <a:lumMod val="95000"/>
                  </a:schemeClr>
                </a:solidFill>
              </a:rPr>
              <a:t>We will change roles between acts so more people will get a chance to read.</a:t>
            </a:r>
          </a:p>
          <a:p>
            <a:pPr marL="0" indent="0">
              <a:buNone/>
            </a:pPr>
            <a:r>
              <a:rPr lang="en-GB" b="1" dirty="0" smtClean="0">
                <a:solidFill>
                  <a:schemeClr val="bg1">
                    <a:lumMod val="95000"/>
                  </a:schemeClr>
                </a:solidFill>
              </a:rPr>
              <a:t>Alfieri</a:t>
            </a:r>
            <a:r>
              <a:rPr lang="en-GB" dirty="0" smtClean="0">
                <a:solidFill>
                  <a:schemeClr val="bg1">
                    <a:lumMod val="95000"/>
                  </a:schemeClr>
                </a:solidFill>
              </a:rPr>
              <a:t>-our all-knowing Greek choric figure. A lawyer.</a:t>
            </a:r>
          </a:p>
          <a:p>
            <a:pPr marL="0" indent="0">
              <a:buNone/>
            </a:pPr>
            <a:r>
              <a:rPr lang="en-GB" b="1" dirty="0" smtClean="0">
                <a:solidFill>
                  <a:schemeClr val="bg1">
                    <a:lumMod val="95000"/>
                  </a:schemeClr>
                </a:solidFill>
              </a:rPr>
              <a:t>Eddie</a:t>
            </a:r>
            <a:r>
              <a:rPr lang="en-GB" dirty="0" smtClean="0">
                <a:solidFill>
                  <a:schemeClr val="bg1">
                    <a:lumMod val="95000"/>
                  </a:schemeClr>
                </a:solidFill>
              </a:rPr>
              <a:t>-a middle-aged longshoreman (</a:t>
            </a:r>
            <a:r>
              <a:rPr lang="en-GB" dirty="0" err="1" smtClean="0">
                <a:solidFill>
                  <a:schemeClr val="bg1">
                    <a:lumMod val="95000"/>
                  </a:schemeClr>
                </a:solidFill>
              </a:rPr>
              <a:t>docker</a:t>
            </a:r>
            <a:r>
              <a:rPr lang="en-GB" dirty="0" smtClean="0">
                <a:solidFill>
                  <a:schemeClr val="bg1">
                    <a:lumMod val="95000"/>
                  </a:schemeClr>
                </a:solidFill>
              </a:rPr>
              <a:t>); husband of Beatrice; uncle of Catherine</a:t>
            </a:r>
          </a:p>
          <a:p>
            <a:pPr marL="0" indent="0">
              <a:buNone/>
            </a:pPr>
            <a:r>
              <a:rPr lang="en-GB" b="1" dirty="0" smtClean="0">
                <a:solidFill>
                  <a:schemeClr val="bg1">
                    <a:lumMod val="95000"/>
                  </a:schemeClr>
                </a:solidFill>
              </a:rPr>
              <a:t>Beatrice</a:t>
            </a:r>
            <a:r>
              <a:rPr lang="en-GB" dirty="0" smtClean="0">
                <a:solidFill>
                  <a:schemeClr val="bg1">
                    <a:lumMod val="95000"/>
                  </a:schemeClr>
                </a:solidFill>
              </a:rPr>
              <a:t>-wife of Eddie</a:t>
            </a:r>
          </a:p>
          <a:p>
            <a:pPr marL="0" indent="0">
              <a:buNone/>
            </a:pPr>
            <a:r>
              <a:rPr lang="en-GB" b="1" dirty="0" smtClean="0">
                <a:solidFill>
                  <a:schemeClr val="bg1">
                    <a:lumMod val="95000"/>
                  </a:schemeClr>
                </a:solidFill>
              </a:rPr>
              <a:t>Catherine</a:t>
            </a:r>
            <a:r>
              <a:rPr lang="en-GB" dirty="0" smtClean="0">
                <a:solidFill>
                  <a:schemeClr val="bg1">
                    <a:lumMod val="95000"/>
                  </a:schemeClr>
                </a:solidFill>
              </a:rPr>
              <a:t>-young and beautiful, in her early twenties. Eddie and Beatrice’s niece</a:t>
            </a:r>
          </a:p>
          <a:p>
            <a:pPr marL="0" indent="0">
              <a:buNone/>
            </a:pPr>
            <a:r>
              <a:rPr lang="en-GB" b="1" dirty="0" smtClean="0">
                <a:solidFill>
                  <a:schemeClr val="bg1">
                    <a:lumMod val="95000"/>
                  </a:schemeClr>
                </a:solidFill>
              </a:rPr>
              <a:t>Marco</a:t>
            </a:r>
            <a:r>
              <a:rPr lang="en-GB" dirty="0" smtClean="0">
                <a:solidFill>
                  <a:schemeClr val="bg1">
                    <a:lumMod val="95000"/>
                  </a:schemeClr>
                </a:solidFill>
              </a:rPr>
              <a:t>-The cousin of Beatrice; illegal immigrant</a:t>
            </a:r>
          </a:p>
          <a:p>
            <a:pPr marL="0" indent="0">
              <a:buNone/>
            </a:pPr>
            <a:r>
              <a:rPr lang="en-GB" b="1" dirty="0" err="1" smtClean="0">
                <a:solidFill>
                  <a:schemeClr val="bg1">
                    <a:lumMod val="95000"/>
                  </a:schemeClr>
                </a:solidFill>
              </a:rPr>
              <a:t>Rodolpho</a:t>
            </a:r>
            <a:r>
              <a:rPr lang="en-GB" dirty="0" smtClean="0">
                <a:solidFill>
                  <a:schemeClr val="bg1">
                    <a:lumMod val="95000"/>
                  </a:schemeClr>
                </a:solidFill>
              </a:rPr>
              <a:t>-The cousin of Beatrice; illegal immigrant</a:t>
            </a:r>
          </a:p>
          <a:p>
            <a:pPr marL="0" indent="0">
              <a:buNone/>
            </a:pPr>
            <a:r>
              <a:rPr lang="en-GB" b="1" dirty="0" smtClean="0">
                <a:solidFill>
                  <a:schemeClr val="bg1">
                    <a:lumMod val="95000"/>
                  </a:schemeClr>
                </a:solidFill>
              </a:rPr>
              <a:t>Tony</a:t>
            </a:r>
            <a:r>
              <a:rPr lang="en-GB" dirty="0" smtClean="0">
                <a:solidFill>
                  <a:schemeClr val="bg1">
                    <a:lumMod val="95000"/>
                  </a:schemeClr>
                </a:solidFill>
              </a:rPr>
              <a:t>-a friend of the </a:t>
            </a:r>
            <a:r>
              <a:rPr lang="en-GB" dirty="0" err="1" smtClean="0">
                <a:solidFill>
                  <a:schemeClr val="bg1">
                    <a:lumMod val="95000"/>
                  </a:schemeClr>
                </a:solidFill>
              </a:rPr>
              <a:t>Carbones</a:t>
            </a:r>
            <a:r>
              <a:rPr lang="en-GB" dirty="0" smtClean="0">
                <a:solidFill>
                  <a:schemeClr val="bg1">
                    <a:lumMod val="95000"/>
                  </a:schemeClr>
                </a:solidFill>
              </a:rPr>
              <a:t> </a:t>
            </a:r>
          </a:p>
          <a:p>
            <a:pPr marL="0" indent="0">
              <a:buNone/>
            </a:pPr>
            <a:r>
              <a:rPr lang="en-GB" b="1" dirty="0" smtClean="0">
                <a:solidFill>
                  <a:schemeClr val="bg1">
                    <a:lumMod val="95000"/>
                  </a:schemeClr>
                </a:solidFill>
              </a:rPr>
              <a:t>Louis</a:t>
            </a:r>
            <a:r>
              <a:rPr lang="en-GB" dirty="0" smtClean="0">
                <a:solidFill>
                  <a:schemeClr val="bg1">
                    <a:lumMod val="95000"/>
                  </a:schemeClr>
                </a:solidFill>
              </a:rPr>
              <a:t>-friend of Eddie</a:t>
            </a:r>
          </a:p>
          <a:p>
            <a:pPr marL="0" indent="0">
              <a:buNone/>
            </a:pPr>
            <a:r>
              <a:rPr lang="en-GB" b="1" dirty="0" smtClean="0">
                <a:solidFill>
                  <a:schemeClr val="bg1">
                    <a:lumMod val="95000"/>
                  </a:schemeClr>
                </a:solidFill>
              </a:rPr>
              <a:t>Mike</a:t>
            </a:r>
            <a:r>
              <a:rPr lang="en-GB" dirty="0" smtClean="0">
                <a:solidFill>
                  <a:schemeClr val="bg1">
                    <a:lumMod val="95000"/>
                  </a:schemeClr>
                </a:solidFill>
              </a:rPr>
              <a:t>-friend of Eddie</a:t>
            </a:r>
          </a:p>
          <a:p>
            <a:pPr marL="0" indent="0">
              <a:buNone/>
            </a:pPr>
            <a:endParaRPr lang="en-GB" dirty="0" smtClean="0"/>
          </a:p>
        </p:txBody>
      </p:sp>
      <p:sp>
        <p:nvSpPr>
          <p:cNvPr id="59" name="Freeform 58"/>
          <p:cNvSpPr/>
          <p:nvPr/>
        </p:nvSpPr>
        <p:spPr>
          <a:xfrm>
            <a:off x="3857625" y="5119689"/>
            <a:ext cx="1" cy="1"/>
          </a:xfrm>
          <a:custGeom>
            <a:avLst/>
            <a:gdLst/>
            <a:ahLst/>
            <a:cxnLst/>
            <a:rect l="0" t="0" r="0" b="0"/>
            <a:pathLst>
              <a:path w="1" h="1">
                <a:moveTo>
                  <a:pt x="0" y="0"/>
                </a:moveTo>
                <a:close/>
              </a:path>
            </a:pathLst>
          </a:custGeom>
          <a:noFill/>
          <a:ln w="38100" cap="flat" cmpd="sng" algn="ctr">
            <a:solidFill>
              <a:srgbClr val="0000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4814286"/>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a:solidFill>
                  <a:schemeClr val="bg1">
                    <a:lumMod val="95000"/>
                  </a:schemeClr>
                </a:solidFill>
              </a:rPr>
              <a:t>A View From The </a:t>
            </a:r>
            <a:r>
              <a:rPr lang="en-GB" altLang="en-US" sz="4000" b="1" u="sng" dirty="0" smtClean="0">
                <a:solidFill>
                  <a:schemeClr val="bg1">
                    <a:lumMod val="95000"/>
                  </a:schemeClr>
                </a:solidFill>
              </a:rPr>
              <a:t>Bridge-Character Essay</a:t>
            </a:r>
            <a:endParaRPr lang="en-US" altLang="en-US" sz="4000" b="1" u="sng" dirty="0">
              <a:solidFill>
                <a:schemeClr val="bg1">
                  <a:lumMod val="95000"/>
                </a:schemeClr>
              </a:solidFill>
            </a:endParaRPr>
          </a:p>
        </p:txBody>
      </p:sp>
      <p:pic>
        <p:nvPicPr>
          <p:cNvPr id="2051" name="Picture 6" descr="image: postcard of Brooklyn Brid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86063" y="2347913"/>
            <a:ext cx="3571875" cy="3028950"/>
          </a:xfrm>
          <a:noFill/>
        </p:spPr>
      </p:pic>
    </p:spTree>
    <p:extLst>
      <p:ext uri="{BB962C8B-B14F-4D97-AF65-F5344CB8AC3E}">
        <p14:creationId xmlns:p14="http://schemas.microsoft.com/office/powerpoint/2010/main" val="36016365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Previous Character Essay Qs</a:t>
            </a:r>
            <a:endParaRPr lang="en-GB"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solidFill>
                  <a:schemeClr val="bg1"/>
                </a:solidFill>
              </a:rPr>
              <a:t>Choose </a:t>
            </a:r>
            <a:r>
              <a:rPr lang="en-GB" dirty="0">
                <a:solidFill>
                  <a:schemeClr val="bg1"/>
                </a:solidFill>
              </a:rPr>
              <a:t>a play in which a major character's actions influence the emotions of others. </a:t>
            </a:r>
          </a:p>
          <a:p>
            <a:pPr marL="0" indent="0">
              <a:buNone/>
            </a:pPr>
            <a:r>
              <a:rPr lang="en-GB" dirty="0">
                <a:solidFill>
                  <a:schemeClr val="bg1"/>
                </a:solidFill>
              </a:rPr>
              <a:t>Briefly explain how the dramatist presents these emotions and actions and discuss how this contributes to your understanding of the play as a whole</a:t>
            </a:r>
            <a:r>
              <a:rPr lang="en-GB" dirty="0" smtClean="0">
                <a:solidFill>
                  <a:schemeClr val="bg1"/>
                </a:solidFill>
              </a:rPr>
              <a:t>.</a:t>
            </a:r>
          </a:p>
          <a:p>
            <a:pPr marL="0" indent="0">
              <a:buNone/>
            </a:pPr>
            <a:endParaRPr lang="en-GB" dirty="0" smtClean="0">
              <a:solidFill>
                <a:schemeClr val="bg1"/>
              </a:solidFill>
            </a:endParaRPr>
          </a:p>
          <a:p>
            <a:pPr marL="0" indent="0">
              <a:buNone/>
            </a:pPr>
            <a:endParaRPr lang="en-GB" dirty="0">
              <a:solidFill>
                <a:schemeClr val="bg1"/>
              </a:solidFill>
            </a:endParaRPr>
          </a:p>
          <a:p>
            <a:pPr marL="0" indent="0">
              <a:buNone/>
            </a:pPr>
            <a:r>
              <a:rPr lang="en-GB" dirty="0" smtClean="0">
                <a:solidFill>
                  <a:schemeClr val="bg1"/>
                </a:solidFill>
              </a:rPr>
              <a:t>Choose </a:t>
            </a:r>
            <a:r>
              <a:rPr lang="en-GB" dirty="0">
                <a:solidFill>
                  <a:schemeClr val="bg1"/>
                </a:solidFill>
              </a:rPr>
              <a:t>a play in which a central character struggles to cope with social convention or financial difficulties or family duties.</a:t>
            </a:r>
          </a:p>
          <a:p>
            <a:pPr marL="0" indent="0">
              <a:buNone/>
            </a:pPr>
            <a:r>
              <a:rPr lang="en-GB" dirty="0">
                <a:solidFill>
                  <a:schemeClr val="bg1"/>
                </a:solidFill>
              </a:rPr>
              <a:t>Briefly explain the reasons for the character's struggle and discuss how the dramatist's presentation of this struggle enhances your understanding of character and/or theme in the play as a whole.</a:t>
            </a:r>
          </a:p>
          <a:p>
            <a:endParaRPr lang="en-GB" dirty="0">
              <a:solidFill>
                <a:schemeClr val="bg1"/>
              </a:solidFill>
            </a:endParaRPr>
          </a:p>
        </p:txBody>
      </p:sp>
    </p:spTree>
    <p:extLst>
      <p:ext uri="{BB962C8B-B14F-4D97-AF65-F5344CB8AC3E}">
        <p14:creationId xmlns:p14="http://schemas.microsoft.com/office/powerpoint/2010/main" val="9893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Character Q</a:t>
            </a:r>
            <a:endParaRPr lang="en-GB" dirty="0">
              <a:solidFill>
                <a:schemeClr val="bg1"/>
              </a:solidFill>
            </a:endParaRPr>
          </a:p>
        </p:txBody>
      </p:sp>
      <p:sp>
        <p:nvSpPr>
          <p:cNvPr id="3" name="Content Placeholder 2"/>
          <p:cNvSpPr>
            <a:spLocks noGrp="1"/>
          </p:cNvSpPr>
          <p:nvPr>
            <p:ph idx="1"/>
          </p:nvPr>
        </p:nvSpPr>
        <p:spPr/>
        <p:txBody>
          <a:bodyPr/>
          <a:lstStyle/>
          <a:p>
            <a:endParaRPr lang="en-GB" dirty="0">
              <a:solidFill>
                <a:schemeClr val="bg1"/>
              </a:solidFill>
            </a:endParaRPr>
          </a:p>
          <a:p>
            <a:endParaRPr lang="en-GB" dirty="0">
              <a:solidFill>
                <a:schemeClr val="bg1"/>
              </a:solidFill>
            </a:endParaRPr>
          </a:p>
        </p:txBody>
      </p:sp>
      <p:sp>
        <p:nvSpPr>
          <p:cNvPr id="4" name="TextBox 3"/>
          <p:cNvSpPr txBox="1"/>
          <p:nvPr/>
        </p:nvSpPr>
        <p:spPr>
          <a:xfrm>
            <a:off x="685800" y="1447800"/>
            <a:ext cx="7543800" cy="4401205"/>
          </a:xfrm>
          <a:prstGeom prst="rect">
            <a:avLst/>
          </a:prstGeom>
          <a:noFill/>
        </p:spPr>
        <p:txBody>
          <a:bodyPr wrap="square" rtlCol="0">
            <a:spAutoFit/>
          </a:bodyPr>
          <a:lstStyle/>
          <a:p>
            <a:r>
              <a:rPr lang="en-GB" sz="2800" dirty="0" smtClean="0">
                <a:solidFill>
                  <a:schemeClr val="bg1"/>
                </a:solidFill>
              </a:rPr>
              <a:t>Choose </a:t>
            </a:r>
            <a:r>
              <a:rPr lang="en-GB" sz="2800" dirty="0">
                <a:solidFill>
                  <a:schemeClr val="bg1"/>
                </a:solidFill>
              </a:rPr>
              <a:t>a play in which a </a:t>
            </a:r>
            <a:r>
              <a:rPr lang="en-GB" sz="2800" b="1" dirty="0">
                <a:solidFill>
                  <a:schemeClr val="bg1"/>
                </a:solidFill>
              </a:rPr>
              <a:t>central character struggles to cope </a:t>
            </a:r>
            <a:r>
              <a:rPr lang="en-GB" sz="2800" dirty="0">
                <a:solidFill>
                  <a:schemeClr val="bg1"/>
                </a:solidFill>
              </a:rPr>
              <a:t>with </a:t>
            </a:r>
            <a:r>
              <a:rPr lang="en-GB" sz="2800" b="1" dirty="0">
                <a:solidFill>
                  <a:schemeClr val="bg1"/>
                </a:solidFill>
              </a:rPr>
              <a:t>social convention </a:t>
            </a:r>
            <a:r>
              <a:rPr lang="en-GB" sz="2800" u="sng" dirty="0">
                <a:solidFill>
                  <a:schemeClr val="bg1"/>
                </a:solidFill>
              </a:rPr>
              <a:t>or</a:t>
            </a:r>
            <a:r>
              <a:rPr lang="en-GB" sz="2800" dirty="0">
                <a:solidFill>
                  <a:schemeClr val="bg1"/>
                </a:solidFill>
              </a:rPr>
              <a:t> financial difficulties or </a:t>
            </a:r>
            <a:r>
              <a:rPr lang="en-GB" sz="2800" b="1" dirty="0">
                <a:solidFill>
                  <a:schemeClr val="bg1"/>
                </a:solidFill>
              </a:rPr>
              <a:t>family duties</a:t>
            </a:r>
            <a:r>
              <a:rPr lang="en-GB" sz="2800" dirty="0" smtClean="0">
                <a:solidFill>
                  <a:schemeClr val="bg1"/>
                </a:solidFill>
              </a:rPr>
              <a:t>.</a:t>
            </a:r>
          </a:p>
          <a:p>
            <a:endParaRPr lang="en-GB" sz="2800" dirty="0" smtClean="0">
              <a:solidFill>
                <a:schemeClr val="bg1"/>
              </a:solidFill>
            </a:endParaRPr>
          </a:p>
          <a:p>
            <a:endParaRPr lang="en-GB" sz="2800" dirty="0">
              <a:solidFill>
                <a:schemeClr val="bg1"/>
              </a:solidFill>
            </a:endParaRPr>
          </a:p>
          <a:p>
            <a:r>
              <a:rPr lang="en-GB" sz="2800" b="1" dirty="0">
                <a:solidFill>
                  <a:schemeClr val="bg1"/>
                </a:solidFill>
              </a:rPr>
              <a:t>Briefly explain </a:t>
            </a:r>
            <a:r>
              <a:rPr lang="en-GB" sz="2800" dirty="0">
                <a:solidFill>
                  <a:schemeClr val="bg1"/>
                </a:solidFill>
              </a:rPr>
              <a:t>the </a:t>
            </a:r>
            <a:r>
              <a:rPr lang="en-GB" sz="2800" b="1" dirty="0">
                <a:solidFill>
                  <a:schemeClr val="bg1"/>
                </a:solidFill>
              </a:rPr>
              <a:t>reasons</a:t>
            </a:r>
            <a:r>
              <a:rPr lang="en-GB" sz="2800" dirty="0">
                <a:solidFill>
                  <a:schemeClr val="bg1"/>
                </a:solidFill>
              </a:rPr>
              <a:t> for the character's struggle and </a:t>
            </a:r>
            <a:r>
              <a:rPr lang="en-GB" sz="2800" b="1" dirty="0">
                <a:solidFill>
                  <a:schemeClr val="bg1"/>
                </a:solidFill>
              </a:rPr>
              <a:t>discuss how the dramatist's presentation of this struggle </a:t>
            </a:r>
            <a:r>
              <a:rPr lang="en-GB" sz="2800" dirty="0">
                <a:solidFill>
                  <a:schemeClr val="bg1"/>
                </a:solidFill>
              </a:rPr>
              <a:t>enhances your </a:t>
            </a:r>
            <a:r>
              <a:rPr lang="en-GB" sz="2800" b="1" dirty="0">
                <a:solidFill>
                  <a:schemeClr val="bg1"/>
                </a:solidFill>
              </a:rPr>
              <a:t>understanding of character and/or theme </a:t>
            </a:r>
            <a:r>
              <a:rPr lang="en-GB" sz="2800" dirty="0">
                <a:solidFill>
                  <a:schemeClr val="bg1"/>
                </a:solidFill>
              </a:rPr>
              <a:t>in the play as a whole.</a:t>
            </a:r>
          </a:p>
        </p:txBody>
      </p:sp>
      <p:cxnSp>
        <p:nvCxnSpPr>
          <p:cNvPr id="6" name="Straight Connector 5"/>
          <p:cNvCxnSpPr/>
          <p:nvPr/>
        </p:nvCxnSpPr>
        <p:spPr>
          <a:xfrm flipV="1">
            <a:off x="6403769" y="1371600"/>
            <a:ext cx="685800" cy="76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581400" y="2705100"/>
            <a:ext cx="762000" cy="266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81800" y="2362200"/>
            <a:ext cx="2133600" cy="646331"/>
          </a:xfrm>
          <a:prstGeom prst="rect">
            <a:avLst/>
          </a:prstGeom>
          <a:noFill/>
        </p:spPr>
        <p:txBody>
          <a:bodyPr wrap="square" rtlCol="0">
            <a:spAutoFit/>
          </a:bodyPr>
          <a:lstStyle/>
          <a:p>
            <a:r>
              <a:rPr lang="en-GB" dirty="0" smtClean="0">
                <a:solidFill>
                  <a:schemeClr val="bg1"/>
                </a:solidFill>
              </a:rPr>
              <a:t>What idea in society does E go against?</a:t>
            </a:r>
            <a:endParaRPr lang="en-GB" dirty="0">
              <a:solidFill>
                <a:schemeClr val="bg1"/>
              </a:solidFill>
            </a:endParaRPr>
          </a:p>
        </p:txBody>
      </p:sp>
      <p:sp>
        <p:nvSpPr>
          <p:cNvPr id="11" name="TextBox 10"/>
          <p:cNvSpPr txBox="1"/>
          <p:nvPr/>
        </p:nvSpPr>
        <p:spPr>
          <a:xfrm>
            <a:off x="1476499" y="2705100"/>
            <a:ext cx="2133600" cy="646331"/>
          </a:xfrm>
          <a:prstGeom prst="rect">
            <a:avLst/>
          </a:prstGeom>
          <a:noFill/>
        </p:spPr>
        <p:txBody>
          <a:bodyPr wrap="square" rtlCol="0">
            <a:spAutoFit/>
          </a:bodyPr>
          <a:lstStyle/>
          <a:p>
            <a:r>
              <a:rPr lang="en-GB" dirty="0" smtClean="0">
                <a:solidFill>
                  <a:schemeClr val="bg1"/>
                </a:solidFill>
              </a:rPr>
              <a:t>How does he not fulfil role in family?</a:t>
            </a:r>
            <a:endParaRPr lang="en-GB" dirty="0">
              <a:solidFill>
                <a:schemeClr val="bg1"/>
              </a:solidFill>
            </a:endParaRPr>
          </a:p>
        </p:txBody>
      </p:sp>
      <p:cxnSp>
        <p:nvCxnSpPr>
          <p:cNvPr id="12" name="Straight Connector 11"/>
          <p:cNvCxnSpPr/>
          <p:nvPr/>
        </p:nvCxnSpPr>
        <p:spPr>
          <a:xfrm>
            <a:off x="6248400" y="2438400"/>
            <a:ext cx="6858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46026" y="1186934"/>
            <a:ext cx="2133600" cy="369332"/>
          </a:xfrm>
          <a:prstGeom prst="rect">
            <a:avLst/>
          </a:prstGeom>
          <a:noFill/>
        </p:spPr>
        <p:txBody>
          <a:bodyPr wrap="square" rtlCol="0">
            <a:spAutoFit/>
          </a:bodyPr>
          <a:lstStyle/>
          <a:p>
            <a:r>
              <a:rPr lang="en-GB" dirty="0" smtClean="0">
                <a:solidFill>
                  <a:schemeClr val="bg1"/>
                </a:solidFill>
              </a:rPr>
              <a:t>Always Eddie</a:t>
            </a:r>
            <a:endParaRPr lang="en-GB" dirty="0">
              <a:solidFill>
                <a:schemeClr val="bg1"/>
              </a:solidFill>
            </a:endParaRPr>
          </a:p>
        </p:txBody>
      </p:sp>
      <p:cxnSp>
        <p:nvCxnSpPr>
          <p:cNvPr id="15" name="Straight Connector 14"/>
          <p:cNvCxnSpPr/>
          <p:nvPr/>
        </p:nvCxnSpPr>
        <p:spPr>
          <a:xfrm flipH="1">
            <a:off x="4130634" y="3515052"/>
            <a:ext cx="762000" cy="266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953000" y="3200400"/>
            <a:ext cx="2209800" cy="369332"/>
          </a:xfrm>
          <a:prstGeom prst="rect">
            <a:avLst/>
          </a:prstGeom>
          <a:noFill/>
        </p:spPr>
        <p:txBody>
          <a:bodyPr wrap="square" rtlCol="0">
            <a:spAutoFit/>
          </a:bodyPr>
          <a:lstStyle/>
          <a:p>
            <a:r>
              <a:rPr lang="en-GB" dirty="0" smtClean="0">
                <a:solidFill>
                  <a:schemeClr val="bg1"/>
                </a:solidFill>
              </a:rPr>
              <a:t>Build up in play</a:t>
            </a:r>
            <a:endParaRPr lang="en-GB" dirty="0">
              <a:solidFill>
                <a:schemeClr val="bg1"/>
              </a:solidFill>
            </a:endParaRPr>
          </a:p>
        </p:txBody>
      </p:sp>
      <p:cxnSp>
        <p:nvCxnSpPr>
          <p:cNvPr id="17" name="Straight Connector 16"/>
          <p:cNvCxnSpPr/>
          <p:nvPr/>
        </p:nvCxnSpPr>
        <p:spPr>
          <a:xfrm flipH="1">
            <a:off x="6755081" y="4114800"/>
            <a:ext cx="762000" cy="266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17081" y="3878818"/>
            <a:ext cx="1626919" cy="646331"/>
          </a:xfrm>
          <a:prstGeom prst="rect">
            <a:avLst/>
          </a:prstGeom>
          <a:noFill/>
        </p:spPr>
        <p:txBody>
          <a:bodyPr wrap="square" rtlCol="0">
            <a:spAutoFit/>
          </a:bodyPr>
          <a:lstStyle/>
          <a:p>
            <a:r>
              <a:rPr lang="en-GB" dirty="0" smtClean="0">
                <a:solidFill>
                  <a:schemeClr val="bg1"/>
                </a:solidFill>
              </a:rPr>
              <a:t>Consequences of betrayal</a:t>
            </a:r>
            <a:endParaRPr lang="en-GB" dirty="0">
              <a:solidFill>
                <a:schemeClr val="bg1"/>
              </a:solidFill>
            </a:endParaRPr>
          </a:p>
        </p:txBody>
      </p:sp>
      <p:cxnSp>
        <p:nvCxnSpPr>
          <p:cNvPr id="19" name="Straight Connector 18"/>
          <p:cNvCxnSpPr/>
          <p:nvPr/>
        </p:nvCxnSpPr>
        <p:spPr>
          <a:xfrm>
            <a:off x="6057900" y="5257800"/>
            <a:ext cx="345869" cy="457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49340" y="5486400"/>
            <a:ext cx="1626919" cy="923330"/>
          </a:xfrm>
          <a:prstGeom prst="rect">
            <a:avLst/>
          </a:prstGeom>
          <a:noFill/>
        </p:spPr>
        <p:txBody>
          <a:bodyPr wrap="square" rtlCol="0">
            <a:spAutoFit/>
          </a:bodyPr>
          <a:lstStyle/>
          <a:p>
            <a:r>
              <a:rPr lang="en-GB" dirty="0" smtClean="0">
                <a:solidFill>
                  <a:schemeClr val="bg1"/>
                </a:solidFill>
              </a:rPr>
              <a:t>What theme does this relate to?</a:t>
            </a:r>
            <a:endParaRPr lang="en-GB" dirty="0">
              <a:solidFill>
                <a:schemeClr val="bg1"/>
              </a:solidFill>
            </a:endParaRPr>
          </a:p>
        </p:txBody>
      </p:sp>
    </p:spTree>
    <p:extLst>
      <p:ext uri="{BB962C8B-B14F-4D97-AF65-F5344CB8AC3E}">
        <p14:creationId xmlns:p14="http://schemas.microsoft.com/office/powerpoint/2010/main" val="140637990"/>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Initial Thoughts-What to Include</a:t>
            </a:r>
            <a:endParaRPr lang="en-GB" dirty="0">
              <a:solidFill>
                <a:schemeClr val="bg1"/>
              </a:solidFill>
            </a:endParaRPr>
          </a:p>
        </p:txBody>
      </p:sp>
      <p:sp>
        <p:nvSpPr>
          <p:cNvPr id="4" name="Oval 3"/>
          <p:cNvSpPr/>
          <p:nvPr/>
        </p:nvSpPr>
        <p:spPr>
          <a:xfrm>
            <a:off x="2971800" y="2667000"/>
            <a:ext cx="35814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429000" y="3171735"/>
            <a:ext cx="2667000" cy="1200329"/>
          </a:xfrm>
          <a:prstGeom prst="rect">
            <a:avLst/>
          </a:prstGeom>
          <a:noFill/>
        </p:spPr>
        <p:txBody>
          <a:bodyPr wrap="square" rtlCol="0">
            <a:spAutoFit/>
          </a:bodyPr>
          <a:lstStyle/>
          <a:p>
            <a:pPr algn="ctr"/>
            <a:r>
              <a:rPr lang="en-GB" sz="2400" dirty="0" smtClean="0">
                <a:solidFill>
                  <a:schemeClr val="bg1"/>
                </a:solidFill>
              </a:rPr>
              <a:t>Character essay-against social convention</a:t>
            </a:r>
            <a:endParaRPr lang="en-GB" sz="2400" dirty="0">
              <a:solidFill>
                <a:schemeClr val="bg1"/>
              </a:solidFill>
            </a:endParaRPr>
          </a:p>
        </p:txBody>
      </p:sp>
      <p:cxnSp>
        <p:nvCxnSpPr>
          <p:cNvPr id="7" name="Straight Connector 6"/>
          <p:cNvCxnSpPr/>
          <p:nvPr/>
        </p:nvCxnSpPr>
        <p:spPr>
          <a:xfrm>
            <a:off x="-3657600" y="-2286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4" idx="1"/>
          </p:cNvCxnSpPr>
          <p:nvPr/>
        </p:nvCxnSpPr>
        <p:spPr>
          <a:xfrm flipH="1" flipV="1">
            <a:off x="2819400" y="2209800"/>
            <a:ext cx="676884" cy="78081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941621" y="2387678"/>
            <a:ext cx="308758" cy="5586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971800" y="4390675"/>
            <a:ext cx="390887" cy="32408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1000" y="1447800"/>
            <a:ext cx="2514600" cy="646331"/>
          </a:xfrm>
          <a:prstGeom prst="rect">
            <a:avLst/>
          </a:prstGeom>
          <a:noFill/>
        </p:spPr>
        <p:txBody>
          <a:bodyPr wrap="square" rtlCol="0">
            <a:spAutoFit/>
          </a:bodyPr>
          <a:lstStyle/>
          <a:p>
            <a:r>
              <a:rPr lang="en-GB" dirty="0" smtClean="0">
                <a:solidFill>
                  <a:schemeClr val="bg1"/>
                </a:solidFill>
              </a:rPr>
              <a:t>E snitching on Marco and R</a:t>
            </a:r>
            <a:endParaRPr lang="en-GB" dirty="0">
              <a:solidFill>
                <a:schemeClr val="bg1"/>
              </a:solidFill>
            </a:endParaRPr>
          </a:p>
        </p:txBody>
      </p:sp>
      <p:sp>
        <p:nvSpPr>
          <p:cNvPr id="10" name="TextBox 9"/>
          <p:cNvSpPr txBox="1"/>
          <p:nvPr/>
        </p:nvSpPr>
        <p:spPr>
          <a:xfrm>
            <a:off x="4838700" y="1460740"/>
            <a:ext cx="2514600" cy="369332"/>
          </a:xfrm>
          <a:prstGeom prst="rect">
            <a:avLst/>
          </a:prstGeom>
          <a:noFill/>
        </p:spPr>
        <p:txBody>
          <a:bodyPr wrap="square" rtlCol="0">
            <a:spAutoFit/>
          </a:bodyPr>
          <a:lstStyle/>
          <a:p>
            <a:r>
              <a:rPr lang="en-GB" dirty="0" smtClean="0">
                <a:solidFill>
                  <a:schemeClr val="bg1"/>
                </a:solidFill>
              </a:rPr>
              <a:t>E talking to A</a:t>
            </a:r>
            <a:endParaRPr lang="en-GB" dirty="0">
              <a:solidFill>
                <a:schemeClr val="bg1"/>
              </a:solidFill>
            </a:endParaRPr>
          </a:p>
        </p:txBody>
      </p:sp>
      <p:sp>
        <p:nvSpPr>
          <p:cNvPr id="9" name="TextBox 8"/>
          <p:cNvSpPr txBox="1"/>
          <p:nvPr/>
        </p:nvSpPr>
        <p:spPr>
          <a:xfrm>
            <a:off x="228600" y="3171735"/>
            <a:ext cx="2438400" cy="369332"/>
          </a:xfrm>
          <a:prstGeom prst="rect">
            <a:avLst/>
          </a:prstGeom>
          <a:noFill/>
        </p:spPr>
        <p:txBody>
          <a:bodyPr wrap="square" rtlCol="0">
            <a:spAutoFit/>
          </a:bodyPr>
          <a:lstStyle/>
          <a:p>
            <a:r>
              <a:rPr lang="en-GB" dirty="0" smtClean="0">
                <a:solidFill>
                  <a:schemeClr val="bg1"/>
                </a:solidFill>
              </a:rPr>
              <a:t>E talking about </a:t>
            </a:r>
            <a:r>
              <a:rPr lang="en-GB" dirty="0" err="1" smtClean="0">
                <a:solidFill>
                  <a:schemeClr val="bg1"/>
                </a:solidFill>
              </a:rPr>
              <a:t>Vinny</a:t>
            </a:r>
            <a:endParaRPr lang="en-GB" dirty="0">
              <a:solidFill>
                <a:schemeClr val="bg1"/>
              </a:solidFill>
            </a:endParaRPr>
          </a:p>
        </p:txBody>
      </p:sp>
      <p:sp>
        <p:nvSpPr>
          <p:cNvPr id="12" name="TextBox 11"/>
          <p:cNvSpPr txBox="1"/>
          <p:nvPr/>
        </p:nvSpPr>
        <p:spPr>
          <a:xfrm>
            <a:off x="6279134" y="2415543"/>
            <a:ext cx="2438400" cy="369332"/>
          </a:xfrm>
          <a:prstGeom prst="rect">
            <a:avLst/>
          </a:prstGeom>
          <a:noFill/>
        </p:spPr>
        <p:txBody>
          <a:bodyPr wrap="square" rtlCol="0">
            <a:spAutoFit/>
          </a:bodyPr>
          <a:lstStyle/>
          <a:p>
            <a:r>
              <a:rPr lang="en-GB" dirty="0" smtClean="0">
                <a:solidFill>
                  <a:schemeClr val="bg1"/>
                </a:solidFill>
              </a:rPr>
              <a:t>E talking about name</a:t>
            </a:r>
            <a:endParaRPr lang="en-GB" dirty="0">
              <a:solidFill>
                <a:schemeClr val="bg1"/>
              </a:solidFill>
            </a:endParaRPr>
          </a:p>
        </p:txBody>
      </p:sp>
      <p:sp>
        <p:nvSpPr>
          <p:cNvPr id="13" name="TextBox 12"/>
          <p:cNvSpPr txBox="1"/>
          <p:nvPr/>
        </p:nvSpPr>
        <p:spPr>
          <a:xfrm>
            <a:off x="6324600" y="4267200"/>
            <a:ext cx="2438400" cy="369332"/>
          </a:xfrm>
          <a:prstGeom prst="rect">
            <a:avLst/>
          </a:prstGeom>
          <a:noFill/>
        </p:spPr>
        <p:txBody>
          <a:bodyPr wrap="square" rtlCol="0">
            <a:spAutoFit/>
          </a:bodyPr>
          <a:lstStyle/>
          <a:p>
            <a:r>
              <a:rPr lang="en-GB" dirty="0" smtClean="0">
                <a:solidFill>
                  <a:schemeClr val="bg1"/>
                </a:solidFill>
              </a:rPr>
              <a:t>The ending </a:t>
            </a:r>
            <a:endParaRPr lang="en-GB" dirty="0">
              <a:solidFill>
                <a:schemeClr val="bg1"/>
              </a:solidFill>
            </a:endParaRPr>
          </a:p>
        </p:txBody>
      </p:sp>
    </p:spTree>
    <p:extLst>
      <p:ext uri="{BB962C8B-B14F-4D97-AF65-F5344CB8AC3E}">
        <p14:creationId xmlns:p14="http://schemas.microsoft.com/office/powerpoint/2010/main" val="994836896"/>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Format of a Character Essay</a:t>
            </a:r>
            <a:endParaRPr lang="en-GB" dirty="0">
              <a:solidFill>
                <a:schemeClr val="bg1"/>
              </a:solidFill>
            </a:endParaRPr>
          </a:p>
        </p:txBody>
      </p:sp>
      <p:sp>
        <p:nvSpPr>
          <p:cNvPr id="4" name="Rectangle 3"/>
          <p:cNvSpPr/>
          <p:nvPr/>
        </p:nvSpPr>
        <p:spPr>
          <a:xfrm>
            <a:off x="381000" y="144780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200400" y="1439883"/>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6324600" y="147353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313714" y="327660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581400" y="327660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33400" y="327660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a:stCxn id="4" idx="3"/>
            <a:endCxn id="5" idx="1"/>
          </p:cNvCxnSpPr>
          <p:nvPr/>
        </p:nvCxnSpPr>
        <p:spPr>
          <a:xfrm flipV="1">
            <a:off x="2743200" y="2049483"/>
            <a:ext cx="457200" cy="7917"/>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2179122"/>
            <a:ext cx="914400" cy="1"/>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p:cNvCxnSpPr>
          <p:nvPr/>
        </p:nvCxnSpPr>
        <p:spPr>
          <a:xfrm>
            <a:off x="7505700" y="2692730"/>
            <a:ext cx="0" cy="576943"/>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943600" y="3733800"/>
            <a:ext cx="457200" cy="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9" idx="3"/>
          </p:cNvCxnSpPr>
          <p:nvPr/>
        </p:nvCxnSpPr>
        <p:spPr>
          <a:xfrm flipH="1" flipV="1">
            <a:off x="2895600" y="3886200"/>
            <a:ext cx="685800" cy="2969"/>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 y="1600200"/>
            <a:ext cx="2057400" cy="523220"/>
          </a:xfrm>
          <a:prstGeom prst="rect">
            <a:avLst/>
          </a:prstGeom>
          <a:noFill/>
        </p:spPr>
        <p:txBody>
          <a:bodyPr wrap="square" rtlCol="0">
            <a:spAutoFit/>
          </a:bodyPr>
          <a:lstStyle/>
          <a:p>
            <a:pPr algn="ctr"/>
            <a:r>
              <a:rPr lang="en-GB" sz="2800" dirty="0" smtClean="0"/>
              <a:t>Introduction</a:t>
            </a:r>
            <a:endParaRPr lang="en-GB" sz="2800" dirty="0"/>
          </a:p>
        </p:txBody>
      </p:sp>
      <p:sp>
        <p:nvSpPr>
          <p:cNvPr id="24" name="TextBox 23"/>
          <p:cNvSpPr txBox="1"/>
          <p:nvPr/>
        </p:nvSpPr>
        <p:spPr>
          <a:xfrm>
            <a:off x="3352800" y="1549568"/>
            <a:ext cx="2057400" cy="1015663"/>
          </a:xfrm>
          <a:prstGeom prst="rect">
            <a:avLst/>
          </a:prstGeom>
          <a:noFill/>
        </p:spPr>
        <p:txBody>
          <a:bodyPr wrap="square" rtlCol="0">
            <a:spAutoFit/>
          </a:bodyPr>
          <a:lstStyle/>
          <a:p>
            <a:pPr algn="ctr"/>
            <a:r>
              <a:rPr lang="en-GB" sz="2000" dirty="0" smtClean="0"/>
              <a:t>Main Paragraph 1-establishing theme/character</a:t>
            </a:r>
            <a:endParaRPr lang="en-GB" sz="2000" dirty="0"/>
          </a:p>
        </p:txBody>
      </p:sp>
      <p:sp>
        <p:nvSpPr>
          <p:cNvPr id="25" name="TextBox 24"/>
          <p:cNvSpPr txBox="1"/>
          <p:nvPr/>
        </p:nvSpPr>
        <p:spPr>
          <a:xfrm>
            <a:off x="6477000" y="1575298"/>
            <a:ext cx="2057400" cy="1015663"/>
          </a:xfrm>
          <a:prstGeom prst="rect">
            <a:avLst/>
          </a:prstGeom>
          <a:noFill/>
        </p:spPr>
        <p:txBody>
          <a:bodyPr wrap="square" rtlCol="0">
            <a:spAutoFit/>
          </a:bodyPr>
          <a:lstStyle/>
          <a:p>
            <a:pPr algn="ctr"/>
            <a:r>
              <a:rPr lang="en-GB" sz="2000" dirty="0" smtClean="0"/>
              <a:t>Main Paragraph 2-development of character</a:t>
            </a:r>
            <a:endParaRPr lang="en-GB" sz="2000" dirty="0"/>
          </a:p>
        </p:txBody>
      </p:sp>
      <p:sp>
        <p:nvSpPr>
          <p:cNvPr id="26" name="TextBox 25"/>
          <p:cNvSpPr txBox="1"/>
          <p:nvPr/>
        </p:nvSpPr>
        <p:spPr>
          <a:xfrm>
            <a:off x="6477000" y="3451638"/>
            <a:ext cx="2057400" cy="1015663"/>
          </a:xfrm>
          <a:prstGeom prst="rect">
            <a:avLst/>
          </a:prstGeom>
          <a:noFill/>
        </p:spPr>
        <p:txBody>
          <a:bodyPr wrap="square" rtlCol="0">
            <a:spAutoFit/>
          </a:bodyPr>
          <a:lstStyle/>
          <a:p>
            <a:pPr algn="ctr"/>
            <a:r>
              <a:rPr lang="en-GB" sz="2000" dirty="0" smtClean="0"/>
              <a:t>Main Paragraph 3-turning point (Alfieri’s office)</a:t>
            </a:r>
            <a:endParaRPr lang="en-GB" sz="2000" dirty="0"/>
          </a:p>
        </p:txBody>
      </p:sp>
      <p:sp>
        <p:nvSpPr>
          <p:cNvPr id="27" name="TextBox 26"/>
          <p:cNvSpPr txBox="1"/>
          <p:nvPr/>
        </p:nvSpPr>
        <p:spPr>
          <a:xfrm>
            <a:off x="3733800" y="3305827"/>
            <a:ext cx="2057400" cy="1015663"/>
          </a:xfrm>
          <a:prstGeom prst="rect">
            <a:avLst/>
          </a:prstGeom>
          <a:noFill/>
        </p:spPr>
        <p:txBody>
          <a:bodyPr wrap="square" rtlCol="0">
            <a:spAutoFit/>
          </a:bodyPr>
          <a:lstStyle/>
          <a:p>
            <a:pPr algn="ctr"/>
            <a:r>
              <a:rPr lang="en-GB" sz="2000" dirty="0" smtClean="0"/>
              <a:t>Main Paragraph 4-key scene (ending)</a:t>
            </a:r>
            <a:endParaRPr lang="en-GB" sz="2000" dirty="0"/>
          </a:p>
        </p:txBody>
      </p:sp>
      <p:sp>
        <p:nvSpPr>
          <p:cNvPr id="31" name="TextBox 30"/>
          <p:cNvSpPr txBox="1"/>
          <p:nvPr/>
        </p:nvSpPr>
        <p:spPr>
          <a:xfrm>
            <a:off x="554182" y="3543971"/>
            <a:ext cx="2057400" cy="523220"/>
          </a:xfrm>
          <a:prstGeom prst="rect">
            <a:avLst/>
          </a:prstGeom>
          <a:noFill/>
        </p:spPr>
        <p:txBody>
          <a:bodyPr wrap="square" rtlCol="0">
            <a:spAutoFit/>
          </a:bodyPr>
          <a:lstStyle/>
          <a:p>
            <a:pPr algn="ctr"/>
            <a:r>
              <a:rPr lang="en-GB" sz="2800" dirty="0" smtClean="0"/>
              <a:t>Conclusion</a:t>
            </a:r>
            <a:endParaRPr lang="en-GB" sz="2800" dirty="0"/>
          </a:p>
        </p:txBody>
      </p:sp>
    </p:spTree>
    <p:extLst>
      <p:ext uri="{BB962C8B-B14F-4D97-AF65-F5344CB8AC3E}">
        <p14:creationId xmlns:p14="http://schemas.microsoft.com/office/powerpoint/2010/main" val="808298538"/>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Character Essay Plan-Introduction</a:t>
            </a:r>
            <a:endParaRPr lang="en-GB" dirty="0">
              <a:solidFill>
                <a:schemeClr val="bg1"/>
              </a:solidFill>
            </a:endParaRPr>
          </a:p>
        </p:txBody>
      </p:sp>
      <p:sp>
        <p:nvSpPr>
          <p:cNvPr id="3" name="Content Placeholder 2"/>
          <p:cNvSpPr>
            <a:spLocks noGrp="1"/>
          </p:cNvSpPr>
          <p:nvPr>
            <p:ph idx="1"/>
          </p:nvPr>
        </p:nvSpPr>
        <p:spPr>
          <a:xfrm>
            <a:off x="457200" y="1600200"/>
            <a:ext cx="8458200" cy="5029200"/>
          </a:xfrm>
        </p:spPr>
        <p:txBody>
          <a:bodyPr>
            <a:normAutofit fontScale="77500" lnSpcReduction="20000"/>
          </a:bodyPr>
          <a:lstStyle/>
          <a:p>
            <a:pPr marL="0" indent="0">
              <a:buNone/>
            </a:pPr>
            <a:r>
              <a:rPr lang="en-GB" dirty="0" smtClean="0">
                <a:solidFill>
                  <a:schemeClr val="bg1"/>
                </a:solidFill>
              </a:rPr>
              <a:t>Your introduction should include:</a:t>
            </a:r>
          </a:p>
          <a:p>
            <a:pPr marL="0" indent="0">
              <a:buNone/>
            </a:pPr>
            <a:r>
              <a:rPr lang="en-GB" u="sng" dirty="0" smtClean="0">
                <a:solidFill>
                  <a:schemeClr val="bg1"/>
                </a:solidFill>
              </a:rPr>
              <a:t>Name of play and playwright</a:t>
            </a:r>
          </a:p>
          <a:p>
            <a:endParaRPr lang="en-GB" u="sng" dirty="0" smtClean="0">
              <a:solidFill>
                <a:schemeClr val="bg1"/>
              </a:solidFill>
            </a:endParaRPr>
          </a:p>
          <a:p>
            <a:pPr marL="0" indent="0">
              <a:buNone/>
            </a:pPr>
            <a:r>
              <a:rPr lang="en-GB" u="sng" dirty="0" smtClean="0">
                <a:solidFill>
                  <a:schemeClr val="bg1"/>
                </a:solidFill>
              </a:rPr>
              <a:t>Reference to type of play, background</a:t>
            </a:r>
          </a:p>
          <a:p>
            <a:endParaRPr lang="en-GB" u="sng" dirty="0" smtClean="0">
              <a:solidFill>
                <a:schemeClr val="bg1"/>
              </a:solidFill>
            </a:endParaRPr>
          </a:p>
          <a:p>
            <a:pPr marL="0" indent="0">
              <a:buNone/>
            </a:pPr>
            <a:r>
              <a:rPr lang="en-GB" u="sng" dirty="0" smtClean="0">
                <a:solidFill>
                  <a:schemeClr val="bg1"/>
                </a:solidFill>
              </a:rPr>
              <a:t>Brief summary of plot</a:t>
            </a:r>
          </a:p>
          <a:p>
            <a:endParaRPr lang="en-GB" u="sng" dirty="0" smtClean="0">
              <a:solidFill>
                <a:schemeClr val="bg1"/>
              </a:solidFill>
            </a:endParaRPr>
          </a:p>
          <a:p>
            <a:pPr marL="0" indent="0">
              <a:buNone/>
            </a:pPr>
            <a:r>
              <a:rPr lang="en-GB" u="sng" dirty="0" smtClean="0">
                <a:solidFill>
                  <a:schemeClr val="bg1"/>
                </a:solidFill>
              </a:rPr>
              <a:t>Rephrase question-what is essay focusing on? Who is the character involved? What is the social convention he struggles to cope with? What aspects (magic box) are you going to look at to illustrate this?</a:t>
            </a:r>
          </a:p>
          <a:p>
            <a:pPr marL="0" indent="0">
              <a:buNone/>
            </a:pPr>
            <a:r>
              <a:rPr lang="en-GB" dirty="0" smtClean="0">
                <a:solidFill>
                  <a:schemeClr val="bg1"/>
                </a:solidFill>
              </a:rPr>
              <a:t>In this play, Eddie struggles with….Miller uses this to convey his theme of…., through characterisation, </a:t>
            </a:r>
            <a:r>
              <a:rPr lang="en-GB" smtClean="0">
                <a:solidFill>
                  <a:schemeClr val="bg1"/>
                </a:solidFill>
              </a:rPr>
              <a:t>key scene</a:t>
            </a:r>
            <a:r>
              <a:rPr lang="en-GB">
                <a:solidFill>
                  <a:schemeClr val="bg1"/>
                </a:solidFill>
              </a:rPr>
              <a:t> </a:t>
            </a:r>
            <a:r>
              <a:rPr lang="en-GB" smtClean="0">
                <a:solidFill>
                  <a:schemeClr val="bg1"/>
                </a:solidFill>
              </a:rPr>
              <a:t>and symbolism.</a:t>
            </a:r>
            <a:endParaRPr lang="en-GB" u="sng" dirty="0" smtClean="0">
              <a:solidFill>
                <a:schemeClr val="bg1"/>
              </a:solidFill>
            </a:endParaRPr>
          </a:p>
        </p:txBody>
      </p:sp>
    </p:spTree>
    <p:extLst>
      <p:ext uri="{BB962C8B-B14F-4D97-AF65-F5344CB8AC3E}">
        <p14:creationId xmlns:p14="http://schemas.microsoft.com/office/powerpoint/2010/main" val="1444159203"/>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Character Plan-MP1-Establishing theme/character</a:t>
            </a:r>
            <a:endParaRPr lang="en-GB" dirty="0">
              <a:solidFill>
                <a:schemeClr val="bg1"/>
              </a:solidFill>
            </a:endParaRPr>
          </a:p>
        </p:txBody>
      </p:sp>
      <p:sp>
        <p:nvSpPr>
          <p:cNvPr id="3" name="Content Placeholder 2"/>
          <p:cNvSpPr>
            <a:spLocks noGrp="1"/>
          </p:cNvSpPr>
          <p:nvPr>
            <p:ph idx="1"/>
          </p:nvPr>
        </p:nvSpPr>
        <p:spPr>
          <a:xfrm>
            <a:off x="152400" y="1371600"/>
            <a:ext cx="7010400" cy="5334000"/>
          </a:xfrm>
        </p:spPr>
        <p:txBody>
          <a:bodyPr>
            <a:normAutofit fontScale="70000" lnSpcReduction="20000"/>
          </a:bodyPr>
          <a:lstStyle/>
          <a:p>
            <a:pPr marL="0" indent="0">
              <a:buNone/>
            </a:pPr>
            <a:r>
              <a:rPr lang="en-GB" u="sng" dirty="0" smtClean="0">
                <a:solidFill>
                  <a:schemeClr val="bg1"/>
                </a:solidFill>
              </a:rPr>
              <a:t>POINT</a:t>
            </a:r>
          </a:p>
          <a:p>
            <a:pPr marL="0" indent="0">
              <a:buNone/>
            </a:pPr>
            <a:r>
              <a:rPr lang="en-GB" dirty="0" smtClean="0">
                <a:solidFill>
                  <a:schemeClr val="bg1"/>
                </a:solidFill>
              </a:rPr>
              <a:t>Beginning of play theme/character are established in E’s dialogue-idea of community and justice</a:t>
            </a:r>
            <a:endParaRPr lang="en-GB" dirty="0">
              <a:solidFill>
                <a:schemeClr val="bg1"/>
              </a:solidFill>
            </a:endParaRPr>
          </a:p>
          <a:p>
            <a:pPr marL="0" indent="0">
              <a:buNone/>
            </a:pPr>
            <a:r>
              <a:rPr lang="en-GB" u="sng" dirty="0" smtClean="0">
                <a:solidFill>
                  <a:schemeClr val="bg1"/>
                </a:solidFill>
              </a:rPr>
              <a:t>CONTEXT</a:t>
            </a:r>
          </a:p>
          <a:p>
            <a:pPr marL="0" indent="0">
              <a:buNone/>
            </a:pPr>
            <a:r>
              <a:rPr lang="en-GB" dirty="0" smtClean="0">
                <a:solidFill>
                  <a:schemeClr val="bg1"/>
                </a:solidFill>
              </a:rPr>
              <a:t>E speaking about </a:t>
            </a:r>
            <a:r>
              <a:rPr lang="en-GB" dirty="0" err="1" smtClean="0">
                <a:solidFill>
                  <a:schemeClr val="bg1"/>
                </a:solidFill>
              </a:rPr>
              <a:t>Vinny</a:t>
            </a:r>
            <a:r>
              <a:rPr lang="en-GB" dirty="0" smtClean="0">
                <a:solidFill>
                  <a:schemeClr val="bg1"/>
                </a:solidFill>
              </a:rPr>
              <a:t>-local boy who snitched on family</a:t>
            </a:r>
            <a:endParaRPr lang="en-GB" dirty="0">
              <a:solidFill>
                <a:schemeClr val="bg1"/>
              </a:solidFill>
            </a:endParaRPr>
          </a:p>
          <a:p>
            <a:pPr marL="0" indent="0">
              <a:buNone/>
            </a:pPr>
            <a:r>
              <a:rPr lang="en-GB" u="sng" dirty="0" smtClean="0">
                <a:solidFill>
                  <a:schemeClr val="bg1"/>
                </a:solidFill>
              </a:rPr>
              <a:t>QUOTATION</a:t>
            </a:r>
          </a:p>
          <a:p>
            <a:pPr marL="0" indent="0">
              <a:buNone/>
            </a:pPr>
            <a:r>
              <a:rPr lang="en-GB" dirty="0">
                <a:solidFill>
                  <a:schemeClr val="bg1"/>
                </a:solidFill>
              </a:rPr>
              <a:t>“a guy do a thing like that? How’s he </a:t>
            </a:r>
            <a:r>
              <a:rPr lang="en-GB" dirty="0" err="1">
                <a:solidFill>
                  <a:schemeClr val="bg1"/>
                </a:solidFill>
              </a:rPr>
              <a:t>gonna</a:t>
            </a:r>
            <a:r>
              <a:rPr lang="en-GB" dirty="0">
                <a:solidFill>
                  <a:schemeClr val="bg1"/>
                </a:solidFill>
              </a:rPr>
              <a:t> show his face?”</a:t>
            </a:r>
          </a:p>
          <a:p>
            <a:pPr marL="0" indent="0">
              <a:buNone/>
            </a:pPr>
            <a:r>
              <a:rPr lang="en-GB" u="sng" dirty="0" smtClean="0">
                <a:solidFill>
                  <a:schemeClr val="bg1"/>
                </a:solidFill>
              </a:rPr>
              <a:t>EXPLANATION</a:t>
            </a:r>
          </a:p>
          <a:p>
            <a:pPr marL="0" indent="0">
              <a:buNone/>
            </a:pPr>
            <a:r>
              <a:rPr lang="en-GB" dirty="0" smtClean="0">
                <a:solidFill>
                  <a:schemeClr val="bg1"/>
                </a:solidFill>
              </a:rPr>
              <a:t>Explain role of justice in community; E’s role within the family –foreshadows E’s later betrayal</a:t>
            </a:r>
          </a:p>
          <a:p>
            <a:pPr marL="0" indent="0">
              <a:buNone/>
            </a:pPr>
            <a:r>
              <a:rPr lang="en-GB" u="sng" dirty="0" smtClean="0">
                <a:solidFill>
                  <a:schemeClr val="bg1"/>
                </a:solidFill>
              </a:rPr>
              <a:t>LINK</a:t>
            </a:r>
          </a:p>
          <a:p>
            <a:pPr marL="0" indent="0">
              <a:buNone/>
            </a:pPr>
            <a:r>
              <a:rPr lang="en-GB" dirty="0" smtClean="0">
                <a:solidFill>
                  <a:schemeClr val="bg1"/>
                </a:solidFill>
              </a:rPr>
              <a:t>key theme explored through Eddie’s character-social convention within community=justice vs. law</a:t>
            </a:r>
            <a:endParaRPr lang="en-GB" dirty="0">
              <a:solidFill>
                <a:schemeClr val="bg1"/>
              </a:solidFill>
            </a:endParaRPr>
          </a:p>
        </p:txBody>
      </p:sp>
      <p:sp>
        <p:nvSpPr>
          <p:cNvPr id="6" name="TextBox 5"/>
          <p:cNvSpPr txBox="1"/>
          <p:nvPr/>
        </p:nvSpPr>
        <p:spPr>
          <a:xfrm>
            <a:off x="6324600" y="4495800"/>
            <a:ext cx="2590800" cy="1477328"/>
          </a:xfrm>
          <a:prstGeom prst="rect">
            <a:avLst/>
          </a:prstGeom>
          <a:solidFill>
            <a:schemeClr val="accent5">
              <a:lumMod val="40000"/>
              <a:lumOff val="60000"/>
            </a:schemeClr>
          </a:solidFill>
        </p:spPr>
        <p:txBody>
          <a:bodyPr wrap="square" rtlCol="0">
            <a:spAutoFit/>
          </a:bodyPr>
          <a:lstStyle/>
          <a:p>
            <a:r>
              <a:rPr lang="en-GB" dirty="0" smtClean="0"/>
              <a:t>EMAIL PERSUASIVE REDRAFT ASAP</a:t>
            </a:r>
          </a:p>
          <a:p>
            <a:r>
              <a:rPr lang="en-GB" dirty="0" smtClean="0">
                <a:hlinkClick r:id="rId2"/>
              </a:rPr>
              <a:t>gw15innesmairi@glow.sch.uk</a:t>
            </a:r>
            <a:endParaRPr lang="en-GB" dirty="0" smtClean="0"/>
          </a:p>
          <a:p>
            <a:r>
              <a:rPr lang="en-GB" dirty="0" smtClean="0"/>
              <a:t>missminnes@gmail.com</a:t>
            </a:r>
          </a:p>
        </p:txBody>
      </p:sp>
      <p:sp>
        <p:nvSpPr>
          <p:cNvPr id="7" name="TextBox 6"/>
          <p:cNvSpPr txBox="1"/>
          <p:nvPr/>
        </p:nvSpPr>
        <p:spPr>
          <a:xfrm>
            <a:off x="7010400" y="1371600"/>
            <a:ext cx="1905000" cy="1200329"/>
          </a:xfrm>
          <a:prstGeom prst="rect">
            <a:avLst/>
          </a:prstGeom>
          <a:solidFill>
            <a:schemeClr val="accent5">
              <a:lumMod val="40000"/>
              <a:lumOff val="60000"/>
            </a:schemeClr>
          </a:solidFill>
        </p:spPr>
        <p:txBody>
          <a:bodyPr wrap="square" rtlCol="0">
            <a:spAutoFit/>
          </a:bodyPr>
          <a:lstStyle/>
          <a:p>
            <a:r>
              <a:rPr lang="en-GB" dirty="0" smtClean="0"/>
              <a:t>Completed character essay-due Thurs 15</a:t>
            </a:r>
            <a:r>
              <a:rPr lang="en-GB" baseline="30000" dirty="0" smtClean="0"/>
              <a:t>th</a:t>
            </a:r>
            <a:r>
              <a:rPr lang="en-GB" dirty="0" smtClean="0"/>
              <a:t> Feb</a:t>
            </a:r>
            <a:endParaRPr lang="en-GB" dirty="0"/>
          </a:p>
        </p:txBody>
      </p:sp>
    </p:spTree>
    <p:extLst>
      <p:ext uri="{BB962C8B-B14F-4D97-AF65-F5344CB8AC3E}">
        <p14:creationId xmlns:p14="http://schemas.microsoft.com/office/powerpoint/2010/main" val="4219241955"/>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For Thurs 15</a:t>
            </a:r>
            <a:r>
              <a:rPr lang="en-GB" baseline="30000" dirty="0" smtClean="0">
                <a:solidFill>
                  <a:schemeClr val="bg1"/>
                </a:solidFill>
              </a:rPr>
              <a:t>th</a:t>
            </a:r>
            <a:r>
              <a:rPr lang="en-GB" dirty="0" smtClean="0">
                <a:solidFill>
                  <a:schemeClr val="bg1"/>
                </a:solidFill>
              </a:rPr>
              <a:t> Feb</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Complete main paragraphs of character essay</a:t>
            </a:r>
          </a:p>
          <a:p>
            <a:endParaRPr lang="en-GB" dirty="0">
              <a:solidFill>
                <a:schemeClr val="bg1"/>
              </a:solidFill>
            </a:endParaRPr>
          </a:p>
          <a:p>
            <a:r>
              <a:rPr lang="en-GB" dirty="0" smtClean="0">
                <a:solidFill>
                  <a:schemeClr val="bg1"/>
                </a:solidFill>
              </a:rPr>
              <a:t>We will discuss the conclusion and complete this in class</a:t>
            </a:r>
            <a:endParaRPr lang="en-GB" dirty="0">
              <a:solidFill>
                <a:schemeClr val="bg1"/>
              </a:solidFill>
            </a:endParaRPr>
          </a:p>
        </p:txBody>
      </p:sp>
    </p:spTree>
    <p:extLst>
      <p:ext uri="{BB962C8B-B14F-4D97-AF65-F5344CB8AC3E}">
        <p14:creationId xmlns:p14="http://schemas.microsoft.com/office/powerpoint/2010/main" val="2105034612"/>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Character Plan-MP2-Developing character</a:t>
            </a:r>
            <a:endParaRPr lang="en-GB" dirty="0">
              <a:solidFill>
                <a:schemeClr val="bg1"/>
              </a:solidFill>
            </a:endParaRPr>
          </a:p>
        </p:txBody>
      </p:sp>
      <p:sp>
        <p:nvSpPr>
          <p:cNvPr id="3" name="Content Placeholder 2"/>
          <p:cNvSpPr>
            <a:spLocks noGrp="1"/>
          </p:cNvSpPr>
          <p:nvPr>
            <p:ph idx="1"/>
          </p:nvPr>
        </p:nvSpPr>
        <p:spPr>
          <a:xfrm>
            <a:off x="304800" y="1295400"/>
            <a:ext cx="8458200" cy="5486400"/>
          </a:xfrm>
        </p:spPr>
        <p:txBody>
          <a:bodyPr>
            <a:normAutofit fontScale="85000" lnSpcReduction="20000"/>
          </a:bodyPr>
          <a:lstStyle/>
          <a:p>
            <a:pPr marL="0" indent="0">
              <a:buNone/>
            </a:pPr>
            <a:r>
              <a:rPr lang="en-GB" u="sng" dirty="0" smtClean="0">
                <a:solidFill>
                  <a:schemeClr val="bg1"/>
                </a:solidFill>
              </a:rPr>
              <a:t>POINT</a:t>
            </a:r>
          </a:p>
          <a:p>
            <a:pPr marL="0" indent="0">
              <a:buNone/>
            </a:pPr>
            <a:r>
              <a:rPr lang="en-GB" dirty="0" smtClean="0">
                <a:solidFill>
                  <a:schemeClr val="bg1"/>
                </a:solidFill>
              </a:rPr>
              <a:t>Explain how E changes after arrival of R and M, and why this occurs</a:t>
            </a:r>
          </a:p>
          <a:p>
            <a:pPr marL="0" indent="0">
              <a:buNone/>
            </a:pPr>
            <a:r>
              <a:rPr lang="en-GB" u="sng" dirty="0" smtClean="0">
                <a:solidFill>
                  <a:schemeClr val="bg1"/>
                </a:solidFill>
              </a:rPr>
              <a:t>CONTEXT</a:t>
            </a:r>
          </a:p>
          <a:p>
            <a:pPr marL="0" indent="0">
              <a:buNone/>
            </a:pPr>
            <a:r>
              <a:rPr lang="en-GB" dirty="0" smtClean="0">
                <a:solidFill>
                  <a:schemeClr val="bg1"/>
                </a:solidFill>
              </a:rPr>
              <a:t>“Katie, he’s only </a:t>
            </a:r>
            <a:r>
              <a:rPr lang="en-GB" dirty="0" err="1" smtClean="0">
                <a:solidFill>
                  <a:schemeClr val="bg1"/>
                </a:solidFill>
              </a:rPr>
              <a:t>bowin</a:t>
            </a:r>
            <a:r>
              <a:rPr lang="en-GB" dirty="0" smtClean="0">
                <a:solidFill>
                  <a:schemeClr val="bg1"/>
                </a:solidFill>
              </a:rPr>
              <a:t>’ to his passport.”</a:t>
            </a:r>
            <a:endParaRPr lang="en-GB" dirty="0">
              <a:solidFill>
                <a:schemeClr val="bg1"/>
              </a:solidFill>
            </a:endParaRPr>
          </a:p>
          <a:p>
            <a:pPr marL="0" indent="0">
              <a:buNone/>
            </a:pPr>
            <a:r>
              <a:rPr lang="en-GB" u="sng" dirty="0" smtClean="0">
                <a:solidFill>
                  <a:schemeClr val="bg1"/>
                </a:solidFill>
              </a:rPr>
              <a:t>QUOTATION</a:t>
            </a:r>
            <a:endParaRPr lang="en-GB" u="sng" dirty="0">
              <a:solidFill>
                <a:schemeClr val="bg1"/>
              </a:solidFill>
            </a:endParaRPr>
          </a:p>
          <a:p>
            <a:pPr marL="0" indent="0">
              <a:buNone/>
            </a:pPr>
            <a:r>
              <a:rPr lang="en-GB" dirty="0" smtClean="0">
                <a:solidFill>
                  <a:schemeClr val="bg1"/>
                </a:solidFill>
              </a:rPr>
              <a:t>Give evidence</a:t>
            </a:r>
            <a:endParaRPr lang="en-GB" dirty="0">
              <a:solidFill>
                <a:schemeClr val="bg1"/>
              </a:solidFill>
            </a:endParaRPr>
          </a:p>
          <a:p>
            <a:pPr marL="0" indent="0">
              <a:buNone/>
            </a:pPr>
            <a:r>
              <a:rPr lang="en-GB" u="sng" dirty="0">
                <a:solidFill>
                  <a:schemeClr val="bg1"/>
                </a:solidFill>
              </a:rPr>
              <a:t>EXPLANATION</a:t>
            </a:r>
          </a:p>
          <a:p>
            <a:pPr marL="0" indent="0">
              <a:buNone/>
            </a:pPr>
            <a:r>
              <a:rPr lang="en-GB" dirty="0" smtClean="0">
                <a:solidFill>
                  <a:schemeClr val="bg1"/>
                </a:solidFill>
              </a:rPr>
              <a:t>Explain E’s reaction, what motivates this and how this shows betrayal of community values</a:t>
            </a:r>
          </a:p>
          <a:p>
            <a:pPr marL="0" indent="0">
              <a:buNone/>
            </a:pPr>
            <a:r>
              <a:rPr lang="en-GB" u="sng" dirty="0" smtClean="0">
                <a:solidFill>
                  <a:schemeClr val="bg1"/>
                </a:solidFill>
              </a:rPr>
              <a:t>LINK</a:t>
            </a:r>
            <a:endParaRPr lang="en-GB" u="sng" dirty="0">
              <a:solidFill>
                <a:schemeClr val="bg1"/>
              </a:solidFill>
            </a:endParaRPr>
          </a:p>
          <a:p>
            <a:pPr marL="0" indent="0">
              <a:buNone/>
            </a:pPr>
            <a:r>
              <a:rPr lang="en-GB" dirty="0" smtClean="0">
                <a:solidFill>
                  <a:schemeClr val="bg1"/>
                </a:solidFill>
              </a:rPr>
              <a:t>Explain how this links to social convention of period-community justice vs. law</a:t>
            </a:r>
            <a:endParaRPr lang="en-GB" dirty="0">
              <a:solidFill>
                <a:schemeClr val="bg1"/>
              </a:solidFill>
            </a:endParaRPr>
          </a:p>
        </p:txBody>
      </p:sp>
    </p:spTree>
    <p:extLst>
      <p:ext uri="{BB962C8B-B14F-4D97-AF65-F5344CB8AC3E}">
        <p14:creationId xmlns:p14="http://schemas.microsoft.com/office/powerpoint/2010/main" val="3328614428"/>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Character Plan-MP3-Turning Point-Alfieri’s Office</a:t>
            </a:r>
            <a:endParaRPr lang="en-GB" dirty="0">
              <a:solidFill>
                <a:schemeClr val="bg1"/>
              </a:solidFill>
            </a:endParaRPr>
          </a:p>
        </p:txBody>
      </p:sp>
      <p:sp>
        <p:nvSpPr>
          <p:cNvPr id="3" name="Content Placeholder 2"/>
          <p:cNvSpPr>
            <a:spLocks noGrp="1"/>
          </p:cNvSpPr>
          <p:nvPr>
            <p:ph idx="1"/>
          </p:nvPr>
        </p:nvSpPr>
        <p:spPr>
          <a:xfrm>
            <a:off x="0" y="1371600"/>
            <a:ext cx="4572000" cy="5791200"/>
          </a:xfrm>
        </p:spPr>
        <p:txBody>
          <a:bodyPr>
            <a:normAutofit fontScale="70000" lnSpcReduction="20000"/>
          </a:bodyPr>
          <a:lstStyle/>
          <a:p>
            <a:pPr marL="0" indent="0">
              <a:buNone/>
            </a:pPr>
            <a:r>
              <a:rPr lang="en-GB" u="sng" dirty="0" smtClean="0">
                <a:solidFill>
                  <a:schemeClr val="bg1"/>
                </a:solidFill>
              </a:rPr>
              <a:t>POINT</a:t>
            </a:r>
          </a:p>
          <a:p>
            <a:pPr marL="0" indent="0">
              <a:buNone/>
            </a:pPr>
            <a:r>
              <a:rPr lang="en-GB" sz="3100" dirty="0" smtClean="0">
                <a:solidFill>
                  <a:schemeClr val="bg1"/>
                </a:solidFill>
              </a:rPr>
              <a:t>Explain how this scene acts as a turning point in the play, changing E’s attitudes towards social conventions</a:t>
            </a:r>
          </a:p>
          <a:p>
            <a:pPr marL="0" indent="0">
              <a:buNone/>
            </a:pPr>
            <a:r>
              <a:rPr lang="en-GB" sz="3100" u="sng" dirty="0" smtClean="0">
                <a:solidFill>
                  <a:schemeClr val="bg1"/>
                </a:solidFill>
              </a:rPr>
              <a:t>CONTEXT</a:t>
            </a:r>
          </a:p>
          <a:p>
            <a:pPr marL="0" indent="0">
              <a:buNone/>
            </a:pPr>
            <a:r>
              <a:rPr lang="en-GB" sz="3100" dirty="0" smtClean="0">
                <a:solidFill>
                  <a:schemeClr val="bg1"/>
                </a:solidFill>
              </a:rPr>
              <a:t>E asking A’s advice </a:t>
            </a:r>
          </a:p>
          <a:p>
            <a:pPr marL="0" indent="0">
              <a:buNone/>
            </a:pPr>
            <a:r>
              <a:rPr lang="en-GB" sz="3100" u="sng" dirty="0" smtClean="0">
                <a:solidFill>
                  <a:schemeClr val="bg1"/>
                </a:solidFill>
              </a:rPr>
              <a:t>QUOTATION</a:t>
            </a:r>
            <a:endParaRPr lang="en-GB" sz="3100" u="sng" dirty="0">
              <a:solidFill>
                <a:schemeClr val="bg1"/>
              </a:solidFill>
            </a:endParaRPr>
          </a:p>
          <a:p>
            <a:pPr marL="0" indent="0">
              <a:buNone/>
            </a:pPr>
            <a:r>
              <a:rPr lang="en-GB" sz="3100" dirty="0">
                <a:solidFill>
                  <a:schemeClr val="bg1"/>
                </a:solidFill>
              </a:rPr>
              <a:t>“When the law is wrong it’s because it’s unnatural, but in this case it is natural and a river will drown you if you buck it now.” </a:t>
            </a:r>
          </a:p>
          <a:p>
            <a:pPr marL="0" indent="0">
              <a:buNone/>
            </a:pPr>
            <a:r>
              <a:rPr lang="en-GB" sz="3100" u="sng" dirty="0" smtClean="0">
                <a:solidFill>
                  <a:schemeClr val="bg1"/>
                </a:solidFill>
              </a:rPr>
              <a:t>EXPLANATION</a:t>
            </a:r>
            <a:endParaRPr lang="en-GB" sz="3100" u="sng" dirty="0">
              <a:solidFill>
                <a:schemeClr val="bg1"/>
              </a:solidFill>
            </a:endParaRPr>
          </a:p>
          <a:p>
            <a:pPr marL="0" indent="0">
              <a:buNone/>
            </a:pPr>
            <a:r>
              <a:rPr lang="en-GB" sz="3100" dirty="0" smtClean="0">
                <a:solidFill>
                  <a:schemeClr val="bg1"/>
                </a:solidFill>
              </a:rPr>
              <a:t>Explain how A warns E about his decision (choric figure!), and how that will go against E and force him to betray community values</a:t>
            </a:r>
          </a:p>
          <a:p>
            <a:pPr marL="0" indent="0">
              <a:buNone/>
            </a:pPr>
            <a:r>
              <a:rPr lang="en-GB" sz="3100" u="sng" dirty="0" smtClean="0">
                <a:solidFill>
                  <a:schemeClr val="bg1"/>
                </a:solidFill>
              </a:rPr>
              <a:t>LINK</a:t>
            </a:r>
            <a:endParaRPr lang="en-GB" sz="3100" u="sng" dirty="0">
              <a:solidFill>
                <a:schemeClr val="bg1"/>
              </a:solidFill>
            </a:endParaRPr>
          </a:p>
          <a:p>
            <a:pPr marL="0" indent="0">
              <a:buNone/>
            </a:pPr>
            <a:r>
              <a:rPr lang="en-GB" sz="3100" dirty="0" smtClean="0">
                <a:solidFill>
                  <a:schemeClr val="bg1"/>
                </a:solidFill>
              </a:rPr>
              <a:t>Explain how this links to social convention of period-moral justice</a:t>
            </a:r>
            <a:endParaRPr lang="en-GB" sz="3100" dirty="0">
              <a:solidFill>
                <a:schemeClr val="bg1"/>
              </a:solidFill>
            </a:endParaRPr>
          </a:p>
        </p:txBody>
      </p:sp>
      <p:sp>
        <p:nvSpPr>
          <p:cNvPr id="4" name="Content Placeholder 2"/>
          <p:cNvSpPr txBox="1">
            <a:spLocks/>
          </p:cNvSpPr>
          <p:nvPr/>
        </p:nvSpPr>
        <p:spPr>
          <a:xfrm>
            <a:off x="4648200" y="1539834"/>
            <a:ext cx="4343400" cy="51054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u="sng" dirty="0" smtClean="0">
                <a:solidFill>
                  <a:schemeClr val="bg1"/>
                </a:solidFill>
              </a:rPr>
              <a:t>CONTEXT</a:t>
            </a:r>
          </a:p>
          <a:p>
            <a:pPr marL="0" indent="0">
              <a:buFont typeface="Arial" pitchFamily="34" charset="0"/>
              <a:buNone/>
            </a:pPr>
            <a:r>
              <a:rPr lang="en-GB" dirty="0" smtClean="0">
                <a:solidFill>
                  <a:schemeClr val="bg1"/>
                </a:solidFill>
              </a:rPr>
              <a:t>What happens to E as result of betrayal</a:t>
            </a:r>
          </a:p>
          <a:p>
            <a:pPr marL="0" indent="0">
              <a:buFont typeface="Arial" pitchFamily="34" charset="0"/>
              <a:buNone/>
            </a:pPr>
            <a:r>
              <a:rPr lang="en-GB" u="sng" dirty="0" smtClean="0">
                <a:solidFill>
                  <a:schemeClr val="bg1"/>
                </a:solidFill>
              </a:rPr>
              <a:t>QUOTATION</a:t>
            </a:r>
          </a:p>
          <a:p>
            <a:pPr marL="0" indent="0">
              <a:buNone/>
            </a:pPr>
            <a:r>
              <a:rPr lang="en-GB" dirty="0">
                <a:solidFill>
                  <a:schemeClr val="bg1"/>
                </a:solidFill>
              </a:rPr>
              <a:t>“Marco…dashes into the room and faces Eddie…spits into Eddie’s </a:t>
            </a:r>
            <a:r>
              <a:rPr lang="en-GB" dirty="0" smtClean="0">
                <a:solidFill>
                  <a:schemeClr val="bg1"/>
                </a:solidFill>
              </a:rPr>
              <a:t>face…</a:t>
            </a:r>
            <a:r>
              <a:rPr lang="en-GB" dirty="0">
                <a:solidFill>
                  <a:schemeClr val="bg1"/>
                </a:solidFill>
              </a:rPr>
              <a:t>“Lipari and wife exit…Louis barely turns, then walks off</a:t>
            </a:r>
            <a:r>
              <a:rPr lang="en-GB" dirty="0" smtClean="0">
                <a:solidFill>
                  <a:schemeClr val="bg1"/>
                </a:solidFill>
              </a:rPr>
              <a:t>.” </a:t>
            </a:r>
            <a:endParaRPr lang="en-GB" dirty="0">
              <a:solidFill>
                <a:schemeClr val="bg1"/>
              </a:solidFill>
            </a:endParaRPr>
          </a:p>
          <a:p>
            <a:pPr marL="0" indent="0">
              <a:buFont typeface="Arial" pitchFamily="34" charset="0"/>
              <a:buNone/>
            </a:pPr>
            <a:r>
              <a:rPr lang="en-GB" u="sng" dirty="0" smtClean="0">
                <a:solidFill>
                  <a:schemeClr val="bg1"/>
                </a:solidFill>
              </a:rPr>
              <a:t>EXPLANATION</a:t>
            </a:r>
          </a:p>
          <a:p>
            <a:pPr marL="0" indent="0">
              <a:buFont typeface="Arial" pitchFamily="34" charset="0"/>
              <a:buNone/>
            </a:pPr>
            <a:r>
              <a:rPr lang="en-GB" dirty="0" smtClean="0">
                <a:solidFill>
                  <a:schemeClr val="bg1"/>
                </a:solidFill>
              </a:rPr>
              <a:t>Explain how community’s reaction indicates E has gone against social convention</a:t>
            </a:r>
          </a:p>
          <a:p>
            <a:pPr marL="0" indent="0">
              <a:buFont typeface="Arial" pitchFamily="34" charset="0"/>
              <a:buNone/>
            </a:pPr>
            <a:r>
              <a:rPr lang="en-GB" u="sng" dirty="0" smtClean="0">
                <a:solidFill>
                  <a:schemeClr val="bg1"/>
                </a:solidFill>
              </a:rPr>
              <a:t>LINK</a:t>
            </a:r>
          </a:p>
          <a:p>
            <a:pPr marL="0" indent="0">
              <a:buFont typeface="Arial" pitchFamily="34" charset="0"/>
              <a:buNone/>
            </a:pPr>
            <a:r>
              <a:rPr lang="en-GB" dirty="0" smtClean="0">
                <a:solidFill>
                  <a:schemeClr val="bg1"/>
                </a:solidFill>
              </a:rPr>
              <a:t>Explain how this links to idea of moral justice; respect in community</a:t>
            </a:r>
            <a:endParaRPr lang="en-GB" dirty="0">
              <a:solidFill>
                <a:schemeClr val="bg1"/>
              </a:solidFill>
            </a:endParaRPr>
          </a:p>
        </p:txBody>
      </p:sp>
    </p:spTree>
    <p:extLst>
      <p:ext uri="{BB962C8B-B14F-4D97-AF65-F5344CB8AC3E}">
        <p14:creationId xmlns:p14="http://schemas.microsoft.com/office/powerpoint/2010/main" val="2255987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a:solidFill>
                  <a:schemeClr val="bg1">
                    <a:lumMod val="95000"/>
                  </a:schemeClr>
                </a:solidFill>
              </a:rPr>
              <a:t>A View From The </a:t>
            </a:r>
            <a:r>
              <a:rPr lang="en-GB" altLang="en-US" sz="4000" b="1" u="sng" dirty="0" smtClean="0">
                <a:solidFill>
                  <a:schemeClr val="bg1">
                    <a:lumMod val="95000"/>
                  </a:schemeClr>
                </a:solidFill>
              </a:rPr>
              <a:t>Bridge: Section 1</a:t>
            </a:r>
            <a:r>
              <a:rPr lang="en-GB" altLang="en-US" sz="4000" b="1" u="sng" dirty="0">
                <a:solidFill>
                  <a:schemeClr val="bg1">
                    <a:lumMod val="95000"/>
                  </a:schemeClr>
                </a:solidFill>
              </a:rPr>
              <a:t/>
            </a:r>
            <a:br>
              <a:rPr lang="en-GB" altLang="en-US" sz="4000" b="1" u="sng" dirty="0">
                <a:solidFill>
                  <a:schemeClr val="bg1">
                    <a:lumMod val="95000"/>
                  </a:schemeClr>
                </a:solidFill>
              </a:rPr>
            </a:br>
            <a:r>
              <a:rPr lang="en-GB" altLang="en-US" sz="4000" b="1" u="sng" dirty="0" err="1" smtClean="0">
                <a:solidFill>
                  <a:schemeClr val="bg1">
                    <a:lumMod val="95000"/>
                  </a:schemeClr>
                </a:solidFill>
              </a:rPr>
              <a:t>pg</a:t>
            </a:r>
            <a:r>
              <a:rPr lang="en-GB" altLang="en-US" sz="4000" b="1" u="sng" dirty="0" smtClean="0">
                <a:solidFill>
                  <a:schemeClr val="bg1">
                    <a:lumMod val="95000"/>
                  </a:schemeClr>
                </a:solidFill>
              </a:rPr>
              <a:t> 3-18</a:t>
            </a:r>
            <a:endParaRPr lang="en-US" altLang="en-US" sz="4000" b="1" u="sng" dirty="0">
              <a:solidFill>
                <a:schemeClr val="bg1">
                  <a:lumMod val="95000"/>
                </a:schemeClr>
              </a:solidFill>
            </a:endParaRPr>
          </a:p>
        </p:txBody>
      </p:sp>
      <p:pic>
        <p:nvPicPr>
          <p:cNvPr id="2051" name="Picture 6" descr="image: postcard of Brooklyn Brid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86063" y="2362200"/>
            <a:ext cx="3571875" cy="3028950"/>
          </a:xfrm>
          <a:noFill/>
        </p:spPr>
      </p:pic>
    </p:spTree>
    <p:extLst>
      <p:ext uri="{BB962C8B-B14F-4D97-AF65-F5344CB8AC3E}">
        <p14:creationId xmlns:p14="http://schemas.microsoft.com/office/powerpoint/2010/main" val="4231444718"/>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GB" dirty="0" smtClean="0">
                <a:solidFill>
                  <a:schemeClr val="bg1"/>
                </a:solidFill>
              </a:rPr>
              <a:t>Character Plan-MP4-Climax-ending</a:t>
            </a:r>
            <a:endParaRPr lang="en-GB" dirty="0">
              <a:solidFill>
                <a:schemeClr val="bg1"/>
              </a:solidFill>
            </a:endParaRPr>
          </a:p>
        </p:txBody>
      </p:sp>
      <p:sp>
        <p:nvSpPr>
          <p:cNvPr id="3" name="Content Placeholder 2"/>
          <p:cNvSpPr>
            <a:spLocks noGrp="1"/>
          </p:cNvSpPr>
          <p:nvPr>
            <p:ph idx="1"/>
          </p:nvPr>
        </p:nvSpPr>
        <p:spPr>
          <a:xfrm>
            <a:off x="457200" y="1219200"/>
            <a:ext cx="3886200" cy="5638800"/>
          </a:xfrm>
        </p:spPr>
        <p:txBody>
          <a:bodyPr>
            <a:normAutofit fontScale="70000" lnSpcReduction="20000"/>
          </a:bodyPr>
          <a:lstStyle/>
          <a:p>
            <a:pPr marL="0" indent="0">
              <a:buNone/>
            </a:pPr>
            <a:r>
              <a:rPr lang="en-GB" u="sng" dirty="0" smtClean="0">
                <a:solidFill>
                  <a:schemeClr val="bg1"/>
                </a:solidFill>
              </a:rPr>
              <a:t>POINT</a:t>
            </a:r>
          </a:p>
          <a:p>
            <a:pPr marL="0" indent="0">
              <a:buNone/>
            </a:pPr>
            <a:r>
              <a:rPr lang="en-GB" dirty="0" smtClean="0">
                <a:solidFill>
                  <a:schemeClr val="bg1"/>
                </a:solidFill>
              </a:rPr>
              <a:t>Explain how ending is the climax of the play, why this conflict comes about</a:t>
            </a:r>
          </a:p>
          <a:p>
            <a:pPr marL="0" indent="0">
              <a:buNone/>
            </a:pPr>
            <a:r>
              <a:rPr lang="en-GB" u="sng" dirty="0" smtClean="0">
                <a:solidFill>
                  <a:schemeClr val="bg1"/>
                </a:solidFill>
              </a:rPr>
              <a:t>CONTEXT</a:t>
            </a:r>
          </a:p>
          <a:p>
            <a:pPr marL="0" indent="0">
              <a:buNone/>
            </a:pPr>
            <a:r>
              <a:rPr lang="en-GB" dirty="0" smtClean="0">
                <a:solidFill>
                  <a:schemeClr val="bg1"/>
                </a:solidFill>
              </a:rPr>
              <a:t>“He’s a rat! He belongs in the sewer!”</a:t>
            </a:r>
          </a:p>
          <a:p>
            <a:pPr marL="0" indent="0">
              <a:buNone/>
            </a:pPr>
            <a:r>
              <a:rPr lang="en-GB" u="sng" dirty="0" smtClean="0">
                <a:solidFill>
                  <a:schemeClr val="bg1"/>
                </a:solidFill>
              </a:rPr>
              <a:t>QUOTATION</a:t>
            </a:r>
            <a:endParaRPr lang="en-GB" u="sng" dirty="0">
              <a:solidFill>
                <a:schemeClr val="bg1"/>
              </a:solidFill>
            </a:endParaRPr>
          </a:p>
          <a:p>
            <a:pPr marL="0" indent="0">
              <a:buNone/>
            </a:pPr>
            <a:r>
              <a:rPr lang="en-GB" dirty="0" smtClean="0">
                <a:solidFill>
                  <a:schemeClr val="bg1"/>
                </a:solidFill>
              </a:rPr>
              <a:t>Give evidence</a:t>
            </a:r>
            <a:endParaRPr lang="en-GB" dirty="0">
              <a:solidFill>
                <a:schemeClr val="bg1"/>
              </a:solidFill>
            </a:endParaRPr>
          </a:p>
          <a:p>
            <a:pPr marL="0" indent="0">
              <a:buNone/>
            </a:pPr>
            <a:r>
              <a:rPr lang="en-GB" u="sng" dirty="0">
                <a:solidFill>
                  <a:schemeClr val="bg1"/>
                </a:solidFill>
              </a:rPr>
              <a:t>EXPLANATION</a:t>
            </a:r>
          </a:p>
          <a:p>
            <a:pPr marL="0" indent="0">
              <a:buNone/>
            </a:pPr>
            <a:r>
              <a:rPr lang="en-GB" dirty="0" smtClean="0">
                <a:solidFill>
                  <a:schemeClr val="bg1"/>
                </a:solidFill>
              </a:rPr>
              <a:t>Explain how her language indicates change in attitude towards E as result of his betrayal</a:t>
            </a:r>
          </a:p>
          <a:p>
            <a:pPr marL="0" indent="0">
              <a:buNone/>
            </a:pPr>
            <a:r>
              <a:rPr lang="en-GB" u="sng" dirty="0" smtClean="0">
                <a:solidFill>
                  <a:schemeClr val="bg1"/>
                </a:solidFill>
              </a:rPr>
              <a:t>LINK</a:t>
            </a:r>
            <a:endParaRPr lang="en-GB" u="sng" dirty="0">
              <a:solidFill>
                <a:schemeClr val="bg1"/>
              </a:solidFill>
            </a:endParaRPr>
          </a:p>
          <a:p>
            <a:pPr marL="0" indent="0">
              <a:buNone/>
            </a:pPr>
            <a:r>
              <a:rPr lang="en-GB" dirty="0" smtClean="0">
                <a:solidFill>
                  <a:schemeClr val="bg1"/>
                </a:solidFill>
              </a:rPr>
              <a:t>Explain how this links to social convention of period-reputation, community values</a:t>
            </a:r>
            <a:endParaRPr lang="en-GB" dirty="0">
              <a:solidFill>
                <a:schemeClr val="bg1"/>
              </a:solidFill>
            </a:endParaRPr>
          </a:p>
        </p:txBody>
      </p:sp>
      <p:sp>
        <p:nvSpPr>
          <p:cNvPr id="5" name="Content Placeholder 2"/>
          <p:cNvSpPr txBox="1">
            <a:spLocks/>
          </p:cNvSpPr>
          <p:nvPr/>
        </p:nvSpPr>
        <p:spPr>
          <a:xfrm>
            <a:off x="4724400" y="1143000"/>
            <a:ext cx="3886200" cy="57150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u="sng" dirty="0" smtClean="0">
                <a:solidFill>
                  <a:schemeClr val="bg1"/>
                </a:solidFill>
              </a:rPr>
              <a:t>CONTEXT</a:t>
            </a:r>
          </a:p>
          <a:p>
            <a:pPr marL="0" indent="0">
              <a:buFont typeface="Arial" pitchFamily="34" charset="0"/>
              <a:buNone/>
            </a:pPr>
            <a:r>
              <a:rPr lang="en-GB" dirty="0" smtClean="0">
                <a:solidFill>
                  <a:schemeClr val="bg1"/>
                </a:solidFill>
              </a:rPr>
              <a:t>E fighting with M</a:t>
            </a:r>
          </a:p>
          <a:p>
            <a:pPr marL="0" indent="0">
              <a:buFont typeface="Arial" pitchFamily="34" charset="0"/>
              <a:buNone/>
            </a:pPr>
            <a:r>
              <a:rPr lang="en-GB" u="sng" dirty="0" smtClean="0">
                <a:solidFill>
                  <a:schemeClr val="bg1"/>
                </a:solidFill>
              </a:rPr>
              <a:t>QUOTATION</a:t>
            </a:r>
          </a:p>
          <a:p>
            <a:pPr marL="0" indent="0">
              <a:buNone/>
            </a:pPr>
            <a:r>
              <a:rPr lang="en-GB" dirty="0">
                <a:solidFill>
                  <a:schemeClr val="bg1"/>
                </a:solidFill>
              </a:rPr>
              <a:t>“Eddie lunges with the knife. Marco grabs his arm, turning the blade inward and pressing it home…Eddie, the knife still in his hand, falls to his knees before Marco.”</a:t>
            </a:r>
          </a:p>
          <a:p>
            <a:pPr marL="0" indent="0">
              <a:buFont typeface="Arial" pitchFamily="34" charset="0"/>
              <a:buNone/>
            </a:pPr>
            <a:r>
              <a:rPr lang="en-GB" u="sng" dirty="0" smtClean="0">
                <a:solidFill>
                  <a:schemeClr val="bg1"/>
                </a:solidFill>
              </a:rPr>
              <a:t>EXPLANATION</a:t>
            </a:r>
          </a:p>
          <a:p>
            <a:pPr marL="0" indent="0">
              <a:buFont typeface="Arial" pitchFamily="34" charset="0"/>
              <a:buNone/>
            </a:pPr>
            <a:r>
              <a:rPr lang="en-GB" dirty="0" smtClean="0">
                <a:solidFill>
                  <a:schemeClr val="bg1"/>
                </a:solidFill>
              </a:rPr>
              <a:t>Explain how E’s death is symbolic of his betrayal of social convention-why this is important and his death was inevitable</a:t>
            </a:r>
          </a:p>
          <a:p>
            <a:pPr marL="0" indent="0">
              <a:buFont typeface="Arial" pitchFamily="34" charset="0"/>
              <a:buNone/>
            </a:pPr>
            <a:r>
              <a:rPr lang="en-GB" u="sng" dirty="0" smtClean="0">
                <a:solidFill>
                  <a:schemeClr val="bg1"/>
                </a:solidFill>
              </a:rPr>
              <a:t>LINK</a:t>
            </a:r>
          </a:p>
          <a:p>
            <a:pPr marL="0" indent="0">
              <a:buFont typeface="Arial" pitchFamily="34" charset="0"/>
              <a:buNone/>
            </a:pPr>
            <a:r>
              <a:rPr lang="en-GB" dirty="0" smtClean="0">
                <a:solidFill>
                  <a:schemeClr val="bg1"/>
                </a:solidFill>
              </a:rPr>
              <a:t>Explain how this links to social convention of period-moral justice vs. law</a:t>
            </a:r>
            <a:endParaRPr lang="en-GB" dirty="0">
              <a:solidFill>
                <a:schemeClr val="bg1"/>
              </a:solidFill>
            </a:endParaRPr>
          </a:p>
        </p:txBody>
      </p:sp>
    </p:spTree>
    <p:extLst>
      <p:ext uri="{BB962C8B-B14F-4D97-AF65-F5344CB8AC3E}">
        <p14:creationId xmlns:p14="http://schemas.microsoft.com/office/powerpoint/2010/main" val="157709860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Conclusion</a:t>
            </a:r>
            <a:endParaRPr lang="en-GB" dirty="0">
              <a:solidFill>
                <a:schemeClr val="bg1"/>
              </a:solidFill>
            </a:endParaRPr>
          </a:p>
        </p:txBody>
      </p:sp>
      <p:sp>
        <p:nvSpPr>
          <p:cNvPr id="3" name="Content Placeholder 2"/>
          <p:cNvSpPr>
            <a:spLocks noGrp="1"/>
          </p:cNvSpPr>
          <p:nvPr>
            <p:ph idx="1"/>
          </p:nvPr>
        </p:nvSpPr>
        <p:spPr>
          <a:xfrm>
            <a:off x="457200" y="1447800"/>
            <a:ext cx="8229600" cy="4525963"/>
          </a:xfrm>
        </p:spPr>
        <p:txBody>
          <a:bodyPr>
            <a:normAutofit/>
          </a:bodyPr>
          <a:lstStyle/>
          <a:p>
            <a:r>
              <a:rPr lang="en-GB" dirty="0">
                <a:solidFill>
                  <a:schemeClr val="bg1"/>
                </a:solidFill>
              </a:rPr>
              <a:t>Summarise how playwright has </a:t>
            </a:r>
            <a:r>
              <a:rPr lang="en-GB" dirty="0" smtClean="0">
                <a:solidFill>
                  <a:schemeClr val="bg1"/>
                </a:solidFill>
              </a:rPr>
              <a:t>portrayed this character </a:t>
            </a:r>
            <a:r>
              <a:rPr lang="en-GB" dirty="0">
                <a:solidFill>
                  <a:schemeClr val="bg1"/>
                </a:solidFill>
              </a:rPr>
              <a:t>effectively</a:t>
            </a:r>
          </a:p>
          <a:p>
            <a:pPr marL="0" indent="0">
              <a:buNone/>
            </a:pPr>
            <a:endParaRPr lang="en-GB" dirty="0">
              <a:solidFill>
                <a:schemeClr val="bg1"/>
              </a:solidFill>
            </a:endParaRPr>
          </a:p>
          <a:p>
            <a:r>
              <a:rPr lang="en-GB" dirty="0">
                <a:solidFill>
                  <a:schemeClr val="bg1"/>
                </a:solidFill>
              </a:rPr>
              <a:t>Explain why </a:t>
            </a:r>
            <a:r>
              <a:rPr lang="en-GB" dirty="0" smtClean="0">
                <a:solidFill>
                  <a:schemeClr val="bg1"/>
                </a:solidFill>
              </a:rPr>
              <a:t>this character </a:t>
            </a:r>
            <a:r>
              <a:rPr lang="en-GB" dirty="0">
                <a:solidFill>
                  <a:schemeClr val="bg1"/>
                </a:solidFill>
              </a:rPr>
              <a:t>is important in play-link to main themes</a:t>
            </a:r>
          </a:p>
          <a:p>
            <a:endParaRPr lang="en-GB" dirty="0">
              <a:solidFill>
                <a:schemeClr val="bg1"/>
              </a:solidFill>
            </a:endParaRPr>
          </a:p>
        </p:txBody>
      </p:sp>
    </p:spTree>
    <p:extLst>
      <p:ext uri="{BB962C8B-B14F-4D97-AF65-F5344CB8AC3E}">
        <p14:creationId xmlns:p14="http://schemas.microsoft.com/office/powerpoint/2010/main" val="860103485"/>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a:xfrm>
            <a:off x="457200" y="457200"/>
            <a:ext cx="8229600" cy="1143000"/>
          </a:xfrm>
        </p:spPr>
        <p:txBody>
          <a:bodyPr>
            <a:normAutofit fontScale="90000"/>
          </a:bodyPr>
          <a:lstStyle/>
          <a:p>
            <a:pPr eaLnBrk="1" hangingPunct="1"/>
            <a:r>
              <a:rPr lang="en-GB" altLang="en-US" sz="4000" b="1" u="sng" dirty="0" smtClean="0">
                <a:solidFill>
                  <a:schemeClr val="bg1">
                    <a:lumMod val="95000"/>
                  </a:schemeClr>
                </a:solidFill>
              </a:rPr>
              <a:t>Essay Writing 101-</a:t>
            </a:r>
            <a:br>
              <a:rPr lang="en-GB" altLang="en-US" sz="4000" b="1" u="sng" dirty="0" smtClean="0">
                <a:solidFill>
                  <a:schemeClr val="bg1">
                    <a:lumMod val="95000"/>
                  </a:schemeClr>
                </a:solidFill>
              </a:rPr>
            </a:br>
            <a:r>
              <a:rPr lang="en-GB" altLang="en-US" sz="4000" b="1" u="sng" dirty="0" smtClean="0">
                <a:solidFill>
                  <a:schemeClr val="bg1">
                    <a:lumMod val="95000"/>
                  </a:schemeClr>
                </a:solidFill>
              </a:rPr>
              <a:t>Decoding Questions and Writing Introductions</a:t>
            </a:r>
            <a:endParaRPr lang="en-US" altLang="en-US" sz="4000" b="1" u="sng" dirty="0">
              <a:solidFill>
                <a:schemeClr val="bg1">
                  <a:lumMod val="95000"/>
                </a:schemeClr>
              </a:solidFill>
            </a:endParaRPr>
          </a:p>
        </p:txBody>
      </p:sp>
      <p:pic>
        <p:nvPicPr>
          <p:cNvPr id="5" name="irc_mi" descr="http://i1.wp.com/www.quirkychrissy.com/wp-content/uploads/2012/11/sloth_sitting_school_desk1.jpg?resize=350%2C200">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221" y="2286000"/>
            <a:ext cx="5583555" cy="3190875"/>
          </a:xfrm>
          <a:prstGeom prst="rect">
            <a:avLst/>
          </a:prstGeom>
          <a:noFill/>
          <a:ln>
            <a:noFill/>
          </a:ln>
        </p:spPr>
      </p:pic>
    </p:spTree>
    <p:extLst>
      <p:ext uri="{BB962C8B-B14F-4D97-AF65-F5344CB8AC3E}">
        <p14:creationId xmlns:p14="http://schemas.microsoft.com/office/powerpoint/2010/main" val="3169442060"/>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Decoding Questions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One of the main issues many students struggle with is understanding exactly what the question is asking you to do.</a:t>
            </a:r>
          </a:p>
          <a:p>
            <a:endParaRPr lang="en-GB" dirty="0">
              <a:solidFill>
                <a:schemeClr val="bg1"/>
              </a:solidFill>
            </a:endParaRPr>
          </a:p>
          <a:p>
            <a:r>
              <a:rPr lang="en-GB" dirty="0" smtClean="0">
                <a:solidFill>
                  <a:schemeClr val="bg1"/>
                </a:solidFill>
              </a:rPr>
              <a:t>You need to see through all the ‘essay talk’ and be able to pick out the key information.</a:t>
            </a:r>
            <a:endParaRPr lang="en-GB" dirty="0">
              <a:solidFill>
                <a:schemeClr val="bg1"/>
              </a:solidFill>
            </a:endParaRPr>
          </a:p>
        </p:txBody>
      </p:sp>
      <p:pic>
        <p:nvPicPr>
          <p:cNvPr id="4" name="irc_mi" descr="http://www.dehumane.org/images/content/pagebuilder/kitten-reading.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1" y="4953001"/>
            <a:ext cx="4191000" cy="1905000"/>
          </a:xfrm>
          <a:prstGeom prst="rect">
            <a:avLst/>
          </a:prstGeom>
          <a:noFill/>
          <a:ln>
            <a:noFill/>
          </a:ln>
        </p:spPr>
      </p:pic>
    </p:spTree>
    <p:extLst>
      <p:ext uri="{BB962C8B-B14F-4D97-AF65-F5344CB8AC3E}">
        <p14:creationId xmlns:p14="http://schemas.microsoft.com/office/powerpoint/2010/main" val="3460437898"/>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 Process</a:t>
            </a:r>
            <a:endParaRPr lang="en-GB" dirty="0">
              <a:solidFill>
                <a:schemeClr val="bg1"/>
              </a:solidFill>
            </a:endParaRPr>
          </a:p>
        </p:txBody>
      </p:sp>
      <p:sp>
        <p:nvSpPr>
          <p:cNvPr id="3" name="Content Placeholder 2"/>
          <p:cNvSpPr>
            <a:spLocks noGrp="1"/>
          </p:cNvSpPr>
          <p:nvPr>
            <p:ph idx="1"/>
          </p:nvPr>
        </p:nvSpPr>
        <p:spPr>
          <a:xfrm>
            <a:off x="457200" y="1600201"/>
            <a:ext cx="8229600" cy="3810000"/>
          </a:xfrm>
        </p:spPr>
        <p:txBody>
          <a:bodyPr>
            <a:normAutofit fontScale="77500" lnSpcReduction="20000"/>
          </a:bodyPr>
          <a:lstStyle/>
          <a:p>
            <a:r>
              <a:rPr lang="en-GB" dirty="0" smtClean="0">
                <a:solidFill>
                  <a:schemeClr val="bg1"/>
                </a:solidFill>
              </a:rPr>
              <a:t>Always </a:t>
            </a:r>
            <a:r>
              <a:rPr lang="en-GB" dirty="0">
                <a:solidFill>
                  <a:schemeClr val="bg1"/>
                </a:solidFill>
              </a:rPr>
              <a:t>read the question carefully, considering both parts</a:t>
            </a:r>
            <a:r>
              <a:rPr lang="en-GB" dirty="0" smtClean="0">
                <a:solidFill>
                  <a:schemeClr val="bg1"/>
                </a:solidFill>
              </a:rPr>
              <a:t>.</a:t>
            </a:r>
            <a:endParaRPr lang="en-GB" sz="2700" dirty="0">
              <a:solidFill>
                <a:schemeClr val="bg1"/>
              </a:solidFill>
            </a:endParaRPr>
          </a:p>
          <a:p>
            <a:endParaRPr lang="en-GB" dirty="0">
              <a:solidFill>
                <a:schemeClr val="bg1"/>
              </a:solidFill>
            </a:endParaRPr>
          </a:p>
          <a:p>
            <a:r>
              <a:rPr lang="en-GB" dirty="0" smtClean="0">
                <a:solidFill>
                  <a:schemeClr val="bg1"/>
                </a:solidFill>
              </a:rPr>
              <a:t>Underline </a:t>
            </a:r>
            <a:r>
              <a:rPr lang="en-GB" dirty="0">
                <a:solidFill>
                  <a:schemeClr val="bg1"/>
                </a:solidFill>
              </a:rPr>
              <a:t>key words from it that you will use from the beginning of your essay right through to the end.</a:t>
            </a:r>
          </a:p>
          <a:p>
            <a:endParaRPr lang="en-GB" dirty="0">
              <a:solidFill>
                <a:schemeClr val="bg1"/>
              </a:solidFill>
            </a:endParaRPr>
          </a:p>
          <a:p>
            <a:r>
              <a:rPr lang="en-GB" dirty="0" smtClean="0">
                <a:solidFill>
                  <a:schemeClr val="bg1"/>
                </a:solidFill>
              </a:rPr>
              <a:t>The </a:t>
            </a:r>
            <a:r>
              <a:rPr lang="en-GB" dirty="0">
                <a:solidFill>
                  <a:schemeClr val="bg1"/>
                </a:solidFill>
              </a:rPr>
              <a:t>starting point of your essay should focus on the question, not the text you have studied. </a:t>
            </a:r>
            <a:endParaRPr lang="en-GB" dirty="0" smtClean="0">
              <a:solidFill>
                <a:schemeClr val="bg1"/>
              </a:solidFill>
            </a:endParaRPr>
          </a:p>
          <a:p>
            <a:endParaRPr lang="en-GB" dirty="0">
              <a:solidFill>
                <a:schemeClr val="bg1"/>
              </a:solidFill>
            </a:endParaRPr>
          </a:p>
          <a:p>
            <a:r>
              <a:rPr lang="en-GB" dirty="0" smtClean="0">
                <a:solidFill>
                  <a:schemeClr val="bg1"/>
                </a:solidFill>
              </a:rPr>
              <a:t>Pay </a:t>
            </a:r>
            <a:r>
              <a:rPr lang="en-GB" dirty="0">
                <a:solidFill>
                  <a:schemeClr val="bg1"/>
                </a:solidFill>
              </a:rPr>
              <a:t>attention to ‘the magic box’…</a:t>
            </a:r>
          </a:p>
          <a:p>
            <a:endParaRPr lang="en-GB" dirty="0">
              <a:solidFill>
                <a:schemeClr val="bg1"/>
              </a:solidFill>
            </a:endParaRPr>
          </a:p>
        </p:txBody>
      </p:sp>
      <p:sp>
        <p:nvSpPr>
          <p:cNvPr id="4" name="Text Box 4"/>
          <p:cNvSpPr txBox="1"/>
          <p:nvPr/>
        </p:nvSpPr>
        <p:spPr>
          <a:xfrm>
            <a:off x="1371600" y="4953000"/>
            <a:ext cx="6296025" cy="154305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dirty="0"/>
              <a:t>Answers to questions on Drama should refer to the text and to such relevant features as characterisation, key scene(s), structure, climax, theme, plot, conflict, setting...</a:t>
            </a:r>
          </a:p>
        </p:txBody>
      </p:sp>
    </p:spTree>
    <p:extLst>
      <p:ext uri="{BB962C8B-B14F-4D97-AF65-F5344CB8AC3E}">
        <p14:creationId xmlns:p14="http://schemas.microsoft.com/office/powerpoint/2010/main" val="404771703"/>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dirty="0" smtClean="0">
                <a:solidFill>
                  <a:schemeClr val="bg1"/>
                </a:solidFill>
              </a:rPr>
              <a:t>Choose </a:t>
            </a:r>
            <a:r>
              <a:rPr lang="en-GB" dirty="0">
                <a:solidFill>
                  <a:schemeClr val="bg1"/>
                </a:solidFill>
              </a:rPr>
              <a:t>a </a:t>
            </a:r>
            <a:r>
              <a:rPr lang="en-GB" u="sng" dirty="0">
                <a:solidFill>
                  <a:schemeClr val="bg1"/>
                </a:solidFill>
              </a:rPr>
              <a:t>play</a:t>
            </a:r>
            <a:r>
              <a:rPr lang="en-GB" dirty="0">
                <a:solidFill>
                  <a:schemeClr val="bg1"/>
                </a:solidFill>
              </a:rPr>
              <a:t> in which a </a:t>
            </a:r>
            <a:r>
              <a:rPr lang="en-GB" u="sng" dirty="0">
                <a:solidFill>
                  <a:schemeClr val="bg1"/>
                </a:solidFill>
              </a:rPr>
              <a:t>central character </a:t>
            </a:r>
            <a:r>
              <a:rPr lang="en-GB" dirty="0">
                <a:solidFill>
                  <a:schemeClr val="bg1"/>
                </a:solidFill>
              </a:rPr>
              <a:t>is in </a:t>
            </a:r>
            <a:r>
              <a:rPr lang="en-GB" u="sng" dirty="0">
                <a:solidFill>
                  <a:schemeClr val="bg1"/>
                </a:solidFill>
              </a:rPr>
              <a:t>conflict with </a:t>
            </a:r>
            <a:r>
              <a:rPr lang="en-GB" dirty="0">
                <a:solidFill>
                  <a:schemeClr val="bg1"/>
                </a:solidFill>
              </a:rPr>
              <a:t>or </a:t>
            </a:r>
            <a:r>
              <a:rPr lang="en-GB" u="sng" dirty="0">
                <a:solidFill>
                  <a:schemeClr val="bg1"/>
                </a:solidFill>
              </a:rPr>
              <a:t>rejects another character</a:t>
            </a:r>
            <a:r>
              <a:rPr lang="en-GB" u="sng" dirty="0" smtClean="0">
                <a:solidFill>
                  <a:schemeClr val="bg1"/>
                </a:solidFill>
              </a:rPr>
              <a:t>.</a:t>
            </a:r>
          </a:p>
          <a:p>
            <a:pPr marL="0" indent="0">
              <a:buNone/>
            </a:pPr>
            <a:endParaRPr lang="en-GB" dirty="0">
              <a:solidFill>
                <a:schemeClr val="bg1"/>
              </a:solidFill>
            </a:endParaRPr>
          </a:p>
          <a:p>
            <a:pPr marL="0" indent="0">
              <a:buNone/>
            </a:pPr>
            <a:r>
              <a:rPr lang="en-GB" u="sng" dirty="0">
                <a:solidFill>
                  <a:schemeClr val="bg1"/>
                </a:solidFill>
              </a:rPr>
              <a:t>Briefly explain </a:t>
            </a:r>
            <a:r>
              <a:rPr lang="en-GB" dirty="0">
                <a:solidFill>
                  <a:schemeClr val="bg1"/>
                </a:solidFill>
              </a:rPr>
              <a:t>the </a:t>
            </a:r>
            <a:r>
              <a:rPr lang="en-GB" u="sng" dirty="0">
                <a:solidFill>
                  <a:schemeClr val="bg1"/>
                </a:solidFill>
              </a:rPr>
              <a:t>circumstances of the conflict or rejection </a:t>
            </a:r>
            <a:r>
              <a:rPr lang="en-GB" dirty="0">
                <a:solidFill>
                  <a:schemeClr val="bg1"/>
                </a:solidFill>
              </a:rPr>
              <a:t>and go on to </a:t>
            </a:r>
            <a:r>
              <a:rPr lang="en-GB" u="sng" dirty="0">
                <a:solidFill>
                  <a:schemeClr val="bg1"/>
                </a:solidFill>
              </a:rPr>
              <a:t>discuss the consequences of this conflict</a:t>
            </a:r>
            <a:r>
              <a:rPr lang="en-GB" dirty="0">
                <a:solidFill>
                  <a:schemeClr val="bg1"/>
                </a:solidFill>
              </a:rPr>
              <a:t> or </a:t>
            </a:r>
            <a:r>
              <a:rPr lang="en-GB" u="sng" dirty="0">
                <a:solidFill>
                  <a:schemeClr val="bg1"/>
                </a:solidFill>
              </a:rPr>
              <a:t>rejection</a:t>
            </a:r>
            <a:r>
              <a:rPr lang="en-GB" dirty="0">
                <a:solidFill>
                  <a:schemeClr val="bg1"/>
                </a:solidFill>
              </a:rPr>
              <a:t> for the </a:t>
            </a:r>
            <a:r>
              <a:rPr lang="en-GB" u="sng" dirty="0">
                <a:solidFill>
                  <a:schemeClr val="bg1"/>
                </a:solidFill>
              </a:rPr>
              <a:t>play as a whole.</a:t>
            </a:r>
          </a:p>
          <a:p>
            <a:endParaRPr lang="en-GB" dirty="0">
              <a:solidFill>
                <a:schemeClr val="bg1"/>
              </a:solidFill>
            </a:endParaRPr>
          </a:p>
        </p:txBody>
      </p:sp>
      <p:cxnSp>
        <p:nvCxnSpPr>
          <p:cNvPr id="5" name="Straight Connector 4"/>
          <p:cNvCxnSpPr/>
          <p:nvPr/>
        </p:nvCxnSpPr>
        <p:spPr>
          <a:xfrm flipH="1" flipV="1">
            <a:off x="2057400" y="1371600"/>
            <a:ext cx="60960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715000" y="1437167"/>
            <a:ext cx="60960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09800" y="2590800"/>
            <a:ext cx="45720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72000" y="2590800"/>
            <a:ext cx="685800"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493335" y="3200400"/>
            <a:ext cx="2764465"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58000" y="3200400"/>
            <a:ext cx="45720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77563" y="4648200"/>
            <a:ext cx="45720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64735" y="5257800"/>
            <a:ext cx="457200"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200" y="887416"/>
            <a:ext cx="2971800" cy="646331"/>
          </a:xfrm>
          <a:prstGeom prst="rect">
            <a:avLst/>
          </a:prstGeom>
          <a:solidFill>
            <a:schemeClr val="accent1"/>
          </a:solidFill>
        </p:spPr>
        <p:txBody>
          <a:bodyPr wrap="square" rtlCol="0">
            <a:spAutoFit/>
          </a:bodyPr>
          <a:lstStyle/>
          <a:p>
            <a:r>
              <a:rPr lang="en-GB" dirty="0" smtClean="0">
                <a:solidFill>
                  <a:schemeClr val="bg1"/>
                </a:solidFill>
              </a:rPr>
              <a:t>Make sure you’re in the right question section!</a:t>
            </a:r>
            <a:endParaRPr lang="en-GB" dirty="0">
              <a:solidFill>
                <a:schemeClr val="bg1"/>
              </a:solidFill>
            </a:endParaRPr>
          </a:p>
        </p:txBody>
      </p:sp>
      <p:sp>
        <p:nvSpPr>
          <p:cNvPr id="21" name="TextBox 20"/>
          <p:cNvSpPr txBox="1"/>
          <p:nvPr/>
        </p:nvSpPr>
        <p:spPr>
          <a:xfrm>
            <a:off x="5829300" y="790836"/>
            <a:ext cx="2971800" cy="646331"/>
          </a:xfrm>
          <a:prstGeom prst="rect">
            <a:avLst/>
          </a:prstGeom>
          <a:solidFill>
            <a:schemeClr val="accent1"/>
          </a:solidFill>
        </p:spPr>
        <p:txBody>
          <a:bodyPr wrap="square" rtlCol="0">
            <a:spAutoFit/>
          </a:bodyPr>
          <a:lstStyle/>
          <a:p>
            <a:r>
              <a:rPr lang="en-GB" dirty="0" smtClean="0">
                <a:solidFill>
                  <a:schemeClr val="bg1"/>
                </a:solidFill>
              </a:rPr>
              <a:t>Does this idea suit your text/text’s main character?</a:t>
            </a:r>
            <a:endParaRPr lang="en-GB" dirty="0">
              <a:solidFill>
                <a:schemeClr val="bg1"/>
              </a:solidFill>
            </a:endParaRPr>
          </a:p>
        </p:txBody>
      </p:sp>
      <p:sp>
        <p:nvSpPr>
          <p:cNvPr id="22" name="TextBox 21"/>
          <p:cNvSpPr txBox="1"/>
          <p:nvPr/>
        </p:nvSpPr>
        <p:spPr>
          <a:xfrm>
            <a:off x="2493335" y="2630269"/>
            <a:ext cx="2971800" cy="646331"/>
          </a:xfrm>
          <a:prstGeom prst="rect">
            <a:avLst/>
          </a:prstGeom>
          <a:solidFill>
            <a:schemeClr val="accent1"/>
          </a:solidFill>
        </p:spPr>
        <p:txBody>
          <a:bodyPr wrap="square" rtlCol="0">
            <a:spAutoFit/>
          </a:bodyPr>
          <a:lstStyle/>
          <a:p>
            <a:r>
              <a:rPr lang="en-GB" dirty="0" smtClean="0">
                <a:solidFill>
                  <a:schemeClr val="bg1"/>
                </a:solidFill>
              </a:rPr>
              <a:t>Is there a clear negative relationship?</a:t>
            </a:r>
            <a:endParaRPr lang="en-GB" dirty="0">
              <a:solidFill>
                <a:schemeClr val="bg1"/>
              </a:solidFill>
            </a:endParaRPr>
          </a:p>
        </p:txBody>
      </p:sp>
      <p:sp>
        <p:nvSpPr>
          <p:cNvPr id="23" name="TextBox 22"/>
          <p:cNvSpPr txBox="1"/>
          <p:nvPr/>
        </p:nvSpPr>
        <p:spPr>
          <a:xfrm>
            <a:off x="5234763" y="2851666"/>
            <a:ext cx="2971800" cy="369332"/>
          </a:xfrm>
          <a:prstGeom prst="rect">
            <a:avLst/>
          </a:prstGeom>
          <a:solidFill>
            <a:schemeClr val="accent1"/>
          </a:solidFill>
        </p:spPr>
        <p:txBody>
          <a:bodyPr wrap="square" rtlCol="0">
            <a:spAutoFit/>
          </a:bodyPr>
          <a:lstStyle/>
          <a:p>
            <a:r>
              <a:rPr lang="en-GB" dirty="0" smtClean="0">
                <a:solidFill>
                  <a:schemeClr val="bg1"/>
                </a:solidFill>
              </a:rPr>
              <a:t>How does it begin/arise?</a:t>
            </a:r>
            <a:endParaRPr lang="en-GB" dirty="0">
              <a:solidFill>
                <a:schemeClr val="bg1"/>
              </a:solidFill>
            </a:endParaRPr>
          </a:p>
        </p:txBody>
      </p:sp>
      <p:sp>
        <p:nvSpPr>
          <p:cNvPr id="25" name="TextBox 24"/>
          <p:cNvSpPr txBox="1"/>
          <p:nvPr/>
        </p:nvSpPr>
        <p:spPr>
          <a:xfrm>
            <a:off x="4114800" y="4800600"/>
            <a:ext cx="2971800" cy="369332"/>
          </a:xfrm>
          <a:prstGeom prst="rect">
            <a:avLst/>
          </a:prstGeom>
          <a:solidFill>
            <a:schemeClr val="accent1"/>
          </a:solidFill>
        </p:spPr>
        <p:txBody>
          <a:bodyPr wrap="square" rtlCol="0">
            <a:spAutoFit/>
          </a:bodyPr>
          <a:lstStyle/>
          <a:p>
            <a:r>
              <a:rPr lang="en-GB" dirty="0" smtClean="0">
                <a:solidFill>
                  <a:schemeClr val="bg1"/>
                </a:solidFill>
              </a:rPr>
              <a:t>What does it lead to?</a:t>
            </a:r>
            <a:endParaRPr lang="en-GB" dirty="0">
              <a:solidFill>
                <a:schemeClr val="bg1"/>
              </a:solidFill>
            </a:endParaRPr>
          </a:p>
        </p:txBody>
      </p:sp>
      <p:sp>
        <p:nvSpPr>
          <p:cNvPr id="26" name="TextBox 25"/>
          <p:cNvSpPr txBox="1"/>
          <p:nvPr/>
        </p:nvSpPr>
        <p:spPr>
          <a:xfrm>
            <a:off x="1371600" y="5440326"/>
            <a:ext cx="2971800" cy="646331"/>
          </a:xfrm>
          <a:prstGeom prst="rect">
            <a:avLst/>
          </a:prstGeom>
          <a:solidFill>
            <a:schemeClr val="accent1"/>
          </a:solidFill>
        </p:spPr>
        <p:txBody>
          <a:bodyPr wrap="square" rtlCol="0">
            <a:spAutoFit/>
          </a:bodyPr>
          <a:lstStyle/>
          <a:p>
            <a:r>
              <a:rPr lang="en-GB" dirty="0" smtClean="0">
                <a:solidFill>
                  <a:schemeClr val="bg1"/>
                </a:solidFill>
              </a:rPr>
              <a:t>How does it relate to the wider ideas/themes?</a:t>
            </a:r>
            <a:endParaRPr lang="en-GB" dirty="0">
              <a:solidFill>
                <a:schemeClr val="bg1"/>
              </a:solidFill>
            </a:endParaRPr>
          </a:p>
        </p:txBody>
      </p:sp>
    </p:spTree>
    <p:extLst>
      <p:ext uri="{BB962C8B-B14F-4D97-AF65-F5344CB8AC3E}">
        <p14:creationId xmlns:p14="http://schemas.microsoft.com/office/powerpoint/2010/main" val="2443233232"/>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Your turn!</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solidFill>
                  <a:schemeClr val="bg1"/>
                </a:solidFill>
              </a:rPr>
              <a:t>Each pair will decode a question for the class and explain</a:t>
            </a:r>
          </a:p>
          <a:p>
            <a:endParaRPr lang="en-GB" dirty="0">
              <a:solidFill>
                <a:schemeClr val="bg1"/>
              </a:solidFill>
            </a:endParaRPr>
          </a:p>
          <a:p>
            <a:r>
              <a:rPr lang="en-GB" dirty="0" smtClean="0">
                <a:solidFill>
                  <a:schemeClr val="bg1"/>
                </a:solidFill>
              </a:rPr>
              <a:t>Q2-Patrycja and Marta</a:t>
            </a:r>
          </a:p>
          <a:p>
            <a:r>
              <a:rPr lang="en-GB" dirty="0" smtClean="0">
                <a:solidFill>
                  <a:schemeClr val="bg1"/>
                </a:solidFill>
              </a:rPr>
              <a:t>Q3-Amy and Mandy</a:t>
            </a:r>
          </a:p>
          <a:p>
            <a:r>
              <a:rPr lang="en-GB" dirty="0" smtClean="0">
                <a:solidFill>
                  <a:schemeClr val="bg1"/>
                </a:solidFill>
              </a:rPr>
              <a:t>Q4-Shea and James</a:t>
            </a:r>
          </a:p>
          <a:p>
            <a:r>
              <a:rPr lang="en-GB" dirty="0" smtClean="0">
                <a:solidFill>
                  <a:schemeClr val="bg1"/>
                </a:solidFill>
              </a:rPr>
              <a:t>Q5-Katie and Sophie</a:t>
            </a:r>
          </a:p>
          <a:p>
            <a:r>
              <a:rPr lang="en-GB" dirty="0" smtClean="0">
                <a:solidFill>
                  <a:schemeClr val="bg1"/>
                </a:solidFill>
              </a:rPr>
              <a:t>Q6-Arran and Shannon</a:t>
            </a:r>
          </a:p>
          <a:p>
            <a:r>
              <a:rPr lang="en-GB" dirty="0" smtClean="0">
                <a:solidFill>
                  <a:schemeClr val="bg1"/>
                </a:solidFill>
              </a:rPr>
              <a:t>Q8-Joseph and Nixon</a:t>
            </a:r>
            <a:endParaRPr lang="en-GB" dirty="0">
              <a:solidFill>
                <a:schemeClr val="bg1"/>
              </a:solidFill>
            </a:endParaRPr>
          </a:p>
        </p:txBody>
      </p:sp>
    </p:spTree>
    <p:extLst>
      <p:ext uri="{BB962C8B-B14F-4D97-AF65-F5344CB8AC3E}">
        <p14:creationId xmlns:p14="http://schemas.microsoft.com/office/powerpoint/2010/main" val="3862457513"/>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Your Essay</a:t>
            </a:r>
            <a:endParaRPr lang="en-GB" dirty="0">
              <a:solidFill>
                <a:schemeClr val="bg1"/>
              </a:solidFill>
            </a:endParaRPr>
          </a:p>
        </p:txBody>
      </p:sp>
      <p:sp>
        <p:nvSpPr>
          <p:cNvPr id="3" name="Content Placeholder 2"/>
          <p:cNvSpPr>
            <a:spLocks noGrp="1"/>
          </p:cNvSpPr>
          <p:nvPr>
            <p:ph idx="1"/>
          </p:nvPr>
        </p:nvSpPr>
        <p:spPr>
          <a:xfrm>
            <a:off x="457200" y="1600201"/>
            <a:ext cx="6248400" cy="4267200"/>
          </a:xfrm>
        </p:spPr>
        <p:txBody>
          <a:bodyPr>
            <a:normAutofit fontScale="92500" lnSpcReduction="20000"/>
          </a:bodyPr>
          <a:lstStyle/>
          <a:p>
            <a:r>
              <a:rPr lang="en-GB" dirty="0" smtClean="0">
                <a:solidFill>
                  <a:schemeClr val="bg1"/>
                </a:solidFill>
              </a:rPr>
              <a:t>In an exam, it doesn’t hurt to make a small plan of action for your essay, to give yourself focus and ensure you stay on task</a:t>
            </a:r>
          </a:p>
          <a:p>
            <a:r>
              <a:rPr lang="en-GB" dirty="0" smtClean="0">
                <a:solidFill>
                  <a:schemeClr val="bg1"/>
                </a:solidFill>
              </a:rPr>
              <a:t>This could be a series of bullet points, a mind map or a few scribbles in a margin</a:t>
            </a:r>
          </a:p>
          <a:p>
            <a:r>
              <a:rPr lang="en-GB" dirty="0" smtClean="0">
                <a:solidFill>
                  <a:schemeClr val="bg1"/>
                </a:solidFill>
              </a:rPr>
              <a:t>It will help you structure your essay well and adhere to what the question is asking</a:t>
            </a:r>
          </a:p>
          <a:p>
            <a:endParaRPr lang="en-GB" dirty="0">
              <a:solidFill>
                <a:schemeClr val="bg1"/>
              </a:solidFill>
            </a:endParaRPr>
          </a:p>
        </p:txBody>
      </p:sp>
      <p:pic>
        <p:nvPicPr>
          <p:cNvPr id="4" name="Picture 3" descr="http://jmarkmiller.net/wp-content/uploads/2014/10/If-you-fail-to-plan.jpg"/>
          <p:cNvPicPr/>
          <p:nvPr/>
        </p:nvPicPr>
        <p:blipFill>
          <a:blip r:embed="rId2" cstate="print"/>
          <a:srcRect/>
          <a:stretch>
            <a:fillRect/>
          </a:stretch>
        </p:blipFill>
        <p:spPr bwMode="auto">
          <a:xfrm>
            <a:off x="6588016" y="4286250"/>
            <a:ext cx="257175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Tips</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lvl="0"/>
            <a:r>
              <a:rPr lang="en-GB" dirty="0" smtClean="0">
                <a:solidFill>
                  <a:schemeClr val="bg1"/>
                </a:solidFill>
              </a:rPr>
              <a:t>focus specifically on what is being asked-what type of Q, and what key aspects of the play you are looking at-e.g. theme, character, key scene, conflict, etc.</a:t>
            </a:r>
          </a:p>
          <a:p>
            <a:pPr lvl="0"/>
            <a:r>
              <a:rPr lang="en-GB" dirty="0" smtClean="0">
                <a:solidFill>
                  <a:schemeClr val="bg1"/>
                </a:solidFill>
              </a:rPr>
              <a:t>think about the key moments in the play that relate to your Q-key scenes, climax, etc</a:t>
            </a:r>
          </a:p>
          <a:p>
            <a:pPr lvl="0"/>
            <a:r>
              <a:rPr lang="en-GB" dirty="0" smtClean="0">
                <a:solidFill>
                  <a:schemeClr val="bg1"/>
                </a:solidFill>
              </a:rPr>
              <a:t>plan your essay chronologically-follow the order of the play in order to show how a theme is developed, a character changes, conflict grows, etc.</a:t>
            </a:r>
          </a:p>
          <a:p>
            <a:endParaRPr lang="en-GB" dirty="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Your Essay</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u="sng" dirty="0" smtClean="0">
                <a:solidFill>
                  <a:schemeClr val="bg1"/>
                </a:solidFill>
              </a:rPr>
              <a:t>Question</a:t>
            </a:r>
          </a:p>
          <a:p>
            <a:pPr marL="0" indent="0">
              <a:buNone/>
            </a:pPr>
            <a:r>
              <a:rPr lang="en-GB" dirty="0" smtClean="0">
                <a:solidFill>
                  <a:schemeClr val="bg1"/>
                </a:solidFill>
              </a:rPr>
              <a:t>Choose a play in which a </a:t>
            </a:r>
            <a:r>
              <a:rPr lang="en-GB" u="sng" dirty="0" smtClean="0">
                <a:solidFill>
                  <a:schemeClr val="bg1"/>
                </a:solidFill>
              </a:rPr>
              <a:t>central character </a:t>
            </a:r>
            <a:r>
              <a:rPr lang="en-GB" dirty="0" smtClean="0">
                <a:solidFill>
                  <a:schemeClr val="bg1"/>
                </a:solidFill>
              </a:rPr>
              <a:t>is in </a:t>
            </a:r>
            <a:r>
              <a:rPr lang="en-GB" u="sng" dirty="0" smtClean="0">
                <a:solidFill>
                  <a:schemeClr val="bg1"/>
                </a:solidFill>
              </a:rPr>
              <a:t>conflict with </a:t>
            </a:r>
            <a:r>
              <a:rPr lang="en-GB" dirty="0" smtClean="0">
                <a:solidFill>
                  <a:schemeClr val="bg1"/>
                </a:solidFill>
              </a:rPr>
              <a:t>or </a:t>
            </a:r>
            <a:r>
              <a:rPr lang="en-GB" u="sng" dirty="0" smtClean="0">
                <a:solidFill>
                  <a:schemeClr val="bg1"/>
                </a:solidFill>
              </a:rPr>
              <a:t>rejects</a:t>
            </a:r>
            <a:r>
              <a:rPr lang="en-GB" dirty="0" smtClean="0">
                <a:solidFill>
                  <a:schemeClr val="bg1"/>
                </a:solidFill>
              </a:rPr>
              <a:t> another character.</a:t>
            </a:r>
          </a:p>
          <a:p>
            <a:pPr marL="0" indent="0">
              <a:buNone/>
            </a:pPr>
            <a:r>
              <a:rPr lang="en-GB" u="sng" dirty="0" smtClean="0">
                <a:solidFill>
                  <a:schemeClr val="bg1"/>
                </a:solidFill>
              </a:rPr>
              <a:t>Briefly explain the circumstances of the conflict or rejection </a:t>
            </a:r>
            <a:r>
              <a:rPr lang="en-GB" dirty="0" smtClean="0">
                <a:solidFill>
                  <a:schemeClr val="bg1"/>
                </a:solidFill>
              </a:rPr>
              <a:t>and go on to </a:t>
            </a:r>
            <a:r>
              <a:rPr lang="en-GB" u="sng" dirty="0" smtClean="0">
                <a:solidFill>
                  <a:schemeClr val="bg1"/>
                </a:solidFill>
              </a:rPr>
              <a:t>discuss the consequences of this conflict or rejection </a:t>
            </a:r>
            <a:r>
              <a:rPr lang="en-GB" dirty="0" smtClean="0">
                <a:solidFill>
                  <a:schemeClr val="bg1"/>
                </a:solidFill>
              </a:rPr>
              <a:t>for the </a:t>
            </a:r>
            <a:r>
              <a:rPr lang="en-GB" u="sng" dirty="0" smtClean="0">
                <a:solidFill>
                  <a:schemeClr val="bg1"/>
                </a:solidFill>
              </a:rPr>
              <a:t>play as a whole</a:t>
            </a:r>
            <a:r>
              <a:rPr lang="en-GB" dirty="0" smtClean="0">
                <a:solidFill>
                  <a:schemeClr val="bg1"/>
                </a:solidFill>
              </a:rPr>
              <a:t>.</a:t>
            </a:r>
          </a:p>
          <a:p>
            <a:pPr marL="0" indent="0">
              <a:buNone/>
            </a:pPr>
            <a:endParaRPr lang="en-GB" dirty="0" smtClean="0">
              <a:solidFill>
                <a:schemeClr val="bg1"/>
              </a:solidFill>
            </a:endParaRPr>
          </a:p>
          <a:p>
            <a:pPr marL="0" indent="0">
              <a:buNone/>
            </a:pPr>
            <a:endParaRPr lang="en-GB"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Today</a:t>
            </a:r>
            <a:endParaRPr lang="en-GB" dirty="0">
              <a:solidFill>
                <a:schemeClr val="bg1">
                  <a:lumMod val="95000"/>
                </a:schemeClr>
              </a:solidFill>
            </a:endParaRPr>
          </a:p>
        </p:txBody>
      </p:sp>
      <p:sp>
        <p:nvSpPr>
          <p:cNvPr id="3" name="Content Placeholder 2"/>
          <p:cNvSpPr>
            <a:spLocks noGrp="1"/>
          </p:cNvSpPr>
          <p:nvPr>
            <p:ph idx="1"/>
          </p:nvPr>
        </p:nvSpPr>
        <p:spPr/>
        <p:txBody>
          <a:bodyPr/>
          <a:lstStyle/>
          <a:p>
            <a:r>
              <a:rPr lang="en-GB" dirty="0" smtClean="0">
                <a:solidFill>
                  <a:schemeClr val="bg1">
                    <a:lumMod val="95000"/>
                  </a:schemeClr>
                </a:solidFill>
              </a:rPr>
              <a:t>We will read through pages 3-18 together</a:t>
            </a:r>
          </a:p>
          <a:p>
            <a:r>
              <a:rPr lang="en-GB" dirty="0" smtClean="0">
                <a:solidFill>
                  <a:schemeClr val="bg1">
                    <a:lumMod val="95000"/>
                  </a:schemeClr>
                </a:solidFill>
              </a:rPr>
              <a:t>No scenes, so we will stop at key points in the act</a:t>
            </a:r>
            <a:endParaRPr lang="en-GB" dirty="0">
              <a:solidFill>
                <a:schemeClr val="bg1">
                  <a:lumMod val="95000"/>
                </a:schemeClr>
              </a:solidFill>
            </a:endParaRPr>
          </a:p>
        </p:txBody>
      </p:sp>
    </p:spTree>
    <p:extLst>
      <p:ext uri="{BB962C8B-B14F-4D97-AF65-F5344CB8AC3E}">
        <p14:creationId xmlns:p14="http://schemas.microsoft.com/office/powerpoint/2010/main" val="4218285929"/>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Essay-Conflict</a:t>
            </a:r>
            <a:endParaRPr lang="en-GB" dirty="0">
              <a:solidFill>
                <a:schemeClr val="bg1"/>
              </a:solidFill>
            </a:endParaRPr>
          </a:p>
        </p:txBody>
      </p:sp>
      <p:sp>
        <p:nvSpPr>
          <p:cNvPr id="4" name="Oval 3"/>
          <p:cNvSpPr/>
          <p:nvPr/>
        </p:nvSpPr>
        <p:spPr>
          <a:xfrm>
            <a:off x="2743200" y="2514600"/>
            <a:ext cx="3886200"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124200" y="2971800"/>
            <a:ext cx="3048000" cy="1323439"/>
          </a:xfrm>
          <a:prstGeom prst="rect">
            <a:avLst/>
          </a:prstGeom>
          <a:noFill/>
        </p:spPr>
        <p:txBody>
          <a:bodyPr wrap="square" rtlCol="0">
            <a:spAutoFit/>
          </a:bodyPr>
          <a:lstStyle/>
          <a:p>
            <a:pPr algn="ctr"/>
            <a:r>
              <a:rPr lang="en-GB" sz="4000" dirty="0" smtClean="0">
                <a:solidFill>
                  <a:schemeClr val="bg1"/>
                </a:solidFill>
              </a:rPr>
              <a:t>Conflict AVFTB Essay</a:t>
            </a:r>
            <a:endParaRPr lang="en-GB" sz="4000" dirty="0">
              <a:solidFill>
                <a:schemeClr val="bg1"/>
              </a:solidFill>
            </a:endParaRPr>
          </a:p>
        </p:txBody>
      </p:sp>
      <p:cxnSp>
        <p:nvCxnSpPr>
          <p:cNvPr id="7" name="Straight Connector 6"/>
          <p:cNvCxnSpPr>
            <a:stCxn id="4" idx="1"/>
          </p:cNvCxnSpPr>
          <p:nvPr/>
        </p:nvCxnSpPr>
        <p:spPr>
          <a:xfrm flipH="1" flipV="1">
            <a:off x="2209800" y="2362200"/>
            <a:ext cx="1102521" cy="5094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 y="1447800"/>
            <a:ext cx="2819400" cy="954107"/>
          </a:xfrm>
          <a:prstGeom prst="rect">
            <a:avLst/>
          </a:prstGeom>
          <a:noFill/>
        </p:spPr>
        <p:txBody>
          <a:bodyPr wrap="square" rtlCol="0">
            <a:spAutoFit/>
          </a:bodyPr>
          <a:lstStyle/>
          <a:p>
            <a:r>
              <a:rPr lang="en-GB" sz="2800" u="sng" dirty="0" smtClean="0">
                <a:solidFill>
                  <a:schemeClr val="bg1"/>
                </a:solidFill>
              </a:rPr>
              <a:t>Conflict/Rejection-who?</a:t>
            </a:r>
            <a:endParaRPr lang="en-GB" sz="2800" u="sng" dirty="0">
              <a:solidFill>
                <a:schemeClr val="bg1"/>
              </a:solidFill>
            </a:endParaRPr>
          </a:p>
        </p:txBody>
      </p:sp>
      <p:sp>
        <p:nvSpPr>
          <p:cNvPr id="9" name="TextBox 8"/>
          <p:cNvSpPr txBox="1"/>
          <p:nvPr/>
        </p:nvSpPr>
        <p:spPr>
          <a:xfrm>
            <a:off x="5791200" y="1295400"/>
            <a:ext cx="2819400" cy="523220"/>
          </a:xfrm>
          <a:prstGeom prst="rect">
            <a:avLst/>
          </a:prstGeom>
          <a:noFill/>
        </p:spPr>
        <p:txBody>
          <a:bodyPr wrap="square" rtlCol="0">
            <a:spAutoFit/>
          </a:bodyPr>
          <a:lstStyle/>
          <a:p>
            <a:r>
              <a:rPr lang="en-GB" sz="2800" u="sng" dirty="0" smtClean="0">
                <a:solidFill>
                  <a:schemeClr val="bg1"/>
                </a:solidFill>
              </a:rPr>
              <a:t>Key Moments</a:t>
            </a:r>
            <a:endParaRPr lang="en-GB" sz="2800" u="sng" dirty="0">
              <a:solidFill>
                <a:schemeClr val="bg1"/>
              </a:solidFill>
            </a:endParaRPr>
          </a:p>
        </p:txBody>
      </p:sp>
      <p:cxnSp>
        <p:nvCxnSpPr>
          <p:cNvPr id="10" name="Straight Connector 9"/>
          <p:cNvCxnSpPr/>
          <p:nvPr/>
        </p:nvCxnSpPr>
        <p:spPr>
          <a:xfrm flipV="1">
            <a:off x="5369722" y="1828800"/>
            <a:ext cx="497678" cy="73809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67000" y="4548096"/>
            <a:ext cx="569122" cy="4049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4495800"/>
            <a:ext cx="2819400" cy="954107"/>
          </a:xfrm>
          <a:prstGeom prst="rect">
            <a:avLst/>
          </a:prstGeom>
          <a:noFill/>
        </p:spPr>
        <p:txBody>
          <a:bodyPr wrap="square" rtlCol="0">
            <a:spAutoFit/>
          </a:bodyPr>
          <a:lstStyle/>
          <a:p>
            <a:r>
              <a:rPr lang="en-GB" sz="2800" u="sng" dirty="0" smtClean="0">
                <a:solidFill>
                  <a:schemeClr val="bg1"/>
                </a:solidFill>
              </a:rPr>
              <a:t>Message/related themes</a:t>
            </a:r>
            <a:endParaRPr lang="en-GB" sz="2800" u="sng" dirty="0">
              <a:solidFill>
                <a:schemeClr val="bg1"/>
              </a:solidFill>
            </a:endParaRP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Essay-Conflict</a:t>
            </a:r>
            <a:endParaRPr lang="en-GB" dirty="0">
              <a:solidFill>
                <a:schemeClr val="bg1"/>
              </a:solidFill>
            </a:endParaRPr>
          </a:p>
        </p:txBody>
      </p:sp>
      <p:sp>
        <p:nvSpPr>
          <p:cNvPr id="4" name="Oval 3"/>
          <p:cNvSpPr/>
          <p:nvPr/>
        </p:nvSpPr>
        <p:spPr>
          <a:xfrm>
            <a:off x="2743200" y="2514600"/>
            <a:ext cx="3886200"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124200" y="2971800"/>
            <a:ext cx="3048000" cy="1323439"/>
          </a:xfrm>
          <a:prstGeom prst="rect">
            <a:avLst/>
          </a:prstGeom>
          <a:noFill/>
        </p:spPr>
        <p:txBody>
          <a:bodyPr wrap="square" rtlCol="0">
            <a:spAutoFit/>
          </a:bodyPr>
          <a:lstStyle/>
          <a:p>
            <a:pPr algn="ctr"/>
            <a:r>
              <a:rPr lang="en-GB" sz="4000" dirty="0" smtClean="0">
                <a:solidFill>
                  <a:schemeClr val="bg1"/>
                </a:solidFill>
              </a:rPr>
              <a:t>Conflict AVFTB Essay</a:t>
            </a:r>
            <a:endParaRPr lang="en-GB" sz="4000" dirty="0">
              <a:solidFill>
                <a:schemeClr val="bg1"/>
              </a:solidFill>
            </a:endParaRPr>
          </a:p>
        </p:txBody>
      </p:sp>
      <p:cxnSp>
        <p:nvCxnSpPr>
          <p:cNvPr id="7" name="Straight Connector 6"/>
          <p:cNvCxnSpPr>
            <a:stCxn id="4" idx="1"/>
          </p:cNvCxnSpPr>
          <p:nvPr/>
        </p:nvCxnSpPr>
        <p:spPr>
          <a:xfrm flipH="1" flipV="1">
            <a:off x="2209800" y="2362200"/>
            <a:ext cx="1102521" cy="5094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 y="1447800"/>
            <a:ext cx="2819400" cy="3108543"/>
          </a:xfrm>
          <a:prstGeom prst="rect">
            <a:avLst/>
          </a:prstGeom>
          <a:noFill/>
        </p:spPr>
        <p:txBody>
          <a:bodyPr wrap="square" rtlCol="0">
            <a:spAutoFit/>
          </a:bodyPr>
          <a:lstStyle/>
          <a:p>
            <a:r>
              <a:rPr lang="en-GB" sz="2800" u="sng" dirty="0" smtClean="0">
                <a:solidFill>
                  <a:schemeClr val="bg1"/>
                </a:solidFill>
              </a:rPr>
              <a:t>Conflict/Rejection-who?</a:t>
            </a:r>
          </a:p>
          <a:p>
            <a:r>
              <a:rPr lang="en-GB" sz="2800" dirty="0" smtClean="0">
                <a:solidFill>
                  <a:schemeClr val="bg1"/>
                </a:solidFill>
              </a:rPr>
              <a:t>Eddie and Rodolpho-conflict and rejection</a:t>
            </a:r>
          </a:p>
          <a:p>
            <a:r>
              <a:rPr lang="en-GB" sz="2800" dirty="0" smtClean="0">
                <a:solidFill>
                  <a:schemeClr val="bg1"/>
                </a:solidFill>
              </a:rPr>
              <a:t>Eddie and Marco-conflict</a:t>
            </a:r>
            <a:endParaRPr lang="en-GB" sz="2800" dirty="0">
              <a:solidFill>
                <a:schemeClr val="bg1"/>
              </a:solidFill>
            </a:endParaRPr>
          </a:p>
        </p:txBody>
      </p:sp>
      <p:sp>
        <p:nvSpPr>
          <p:cNvPr id="9" name="TextBox 8"/>
          <p:cNvSpPr txBox="1"/>
          <p:nvPr/>
        </p:nvSpPr>
        <p:spPr>
          <a:xfrm>
            <a:off x="6324600" y="1056144"/>
            <a:ext cx="2819400" cy="4585871"/>
          </a:xfrm>
          <a:prstGeom prst="rect">
            <a:avLst/>
          </a:prstGeom>
          <a:noFill/>
        </p:spPr>
        <p:txBody>
          <a:bodyPr wrap="square" rtlCol="0">
            <a:spAutoFit/>
          </a:bodyPr>
          <a:lstStyle/>
          <a:p>
            <a:r>
              <a:rPr lang="en-GB" sz="2400" u="sng" dirty="0" smtClean="0">
                <a:solidFill>
                  <a:schemeClr val="bg1"/>
                </a:solidFill>
              </a:rPr>
              <a:t>Key Moments</a:t>
            </a:r>
          </a:p>
          <a:p>
            <a:pPr marL="457200" indent="-457200">
              <a:buFont typeface="Arial" pitchFamily="34" charset="0"/>
              <a:buChar char="•"/>
            </a:pPr>
            <a:r>
              <a:rPr lang="en-GB" sz="2400" dirty="0" smtClean="0">
                <a:solidFill>
                  <a:schemeClr val="bg1"/>
                </a:solidFill>
              </a:rPr>
              <a:t>The kissing scene</a:t>
            </a:r>
          </a:p>
          <a:p>
            <a:pPr marL="457200" indent="-457200">
              <a:buFont typeface="Arial" pitchFamily="34" charset="0"/>
              <a:buChar char="•"/>
            </a:pPr>
            <a:r>
              <a:rPr lang="en-GB" sz="2400" dirty="0" smtClean="0">
                <a:solidFill>
                  <a:schemeClr val="bg1"/>
                </a:solidFill>
              </a:rPr>
              <a:t>The ending-Eddie’s death</a:t>
            </a:r>
          </a:p>
          <a:p>
            <a:pPr marL="457200" indent="-457200">
              <a:buFont typeface="Arial" pitchFamily="34" charset="0"/>
              <a:buChar char="•"/>
            </a:pPr>
            <a:r>
              <a:rPr lang="en-GB" sz="2400" dirty="0" smtClean="0">
                <a:solidFill>
                  <a:schemeClr val="bg1"/>
                </a:solidFill>
              </a:rPr>
              <a:t>The chair scene/boxing scene</a:t>
            </a:r>
          </a:p>
          <a:p>
            <a:pPr marL="457200" indent="-457200">
              <a:buFont typeface="Arial" pitchFamily="34" charset="0"/>
              <a:buChar char="•"/>
            </a:pPr>
            <a:r>
              <a:rPr lang="en-GB" sz="2400" dirty="0" smtClean="0">
                <a:solidFill>
                  <a:schemeClr val="bg1"/>
                </a:solidFill>
              </a:rPr>
              <a:t>Eddie-</a:t>
            </a:r>
            <a:r>
              <a:rPr lang="en-GB" sz="2400" dirty="0" err="1" smtClean="0">
                <a:solidFill>
                  <a:schemeClr val="bg1"/>
                </a:solidFill>
              </a:rPr>
              <a:t>phonebox</a:t>
            </a:r>
            <a:r>
              <a:rPr lang="en-GB" sz="2400" dirty="0" smtClean="0">
                <a:solidFill>
                  <a:schemeClr val="bg1"/>
                </a:solidFill>
              </a:rPr>
              <a:t> scene-consequences-community</a:t>
            </a:r>
          </a:p>
          <a:p>
            <a:pPr marL="457200" indent="-457200">
              <a:buFont typeface="Arial" pitchFamily="34" charset="0"/>
              <a:buChar char="•"/>
            </a:pPr>
            <a:endParaRPr lang="en-GB" sz="2800" dirty="0">
              <a:solidFill>
                <a:schemeClr val="bg1"/>
              </a:solidFill>
            </a:endParaRPr>
          </a:p>
        </p:txBody>
      </p:sp>
      <p:cxnSp>
        <p:nvCxnSpPr>
          <p:cNvPr id="10" name="Straight Connector 9"/>
          <p:cNvCxnSpPr/>
          <p:nvPr/>
        </p:nvCxnSpPr>
        <p:spPr>
          <a:xfrm flipV="1">
            <a:off x="5369722" y="1828800"/>
            <a:ext cx="497678" cy="73809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67000" y="4548096"/>
            <a:ext cx="569122" cy="4049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1925" y="4750548"/>
            <a:ext cx="4114800" cy="954107"/>
          </a:xfrm>
          <a:prstGeom prst="rect">
            <a:avLst/>
          </a:prstGeom>
          <a:noFill/>
        </p:spPr>
        <p:txBody>
          <a:bodyPr wrap="square" rtlCol="0">
            <a:spAutoFit/>
          </a:bodyPr>
          <a:lstStyle/>
          <a:p>
            <a:r>
              <a:rPr lang="en-GB" sz="2800" u="sng" dirty="0" smtClean="0">
                <a:solidFill>
                  <a:schemeClr val="bg1"/>
                </a:solidFill>
              </a:rPr>
              <a:t>Message/related themes</a:t>
            </a:r>
          </a:p>
          <a:p>
            <a:r>
              <a:rPr lang="en-GB" sz="2800" dirty="0" smtClean="0">
                <a:solidFill>
                  <a:schemeClr val="bg1"/>
                </a:solidFill>
              </a:rPr>
              <a:t>Toxic masculinity</a:t>
            </a:r>
            <a:endParaRPr lang="en-GB" sz="2800" dirty="0">
              <a:solidFill>
                <a:schemeClr val="bg1"/>
              </a:solidFill>
            </a:endParaRPr>
          </a:p>
        </p:txBody>
      </p:sp>
    </p:spTree>
    <p:extLst>
      <p:ext uri="{BB962C8B-B14F-4D97-AF65-F5344CB8AC3E}">
        <p14:creationId xmlns:p14="http://schemas.microsoft.com/office/powerpoint/2010/main" val="992253198"/>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bg1"/>
                </a:solidFill>
              </a:rPr>
              <a:t>To write a good intro, you have to have TASTE</a:t>
            </a:r>
          </a:p>
        </p:txBody>
      </p:sp>
      <p:sp>
        <p:nvSpPr>
          <p:cNvPr id="3" name="Content Placeholder 2"/>
          <p:cNvSpPr>
            <a:spLocks noGrp="1"/>
          </p:cNvSpPr>
          <p:nvPr>
            <p:ph idx="1"/>
          </p:nvPr>
        </p:nvSpPr>
        <p:spPr/>
        <p:txBody>
          <a:bodyPr/>
          <a:lstStyle/>
          <a:p>
            <a:r>
              <a:rPr lang="en-GB" dirty="0" smtClean="0">
                <a:solidFill>
                  <a:schemeClr val="bg1"/>
                </a:solidFill>
              </a:rPr>
              <a:t>Your introduction to an essay should be fairly identical in any task, until you get to referring to the question and techniques</a:t>
            </a:r>
          </a:p>
          <a:p>
            <a:endParaRPr lang="en-GB" dirty="0">
              <a:solidFill>
                <a:schemeClr val="bg1"/>
              </a:solidFill>
            </a:endParaRPr>
          </a:p>
          <a:p>
            <a:r>
              <a:rPr lang="en-GB" dirty="0" smtClean="0">
                <a:solidFill>
                  <a:schemeClr val="bg1"/>
                </a:solidFill>
              </a:rPr>
              <a:t>Use the TASTE acronym to help you remember what to include</a:t>
            </a:r>
            <a:endParaRPr lang="en-GB" dirty="0">
              <a:solidFill>
                <a:schemeClr val="bg1"/>
              </a:solidFill>
            </a:endParaRPr>
          </a:p>
        </p:txBody>
      </p:sp>
      <p:pic>
        <p:nvPicPr>
          <p:cNvPr id="4" name="irc_mi" descr="https://lorijo.files.wordpress.com/2011/11/beginning-sound-of-music.jpg?w=748">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675" y="4328291"/>
            <a:ext cx="3743325" cy="2495550"/>
          </a:xfrm>
          <a:prstGeom prst="rect">
            <a:avLst/>
          </a:prstGeom>
          <a:noFill/>
          <a:ln>
            <a:noFill/>
          </a:ln>
        </p:spPr>
      </p:pic>
    </p:spTree>
    <p:extLst>
      <p:ext uri="{BB962C8B-B14F-4D97-AF65-F5344CB8AC3E}">
        <p14:creationId xmlns:p14="http://schemas.microsoft.com/office/powerpoint/2010/main" val="1949291602"/>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rPr>
              <a:t>TASTE</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sz="6000" dirty="0" smtClean="0">
                <a:solidFill>
                  <a:schemeClr val="bg1"/>
                </a:solidFill>
              </a:rPr>
              <a:t>T</a:t>
            </a:r>
            <a:r>
              <a:rPr lang="en-GB" dirty="0" smtClean="0">
                <a:solidFill>
                  <a:schemeClr val="bg1"/>
                </a:solidFill>
              </a:rPr>
              <a:t>itle (name of text)</a:t>
            </a:r>
          </a:p>
          <a:p>
            <a:pPr marL="0" indent="0">
              <a:buNone/>
            </a:pPr>
            <a:r>
              <a:rPr lang="en-GB" sz="6000" dirty="0" smtClean="0">
                <a:solidFill>
                  <a:schemeClr val="bg1"/>
                </a:solidFill>
              </a:rPr>
              <a:t>A</a:t>
            </a:r>
            <a:r>
              <a:rPr lang="en-GB" dirty="0" smtClean="0">
                <a:solidFill>
                  <a:schemeClr val="bg1"/>
                </a:solidFill>
              </a:rPr>
              <a:t>uthor (who wrote text)</a:t>
            </a:r>
          </a:p>
          <a:p>
            <a:pPr marL="0" indent="0">
              <a:buNone/>
            </a:pPr>
            <a:r>
              <a:rPr lang="en-GB" sz="6000" dirty="0" smtClean="0">
                <a:solidFill>
                  <a:schemeClr val="bg1"/>
                </a:solidFill>
              </a:rPr>
              <a:t>S</a:t>
            </a:r>
            <a:r>
              <a:rPr lang="en-GB" dirty="0" smtClean="0">
                <a:solidFill>
                  <a:schemeClr val="bg1"/>
                </a:solidFill>
              </a:rPr>
              <a:t>ummary (what happens, where, when)</a:t>
            </a:r>
          </a:p>
          <a:p>
            <a:pPr marL="0" indent="0">
              <a:buNone/>
            </a:pPr>
            <a:r>
              <a:rPr lang="en-GB" sz="6000" dirty="0" smtClean="0">
                <a:solidFill>
                  <a:schemeClr val="bg1"/>
                </a:solidFill>
              </a:rPr>
              <a:t>T</a:t>
            </a:r>
            <a:r>
              <a:rPr lang="en-GB" dirty="0" smtClean="0">
                <a:solidFill>
                  <a:schemeClr val="bg1"/>
                </a:solidFill>
              </a:rPr>
              <a:t>ask (link to Q)</a:t>
            </a:r>
          </a:p>
          <a:p>
            <a:pPr marL="0" indent="0">
              <a:buNone/>
            </a:pPr>
            <a:r>
              <a:rPr lang="en-GB" sz="6000" dirty="0" smtClean="0">
                <a:solidFill>
                  <a:schemeClr val="bg1"/>
                </a:solidFill>
              </a:rPr>
              <a:t>E</a:t>
            </a:r>
            <a:r>
              <a:rPr lang="en-GB" dirty="0" smtClean="0">
                <a:solidFill>
                  <a:schemeClr val="bg1"/>
                </a:solidFill>
              </a:rPr>
              <a:t>xplain techniques (how does writer do this?)</a:t>
            </a:r>
          </a:p>
        </p:txBody>
      </p:sp>
    </p:spTree>
    <p:extLst>
      <p:ext uri="{BB962C8B-B14F-4D97-AF65-F5344CB8AC3E}">
        <p14:creationId xmlns:p14="http://schemas.microsoft.com/office/powerpoint/2010/main" val="958580615"/>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381000" y="685800"/>
            <a:ext cx="6477000" cy="5562600"/>
          </a:xfrm>
        </p:spPr>
        <p:txBody>
          <a:bodyPr>
            <a:normAutofit fontScale="70000" lnSpcReduction="20000"/>
          </a:bodyPr>
          <a:lstStyle/>
          <a:p>
            <a:pPr marL="0" indent="0">
              <a:buNone/>
            </a:pPr>
            <a:r>
              <a:rPr lang="en-GB" b="1" dirty="0" smtClean="0">
                <a:solidFill>
                  <a:schemeClr val="bg1"/>
                </a:solidFill>
              </a:rPr>
              <a:t>Question</a:t>
            </a:r>
          </a:p>
          <a:p>
            <a:pPr marL="0" indent="0">
              <a:buNone/>
            </a:pPr>
            <a:r>
              <a:rPr lang="en-GB" dirty="0" smtClean="0">
                <a:solidFill>
                  <a:schemeClr val="bg1"/>
                </a:solidFill>
              </a:rPr>
              <a:t>Choose </a:t>
            </a:r>
            <a:r>
              <a:rPr lang="en-GB" dirty="0">
                <a:solidFill>
                  <a:schemeClr val="bg1"/>
                </a:solidFill>
              </a:rPr>
              <a:t>a novel or short story or work of non-fiction which </a:t>
            </a:r>
            <a:r>
              <a:rPr lang="en-GB" dirty="0" smtClean="0">
                <a:solidFill>
                  <a:schemeClr val="bg1"/>
                </a:solidFill>
              </a:rPr>
              <a:t>theme of moral or social significance.</a:t>
            </a:r>
          </a:p>
          <a:p>
            <a:pPr marL="0" indent="0">
              <a:buNone/>
            </a:pPr>
            <a:r>
              <a:rPr lang="en-GB" dirty="0" smtClean="0">
                <a:solidFill>
                  <a:schemeClr val="bg1"/>
                </a:solidFill>
              </a:rPr>
              <a:t>With reference to appropriate techniques, explain how the writer develops this theme and discuss why its development adds to your appreciation of the text as a whole.</a:t>
            </a:r>
            <a:endParaRPr lang="en-GB" dirty="0">
              <a:solidFill>
                <a:schemeClr val="bg1"/>
              </a:solidFill>
            </a:endParaRPr>
          </a:p>
          <a:p>
            <a:pPr marL="0" indent="0">
              <a:buNone/>
            </a:pPr>
            <a:endParaRPr lang="en-GB" b="1" dirty="0" smtClean="0">
              <a:solidFill>
                <a:schemeClr val="bg1"/>
              </a:solidFill>
            </a:endParaRPr>
          </a:p>
          <a:p>
            <a:pPr marL="0" indent="0">
              <a:buNone/>
            </a:pPr>
            <a:r>
              <a:rPr lang="en-GB" b="1" dirty="0" smtClean="0">
                <a:solidFill>
                  <a:schemeClr val="bg1"/>
                </a:solidFill>
              </a:rPr>
              <a:t>Introduction</a:t>
            </a:r>
            <a:endParaRPr lang="en-GB" dirty="0">
              <a:solidFill>
                <a:schemeClr val="bg1"/>
              </a:solidFill>
            </a:endParaRPr>
          </a:p>
          <a:p>
            <a:pPr marL="0" indent="0">
              <a:buNone/>
            </a:pPr>
            <a:r>
              <a:rPr lang="en-GB" dirty="0">
                <a:solidFill>
                  <a:srgbClr val="FF0000"/>
                </a:solidFill>
              </a:rPr>
              <a:t>‘Of Mice and Men’ </a:t>
            </a:r>
            <a:r>
              <a:rPr lang="en-GB" dirty="0">
                <a:solidFill>
                  <a:schemeClr val="bg1"/>
                </a:solidFill>
              </a:rPr>
              <a:t>by </a:t>
            </a:r>
            <a:r>
              <a:rPr lang="en-GB" dirty="0">
                <a:solidFill>
                  <a:srgbClr val="00B050"/>
                </a:solidFill>
              </a:rPr>
              <a:t>John Steinbeck </a:t>
            </a:r>
            <a:r>
              <a:rPr lang="en-GB" dirty="0">
                <a:solidFill>
                  <a:schemeClr val="bg1"/>
                </a:solidFill>
              </a:rPr>
              <a:t>is a </a:t>
            </a:r>
            <a:r>
              <a:rPr lang="en-GB" dirty="0">
                <a:solidFill>
                  <a:schemeClr val="accent6">
                    <a:lumMod val="75000"/>
                  </a:schemeClr>
                </a:solidFill>
              </a:rPr>
              <a:t>novella set in 1930s California, which focuses on the life of working farm hands struggling to get by during a time of great poverty. </a:t>
            </a:r>
            <a:r>
              <a:rPr lang="en-GB" dirty="0">
                <a:solidFill>
                  <a:schemeClr val="accent5">
                    <a:lumMod val="75000"/>
                  </a:schemeClr>
                </a:solidFill>
              </a:rPr>
              <a:t>This novella deals with </a:t>
            </a:r>
            <a:r>
              <a:rPr lang="en-GB" dirty="0" smtClean="0">
                <a:solidFill>
                  <a:schemeClr val="accent5">
                    <a:lumMod val="75000"/>
                  </a:schemeClr>
                </a:solidFill>
              </a:rPr>
              <a:t>the important social issues of the time in America, as a result of The Great Depression, focusing primarily on disillusionment </a:t>
            </a:r>
            <a:r>
              <a:rPr lang="en-GB" dirty="0">
                <a:solidFill>
                  <a:schemeClr val="accent5">
                    <a:lumMod val="75000"/>
                  </a:schemeClr>
                </a:solidFill>
              </a:rPr>
              <a:t>with The American Dream, and the </a:t>
            </a:r>
            <a:r>
              <a:rPr lang="en-GB" dirty="0" smtClean="0">
                <a:solidFill>
                  <a:schemeClr val="accent5">
                    <a:lumMod val="75000"/>
                  </a:schemeClr>
                </a:solidFill>
              </a:rPr>
              <a:t>inability for many struggling Americans to achieve </a:t>
            </a:r>
            <a:r>
              <a:rPr lang="en-GB" dirty="0">
                <a:solidFill>
                  <a:schemeClr val="accent5">
                    <a:lumMod val="75000"/>
                  </a:schemeClr>
                </a:solidFill>
              </a:rPr>
              <a:t>this goal.</a:t>
            </a:r>
            <a:r>
              <a:rPr lang="en-GB" dirty="0">
                <a:solidFill>
                  <a:schemeClr val="accent4">
                    <a:lumMod val="75000"/>
                  </a:schemeClr>
                </a:solidFill>
              </a:rPr>
              <a:t> </a:t>
            </a:r>
            <a:r>
              <a:rPr lang="en-GB" dirty="0">
                <a:solidFill>
                  <a:srgbClr val="FFFF00"/>
                </a:solidFill>
              </a:rPr>
              <a:t>Steinbeck </a:t>
            </a:r>
            <a:r>
              <a:rPr lang="en-GB" dirty="0" smtClean="0">
                <a:solidFill>
                  <a:srgbClr val="FFFF00"/>
                </a:solidFill>
              </a:rPr>
              <a:t>develops  </a:t>
            </a:r>
            <a:r>
              <a:rPr lang="en-GB" dirty="0">
                <a:solidFill>
                  <a:srgbClr val="FFFF00"/>
                </a:solidFill>
              </a:rPr>
              <a:t>this theme through careful use of characterisation, key incident and symbolism.</a:t>
            </a:r>
          </a:p>
          <a:p>
            <a:endParaRPr lang="en-GB" dirty="0">
              <a:solidFill>
                <a:schemeClr val="bg1"/>
              </a:solidFill>
            </a:endParaRPr>
          </a:p>
        </p:txBody>
      </p:sp>
      <p:sp>
        <p:nvSpPr>
          <p:cNvPr id="4" name="Content Placeholder 2"/>
          <p:cNvSpPr txBox="1">
            <a:spLocks/>
          </p:cNvSpPr>
          <p:nvPr/>
        </p:nvSpPr>
        <p:spPr>
          <a:xfrm>
            <a:off x="6705600" y="381000"/>
            <a:ext cx="2514600" cy="4144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rgbClr val="FF0000"/>
                </a:solidFill>
              </a:rPr>
              <a:t>T</a:t>
            </a:r>
            <a:r>
              <a:rPr lang="en-GB" dirty="0" smtClean="0">
                <a:solidFill>
                  <a:srgbClr val="FF0000"/>
                </a:solidFill>
              </a:rPr>
              <a:t>itle (name of text)</a:t>
            </a:r>
          </a:p>
          <a:p>
            <a:pPr marL="0" indent="0">
              <a:buFont typeface="Arial" pitchFamily="34" charset="0"/>
              <a:buNone/>
            </a:pPr>
            <a:r>
              <a:rPr lang="en-GB" sz="6000" dirty="0" smtClean="0">
                <a:solidFill>
                  <a:srgbClr val="00B050"/>
                </a:solidFill>
              </a:rPr>
              <a:t>A</a:t>
            </a:r>
            <a:r>
              <a:rPr lang="en-GB" dirty="0" smtClean="0">
                <a:solidFill>
                  <a:srgbClr val="00B050"/>
                </a:solidFill>
              </a:rPr>
              <a:t>uthor (who wrote text)</a:t>
            </a:r>
          </a:p>
          <a:p>
            <a:pPr marL="0" indent="0">
              <a:buFont typeface="Arial" pitchFamily="34" charset="0"/>
              <a:buNone/>
            </a:pPr>
            <a:r>
              <a:rPr lang="en-GB" sz="6000" dirty="0" smtClean="0">
                <a:solidFill>
                  <a:schemeClr val="accent6">
                    <a:lumMod val="75000"/>
                  </a:schemeClr>
                </a:solidFill>
              </a:rPr>
              <a:t>S</a:t>
            </a:r>
            <a:r>
              <a:rPr lang="en-GB" dirty="0" smtClean="0">
                <a:solidFill>
                  <a:schemeClr val="accent6">
                    <a:lumMod val="75000"/>
                  </a:schemeClr>
                </a:solidFill>
              </a:rPr>
              <a:t>ummary (what happens, where, when)</a:t>
            </a:r>
          </a:p>
          <a:p>
            <a:pPr marL="0" indent="0">
              <a:buFont typeface="Arial" pitchFamily="34" charset="0"/>
              <a:buNone/>
            </a:pPr>
            <a:r>
              <a:rPr lang="en-GB" sz="6000" dirty="0" smtClean="0">
                <a:solidFill>
                  <a:schemeClr val="accent5">
                    <a:lumMod val="75000"/>
                  </a:schemeClr>
                </a:solidFill>
              </a:rPr>
              <a:t>T</a:t>
            </a:r>
            <a:r>
              <a:rPr lang="en-GB" dirty="0" smtClean="0">
                <a:solidFill>
                  <a:schemeClr val="accent5">
                    <a:lumMod val="75000"/>
                  </a:schemeClr>
                </a:solidFill>
              </a:rPr>
              <a:t>ask (link to Q)</a:t>
            </a:r>
          </a:p>
          <a:p>
            <a:pPr marL="0" indent="0">
              <a:buFont typeface="Arial" pitchFamily="34" charset="0"/>
              <a:buNone/>
            </a:pPr>
            <a:r>
              <a:rPr lang="en-GB" sz="6000" dirty="0" smtClean="0">
                <a:solidFill>
                  <a:srgbClr val="FFFF00"/>
                </a:solidFill>
              </a:rPr>
              <a:t>E</a:t>
            </a:r>
            <a:r>
              <a:rPr lang="en-GB" dirty="0" smtClean="0">
                <a:solidFill>
                  <a:srgbClr val="FFFF00"/>
                </a:solidFill>
              </a:rPr>
              <a:t>xplain techniques (how does writer do this?)</a:t>
            </a:r>
          </a:p>
        </p:txBody>
      </p:sp>
    </p:spTree>
    <p:extLst>
      <p:ext uri="{BB962C8B-B14F-4D97-AF65-F5344CB8AC3E}">
        <p14:creationId xmlns:p14="http://schemas.microsoft.com/office/powerpoint/2010/main" val="1661520271"/>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What we can prep-TAS</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solidFill>
                  <a:schemeClr val="bg1"/>
                </a:solidFill>
              </a:rPr>
              <a:t>We can very easily prepare for part of the introduction in advance, and use the same </a:t>
            </a:r>
          </a:p>
          <a:p>
            <a:r>
              <a:rPr lang="en-GB" dirty="0" smtClean="0">
                <a:solidFill>
                  <a:schemeClr val="bg1"/>
                </a:solidFill>
              </a:rPr>
              <a:t>Title</a:t>
            </a:r>
          </a:p>
          <a:p>
            <a:r>
              <a:rPr lang="en-GB" dirty="0" smtClean="0">
                <a:solidFill>
                  <a:schemeClr val="bg1"/>
                </a:solidFill>
              </a:rPr>
              <a:t>Author</a:t>
            </a:r>
          </a:p>
          <a:p>
            <a:r>
              <a:rPr lang="en-GB" dirty="0" smtClean="0">
                <a:solidFill>
                  <a:schemeClr val="bg1"/>
                </a:solidFill>
              </a:rPr>
              <a:t>Summary</a:t>
            </a:r>
          </a:p>
          <a:p>
            <a:pPr marL="0" indent="0">
              <a:buNone/>
            </a:pPr>
            <a:r>
              <a:rPr lang="en-GB" dirty="0">
                <a:solidFill>
                  <a:schemeClr val="bg1"/>
                </a:solidFill>
              </a:rPr>
              <a:t>s</a:t>
            </a:r>
            <a:r>
              <a:rPr lang="en-GB" dirty="0" smtClean="0">
                <a:solidFill>
                  <a:schemeClr val="bg1"/>
                </a:solidFill>
              </a:rPr>
              <a:t>ection for every essay we write, making it easy for you to write a quick intro and move on to the main focus on your essay. </a:t>
            </a:r>
          </a:p>
          <a:p>
            <a:pPr marL="0" indent="0">
              <a:buNone/>
            </a:pPr>
            <a:endParaRPr lang="en-GB" dirty="0">
              <a:solidFill>
                <a:schemeClr val="bg1"/>
              </a:solidFill>
            </a:endParaRPr>
          </a:p>
          <a:p>
            <a:pPr marL="0" indent="0">
              <a:buNone/>
            </a:pPr>
            <a:r>
              <a:rPr lang="en-GB" dirty="0" smtClean="0">
                <a:solidFill>
                  <a:schemeClr val="bg1"/>
                </a:solidFill>
              </a:rPr>
              <a:t>We can also make this a very high quality opening, getting the marker on side early!</a:t>
            </a:r>
            <a:endParaRPr lang="en-GB" dirty="0">
              <a:solidFill>
                <a:schemeClr val="bg1"/>
              </a:solidFill>
            </a:endParaRPr>
          </a:p>
        </p:txBody>
      </p:sp>
    </p:spTree>
    <p:extLst>
      <p:ext uri="{BB962C8B-B14F-4D97-AF65-F5344CB8AC3E}">
        <p14:creationId xmlns:p14="http://schemas.microsoft.com/office/powerpoint/2010/main" val="4139641980"/>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Writing your TAS</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chemeClr val="bg1"/>
                </a:solidFill>
              </a:rPr>
              <a:t>Using your previous essays and the examples given in class, write a successful and impressive part-intro that includes:</a:t>
            </a:r>
          </a:p>
          <a:p>
            <a:r>
              <a:rPr lang="en-GB" dirty="0" smtClean="0">
                <a:solidFill>
                  <a:schemeClr val="bg1"/>
                </a:solidFill>
              </a:rPr>
              <a:t>Title-’A View From The Bridge’ </a:t>
            </a:r>
            <a:endParaRPr lang="en-GB" dirty="0">
              <a:solidFill>
                <a:schemeClr val="bg1"/>
              </a:solidFill>
            </a:endParaRPr>
          </a:p>
          <a:p>
            <a:r>
              <a:rPr lang="en-GB" dirty="0" smtClean="0">
                <a:solidFill>
                  <a:schemeClr val="bg1"/>
                </a:solidFill>
              </a:rPr>
              <a:t>Author-(playwright) Arthur Miller</a:t>
            </a:r>
            <a:endParaRPr lang="en-GB" dirty="0">
              <a:solidFill>
                <a:schemeClr val="bg1"/>
              </a:solidFill>
            </a:endParaRPr>
          </a:p>
          <a:p>
            <a:r>
              <a:rPr lang="en-GB" dirty="0" smtClean="0">
                <a:solidFill>
                  <a:schemeClr val="bg1"/>
                </a:solidFill>
              </a:rPr>
              <a:t>Summary:</a:t>
            </a:r>
          </a:p>
          <a:p>
            <a:pPr lvl="1"/>
            <a:r>
              <a:rPr lang="en-GB" dirty="0" smtClean="0">
                <a:solidFill>
                  <a:schemeClr val="bg1"/>
                </a:solidFill>
              </a:rPr>
              <a:t>Follows format of Greek tragedy</a:t>
            </a:r>
          </a:p>
          <a:p>
            <a:pPr lvl="1"/>
            <a:r>
              <a:rPr lang="en-GB" dirty="0" smtClean="0">
                <a:solidFill>
                  <a:schemeClr val="bg1"/>
                </a:solidFill>
              </a:rPr>
              <a:t>1950s, Red Hook (Italian immigrant community) Brooklyn</a:t>
            </a:r>
          </a:p>
          <a:p>
            <a:pPr lvl="1"/>
            <a:r>
              <a:rPr lang="en-GB" dirty="0" smtClean="0">
                <a:solidFill>
                  <a:schemeClr val="bg1"/>
                </a:solidFill>
              </a:rPr>
              <a:t>Plot summary-who Eddie is, arrival of 2 cousins, how do things change-ref to fatal flaw, downfall</a:t>
            </a:r>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509935948"/>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Model TAS</a:t>
            </a:r>
            <a:endParaRPr lang="en-GB" dirty="0">
              <a:solidFill>
                <a:schemeClr val="bg1"/>
              </a:solidFill>
            </a:endParaRPr>
          </a:p>
        </p:txBody>
      </p:sp>
      <p:sp>
        <p:nvSpPr>
          <p:cNvPr id="3" name="Content Placeholder 2"/>
          <p:cNvSpPr>
            <a:spLocks noGrp="1"/>
          </p:cNvSpPr>
          <p:nvPr>
            <p:ph idx="1"/>
          </p:nvPr>
        </p:nvSpPr>
        <p:spPr>
          <a:xfrm>
            <a:off x="304800" y="1600200"/>
            <a:ext cx="5562600" cy="4525963"/>
          </a:xfrm>
        </p:spPr>
        <p:txBody>
          <a:bodyPr>
            <a:normAutofit fontScale="70000" lnSpcReduction="20000"/>
          </a:bodyPr>
          <a:lstStyle/>
          <a:p>
            <a:pPr marL="0" indent="0">
              <a:buNone/>
            </a:pPr>
            <a:r>
              <a:rPr lang="en-GB" dirty="0" smtClean="0">
                <a:solidFill>
                  <a:srgbClr val="FF0000"/>
                </a:solidFill>
              </a:rPr>
              <a:t>‘A View From The Bridge’ </a:t>
            </a:r>
            <a:r>
              <a:rPr lang="en-GB" dirty="0" smtClean="0">
                <a:solidFill>
                  <a:schemeClr val="bg1"/>
                </a:solidFill>
              </a:rPr>
              <a:t>is a play written by </a:t>
            </a:r>
            <a:r>
              <a:rPr lang="en-GB" dirty="0" smtClean="0">
                <a:solidFill>
                  <a:srgbClr val="00B050"/>
                </a:solidFill>
              </a:rPr>
              <a:t>Arthur Miller </a:t>
            </a:r>
            <a:r>
              <a:rPr lang="en-GB" dirty="0" smtClean="0">
                <a:solidFill>
                  <a:schemeClr val="bg1"/>
                </a:solidFill>
              </a:rPr>
              <a:t>that</a:t>
            </a:r>
            <a:r>
              <a:rPr lang="en-GB" dirty="0" smtClean="0">
                <a:solidFill>
                  <a:srgbClr val="FF0000"/>
                </a:solidFill>
              </a:rPr>
              <a:t> </a:t>
            </a:r>
            <a:r>
              <a:rPr lang="en-GB" dirty="0" smtClean="0">
                <a:solidFill>
                  <a:schemeClr val="accent6">
                    <a:lumMod val="75000"/>
                  </a:schemeClr>
                </a:solidFill>
              </a:rPr>
              <a:t>follows the format of a Greek tragedy. </a:t>
            </a:r>
            <a:r>
              <a:rPr lang="en-GB" dirty="0" smtClean="0">
                <a:solidFill>
                  <a:srgbClr val="FF0000"/>
                </a:solidFill>
              </a:rPr>
              <a:t> </a:t>
            </a:r>
            <a:r>
              <a:rPr lang="en-GB" dirty="0" smtClean="0">
                <a:solidFill>
                  <a:schemeClr val="accent6">
                    <a:lumMod val="75000"/>
                  </a:schemeClr>
                </a:solidFill>
              </a:rPr>
              <a:t>The play is set in 1950s New York, in a small Italian immigrant community called Red Hook, based in Brooklyn. The protagonist Eddie Carbone is our tragic hero-a family man who works as a longshoreman. Eddie’s fatal flaw is slowly revealed to the audience after the arrival of his wife’s cousins from Italy. One of the cousins, Rodolpho, begins a relationship with Catherine, Eddie’s niece, which ignites a jealousy within Eddie that motivates the action of the play, and ultimately leads to his downfall. </a:t>
            </a:r>
            <a:endParaRPr lang="en-GB" dirty="0">
              <a:solidFill>
                <a:srgbClr val="FF0000"/>
              </a:solidFill>
            </a:endParaRPr>
          </a:p>
        </p:txBody>
      </p:sp>
      <p:sp>
        <p:nvSpPr>
          <p:cNvPr id="4" name="Content Placeholder 2"/>
          <p:cNvSpPr txBox="1">
            <a:spLocks/>
          </p:cNvSpPr>
          <p:nvPr/>
        </p:nvSpPr>
        <p:spPr>
          <a:xfrm>
            <a:off x="6324600" y="609600"/>
            <a:ext cx="2514600" cy="41449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rgbClr val="FF0000"/>
                </a:solidFill>
              </a:rPr>
              <a:t>T</a:t>
            </a:r>
            <a:r>
              <a:rPr lang="en-GB" dirty="0" smtClean="0">
                <a:solidFill>
                  <a:srgbClr val="FF0000"/>
                </a:solidFill>
              </a:rPr>
              <a:t>itle (name of text)</a:t>
            </a:r>
          </a:p>
          <a:p>
            <a:pPr marL="0" indent="0">
              <a:buFont typeface="Arial" pitchFamily="34" charset="0"/>
              <a:buNone/>
            </a:pPr>
            <a:r>
              <a:rPr lang="en-GB" sz="6000" dirty="0" smtClean="0">
                <a:solidFill>
                  <a:srgbClr val="00B050"/>
                </a:solidFill>
              </a:rPr>
              <a:t>A</a:t>
            </a:r>
            <a:r>
              <a:rPr lang="en-GB" dirty="0" smtClean="0">
                <a:solidFill>
                  <a:srgbClr val="00B050"/>
                </a:solidFill>
              </a:rPr>
              <a:t>uthor (who wrote text)</a:t>
            </a:r>
          </a:p>
          <a:p>
            <a:pPr marL="0" indent="0">
              <a:buFont typeface="Arial" pitchFamily="34" charset="0"/>
              <a:buNone/>
            </a:pPr>
            <a:r>
              <a:rPr lang="en-GB" sz="6000" dirty="0" smtClean="0">
                <a:solidFill>
                  <a:schemeClr val="accent6">
                    <a:lumMod val="75000"/>
                  </a:schemeClr>
                </a:solidFill>
              </a:rPr>
              <a:t>S</a:t>
            </a:r>
            <a:r>
              <a:rPr lang="en-GB" dirty="0" smtClean="0">
                <a:solidFill>
                  <a:schemeClr val="accent6">
                    <a:lumMod val="75000"/>
                  </a:schemeClr>
                </a:solidFill>
              </a:rPr>
              <a:t>ummary (what happens, where, when)</a:t>
            </a:r>
          </a:p>
        </p:txBody>
      </p:sp>
    </p:spTree>
    <p:extLst>
      <p:ext uri="{BB962C8B-B14F-4D97-AF65-F5344CB8AC3E}">
        <p14:creationId xmlns:p14="http://schemas.microsoft.com/office/powerpoint/2010/main" val="3180297626"/>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Making it specific</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bg1"/>
                </a:solidFill>
              </a:rPr>
              <a:t>So you have an amazing start to your intro. Now you need to show the marker  that you are answering a specific question, and what in particular you intend to focus on</a:t>
            </a:r>
          </a:p>
          <a:p>
            <a:r>
              <a:rPr lang="en-GB" dirty="0" smtClean="0">
                <a:solidFill>
                  <a:schemeClr val="bg1"/>
                </a:solidFill>
              </a:rPr>
              <a:t>This is vital because if a marker can see your good intentions, and you don’t quite manage to complete everything you plan to write about, they will assume what you would have written would have been good!</a:t>
            </a:r>
          </a:p>
          <a:p>
            <a:r>
              <a:rPr lang="en-GB" dirty="0" smtClean="0">
                <a:solidFill>
                  <a:schemeClr val="bg1"/>
                </a:solidFill>
              </a:rPr>
              <a:t>Also, it helps to structure your essay and remind you of what to include</a:t>
            </a:r>
          </a:p>
        </p:txBody>
      </p:sp>
    </p:spTree>
    <p:extLst>
      <p:ext uri="{BB962C8B-B14F-4D97-AF65-F5344CB8AC3E}">
        <p14:creationId xmlns:p14="http://schemas.microsoft.com/office/powerpoint/2010/main" val="3891643410"/>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Adding the TE-EXAMPLE</a:t>
            </a:r>
            <a:endParaRPr lang="en-GB" dirty="0">
              <a:solidFill>
                <a:schemeClr val="bg1"/>
              </a:solidFill>
            </a:endParaRPr>
          </a:p>
        </p:txBody>
      </p:sp>
      <p:sp>
        <p:nvSpPr>
          <p:cNvPr id="3" name="Content Placeholder 2"/>
          <p:cNvSpPr>
            <a:spLocks noGrp="1"/>
          </p:cNvSpPr>
          <p:nvPr>
            <p:ph idx="1"/>
          </p:nvPr>
        </p:nvSpPr>
        <p:spPr>
          <a:xfrm>
            <a:off x="448340" y="1409699"/>
            <a:ext cx="6172200" cy="4525963"/>
          </a:xfrm>
        </p:spPr>
        <p:txBody>
          <a:bodyPr>
            <a:normAutofit fontScale="62500" lnSpcReduction="20000"/>
          </a:bodyPr>
          <a:lstStyle/>
          <a:p>
            <a:pPr marL="0" indent="0">
              <a:buNone/>
            </a:pPr>
            <a:r>
              <a:rPr lang="en-GB" u="sng" dirty="0" smtClean="0">
                <a:solidFill>
                  <a:schemeClr val="bg1"/>
                </a:solidFill>
              </a:rPr>
              <a:t>Question</a:t>
            </a:r>
          </a:p>
          <a:p>
            <a:pPr marL="0" indent="0">
              <a:buNone/>
            </a:pPr>
            <a:r>
              <a:rPr lang="en-GB" dirty="0" smtClean="0">
                <a:solidFill>
                  <a:schemeClr val="bg1"/>
                </a:solidFill>
              </a:rPr>
              <a:t>Choose </a:t>
            </a:r>
            <a:r>
              <a:rPr lang="en-GB" dirty="0">
                <a:solidFill>
                  <a:schemeClr val="bg1"/>
                </a:solidFill>
              </a:rPr>
              <a:t>a play in which a </a:t>
            </a:r>
            <a:r>
              <a:rPr lang="en-GB" u="sng" dirty="0">
                <a:solidFill>
                  <a:schemeClr val="bg1"/>
                </a:solidFill>
              </a:rPr>
              <a:t>central character </a:t>
            </a:r>
            <a:r>
              <a:rPr lang="en-GB" dirty="0">
                <a:solidFill>
                  <a:schemeClr val="bg1"/>
                </a:solidFill>
              </a:rPr>
              <a:t>is in </a:t>
            </a:r>
            <a:r>
              <a:rPr lang="en-GB" u="sng" dirty="0">
                <a:solidFill>
                  <a:schemeClr val="bg1"/>
                </a:solidFill>
              </a:rPr>
              <a:t>conflict with </a:t>
            </a:r>
            <a:r>
              <a:rPr lang="en-GB" dirty="0">
                <a:solidFill>
                  <a:schemeClr val="bg1"/>
                </a:solidFill>
              </a:rPr>
              <a:t>or </a:t>
            </a:r>
            <a:r>
              <a:rPr lang="en-GB" u="sng" dirty="0">
                <a:solidFill>
                  <a:schemeClr val="bg1"/>
                </a:solidFill>
              </a:rPr>
              <a:t>rejects</a:t>
            </a:r>
            <a:r>
              <a:rPr lang="en-GB" dirty="0">
                <a:solidFill>
                  <a:schemeClr val="bg1"/>
                </a:solidFill>
              </a:rPr>
              <a:t> another character.</a:t>
            </a:r>
          </a:p>
          <a:p>
            <a:pPr marL="0" indent="0">
              <a:buNone/>
            </a:pPr>
            <a:r>
              <a:rPr lang="en-GB" dirty="0">
                <a:solidFill>
                  <a:schemeClr val="bg1"/>
                </a:solidFill>
              </a:rPr>
              <a:t>Briefly explain the circumstances of the conflict or rejection and go on to discuss the consequences of this conflict or rejection for the play as a whole.</a:t>
            </a:r>
          </a:p>
          <a:p>
            <a:pPr marL="0" indent="0">
              <a:buNone/>
            </a:pPr>
            <a:endParaRPr lang="en-GB" dirty="0">
              <a:solidFill>
                <a:schemeClr val="bg1"/>
              </a:solidFill>
            </a:endParaRPr>
          </a:p>
          <a:p>
            <a:pPr marL="0" indent="0">
              <a:buNone/>
            </a:pPr>
            <a:r>
              <a:rPr lang="en-GB" u="sng" dirty="0" smtClean="0">
                <a:solidFill>
                  <a:schemeClr val="bg1"/>
                </a:solidFill>
              </a:rPr>
              <a:t>Example T.E</a:t>
            </a:r>
          </a:p>
          <a:p>
            <a:pPr marL="0" indent="0">
              <a:buNone/>
            </a:pPr>
            <a:r>
              <a:rPr lang="en-GB" dirty="0" smtClean="0">
                <a:solidFill>
                  <a:schemeClr val="bg1"/>
                </a:solidFill>
              </a:rPr>
              <a:t>In this play, </a:t>
            </a:r>
            <a:r>
              <a:rPr lang="en-GB" dirty="0" smtClean="0">
                <a:solidFill>
                  <a:schemeClr val="accent5">
                    <a:lumMod val="75000"/>
                  </a:schemeClr>
                </a:solidFill>
              </a:rPr>
              <a:t>the central character Eddie rejects Rodolpho, </a:t>
            </a:r>
            <a:r>
              <a:rPr lang="en-GB" dirty="0" smtClean="0">
                <a:solidFill>
                  <a:schemeClr val="bg1"/>
                </a:solidFill>
              </a:rPr>
              <a:t>as he is suspicious and jealous of the budding relationship between Rodolpho and Catherine. Eddie’s fatal flaw of his hidden desire for Catherine causes him to openly berate Rodolpho, </a:t>
            </a:r>
            <a:r>
              <a:rPr lang="en-GB" dirty="0" smtClean="0">
                <a:solidFill>
                  <a:schemeClr val="accent5">
                    <a:lumMod val="75000"/>
                  </a:schemeClr>
                </a:solidFill>
              </a:rPr>
              <a:t>creating conflict and tension with Rodolpho’s brother Marco. </a:t>
            </a:r>
            <a:r>
              <a:rPr lang="en-GB" dirty="0" smtClean="0">
                <a:solidFill>
                  <a:schemeClr val="bg1"/>
                </a:solidFill>
              </a:rPr>
              <a:t>Through this rejection and conflict, Miller explores </a:t>
            </a:r>
            <a:r>
              <a:rPr lang="en-GB" dirty="0" smtClean="0">
                <a:solidFill>
                  <a:schemeClr val="accent5">
                    <a:lumMod val="75000"/>
                  </a:schemeClr>
                </a:solidFill>
              </a:rPr>
              <a:t>the theme of toxic masculinity</a:t>
            </a:r>
            <a:r>
              <a:rPr lang="en-GB" dirty="0" smtClean="0">
                <a:solidFill>
                  <a:schemeClr val="bg1"/>
                </a:solidFill>
              </a:rPr>
              <a:t>, </a:t>
            </a:r>
            <a:r>
              <a:rPr lang="en-GB" dirty="0" smtClean="0">
                <a:solidFill>
                  <a:srgbClr val="FFFF00"/>
                </a:solidFill>
              </a:rPr>
              <a:t>expressed through use of characterisation, symbolism and climax.</a:t>
            </a:r>
          </a:p>
          <a:p>
            <a:pPr marL="0" indent="0">
              <a:buNone/>
            </a:pPr>
            <a:endParaRPr lang="en-GB" dirty="0">
              <a:solidFill>
                <a:schemeClr val="bg1"/>
              </a:solidFill>
            </a:endParaRPr>
          </a:p>
        </p:txBody>
      </p:sp>
      <p:sp>
        <p:nvSpPr>
          <p:cNvPr id="4" name="Content Placeholder 2"/>
          <p:cNvSpPr txBox="1">
            <a:spLocks/>
          </p:cNvSpPr>
          <p:nvPr/>
        </p:nvSpPr>
        <p:spPr>
          <a:xfrm>
            <a:off x="6624084" y="1600200"/>
            <a:ext cx="2514600" cy="4144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chemeClr val="accent5">
                    <a:lumMod val="75000"/>
                  </a:schemeClr>
                </a:solidFill>
              </a:rPr>
              <a:t>T</a:t>
            </a:r>
            <a:r>
              <a:rPr lang="en-GB" dirty="0" smtClean="0">
                <a:solidFill>
                  <a:schemeClr val="accent5">
                    <a:lumMod val="75000"/>
                  </a:schemeClr>
                </a:solidFill>
              </a:rPr>
              <a:t>ask (link to Q)</a:t>
            </a:r>
          </a:p>
          <a:p>
            <a:pPr marL="0" indent="0">
              <a:buFont typeface="Arial" pitchFamily="34" charset="0"/>
              <a:buNone/>
            </a:pPr>
            <a:r>
              <a:rPr lang="en-GB" sz="6000" dirty="0" smtClean="0">
                <a:solidFill>
                  <a:srgbClr val="FFFF00"/>
                </a:solidFill>
              </a:rPr>
              <a:t>E</a:t>
            </a:r>
            <a:r>
              <a:rPr lang="en-GB" dirty="0" smtClean="0">
                <a:solidFill>
                  <a:srgbClr val="FFFF00"/>
                </a:solidFill>
              </a:rPr>
              <a:t>xplain techniques (how does writer do this?)</a:t>
            </a:r>
          </a:p>
        </p:txBody>
      </p:sp>
    </p:spTree>
    <p:extLst>
      <p:ext uri="{BB962C8B-B14F-4D97-AF65-F5344CB8AC3E}">
        <p14:creationId xmlns:p14="http://schemas.microsoft.com/office/powerpoint/2010/main" val="1783905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Casting Act 1</a:t>
            </a:r>
            <a:endParaRPr lang="en-GB" dirty="0">
              <a:solidFill>
                <a:schemeClr val="bg1">
                  <a:lumMod val="95000"/>
                </a:schemeClr>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b="1" dirty="0" smtClean="0">
                <a:solidFill>
                  <a:schemeClr val="bg1">
                    <a:lumMod val="95000"/>
                  </a:schemeClr>
                </a:solidFill>
              </a:rPr>
              <a:t>We will change roles between acts so more people will get a chance to read.</a:t>
            </a:r>
          </a:p>
          <a:p>
            <a:pPr marL="0" indent="0">
              <a:buNone/>
            </a:pPr>
            <a:r>
              <a:rPr lang="en-GB" b="1" dirty="0" smtClean="0">
                <a:solidFill>
                  <a:schemeClr val="bg1">
                    <a:lumMod val="95000"/>
                  </a:schemeClr>
                </a:solidFill>
              </a:rPr>
              <a:t>Alfieri</a:t>
            </a:r>
            <a:r>
              <a:rPr lang="en-GB" dirty="0" smtClean="0">
                <a:solidFill>
                  <a:schemeClr val="bg1">
                    <a:lumMod val="95000"/>
                  </a:schemeClr>
                </a:solidFill>
              </a:rPr>
              <a:t>-our all-knowing Greek choric figure. A lawyer.</a:t>
            </a:r>
          </a:p>
          <a:p>
            <a:pPr marL="0" indent="0">
              <a:buNone/>
            </a:pPr>
            <a:r>
              <a:rPr lang="en-GB" b="1" dirty="0" smtClean="0">
                <a:solidFill>
                  <a:schemeClr val="bg1">
                    <a:lumMod val="95000"/>
                  </a:schemeClr>
                </a:solidFill>
              </a:rPr>
              <a:t>Eddie</a:t>
            </a:r>
            <a:r>
              <a:rPr lang="en-GB" dirty="0" smtClean="0">
                <a:solidFill>
                  <a:schemeClr val="bg1">
                    <a:lumMod val="95000"/>
                  </a:schemeClr>
                </a:solidFill>
              </a:rPr>
              <a:t>-a middle-aged longshoreman (</a:t>
            </a:r>
            <a:r>
              <a:rPr lang="en-GB" dirty="0" err="1" smtClean="0">
                <a:solidFill>
                  <a:schemeClr val="bg1">
                    <a:lumMod val="95000"/>
                  </a:schemeClr>
                </a:solidFill>
              </a:rPr>
              <a:t>docker</a:t>
            </a:r>
            <a:r>
              <a:rPr lang="en-GB" dirty="0" smtClean="0">
                <a:solidFill>
                  <a:schemeClr val="bg1">
                    <a:lumMod val="95000"/>
                  </a:schemeClr>
                </a:solidFill>
              </a:rPr>
              <a:t>); husband of Beatrice; uncle of Catherine</a:t>
            </a:r>
          </a:p>
          <a:p>
            <a:pPr marL="0" indent="0">
              <a:buNone/>
            </a:pPr>
            <a:r>
              <a:rPr lang="en-GB" b="1" dirty="0" smtClean="0">
                <a:solidFill>
                  <a:schemeClr val="bg1">
                    <a:lumMod val="95000"/>
                  </a:schemeClr>
                </a:solidFill>
              </a:rPr>
              <a:t>Beatrice</a:t>
            </a:r>
            <a:r>
              <a:rPr lang="en-GB" dirty="0" smtClean="0">
                <a:solidFill>
                  <a:schemeClr val="bg1">
                    <a:lumMod val="95000"/>
                  </a:schemeClr>
                </a:solidFill>
              </a:rPr>
              <a:t>-wife of Eddie</a:t>
            </a:r>
          </a:p>
          <a:p>
            <a:pPr marL="0" indent="0">
              <a:buNone/>
            </a:pPr>
            <a:r>
              <a:rPr lang="en-GB" b="1" dirty="0" smtClean="0">
                <a:solidFill>
                  <a:schemeClr val="bg1">
                    <a:lumMod val="95000"/>
                  </a:schemeClr>
                </a:solidFill>
              </a:rPr>
              <a:t>Catherine</a:t>
            </a:r>
            <a:r>
              <a:rPr lang="en-GB" dirty="0" smtClean="0">
                <a:solidFill>
                  <a:schemeClr val="bg1">
                    <a:lumMod val="95000"/>
                  </a:schemeClr>
                </a:solidFill>
              </a:rPr>
              <a:t>-young and beautiful, in her early twenties. Eddie and Beatrice’s niece</a:t>
            </a:r>
          </a:p>
          <a:p>
            <a:pPr marL="0" indent="0">
              <a:buNone/>
            </a:pPr>
            <a:r>
              <a:rPr lang="en-GB" b="1" dirty="0" smtClean="0">
                <a:solidFill>
                  <a:schemeClr val="bg1">
                    <a:lumMod val="95000"/>
                  </a:schemeClr>
                </a:solidFill>
              </a:rPr>
              <a:t>Louis</a:t>
            </a:r>
            <a:r>
              <a:rPr lang="en-GB" dirty="0" smtClean="0">
                <a:solidFill>
                  <a:schemeClr val="bg1">
                    <a:lumMod val="95000"/>
                  </a:schemeClr>
                </a:solidFill>
              </a:rPr>
              <a:t>-friend of Eddie</a:t>
            </a:r>
          </a:p>
          <a:p>
            <a:pPr marL="0" indent="0">
              <a:buNone/>
            </a:pPr>
            <a:endParaRPr lang="en-GB" dirty="0" smtClean="0"/>
          </a:p>
        </p:txBody>
      </p:sp>
      <p:sp>
        <p:nvSpPr>
          <p:cNvPr id="59" name="Freeform 58"/>
          <p:cNvSpPr/>
          <p:nvPr/>
        </p:nvSpPr>
        <p:spPr>
          <a:xfrm>
            <a:off x="3857625" y="5119689"/>
            <a:ext cx="1" cy="1"/>
          </a:xfrm>
          <a:custGeom>
            <a:avLst/>
            <a:gdLst/>
            <a:ahLst/>
            <a:cxnLst/>
            <a:rect l="0" t="0" r="0" b="0"/>
            <a:pathLst>
              <a:path w="1" h="1">
                <a:moveTo>
                  <a:pt x="0" y="0"/>
                </a:moveTo>
                <a:close/>
              </a:path>
            </a:pathLst>
          </a:custGeom>
          <a:noFill/>
          <a:ln w="38100" cap="flat" cmpd="sng" algn="ctr">
            <a:solidFill>
              <a:srgbClr val="0000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0752878"/>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Your Turn!</a:t>
            </a:r>
            <a:endParaRPr lang="en-GB" dirty="0">
              <a:solidFill>
                <a:schemeClr val="bg1"/>
              </a:solidFill>
            </a:endParaRPr>
          </a:p>
        </p:txBody>
      </p:sp>
      <p:sp>
        <p:nvSpPr>
          <p:cNvPr id="3" name="Content Placeholder 2"/>
          <p:cNvSpPr>
            <a:spLocks noGrp="1"/>
          </p:cNvSpPr>
          <p:nvPr>
            <p:ph idx="1"/>
          </p:nvPr>
        </p:nvSpPr>
        <p:spPr>
          <a:xfrm>
            <a:off x="304800" y="1066800"/>
            <a:ext cx="4267200" cy="4525963"/>
          </a:xfrm>
        </p:spPr>
        <p:txBody>
          <a:bodyPr>
            <a:normAutofit fontScale="55000" lnSpcReduction="20000"/>
          </a:bodyPr>
          <a:lstStyle/>
          <a:p>
            <a:pPr marL="0" indent="0">
              <a:buNone/>
            </a:pPr>
            <a:r>
              <a:rPr lang="en-GB" u="sng" dirty="0" smtClean="0">
                <a:solidFill>
                  <a:schemeClr val="bg1"/>
                </a:solidFill>
              </a:rPr>
              <a:t>Question</a:t>
            </a:r>
          </a:p>
          <a:p>
            <a:pPr marL="0" indent="0">
              <a:buNone/>
            </a:pPr>
            <a:r>
              <a:rPr lang="en-GB" dirty="0" smtClean="0">
                <a:solidFill>
                  <a:schemeClr val="bg1"/>
                </a:solidFill>
              </a:rPr>
              <a:t>Choose </a:t>
            </a:r>
            <a:r>
              <a:rPr lang="en-GB" dirty="0">
                <a:solidFill>
                  <a:schemeClr val="bg1"/>
                </a:solidFill>
              </a:rPr>
              <a:t>a play in which the </a:t>
            </a:r>
            <a:r>
              <a:rPr lang="en-GB" u="sng" dirty="0">
                <a:solidFill>
                  <a:schemeClr val="bg1"/>
                </a:solidFill>
              </a:rPr>
              <a:t>concluding scene </a:t>
            </a:r>
            <a:r>
              <a:rPr lang="en-GB" dirty="0">
                <a:solidFill>
                  <a:schemeClr val="bg1"/>
                </a:solidFill>
              </a:rPr>
              <a:t>provides </a:t>
            </a:r>
            <a:r>
              <a:rPr lang="en-GB" u="sng" dirty="0">
                <a:solidFill>
                  <a:schemeClr val="bg1"/>
                </a:solidFill>
              </a:rPr>
              <a:t>effective clarification</a:t>
            </a:r>
            <a:r>
              <a:rPr lang="en-GB" dirty="0">
                <a:solidFill>
                  <a:schemeClr val="bg1"/>
                </a:solidFill>
              </a:rPr>
              <a:t> of the </a:t>
            </a:r>
            <a:r>
              <a:rPr lang="en-GB" u="sng" dirty="0">
                <a:solidFill>
                  <a:schemeClr val="bg1"/>
                </a:solidFill>
              </a:rPr>
              <a:t>central concerns</a:t>
            </a:r>
            <a:r>
              <a:rPr lang="en-GB" dirty="0">
                <a:solidFill>
                  <a:schemeClr val="bg1"/>
                </a:solidFill>
              </a:rPr>
              <a:t>.</a:t>
            </a:r>
          </a:p>
          <a:p>
            <a:pPr marL="0" indent="0">
              <a:buNone/>
            </a:pPr>
            <a:r>
              <a:rPr lang="en-GB" dirty="0">
                <a:solidFill>
                  <a:schemeClr val="bg1"/>
                </a:solidFill>
              </a:rPr>
              <a:t>By referring in </a:t>
            </a:r>
            <a:r>
              <a:rPr lang="en-GB" u="sng" dirty="0">
                <a:solidFill>
                  <a:schemeClr val="bg1"/>
                </a:solidFill>
              </a:rPr>
              <a:t>detail to the concluding scene</a:t>
            </a:r>
            <a:r>
              <a:rPr lang="en-GB" dirty="0">
                <a:solidFill>
                  <a:schemeClr val="bg1"/>
                </a:solidFill>
              </a:rPr>
              <a:t>, discuss in what ways it is </a:t>
            </a:r>
            <a:r>
              <a:rPr lang="en-GB" u="sng" dirty="0">
                <a:solidFill>
                  <a:schemeClr val="bg1"/>
                </a:solidFill>
              </a:rPr>
              <a:t>important for your understanding of the play as a whole</a:t>
            </a:r>
            <a:r>
              <a:rPr lang="en-GB" dirty="0">
                <a:solidFill>
                  <a:schemeClr val="bg1"/>
                </a:solidFill>
              </a:rPr>
              <a:t>.</a:t>
            </a:r>
          </a:p>
          <a:p>
            <a:pPr marL="0" indent="0">
              <a:buNone/>
            </a:pPr>
            <a:endParaRPr lang="en-GB" dirty="0" smtClean="0">
              <a:solidFill>
                <a:schemeClr val="bg1"/>
              </a:solidFill>
            </a:endParaRPr>
          </a:p>
          <a:p>
            <a:pPr marL="0" indent="0">
              <a:buNone/>
            </a:pPr>
            <a:r>
              <a:rPr lang="en-GB" u="sng" dirty="0" smtClean="0">
                <a:solidFill>
                  <a:schemeClr val="bg1"/>
                </a:solidFill>
              </a:rPr>
              <a:t>T.E</a:t>
            </a:r>
          </a:p>
          <a:p>
            <a:r>
              <a:rPr lang="en-GB" dirty="0" smtClean="0">
                <a:solidFill>
                  <a:schemeClr val="accent5">
                    <a:lumMod val="75000"/>
                  </a:schemeClr>
                </a:solidFill>
              </a:rPr>
              <a:t>Concluding scene-what is it?</a:t>
            </a:r>
          </a:p>
          <a:p>
            <a:r>
              <a:rPr lang="en-GB" dirty="0" smtClean="0">
                <a:solidFill>
                  <a:schemeClr val="accent5">
                    <a:lumMod val="75000"/>
                  </a:schemeClr>
                </a:solidFill>
              </a:rPr>
              <a:t>What theme is explored/clarified? Justice </a:t>
            </a:r>
            <a:r>
              <a:rPr lang="en-GB" dirty="0" err="1" smtClean="0">
                <a:solidFill>
                  <a:schemeClr val="accent5">
                    <a:lumMod val="75000"/>
                  </a:schemeClr>
                </a:solidFill>
              </a:rPr>
              <a:t>vs</a:t>
            </a:r>
            <a:r>
              <a:rPr lang="en-GB" dirty="0" smtClean="0">
                <a:solidFill>
                  <a:schemeClr val="accent5">
                    <a:lumMod val="75000"/>
                  </a:schemeClr>
                </a:solidFill>
              </a:rPr>
              <a:t> the law/toxic masculinity and how/why-choose one</a:t>
            </a:r>
          </a:p>
          <a:p>
            <a:r>
              <a:rPr lang="en-GB" dirty="0" smtClean="0">
                <a:solidFill>
                  <a:srgbClr val="FFFF00"/>
                </a:solidFill>
              </a:rPr>
              <a:t>Explain techniques-for this kind of essay-characterisation, key scene, symbolism </a:t>
            </a:r>
            <a:endParaRPr lang="en-GB" dirty="0">
              <a:solidFill>
                <a:srgbClr val="FFFF00"/>
              </a:solidFill>
            </a:endParaRPr>
          </a:p>
        </p:txBody>
      </p:sp>
      <p:sp>
        <p:nvSpPr>
          <p:cNvPr id="4" name="Content Placeholder 2"/>
          <p:cNvSpPr txBox="1">
            <a:spLocks/>
          </p:cNvSpPr>
          <p:nvPr/>
        </p:nvSpPr>
        <p:spPr>
          <a:xfrm>
            <a:off x="6195204" y="-76200"/>
            <a:ext cx="2514600" cy="2743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chemeClr val="accent5">
                    <a:lumMod val="75000"/>
                  </a:schemeClr>
                </a:solidFill>
              </a:rPr>
              <a:t>T</a:t>
            </a:r>
            <a:r>
              <a:rPr lang="en-GB" dirty="0" smtClean="0">
                <a:solidFill>
                  <a:schemeClr val="accent5">
                    <a:lumMod val="75000"/>
                  </a:schemeClr>
                </a:solidFill>
              </a:rPr>
              <a:t>ask (link to Q)</a:t>
            </a:r>
          </a:p>
          <a:p>
            <a:pPr marL="0" indent="0">
              <a:buFont typeface="Arial" pitchFamily="34" charset="0"/>
              <a:buNone/>
            </a:pPr>
            <a:r>
              <a:rPr lang="en-GB" sz="6000" dirty="0" smtClean="0">
                <a:solidFill>
                  <a:srgbClr val="FFFF00"/>
                </a:solidFill>
              </a:rPr>
              <a:t>E</a:t>
            </a:r>
            <a:r>
              <a:rPr lang="en-GB" dirty="0" smtClean="0">
                <a:solidFill>
                  <a:srgbClr val="FFFF00"/>
                </a:solidFill>
              </a:rPr>
              <a:t>xplain techniques (how does writer do this?)</a:t>
            </a:r>
          </a:p>
        </p:txBody>
      </p:sp>
      <p:sp>
        <p:nvSpPr>
          <p:cNvPr id="5" name="Rectangle 4"/>
          <p:cNvSpPr/>
          <p:nvPr/>
        </p:nvSpPr>
        <p:spPr>
          <a:xfrm>
            <a:off x="5029200" y="2438400"/>
            <a:ext cx="4083170" cy="3693319"/>
          </a:xfrm>
          <a:prstGeom prst="rect">
            <a:avLst/>
          </a:prstGeom>
        </p:spPr>
        <p:txBody>
          <a:bodyPr wrap="square">
            <a:spAutoFit/>
          </a:bodyPr>
          <a:lstStyle/>
          <a:p>
            <a:r>
              <a:rPr lang="en-GB" u="sng" dirty="0">
                <a:solidFill>
                  <a:schemeClr val="bg1"/>
                </a:solidFill>
              </a:rPr>
              <a:t>Example T.E</a:t>
            </a:r>
          </a:p>
          <a:p>
            <a:r>
              <a:rPr lang="en-GB" dirty="0">
                <a:solidFill>
                  <a:schemeClr val="bg1"/>
                </a:solidFill>
              </a:rPr>
              <a:t>In this play, </a:t>
            </a:r>
            <a:r>
              <a:rPr lang="en-GB" dirty="0">
                <a:solidFill>
                  <a:schemeClr val="accent5">
                    <a:lumMod val="75000"/>
                  </a:schemeClr>
                </a:solidFill>
              </a:rPr>
              <a:t>the central character Eddie rejects Rodolpho, </a:t>
            </a:r>
            <a:r>
              <a:rPr lang="en-GB" dirty="0">
                <a:solidFill>
                  <a:schemeClr val="bg1"/>
                </a:solidFill>
              </a:rPr>
              <a:t>as he is suspicious and jealous of the budding relationship between Rodolpho and Catherine. Eddie’s fatal flaw of his hidden desire for Catherine causes him to openly berate Rodolpho, </a:t>
            </a:r>
            <a:r>
              <a:rPr lang="en-GB" dirty="0">
                <a:solidFill>
                  <a:schemeClr val="accent5">
                    <a:lumMod val="75000"/>
                  </a:schemeClr>
                </a:solidFill>
              </a:rPr>
              <a:t>creating conflict and tension with Rodolpho’s brother Marco. </a:t>
            </a:r>
            <a:r>
              <a:rPr lang="en-GB" dirty="0">
                <a:solidFill>
                  <a:schemeClr val="bg1"/>
                </a:solidFill>
              </a:rPr>
              <a:t>Through this rejection and conflict, Miller explores </a:t>
            </a:r>
            <a:r>
              <a:rPr lang="en-GB" dirty="0">
                <a:solidFill>
                  <a:schemeClr val="accent5">
                    <a:lumMod val="75000"/>
                  </a:schemeClr>
                </a:solidFill>
              </a:rPr>
              <a:t>the theme of toxic masculinity</a:t>
            </a:r>
            <a:r>
              <a:rPr lang="en-GB" dirty="0">
                <a:solidFill>
                  <a:schemeClr val="bg1"/>
                </a:solidFill>
              </a:rPr>
              <a:t>, </a:t>
            </a:r>
            <a:r>
              <a:rPr lang="en-GB" dirty="0">
                <a:solidFill>
                  <a:srgbClr val="FFFF00"/>
                </a:solidFill>
              </a:rPr>
              <a:t>expressed through use of characterisation, symbolism and climax.</a:t>
            </a:r>
          </a:p>
        </p:txBody>
      </p:sp>
    </p:spTree>
    <p:extLst>
      <p:ext uri="{BB962C8B-B14F-4D97-AF65-F5344CB8AC3E}">
        <p14:creationId xmlns:p14="http://schemas.microsoft.com/office/powerpoint/2010/main" val="3777079932"/>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Deadlines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TODAY-Beauty and Ageing CR</a:t>
            </a:r>
          </a:p>
          <a:p>
            <a:endParaRPr lang="en-GB" dirty="0">
              <a:solidFill>
                <a:schemeClr val="bg1"/>
              </a:solidFill>
            </a:endParaRPr>
          </a:p>
          <a:p>
            <a:r>
              <a:rPr lang="en-GB" dirty="0" smtClean="0">
                <a:solidFill>
                  <a:schemeClr val="bg1"/>
                </a:solidFill>
              </a:rPr>
              <a:t>FOLIO FINAL DRAFTS-Thurs 8</a:t>
            </a:r>
            <a:r>
              <a:rPr lang="en-GB" baseline="30000" dirty="0" smtClean="0">
                <a:solidFill>
                  <a:schemeClr val="bg1"/>
                </a:solidFill>
              </a:rPr>
              <a:t>th</a:t>
            </a:r>
            <a:r>
              <a:rPr lang="en-GB" dirty="0" smtClean="0">
                <a:solidFill>
                  <a:schemeClr val="bg1"/>
                </a:solidFill>
              </a:rPr>
              <a:t> March</a:t>
            </a:r>
          </a:p>
        </p:txBody>
      </p:sp>
      <p:pic>
        <p:nvPicPr>
          <p:cNvPr id="1026" name="Picture 2" descr="C:\Users\mi3069a\AppData\Local\Microsoft\Windows\Temporary Internet Files\Content.IE5\7CUT9MMK\Deadline-Ahead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581400"/>
            <a:ext cx="3392131"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281933"/>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smtClean="0">
                <a:solidFill>
                  <a:schemeClr val="bg1">
                    <a:lumMod val="95000"/>
                  </a:schemeClr>
                </a:solidFill>
              </a:rPr>
              <a:t>Essay Writing 101-</a:t>
            </a:r>
            <a:br>
              <a:rPr lang="en-GB" altLang="en-US" sz="4000" b="1" u="sng" dirty="0" smtClean="0">
                <a:solidFill>
                  <a:schemeClr val="bg1">
                    <a:lumMod val="95000"/>
                  </a:schemeClr>
                </a:solidFill>
              </a:rPr>
            </a:br>
            <a:r>
              <a:rPr lang="en-GB" altLang="en-US" sz="4000" b="1" u="sng" dirty="0" smtClean="0">
                <a:solidFill>
                  <a:schemeClr val="bg1">
                    <a:lumMod val="95000"/>
                  </a:schemeClr>
                </a:solidFill>
              </a:rPr>
              <a:t>Writing FULLY in Main Paragraphs</a:t>
            </a:r>
            <a:endParaRPr lang="en-US" altLang="en-US" sz="4000" b="1" u="sng" dirty="0">
              <a:solidFill>
                <a:schemeClr val="bg1">
                  <a:lumMod val="95000"/>
                </a:schemeClr>
              </a:solidFill>
            </a:endParaRPr>
          </a:p>
        </p:txBody>
      </p:sp>
      <p:pic>
        <p:nvPicPr>
          <p:cNvPr id="5" name="irc_mi" descr="http://i1.wp.com/www.quirkychrissy.com/wp-content/uploads/2012/11/sloth_sitting_school_desk1.jpg?resize=350%2C200">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222" y="1833562"/>
            <a:ext cx="5583555" cy="3190875"/>
          </a:xfrm>
          <a:prstGeom prst="rect">
            <a:avLst/>
          </a:prstGeom>
          <a:noFill/>
          <a:ln>
            <a:noFill/>
          </a:ln>
        </p:spPr>
      </p:pic>
    </p:spTree>
    <p:extLst>
      <p:ext uri="{BB962C8B-B14F-4D97-AF65-F5344CB8AC3E}">
        <p14:creationId xmlns:p14="http://schemas.microsoft.com/office/powerpoint/2010/main" val="1874821416"/>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Using the Structure</a:t>
            </a:r>
            <a:endParaRPr lang="en-GB" dirty="0">
              <a:solidFill>
                <a:schemeClr val="bg1"/>
              </a:solidFill>
            </a:endParaRPr>
          </a:p>
        </p:txBody>
      </p:sp>
      <p:sp>
        <p:nvSpPr>
          <p:cNvPr id="3" name="Content Placeholder 2"/>
          <p:cNvSpPr>
            <a:spLocks noGrp="1"/>
          </p:cNvSpPr>
          <p:nvPr>
            <p:ph idx="1"/>
          </p:nvPr>
        </p:nvSpPr>
        <p:spPr>
          <a:xfrm>
            <a:off x="609600" y="1371600"/>
            <a:ext cx="6172200" cy="4876800"/>
          </a:xfrm>
        </p:spPr>
        <p:txBody>
          <a:bodyPr>
            <a:normAutofit fontScale="70000" lnSpcReduction="20000"/>
          </a:bodyPr>
          <a:lstStyle/>
          <a:p>
            <a:pPr marL="0" indent="0">
              <a:buNone/>
            </a:pPr>
            <a:r>
              <a:rPr lang="en-GB" dirty="0" smtClean="0">
                <a:solidFill>
                  <a:schemeClr val="bg1"/>
                </a:solidFill>
              </a:rPr>
              <a:t>REMEMBER! </a:t>
            </a:r>
          </a:p>
          <a:p>
            <a:pPr marL="0" indent="0">
              <a:buNone/>
            </a:pPr>
            <a:r>
              <a:rPr lang="en-GB" sz="4700" dirty="0" smtClean="0">
                <a:solidFill>
                  <a:schemeClr val="bg1"/>
                </a:solidFill>
              </a:rPr>
              <a:t>P</a:t>
            </a:r>
            <a:r>
              <a:rPr lang="en-GB" dirty="0" smtClean="0">
                <a:solidFill>
                  <a:schemeClr val="bg1"/>
                </a:solidFill>
              </a:rPr>
              <a:t>oint-(topic sentence-what are you writing about in this paragraph?)</a:t>
            </a:r>
          </a:p>
          <a:p>
            <a:pPr marL="0" indent="0">
              <a:buNone/>
            </a:pPr>
            <a:r>
              <a:rPr lang="en-GB" sz="4700" dirty="0" smtClean="0">
                <a:solidFill>
                  <a:schemeClr val="bg1"/>
                </a:solidFill>
              </a:rPr>
              <a:t>C</a:t>
            </a:r>
            <a:r>
              <a:rPr lang="en-GB" dirty="0" smtClean="0">
                <a:solidFill>
                  <a:schemeClr val="bg1"/>
                </a:solidFill>
              </a:rPr>
              <a:t>ontext- (when in the play does this take place? What’s going on at that point?)</a:t>
            </a:r>
          </a:p>
          <a:p>
            <a:pPr marL="0" indent="0">
              <a:buNone/>
            </a:pPr>
            <a:r>
              <a:rPr lang="en-GB" sz="4700" dirty="0" smtClean="0">
                <a:solidFill>
                  <a:schemeClr val="bg1"/>
                </a:solidFill>
              </a:rPr>
              <a:t>Q</a:t>
            </a:r>
            <a:r>
              <a:rPr lang="en-GB" dirty="0" smtClean="0">
                <a:solidFill>
                  <a:schemeClr val="bg1"/>
                </a:solidFill>
              </a:rPr>
              <a:t>uotation-(appropriate evidence)</a:t>
            </a:r>
          </a:p>
          <a:p>
            <a:pPr marL="0" indent="0">
              <a:buNone/>
            </a:pPr>
            <a:r>
              <a:rPr lang="en-GB" sz="5200" dirty="0" smtClean="0">
                <a:solidFill>
                  <a:schemeClr val="bg1"/>
                </a:solidFill>
              </a:rPr>
              <a:t>E</a:t>
            </a:r>
            <a:r>
              <a:rPr lang="en-GB" dirty="0" smtClean="0">
                <a:solidFill>
                  <a:schemeClr val="bg1"/>
                </a:solidFill>
              </a:rPr>
              <a:t>xplanation-(what does this quotation tell us? Explain key techniques used, why they are important)</a:t>
            </a:r>
          </a:p>
          <a:p>
            <a:pPr marL="0" indent="0">
              <a:buNone/>
            </a:pPr>
            <a:r>
              <a:rPr lang="en-GB" sz="5200" dirty="0" smtClean="0">
                <a:solidFill>
                  <a:schemeClr val="bg1"/>
                </a:solidFill>
              </a:rPr>
              <a:t>L</a:t>
            </a:r>
            <a:r>
              <a:rPr lang="en-GB" dirty="0" smtClean="0">
                <a:solidFill>
                  <a:schemeClr val="bg1"/>
                </a:solidFill>
              </a:rPr>
              <a:t>ink to Q-(why is this important to your overall point? How does it relate to the wider ideas/themes?)</a:t>
            </a:r>
            <a:endParaRPr lang="en-GB" dirty="0">
              <a:solidFill>
                <a:schemeClr val="bg1"/>
              </a:solidFill>
            </a:endParaRPr>
          </a:p>
        </p:txBody>
      </p:sp>
      <p:pic>
        <p:nvPicPr>
          <p:cNvPr id="4" name="irc_mi" descr="https://breckynwood.files.wordpress.com/2013/09/typing-hedgehog.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5181600"/>
            <a:ext cx="2743200" cy="1686910"/>
          </a:xfrm>
          <a:prstGeom prst="rect">
            <a:avLst/>
          </a:prstGeom>
          <a:noFill/>
          <a:ln>
            <a:noFill/>
          </a:ln>
        </p:spPr>
      </p:pic>
    </p:spTree>
    <p:extLst>
      <p:ext uri="{BB962C8B-B14F-4D97-AF65-F5344CB8AC3E}">
        <p14:creationId xmlns:p14="http://schemas.microsoft.com/office/powerpoint/2010/main" val="632270525"/>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Making Your Point</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chemeClr val="bg1"/>
                </a:solidFill>
              </a:rPr>
              <a:t>Topic sentences are really important as they signpost your essay and help you to structure your writing</a:t>
            </a:r>
          </a:p>
          <a:p>
            <a:r>
              <a:rPr lang="en-GB" dirty="0" smtClean="0">
                <a:solidFill>
                  <a:schemeClr val="bg1"/>
                </a:solidFill>
              </a:rPr>
              <a:t>They remind you of what you are trying to say in the paragraph, and let the marker know what you intend to discuss</a:t>
            </a:r>
          </a:p>
          <a:p>
            <a:r>
              <a:rPr lang="en-GB" dirty="0" smtClean="0">
                <a:solidFill>
                  <a:schemeClr val="bg1"/>
                </a:solidFill>
              </a:rPr>
              <a:t>A topic sentence should include:</a:t>
            </a:r>
          </a:p>
          <a:p>
            <a:pPr lvl="1"/>
            <a:r>
              <a:rPr lang="en-GB" dirty="0" smtClean="0">
                <a:solidFill>
                  <a:schemeClr val="bg1"/>
                </a:solidFill>
              </a:rPr>
              <a:t>A linking word/phrase</a:t>
            </a:r>
          </a:p>
          <a:p>
            <a:pPr lvl="1"/>
            <a:r>
              <a:rPr lang="en-GB" dirty="0" smtClean="0">
                <a:solidFill>
                  <a:schemeClr val="bg1"/>
                </a:solidFill>
              </a:rPr>
              <a:t>A reference to the technique you will be analysing</a:t>
            </a:r>
          </a:p>
          <a:p>
            <a:pPr lvl="1"/>
            <a:r>
              <a:rPr lang="en-GB" dirty="0" smtClean="0">
                <a:solidFill>
                  <a:schemeClr val="bg1"/>
                </a:solidFill>
              </a:rPr>
              <a:t>A reference to the Q</a:t>
            </a:r>
          </a:p>
        </p:txBody>
      </p:sp>
    </p:spTree>
    <p:extLst>
      <p:ext uri="{BB962C8B-B14F-4D97-AF65-F5344CB8AC3E}">
        <p14:creationId xmlns:p14="http://schemas.microsoft.com/office/powerpoint/2010/main" val="1929081972"/>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Linking Words</a:t>
            </a:r>
            <a:endParaRPr lang="en-GB" dirty="0">
              <a:solidFill>
                <a:schemeClr val="bg1"/>
              </a:solidFill>
            </a:endParaRPr>
          </a:p>
        </p:txBody>
      </p:sp>
      <p:sp>
        <p:nvSpPr>
          <p:cNvPr id="4" name="Text Box 6"/>
          <p:cNvSpPr txBox="1">
            <a:spLocks noChangeArrowheads="1"/>
          </p:cNvSpPr>
          <p:nvPr/>
        </p:nvSpPr>
        <p:spPr bwMode="auto">
          <a:xfrm>
            <a:off x="381000" y="1219200"/>
            <a:ext cx="3088758" cy="11239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a:effectLst/>
                <a:latin typeface="Calibri"/>
                <a:ea typeface="Calibri"/>
                <a:cs typeface="Arial"/>
              </a:rPr>
              <a:t>Introducing an idea</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-firstly		-to begin</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-primarily		-initially</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 </a:t>
            </a:r>
            <a:endParaRPr lang="en-GB" sz="1100">
              <a:effectLst/>
              <a:latin typeface="Calibri"/>
              <a:ea typeface="Calibri"/>
              <a:cs typeface="Arial"/>
            </a:endParaRPr>
          </a:p>
        </p:txBody>
      </p:sp>
      <p:sp>
        <p:nvSpPr>
          <p:cNvPr id="5" name="Text Box 5"/>
          <p:cNvSpPr txBox="1">
            <a:spLocks noChangeArrowheads="1"/>
          </p:cNvSpPr>
          <p:nvPr/>
        </p:nvSpPr>
        <p:spPr bwMode="auto">
          <a:xfrm>
            <a:off x="381001" y="2683171"/>
            <a:ext cx="3088758" cy="219362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dirty="0">
                <a:effectLst/>
                <a:latin typeface="Calibri"/>
                <a:ea typeface="Calibri"/>
                <a:cs typeface="Arial"/>
              </a:rPr>
              <a:t>Adding to an idea/argument</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-additionally		-</a:t>
            </a:r>
            <a:r>
              <a:rPr lang="en-GB" sz="1400" dirty="0" smtClean="0">
                <a:effectLst/>
                <a:latin typeface="Calibri"/>
                <a:ea typeface="Calibri"/>
                <a:cs typeface="Arial"/>
              </a:rPr>
              <a:t>furthermore</a:t>
            </a:r>
            <a:endParaRPr lang="en-GB" sz="1400" dirty="0">
              <a:latin typeface="Calibri"/>
              <a:ea typeface="Calibri"/>
              <a:cs typeface="Arial"/>
            </a:endParaRPr>
          </a:p>
          <a:p>
            <a:pPr>
              <a:lnSpc>
                <a:spcPct val="107000"/>
              </a:lnSpc>
              <a:spcAft>
                <a:spcPts val="800"/>
              </a:spcAft>
            </a:pPr>
            <a:r>
              <a:rPr lang="en-GB" sz="1400" dirty="0">
                <a:effectLst/>
                <a:latin typeface="Calibri"/>
                <a:ea typeface="Calibri"/>
                <a:cs typeface="Arial"/>
              </a:rPr>
              <a:t>-</a:t>
            </a:r>
            <a:r>
              <a:rPr lang="en-GB" sz="1400" dirty="0" smtClean="0">
                <a:effectLst/>
                <a:latin typeface="Calibri"/>
                <a:ea typeface="Calibri"/>
                <a:cs typeface="Arial"/>
              </a:rPr>
              <a:t>in addition</a:t>
            </a:r>
            <a:r>
              <a:rPr lang="en-GB" sz="1100" dirty="0">
                <a:latin typeface="Calibri"/>
                <a:ea typeface="Calibri"/>
                <a:cs typeface="Arial"/>
              </a:rPr>
              <a:t>	</a:t>
            </a:r>
            <a:r>
              <a:rPr lang="en-GB" sz="1100" dirty="0" smtClean="0">
                <a:latin typeface="Calibri"/>
                <a:ea typeface="Calibri"/>
                <a:cs typeface="Arial"/>
              </a:rPr>
              <a:t>	</a:t>
            </a:r>
            <a:r>
              <a:rPr lang="en-GB" sz="1400" dirty="0" smtClean="0">
                <a:effectLst/>
                <a:latin typeface="Calibri"/>
                <a:ea typeface="Calibri"/>
                <a:cs typeface="Arial"/>
              </a:rPr>
              <a:t>-also</a:t>
            </a:r>
            <a:r>
              <a:rPr lang="en-GB" sz="1400" dirty="0">
                <a:effectLst/>
                <a:latin typeface="Calibri"/>
                <a:ea typeface="Calibri"/>
                <a:cs typeface="Arial"/>
              </a:rPr>
              <a:t>	</a:t>
            </a:r>
            <a:r>
              <a:rPr lang="en-GB" sz="1400" dirty="0">
                <a:latin typeface="Calibri"/>
                <a:ea typeface="Calibri"/>
                <a:cs typeface="Arial"/>
              </a:rPr>
              <a:t> </a:t>
            </a:r>
            <a:r>
              <a:rPr lang="en-GB" sz="1400" dirty="0" smtClean="0">
                <a:latin typeface="Calibri"/>
                <a:ea typeface="Calibri"/>
                <a:cs typeface="Arial"/>
              </a:rPr>
              <a:t>   </a:t>
            </a:r>
            <a:r>
              <a:rPr lang="en-GB" sz="1400" dirty="0" smtClean="0">
                <a:effectLst/>
                <a:latin typeface="Calibri"/>
                <a:ea typeface="Calibri"/>
                <a:cs typeface="Arial"/>
              </a:rPr>
              <a:t>-</a:t>
            </a:r>
            <a:r>
              <a:rPr lang="en-GB" sz="1400" dirty="0">
                <a:effectLst/>
                <a:latin typeface="Calibri"/>
                <a:ea typeface="Calibri"/>
                <a:cs typeface="Arial"/>
              </a:rPr>
              <a:t>moreover		-in the same </a:t>
            </a:r>
            <a:r>
              <a:rPr lang="en-GB" sz="1400" dirty="0" smtClean="0">
                <a:effectLst/>
                <a:latin typeface="Calibri"/>
                <a:ea typeface="Calibri"/>
                <a:cs typeface="Arial"/>
              </a:rPr>
              <a:t>		way</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-as previously stated	</a:t>
            </a:r>
            <a:r>
              <a:rPr lang="en-GB" sz="1400" dirty="0" smtClean="0">
                <a:effectLst/>
                <a:latin typeface="Calibri"/>
                <a:ea typeface="Calibri"/>
                <a:cs typeface="Arial"/>
              </a:rPr>
              <a:t>-</a:t>
            </a:r>
            <a:r>
              <a:rPr lang="en-GB" sz="1400" dirty="0">
                <a:effectLst/>
                <a:latin typeface="Calibri"/>
                <a:ea typeface="Calibri"/>
                <a:cs typeface="Arial"/>
              </a:rPr>
              <a:t>similarly</a:t>
            </a:r>
            <a:endParaRPr lang="en-GB" sz="1100" dirty="0">
              <a:effectLst/>
              <a:latin typeface="Calibri"/>
              <a:ea typeface="Calibri"/>
              <a:cs typeface="Arial"/>
            </a:endParaRPr>
          </a:p>
        </p:txBody>
      </p:sp>
      <p:sp>
        <p:nvSpPr>
          <p:cNvPr id="6" name="Text Box 4"/>
          <p:cNvSpPr txBox="1">
            <a:spLocks noChangeArrowheads="1"/>
          </p:cNvSpPr>
          <p:nvPr/>
        </p:nvSpPr>
        <p:spPr bwMode="auto">
          <a:xfrm>
            <a:off x="3733801" y="1186858"/>
            <a:ext cx="3429000" cy="132774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a:effectLst/>
                <a:latin typeface="Calibri"/>
                <a:ea typeface="Calibri"/>
                <a:cs typeface="Arial"/>
              </a:rPr>
              <a:t>Contrasting an idea/argument</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-in contrast		-on the other hand	</a:t>
            </a:r>
            <a:endParaRPr lang="en-GB" sz="1100">
              <a:effectLst/>
              <a:latin typeface="Calibri"/>
              <a:ea typeface="Calibri"/>
              <a:cs typeface="Arial"/>
            </a:endParaRPr>
          </a:p>
          <a:p>
            <a:pPr>
              <a:lnSpc>
                <a:spcPct val="107000"/>
              </a:lnSpc>
              <a:spcAft>
                <a:spcPts val="800"/>
              </a:spcAft>
            </a:pPr>
            <a:r>
              <a:rPr lang="en-GB" sz="1400">
                <a:effectLst/>
                <a:latin typeface="Calibri"/>
                <a:ea typeface="Calibri"/>
                <a:cs typeface="Arial"/>
              </a:rPr>
              <a:t>-in comparison	-instead</a:t>
            </a:r>
            <a:endParaRPr lang="en-GB" sz="1100">
              <a:effectLst/>
              <a:latin typeface="Calibri"/>
              <a:ea typeface="Calibri"/>
              <a:cs typeface="Arial"/>
            </a:endParaRPr>
          </a:p>
        </p:txBody>
      </p:sp>
      <p:sp>
        <p:nvSpPr>
          <p:cNvPr id="7" name="Text Box 3"/>
          <p:cNvSpPr txBox="1">
            <a:spLocks noChangeArrowheads="1"/>
          </p:cNvSpPr>
          <p:nvPr/>
        </p:nvSpPr>
        <p:spPr bwMode="auto">
          <a:xfrm>
            <a:off x="3888582" y="2683171"/>
            <a:ext cx="3119438" cy="12096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dirty="0">
                <a:effectLst/>
                <a:latin typeface="Calibri"/>
                <a:ea typeface="Calibri"/>
                <a:cs typeface="Arial"/>
              </a:rPr>
              <a:t>Giving examples</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-for example		-for instance</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-such as		</a:t>
            </a:r>
            <a:r>
              <a:rPr lang="en-GB" sz="1400" dirty="0" smtClean="0">
                <a:effectLst/>
                <a:latin typeface="Calibri"/>
                <a:ea typeface="Calibri"/>
                <a:cs typeface="Arial"/>
              </a:rPr>
              <a:t>-by </a:t>
            </a:r>
            <a:r>
              <a:rPr lang="en-GB" sz="1400" dirty="0">
                <a:effectLst/>
                <a:latin typeface="Calibri"/>
                <a:ea typeface="Calibri"/>
                <a:cs typeface="Arial"/>
              </a:rPr>
              <a:t>way of </a:t>
            </a:r>
            <a:r>
              <a:rPr lang="en-GB" sz="1400" dirty="0" smtClean="0">
                <a:effectLst/>
                <a:latin typeface="Calibri"/>
                <a:ea typeface="Calibri"/>
                <a:cs typeface="Arial"/>
              </a:rPr>
              <a:t>			illustration</a:t>
            </a:r>
            <a:endParaRPr lang="en-GB" sz="1100" dirty="0">
              <a:effectLst/>
              <a:latin typeface="Calibri"/>
              <a:ea typeface="Calibri"/>
              <a:cs typeface="Arial"/>
            </a:endParaRPr>
          </a:p>
        </p:txBody>
      </p:sp>
      <p:sp>
        <p:nvSpPr>
          <p:cNvPr id="8" name="Text Box 1"/>
          <p:cNvSpPr txBox="1">
            <a:spLocks noChangeArrowheads="1"/>
          </p:cNvSpPr>
          <p:nvPr/>
        </p:nvSpPr>
        <p:spPr bwMode="auto">
          <a:xfrm>
            <a:off x="3581401" y="4133850"/>
            <a:ext cx="4953000" cy="1485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07000"/>
              </a:lnSpc>
              <a:spcAft>
                <a:spcPts val="800"/>
              </a:spcAft>
            </a:pPr>
            <a:r>
              <a:rPr lang="en-GB" sz="1400" b="1" dirty="0">
                <a:effectLst/>
                <a:latin typeface="Calibri"/>
                <a:ea typeface="Calibri"/>
                <a:cs typeface="Arial"/>
              </a:rPr>
              <a:t>Concluding and summarising</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-in conclusion	-to conclude		-lastly</a:t>
            </a:r>
            <a:endParaRPr lang="en-GB" sz="1100" dirty="0">
              <a:effectLst/>
              <a:latin typeface="Calibri"/>
              <a:ea typeface="Calibri"/>
              <a:cs typeface="Arial"/>
            </a:endParaRPr>
          </a:p>
          <a:p>
            <a:pPr>
              <a:lnSpc>
                <a:spcPct val="107000"/>
              </a:lnSpc>
              <a:spcAft>
                <a:spcPts val="800"/>
              </a:spcAft>
            </a:pPr>
            <a:r>
              <a:rPr lang="en-GB" sz="1400" dirty="0">
                <a:effectLst/>
                <a:latin typeface="Calibri"/>
                <a:ea typeface="Calibri"/>
                <a:cs typeface="Arial"/>
              </a:rPr>
              <a:t>-all in all		-in summary		-to sum up</a:t>
            </a:r>
            <a:endParaRPr lang="en-GB" sz="1100" dirty="0">
              <a:effectLst/>
              <a:latin typeface="Calibri"/>
              <a:ea typeface="Calibri"/>
              <a:cs typeface="Arial"/>
            </a:endParaRPr>
          </a:p>
        </p:txBody>
      </p:sp>
    </p:spTree>
    <p:extLst>
      <p:ext uri="{BB962C8B-B14F-4D97-AF65-F5344CB8AC3E}">
        <p14:creationId xmlns:p14="http://schemas.microsoft.com/office/powerpoint/2010/main" val="1635488364"/>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457200" y="1600200"/>
            <a:ext cx="5715000" cy="4525963"/>
          </a:xfrm>
        </p:spPr>
        <p:txBody>
          <a:bodyPr>
            <a:normAutofit fontScale="70000" lnSpcReduction="20000"/>
          </a:bodyPr>
          <a:lstStyle/>
          <a:p>
            <a:pPr marL="0" indent="0">
              <a:buNone/>
            </a:pPr>
            <a:r>
              <a:rPr lang="en-GB" u="sng" dirty="0" smtClean="0">
                <a:solidFill>
                  <a:schemeClr val="bg1"/>
                </a:solidFill>
              </a:rPr>
              <a:t>Question</a:t>
            </a:r>
          </a:p>
          <a:p>
            <a:pPr marL="0" indent="0">
              <a:buNone/>
            </a:pPr>
            <a:r>
              <a:rPr lang="en-GB" dirty="0">
                <a:solidFill>
                  <a:schemeClr val="bg1"/>
                </a:solidFill>
              </a:rPr>
              <a:t>Choose a play in which a </a:t>
            </a:r>
            <a:r>
              <a:rPr lang="en-GB" u="sng" dirty="0">
                <a:solidFill>
                  <a:schemeClr val="bg1"/>
                </a:solidFill>
              </a:rPr>
              <a:t>central character </a:t>
            </a:r>
            <a:r>
              <a:rPr lang="en-GB" dirty="0">
                <a:solidFill>
                  <a:schemeClr val="bg1"/>
                </a:solidFill>
              </a:rPr>
              <a:t>is in </a:t>
            </a:r>
            <a:r>
              <a:rPr lang="en-GB" u="sng" dirty="0">
                <a:solidFill>
                  <a:schemeClr val="bg1"/>
                </a:solidFill>
              </a:rPr>
              <a:t>conflict with </a:t>
            </a:r>
            <a:r>
              <a:rPr lang="en-GB" dirty="0">
                <a:solidFill>
                  <a:schemeClr val="bg1"/>
                </a:solidFill>
              </a:rPr>
              <a:t>or </a:t>
            </a:r>
            <a:r>
              <a:rPr lang="en-GB" u="sng" dirty="0">
                <a:solidFill>
                  <a:schemeClr val="bg1"/>
                </a:solidFill>
              </a:rPr>
              <a:t>rejects</a:t>
            </a:r>
            <a:r>
              <a:rPr lang="en-GB" dirty="0">
                <a:solidFill>
                  <a:schemeClr val="bg1"/>
                </a:solidFill>
              </a:rPr>
              <a:t> another character.</a:t>
            </a:r>
          </a:p>
          <a:p>
            <a:pPr marL="0" indent="0">
              <a:buNone/>
            </a:pPr>
            <a:r>
              <a:rPr lang="en-GB" dirty="0">
                <a:solidFill>
                  <a:schemeClr val="bg1"/>
                </a:solidFill>
              </a:rPr>
              <a:t>Briefly explain the circumstances of the conflict or rejection and go on to discuss the consequences of this conflict or rejection for the play as a whole.</a:t>
            </a:r>
          </a:p>
          <a:p>
            <a:pPr marL="0" indent="0">
              <a:buNone/>
            </a:pPr>
            <a:endParaRPr lang="en-GB" dirty="0">
              <a:solidFill>
                <a:schemeClr val="bg1"/>
              </a:solidFill>
            </a:endParaRPr>
          </a:p>
          <a:p>
            <a:pPr marL="0" indent="0">
              <a:buNone/>
            </a:pPr>
            <a:r>
              <a:rPr lang="en-GB" u="sng" dirty="0" smtClean="0">
                <a:solidFill>
                  <a:schemeClr val="bg1"/>
                </a:solidFill>
              </a:rPr>
              <a:t>Example topic sentence-MP1</a:t>
            </a:r>
          </a:p>
          <a:p>
            <a:pPr marL="0" indent="0">
              <a:buNone/>
            </a:pPr>
            <a:r>
              <a:rPr lang="en-GB" dirty="0" smtClean="0">
                <a:solidFill>
                  <a:srgbClr val="FFFF00"/>
                </a:solidFill>
              </a:rPr>
              <a:t>Initially, </a:t>
            </a:r>
            <a:r>
              <a:rPr lang="en-GB" dirty="0" smtClean="0">
                <a:solidFill>
                  <a:schemeClr val="bg1"/>
                </a:solidFill>
              </a:rPr>
              <a:t>Miller introduces </a:t>
            </a:r>
            <a:r>
              <a:rPr lang="en-GB" dirty="0" smtClean="0">
                <a:solidFill>
                  <a:srgbClr val="FF0000"/>
                </a:solidFill>
              </a:rPr>
              <a:t>the idea of conflict between Eddie and Rodolpho </a:t>
            </a:r>
            <a:r>
              <a:rPr lang="en-GB" dirty="0" smtClean="0">
                <a:solidFill>
                  <a:schemeClr val="bg1"/>
                </a:solidFill>
              </a:rPr>
              <a:t>through </a:t>
            </a:r>
            <a:r>
              <a:rPr lang="en-GB" dirty="0" smtClean="0">
                <a:solidFill>
                  <a:srgbClr val="92D050"/>
                </a:solidFill>
              </a:rPr>
              <a:t>his use of stage directions</a:t>
            </a:r>
            <a:r>
              <a:rPr lang="en-GB" dirty="0" smtClean="0">
                <a:solidFill>
                  <a:schemeClr val="bg1"/>
                </a:solidFill>
              </a:rPr>
              <a:t> in their first meeting.</a:t>
            </a:r>
          </a:p>
          <a:p>
            <a:pPr marL="0" indent="0">
              <a:buNone/>
            </a:pPr>
            <a:endParaRPr lang="en-GB" u="sng" dirty="0">
              <a:solidFill>
                <a:schemeClr val="bg1"/>
              </a:solidFill>
            </a:endParaRPr>
          </a:p>
          <a:p>
            <a:pPr marL="0" indent="0">
              <a:buNone/>
            </a:pPr>
            <a:endParaRPr lang="en-GB" u="sng" dirty="0" smtClean="0">
              <a:solidFill>
                <a:schemeClr val="bg1"/>
              </a:solidFill>
            </a:endParaRPr>
          </a:p>
          <a:p>
            <a:pPr marL="0" indent="0">
              <a:buNone/>
            </a:pPr>
            <a:endParaRPr lang="en-GB" dirty="0">
              <a:solidFill>
                <a:schemeClr val="bg1"/>
              </a:solidFill>
            </a:endParaRPr>
          </a:p>
        </p:txBody>
      </p:sp>
      <p:sp>
        <p:nvSpPr>
          <p:cNvPr id="5" name="Rectangle 4"/>
          <p:cNvSpPr/>
          <p:nvPr/>
        </p:nvSpPr>
        <p:spPr>
          <a:xfrm>
            <a:off x="6172200" y="1662223"/>
            <a:ext cx="2819400" cy="2862322"/>
          </a:xfrm>
          <a:prstGeom prst="rect">
            <a:avLst/>
          </a:prstGeom>
          <a:solidFill>
            <a:schemeClr val="accent1"/>
          </a:solidFill>
        </p:spPr>
        <p:txBody>
          <a:bodyPr wrap="square">
            <a:spAutoFit/>
          </a:bodyPr>
          <a:lstStyle/>
          <a:p>
            <a:r>
              <a:rPr lang="en-GB" sz="2000" dirty="0">
                <a:solidFill>
                  <a:schemeClr val="bg1"/>
                </a:solidFill>
              </a:rPr>
              <a:t>A topic sentence should include:</a:t>
            </a:r>
          </a:p>
          <a:p>
            <a:pPr marL="742950" lvl="1" indent="-285750">
              <a:buFont typeface="Arial" pitchFamily="34" charset="0"/>
              <a:buChar char="•"/>
            </a:pPr>
            <a:r>
              <a:rPr lang="en-GB" sz="2000" dirty="0">
                <a:solidFill>
                  <a:srgbClr val="FFFF00"/>
                </a:solidFill>
              </a:rPr>
              <a:t>A linking word/phrase</a:t>
            </a:r>
          </a:p>
          <a:p>
            <a:pPr marL="742950" lvl="1" indent="-285750">
              <a:buFont typeface="Arial" pitchFamily="34" charset="0"/>
              <a:buChar char="•"/>
            </a:pPr>
            <a:r>
              <a:rPr lang="en-GB" sz="2000" dirty="0">
                <a:solidFill>
                  <a:srgbClr val="92D050"/>
                </a:solidFill>
              </a:rPr>
              <a:t>A reference to the technique you will be analysing</a:t>
            </a:r>
          </a:p>
          <a:p>
            <a:pPr marL="742950" lvl="1" indent="-285750">
              <a:buFont typeface="Arial" pitchFamily="34" charset="0"/>
              <a:buChar char="•"/>
            </a:pPr>
            <a:r>
              <a:rPr lang="en-GB" sz="2000" dirty="0">
                <a:solidFill>
                  <a:srgbClr val="FF0000"/>
                </a:solidFill>
              </a:rPr>
              <a:t>A reference to the Q</a:t>
            </a:r>
          </a:p>
        </p:txBody>
      </p:sp>
    </p:spTree>
    <p:extLst>
      <p:ext uri="{BB962C8B-B14F-4D97-AF65-F5344CB8AC3E}">
        <p14:creationId xmlns:p14="http://schemas.microsoft.com/office/powerpoint/2010/main" val="1323847809"/>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Topic Sentence Practice</a:t>
            </a:r>
            <a:endParaRPr lang="en-GB" dirty="0">
              <a:solidFill>
                <a:schemeClr val="bg1"/>
              </a:solidFill>
            </a:endParaRPr>
          </a:p>
        </p:txBody>
      </p:sp>
      <p:sp>
        <p:nvSpPr>
          <p:cNvPr id="3" name="Content Placeholder 2"/>
          <p:cNvSpPr>
            <a:spLocks noGrp="1"/>
          </p:cNvSpPr>
          <p:nvPr>
            <p:ph idx="1"/>
          </p:nvPr>
        </p:nvSpPr>
        <p:spPr>
          <a:xfrm>
            <a:off x="457200" y="1600200"/>
            <a:ext cx="6019800" cy="4525963"/>
          </a:xfrm>
        </p:spPr>
        <p:txBody>
          <a:bodyPr>
            <a:normAutofit fontScale="62500" lnSpcReduction="20000"/>
          </a:bodyPr>
          <a:lstStyle/>
          <a:p>
            <a:pPr marL="0" indent="0">
              <a:buNone/>
            </a:pPr>
            <a:r>
              <a:rPr lang="en-GB" u="sng" dirty="0" smtClean="0">
                <a:solidFill>
                  <a:schemeClr val="bg1"/>
                </a:solidFill>
              </a:rPr>
              <a:t>Question</a:t>
            </a:r>
            <a:endParaRPr lang="en-GB" u="sng" dirty="0">
              <a:solidFill>
                <a:schemeClr val="bg1"/>
              </a:solidFill>
            </a:endParaRPr>
          </a:p>
          <a:p>
            <a:pPr marL="0" indent="0">
              <a:buNone/>
            </a:pPr>
            <a:r>
              <a:rPr lang="en-GB" dirty="0">
                <a:solidFill>
                  <a:schemeClr val="bg1"/>
                </a:solidFill>
              </a:rPr>
              <a:t>Choose a play in which a </a:t>
            </a:r>
            <a:r>
              <a:rPr lang="en-GB" u="sng" dirty="0">
                <a:solidFill>
                  <a:schemeClr val="bg1"/>
                </a:solidFill>
              </a:rPr>
              <a:t>central character </a:t>
            </a:r>
            <a:r>
              <a:rPr lang="en-GB" dirty="0">
                <a:solidFill>
                  <a:schemeClr val="bg1"/>
                </a:solidFill>
              </a:rPr>
              <a:t>is in </a:t>
            </a:r>
            <a:r>
              <a:rPr lang="en-GB" u="sng" dirty="0">
                <a:solidFill>
                  <a:schemeClr val="bg1"/>
                </a:solidFill>
              </a:rPr>
              <a:t>conflict with </a:t>
            </a:r>
            <a:r>
              <a:rPr lang="en-GB" dirty="0">
                <a:solidFill>
                  <a:schemeClr val="bg1"/>
                </a:solidFill>
              </a:rPr>
              <a:t>or </a:t>
            </a:r>
            <a:r>
              <a:rPr lang="en-GB" u="sng" dirty="0">
                <a:solidFill>
                  <a:schemeClr val="bg1"/>
                </a:solidFill>
              </a:rPr>
              <a:t>rejects</a:t>
            </a:r>
            <a:r>
              <a:rPr lang="en-GB" dirty="0">
                <a:solidFill>
                  <a:schemeClr val="bg1"/>
                </a:solidFill>
              </a:rPr>
              <a:t> another character.</a:t>
            </a:r>
          </a:p>
          <a:p>
            <a:pPr marL="0" indent="0">
              <a:buNone/>
            </a:pPr>
            <a:r>
              <a:rPr lang="en-GB" dirty="0">
                <a:solidFill>
                  <a:schemeClr val="bg1"/>
                </a:solidFill>
              </a:rPr>
              <a:t>Briefly explain the circumstances of the conflict or rejection and go on to discuss the consequences of this conflict or rejection for the play as a whole.</a:t>
            </a:r>
          </a:p>
          <a:p>
            <a:pPr marL="0" indent="0">
              <a:buNone/>
            </a:pPr>
            <a:endParaRPr lang="en-GB" dirty="0">
              <a:solidFill>
                <a:schemeClr val="bg1"/>
              </a:solidFill>
            </a:endParaRPr>
          </a:p>
          <a:p>
            <a:pPr marL="0" indent="0">
              <a:buNone/>
            </a:pPr>
            <a:r>
              <a:rPr lang="en-GB" u="sng" dirty="0" smtClean="0">
                <a:solidFill>
                  <a:schemeClr val="bg1"/>
                </a:solidFill>
              </a:rPr>
              <a:t>Create topic sentence</a:t>
            </a:r>
          </a:p>
          <a:p>
            <a:pPr marL="0" indent="0">
              <a:buNone/>
            </a:pPr>
            <a:r>
              <a:rPr lang="en-GB" dirty="0" smtClean="0">
                <a:solidFill>
                  <a:schemeClr val="bg1"/>
                </a:solidFill>
              </a:rPr>
              <a:t>(MP2-E’s suspicion of R grows “ he’s like a chorus girl </a:t>
            </a:r>
            <a:r>
              <a:rPr lang="en-GB" dirty="0">
                <a:solidFill>
                  <a:schemeClr val="bg1"/>
                </a:solidFill>
              </a:rPr>
              <a:t>or </a:t>
            </a:r>
            <a:r>
              <a:rPr lang="en-GB" dirty="0" err="1">
                <a:solidFill>
                  <a:schemeClr val="bg1"/>
                </a:solidFill>
              </a:rPr>
              <a:t>sum’pn</a:t>
            </a:r>
            <a:r>
              <a:rPr lang="en-GB" dirty="0">
                <a:solidFill>
                  <a:schemeClr val="bg1"/>
                </a:solidFill>
              </a:rPr>
              <a:t>…Marco goes around like a man; nobody kids Marco</a:t>
            </a:r>
            <a:r>
              <a:rPr lang="en-GB" dirty="0" smtClean="0">
                <a:solidFill>
                  <a:schemeClr val="bg1"/>
                </a:solidFill>
              </a:rPr>
              <a:t>.”)</a:t>
            </a:r>
          </a:p>
          <a:p>
            <a:pPr marL="0" indent="0">
              <a:buNone/>
            </a:pPr>
            <a:endParaRPr lang="en-GB" u="sng" dirty="0" smtClean="0">
              <a:solidFill>
                <a:schemeClr val="bg1"/>
              </a:solidFill>
            </a:endParaRPr>
          </a:p>
          <a:p>
            <a:pPr marL="0" indent="0">
              <a:buNone/>
            </a:pPr>
            <a:r>
              <a:rPr lang="en-GB" u="sng" dirty="0" smtClean="0">
                <a:solidFill>
                  <a:schemeClr val="bg1"/>
                </a:solidFill>
              </a:rPr>
              <a:t>Example </a:t>
            </a:r>
            <a:r>
              <a:rPr lang="en-GB" u="sng" dirty="0">
                <a:solidFill>
                  <a:schemeClr val="bg1"/>
                </a:solidFill>
              </a:rPr>
              <a:t>topic sentence-MP1</a:t>
            </a:r>
          </a:p>
          <a:p>
            <a:pPr marL="0" indent="0">
              <a:buNone/>
            </a:pPr>
            <a:r>
              <a:rPr lang="en-GB" u="sng" dirty="0">
                <a:solidFill>
                  <a:srgbClr val="FFFF00"/>
                </a:solidFill>
              </a:rPr>
              <a:t>Initially</a:t>
            </a:r>
            <a:r>
              <a:rPr lang="en-GB" dirty="0">
                <a:solidFill>
                  <a:srgbClr val="FFFF00"/>
                </a:solidFill>
              </a:rPr>
              <a:t>, </a:t>
            </a:r>
            <a:r>
              <a:rPr lang="en-GB" dirty="0">
                <a:solidFill>
                  <a:schemeClr val="bg1"/>
                </a:solidFill>
              </a:rPr>
              <a:t>Miller </a:t>
            </a:r>
            <a:r>
              <a:rPr lang="en-GB" u="sng" dirty="0">
                <a:solidFill>
                  <a:schemeClr val="bg1"/>
                </a:solidFill>
              </a:rPr>
              <a:t>introduces </a:t>
            </a:r>
            <a:r>
              <a:rPr lang="en-GB" u="sng" dirty="0">
                <a:solidFill>
                  <a:srgbClr val="FF0000"/>
                </a:solidFill>
              </a:rPr>
              <a:t>the idea of conflict between Eddie and Rodolpho</a:t>
            </a:r>
            <a:r>
              <a:rPr lang="en-GB" dirty="0">
                <a:solidFill>
                  <a:srgbClr val="FF0000"/>
                </a:solidFill>
              </a:rPr>
              <a:t> </a:t>
            </a:r>
            <a:r>
              <a:rPr lang="en-GB" dirty="0">
                <a:solidFill>
                  <a:schemeClr val="bg1"/>
                </a:solidFill>
              </a:rPr>
              <a:t>through </a:t>
            </a:r>
            <a:r>
              <a:rPr lang="en-GB" u="sng" dirty="0">
                <a:solidFill>
                  <a:srgbClr val="92D050"/>
                </a:solidFill>
              </a:rPr>
              <a:t>his use of stage directions</a:t>
            </a:r>
            <a:r>
              <a:rPr lang="en-GB" u="sng" dirty="0">
                <a:solidFill>
                  <a:schemeClr val="bg1"/>
                </a:solidFill>
              </a:rPr>
              <a:t> in their first meeting.</a:t>
            </a:r>
          </a:p>
          <a:p>
            <a:pPr marL="0" indent="0">
              <a:buNone/>
            </a:pPr>
            <a:endParaRPr lang="en-GB" dirty="0">
              <a:solidFill>
                <a:schemeClr val="bg1"/>
              </a:solidFill>
            </a:endParaRPr>
          </a:p>
          <a:p>
            <a:pPr marL="0" indent="0">
              <a:buNone/>
            </a:pPr>
            <a:endParaRPr lang="en-GB" dirty="0" smtClean="0">
              <a:solidFill>
                <a:schemeClr val="bg1"/>
              </a:solidFill>
            </a:endParaRPr>
          </a:p>
          <a:p>
            <a:pPr marL="0" indent="0">
              <a:buNone/>
            </a:pPr>
            <a:endParaRPr lang="en-GB" dirty="0">
              <a:solidFill>
                <a:schemeClr val="bg1"/>
              </a:solidFill>
            </a:endParaRPr>
          </a:p>
        </p:txBody>
      </p:sp>
      <p:sp>
        <p:nvSpPr>
          <p:cNvPr id="4" name="Rectangle 3"/>
          <p:cNvSpPr/>
          <p:nvPr/>
        </p:nvSpPr>
        <p:spPr>
          <a:xfrm>
            <a:off x="6324600" y="1657571"/>
            <a:ext cx="2819400" cy="2862322"/>
          </a:xfrm>
          <a:prstGeom prst="rect">
            <a:avLst/>
          </a:prstGeom>
          <a:solidFill>
            <a:schemeClr val="accent1"/>
          </a:solidFill>
        </p:spPr>
        <p:txBody>
          <a:bodyPr wrap="square">
            <a:spAutoFit/>
          </a:bodyPr>
          <a:lstStyle/>
          <a:p>
            <a:r>
              <a:rPr lang="en-GB" sz="2000" dirty="0">
                <a:solidFill>
                  <a:schemeClr val="bg1"/>
                </a:solidFill>
              </a:rPr>
              <a:t>A topic sentence should include:</a:t>
            </a:r>
          </a:p>
          <a:p>
            <a:pPr marL="742950" lvl="1" indent="-285750">
              <a:buFont typeface="Arial" pitchFamily="34" charset="0"/>
              <a:buChar char="•"/>
            </a:pPr>
            <a:r>
              <a:rPr lang="en-GB" sz="2000" dirty="0">
                <a:solidFill>
                  <a:srgbClr val="FFFF00"/>
                </a:solidFill>
              </a:rPr>
              <a:t>A linking word/phrase</a:t>
            </a:r>
          </a:p>
          <a:p>
            <a:pPr marL="742950" lvl="1" indent="-285750">
              <a:buFont typeface="Arial" pitchFamily="34" charset="0"/>
              <a:buChar char="•"/>
            </a:pPr>
            <a:r>
              <a:rPr lang="en-GB" sz="2000" dirty="0">
                <a:solidFill>
                  <a:srgbClr val="92D050"/>
                </a:solidFill>
              </a:rPr>
              <a:t>A reference to the technique you will be analysing</a:t>
            </a:r>
          </a:p>
          <a:p>
            <a:pPr marL="742950" lvl="1" indent="-285750">
              <a:buFont typeface="Arial" pitchFamily="34" charset="0"/>
              <a:buChar char="•"/>
            </a:pPr>
            <a:r>
              <a:rPr lang="en-GB" sz="2000" dirty="0">
                <a:solidFill>
                  <a:srgbClr val="FF0000"/>
                </a:solidFill>
              </a:rPr>
              <a:t>A reference to the Q</a:t>
            </a:r>
          </a:p>
        </p:txBody>
      </p:sp>
      <p:cxnSp>
        <p:nvCxnSpPr>
          <p:cNvPr id="6" name="Straight Connector 5"/>
          <p:cNvCxnSpPr/>
          <p:nvPr/>
        </p:nvCxnSpPr>
        <p:spPr>
          <a:xfrm>
            <a:off x="5943600" y="4267200"/>
            <a:ext cx="762000" cy="990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05600" y="4648200"/>
            <a:ext cx="2133600" cy="830997"/>
          </a:xfrm>
          <a:prstGeom prst="rect">
            <a:avLst/>
          </a:prstGeom>
          <a:noFill/>
        </p:spPr>
        <p:txBody>
          <a:bodyPr wrap="square" rtlCol="0">
            <a:spAutoFit/>
          </a:bodyPr>
          <a:lstStyle/>
          <a:p>
            <a:r>
              <a:rPr lang="en-GB" sz="2400" dirty="0" smtClean="0">
                <a:solidFill>
                  <a:schemeClr val="bg1"/>
                </a:solidFill>
              </a:rPr>
              <a:t>Technique-dialogue</a:t>
            </a:r>
            <a:endParaRPr lang="en-GB" sz="2400" dirty="0">
              <a:solidFill>
                <a:schemeClr val="bg1"/>
              </a:solidFill>
            </a:endParaRPr>
          </a:p>
        </p:txBody>
      </p:sp>
    </p:spTree>
    <p:extLst>
      <p:ext uri="{BB962C8B-B14F-4D97-AF65-F5344CB8AC3E}">
        <p14:creationId xmlns:p14="http://schemas.microsoft.com/office/powerpoint/2010/main" val="644498240"/>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topic sentence MP2</a:t>
            </a:r>
            <a:endParaRPr lang="en-GB" dirty="0">
              <a:solidFill>
                <a:schemeClr val="bg1"/>
              </a:solidFill>
            </a:endParaRPr>
          </a:p>
        </p:txBody>
      </p:sp>
      <p:sp>
        <p:nvSpPr>
          <p:cNvPr id="3" name="Content Placeholder 2"/>
          <p:cNvSpPr>
            <a:spLocks noGrp="1"/>
          </p:cNvSpPr>
          <p:nvPr>
            <p:ph idx="1"/>
          </p:nvPr>
        </p:nvSpPr>
        <p:spPr>
          <a:xfrm>
            <a:off x="457200" y="1600200"/>
            <a:ext cx="6019800" cy="4525963"/>
          </a:xfrm>
        </p:spPr>
        <p:txBody>
          <a:bodyPr/>
          <a:lstStyle/>
          <a:p>
            <a:pPr marL="0" indent="0">
              <a:buNone/>
            </a:pPr>
            <a:r>
              <a:rPr lang="en-GB" dirty="0" smtClean="0">
                <a:solidFill>
                  <a:srgbClr val="FFFF00"/>
                </a:solidFill>
              </a:rPr>
              <a:t>Furthermore</a:t>
            </a:r>
            <a:r>
              <a:rPr lang="en-GB" dirty="0" smtClean="0">
                <a:solidFill>
                  <a:schemeClr val="bg1"/>
                </a:solidFill>
              </a:rPr>
              <a:t>, Miller </a:t>
            </a:r>
            <a:r>
              <a:rPr lang="en-GB" dirty="0" smtClean="0">
                <a:solidFill>
                  <a:srgbClr val="FF0000"/>
                </a:solidFill>
              </a:rPr>
              <a:t>develops the conflict between Eddie and Rodolpho</a:t>
            </a:r>
            <a:r>
              <a:rPr lang="en-GB" dirty="0" smtClean="0">
                <a:solidFill>
                  <a:schemeClr val="bg1"/>
                </a:solidFill>
              </a:rPr>
              <a:t> through the use of </a:t>
            </a:r>
            <a:r>
              <a:rPr lang="en-GB" dirty="0" smtClean="0">
                <a:solidFill>
                  <a:srgbClr val="00B050"/>
                </a:solidFill>
              </a:rPr>
              <a:t>dialogue. </a:t>
            </a:r>
            <a:endParaRPr lang="en-GB" dirty="0">
              <a:solidFill>
                <a:srgbClr val="00B050"/>
              </a:solidFill>
            </a:endParaRPr>
          </a:p>
        </p:txBody>
      </p:sp>
      <p:sp>
        <p:nvSpPr>
          <p:cNvPr id="4" name="Rectangle 3"/>
          <p:cNvSpPr/>
          <p:nvPr/>
        </p:nvSpPr>
        <p:spPr>
          <a:xfrm>
            <a:off x="6324600" y="1657571"/>
            <a:ext cx="2819400" cy="2862322"/>
          </a:xfrm>
          <a:prstGeom prst="rect">
            <a:avLst/>
          </a:prstGeom>
          <a:solidFill>
            <a:schemeClr val="accent1"/>
          </a:solidFill>
        </p:spPr>
        <p:txBody>
          <a:bodyPr wrap="square">
            <a:spAutoFit/>
          </a:bodyPr>
          <a:lstStyle/>
          <a:p>
            <a:r>
              <a:rPr lang="en-GB" sz="2000" dirty="0">
                <a:solidFill>
                  <a:schemeClr val="bg1"/>
                </a:solidFill>
              </a:rPr>
              <a:t>A topic sentence should include:</a:t>
            </a:r>
          </a:p>
          <a:p>
            <a:pPr marL="742950" lvl="1" indent="-285750">
              <a:buFont typeface="Arial" pitchFamily="34" charset="0"/>
              <a:buChar char="•"/>
            </a:pPr>
            <a:r>
              <a:rPr lang="en-GB" sz="2000" dirty="0">
                <a:solidFill>
                  <a:srgbClr val="FFFF00"/>
                </a:solidFill>
              </a:rPr>
              <a:t>A linking word/phrase</a:t>
            </a:r>
          </a:p>
          <a:p>
            <a:pPr marL="742950" lvl="1" indent="-285750">
              <a:buFont typeface="Arial" pitchFamily="34" charset="0"/>
              <a:buChar char="•"/>
            </a:pPr>
            <a:r>
              <a:rPr lang="en-GB" sz="2000" dirty="0">
                <a:solidFill>
                  <a:srgbClr val="00B050"/>
                </a:solidFill>
              </a:rPr>
              <a:t>A reference to the technique you will be analysing</a:t>
            </a:r>
          </a:p>
          <a:p>
            <a:pPr marL="742950" lvl="1" indent="-285750">
              <a:buFont typeface="Arial" pitchFamily="34" charset="0"/>
              <a:buChar char="•"/>
            </a:pPr>
            <a:r>
              <a:rPr lang="en-GB" sz="2000" dirty="0">
                <a:solidFill>
                  <a:srgbClr val="FF0000"/>
                </a:solidFill>
              </a:rPr>
              <a:t>A reference to the Q</a:t>
            </a:r>
          </a:p>
        </p:txBody>
      </p:sp>
    </p:spTree>
    <p:extLst>
      <p:ext uri="{BB962C8B-B14F-4D97-AF65-F5344CB8AC3E}">
        <p14:creationId xmlns:p14="http://schemas.microsoft.com/office/powerpoint/2010/main" val="4106777710"/>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Context</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GB" dirty="0">
                <a:solidFill>
                  <a:schemeClr val="bg1"/>
                </a:solidFill>
              </a:rPr>
              <a:t>Your context is where you </a:t>
            </a:r>
            <a:r>
              <a:rPr lang="en-GB" b="1" dirty="0">
                <a:solidFill>
                  <a:schemeClr val="bg1"/>
                </a:solidFill>
              </a:rPr>
              <a:t>orientate</a:t>
            </a:r>
            <a:r>
              <a:rPr lang="en-GB" dirty="0">
                <a:solidFill>
                  <a:schemeClr val="bg1"/>
                </a:solidFill>
              </a:rPr>
              <a:t> your reader and let them know what’s happening in the novel. Include brief details about:</a:t>
            </a:r>
          </a:p>
          <a:p>
            <a:pPr lvl="1"/>
            <a:r>
              <a:rPr lang="en-GB" dirty="0" smtClean="0">
                <a:solidFill>
                  <a:schemeClr val="bg1"/>
                </a:solidFill>
              </a:rPr>
              <a:t>roughly </a:t>
            </a:r>
            <a:r>
              <a:rPr lang="en-GB" b="1" dirty="0">
                <a:solidFill>
                  <a:schemeClr val="bg1"/>
                </a:solidFill>
              </a:rPr>
              <a:t>where</a:t>
            </a:r>
            <a:r>
              <a:rPr lang="en-GB" dirty="0">
                <a:solidFill>
                  <a:schemeClr val="bg1"/>
                </a:solidFill>
              </a:rPr>
              <a:t> in the novel it takes place</a:t>
            </a:r>
          </a:p>
          <a:p>
            <a:pPr lvl="1"/>
            <a:r>
              <a:rPr lang="en-GB" dirty="0" smtClean="0">
                <a:solidFill>
                  <a:schemeClr val="bg1"/>
                </a:solidFill>
              </a:rPr>
              <a:t>briefly </a:t>
            </a:r>
            <a:r>
              <a:rPr lang="en-GB" b="1" dirty="0">
                <a:solidFill>
                  <a:schemeClr val="bg1"/>
                </a:solidFill>
              </a:rPr>
              <a:t>what is happening</a:t>
            </a:r>
            <a:r>
              <a:rPr lang="en-GB" dirty="0">
                <a:solidFill>
                  <a:schemeClr val="bg1"/>
                </a:solidFill>
              </a:rPr>
              <a:t> at this point in the novel</a:t>
            </a:r>
          </a:p>
          <a:p>
            <a:pPr marL="0" indent="0">
              <a:buNone/>
            </a:pPr>
            <a:r>
              <a:rPr lang="en-GB" dirty="0">
                <a:solidFill>
                  <a:schemeClr val="bg1"/>
                </a:solidFill>
              </a:rPr>
              <a:t> </a:t>
            </a:r>
          </a:p>
          <a:p>
            <a:pPr marL="0" indent="0">
              <a:buNone/>
            </a:pPr>
            <a:endParaRPr lang="en-GB" b="1" dirty="0" smtClean="0">
              <a:solidFill>
                <a:schemeClr val="bg1"/>
              </a:solidFill>
            </a:endParaRPr>
          </a:p>
          <a:p>
            <a:pPr marL="0" indent="0">
              <a:buNone/>
            </a:pPr>
            <a:r>
              <a:rPr lang="en-GB" b="1" dirty="0" smtClean="0">
                <a:solidFill>
                  <a:schemeClr val="bg1"/>
                </a:solidFill>
              </a:rPr>
              <a:t>Example</a:t>
            </a:r>
            <a:endParaRPr lang="en-GB" dirty="0">
              <a:solidFill>
                <a:schemeClr val="bg1"/>
              </a:solidFill>
            </a:endParaRPr>
          </a:p>
          <a:p>
            <a:pPr marL="0" indent="0">
              <a:buNone/>
            </a:pPr>
            <a:r>
              <a:rPr lang="en-GB" i="1" dirty="0">
                <a:solidFill>
                  <a:schemeClr val="bg1"/>
                </a:solidFill>
              </a:rPr>
              <a:t>At the beginning of the </a:t>
            </a:r>
            <a:r>
              <a:rPr lang="en-GB" i="1" dirty="0" smtClean="0">
                <a:solidFill>
                  <a:schemeClr val="bg1"/>
                </a:solidFill>
              </a:rPr>
              <a:t>play, Eddie closely watches Rodolpho’s interactions with Catherine, and his jealousy is apparent:</a:t>
            </a:r>
            <a:endParaRPr lang="en-GB" dirty="0">
              <a:solidFill>
                <a:schemeClr val="bg1"/>
              </a:solidFill>
            </a:endParaRPr>
          </a:p>
          <a:p>
            <a:pPr marL="0" indent="0">
              <a:buNone/>
            </a:pPr>
            <a:endParaRPr lang="en-GB" dirty="0"/>
          </a:p>
          <a:p>
            <a:endParaRPr lang="en-GB" dirty="0">
              <a:solidFill>
                <a:schemeClr val="bg1"/>
              </a:solidFill>
            </a:endParaRPr>
          </a:p>
        </p:txBody>
      </p:sp>
    </p:spTree>
    <p:extLst>
      <p:ext uri="{BB962C8B-B14F-4D97-AF65-F5344CB8AC3E}">
        <p14:creationId xmlns:p14="http://schemas.microsoft.com/office/powerpoint/2010/main" val="3733649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Summary of Section 1</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dirty="0" smtClean="0">
                <a:solidFill>
                  <a:schemeClr val="bg1"/>
                </a:solidFill>
              </a:rPr>
              <a:t>Write a bullet point summary of the events of this first section</a:t>
            </a:r>
          </a:p>
          <a:p>
            <a:pPr marL="0" indent="0">
              <a:buNone/>
            </a:pPr>
            <a:r>
              <a:rPr lang="en-GB" dirty="0" smtClean="0">
                <a:solidFill>
                  <a:schemeClr val="bg1"/>
                </a:solidFill>
              </a:rPr>
              <a:t>Include:</a:t>
            </a:r>
          </a:p>
          <a:p>
            <a:r>
              <a:rPr lang="en-GB" dirty="0" smtClean="0">
                <a:solidFill>
                  <a:schemeClr val="bg1"/>
                </a:solidFill>
              </a:rPr>
              <a:t>Who is involved</a:t>
            </a:r>
          </a:p>
          <a:p>
            <a:r>
              <a:rPr lang="en-GB" dirty="0" smtClean="0">
                <a:solidFill>
                  <a:schemeClr val="bg1"/>
                </a:solidFill>
              </a:rPr>
              <a:t>What characters</a:t>
            </a:r>
            <a:r>
              <a:rPr lang="en-GB" dirty="0">
                <a:solidFill>
                  <a:schemeClr val="bg1"/>
                </a:solidFill>
              </a:rPr>
              <a:t> </a:t>
            </a:r>
            <a:r>
              <a:rPr lang="en-GB" dirty="0" smtClean="0">
                <a:solidFill>
                  <a:schemeClr val="bg1"/>
                </a:solidFill>
              </a:rPr>
              <a:t>do</a:t>
            </a:r>
          </a:p>
          <a:p>
            <a:r>
              <a:rPr lang="en-GB" dirty="0" smtClean="0">
                <a:solidFill>
                  <a:schemeClr val="bg1"/>
                </a:solidFill>
              </a:rPr>
              <a:t>What we find out about them</a:t>
            </a:r>
          </a:p>
        </p:txBody>
      </p:sp>
    </p:spTree>
    <p:extLst>
      <p:ext uri="{BB962C8B-B14F-4D97-AF65-F5344CB8AC3E}">
        <p14:creationId xmlns:p14="http://schemas.microsoft.com/office/powerpoint/2010/main" val="1025945701"/>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Context Practice</a:t>
            </a:r>
            <a:endParaRPr lang="en-GB"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GB" u="sng" dirty="0">
                <a:solidFill>
                  <a:schemeClr val="bg1"/>
                </a:solidFill>
              </a:rPr>
              <a:t>Question</a:t>
            </a:r>
          </a:p>
          <a:p>
            <a:pPr marL="0" indent="0">
              <a:buNone/>
            </a:pPr>
            <a:r>
              <a:rPr lang="en-GB" dirty="0">
                <a:solidFill>
                  <a:schemeClr val="bg1"/>
                </a:solidFill>
              </a:rPr>
              <a:t>Choose a play in which a </a:t>
            </a:r>
            <a:r>
              <a:rPr lang="en-GB" u="sng" dirty="0">
                <a:solidFill>
                  <a:schemeClr val="bg1"/>
                </a:solidFill>
              </a:rPr>
              <a:t>central character </a:t>
            </a:r>
            <a:r>
              <a:rPr lang="en-GB" dirty="0">
                <a:solidFill>
                  <a:schemeClr val="bg1"/>
                </a:solidFill>
              </a:rPr>
              <a:t>is in </a:t>
            </a:r>
            <a:r>
              <a:rPr lang="en-GB" u="sng" dirty="0">
                <a:solidFill>
                  <a:schemeClr val="bg1"/>
                </a:solidFill>
              </a:rPr>
              <a:t>conflict with </a:t>
            </a:r>
            <a:r>
              <a:rPr lang="en-GB" dirty="0">
                <a:solidFill>
                  <a:schemeClr val="bg1"/>
                </a:solidFill>
              </a:rPr>
              <a:t>or </a:t>
            </a:r>
            <a:r>
              <a:rPr lang="en-GB" u="sng" dirty="0">
                <a:solidFill>
                  <a:schemeClr val="bg1"/>
                </a:solidFill>
              </a:rPr>
              <a:t>rejects</a:t>
            </a:r>
            <a:r>
              <a:rPr lang="en-GB" dirty="0">
                <a:solidFill>
                  <a:schemeClr val="bg1"/>
                </a:solidFill>
              </a:rPr>
              <a:t> another character.</a:t>
            </a:r>
          </a:p>
          <a:p>
            <a:pPr marL="0" indent="0">
              <a:buNone/>
            </a:pPr>
            <a:r>
              <a:rPr lang="en-GB" dirty="0">
                <a:solidFill>
                  <a:schemeClr val="bg1"/>
                </a:solidFill>
              </a:rPr>
              <a:t>Briefly explain the circumstances of the conflict or rejection and go on to discuss the consequences of this conflict or rejection for the play as a whole.</a:t>
            </a:r>
          </a:p>
          <a:p>
            <a:pPr marL="0" indent="0">
              <a:buNone/>
            </a:pPr>
            <a:endParaRPr lang="en-GB" u="sng" dirty="0">
              <a:solidFill>
                <a:schemeClr val="bg1"/>
              </a:solidFill>
            </a:endParaRPr>
          </a:p>
          <a:p>
            <a:pPr marL="0" indent="0">
              <a:buNone/>
            </a:pPr>
            <a:r>
              <a:rPr lang="en-GB" u="sng" dirty="0" smtClean="0">
                <a:solidFill>
                  <a:schemeClr val="bg1"/>
                </a:solidFill>
              </a:rPr>
              <a:t>Example context</a:t>
            </a:r>
            <a:endParaRPr lang="en-GB" u="sng" dirty="0">
              <a:solidFill>
                <a:schemeClr val="bg1"/>
              </a:solidFill>
            </a:endParaRPr>
          </a:p>
          <a:p>
            <a:pPr marL="0" indent="0">
              <a:buNone/>
            </a:pPr>
            <a:r>
              <a:rPr lang="en-GB" dirty="0">
                <a:solidFill>
                  <a:schemeClr val="bg1"/>
                </a:solidFill>
              </a:rPr>
              <a:t>(MP2-E’s suspicion of R grows “ he’s like a chorus girl or </a:t>
            </a:r>
            <a:r>
              <a:rPr lang="en-GB" dirty="0" err="1">
                <a:solidFill>
                  <a:schemeClr val="bg1"/>
                </a:solidFill>
              </a:rPr>
              <a:t>sum’pn</a:t>
            </a:r>
            <a:r>
              <a:rPr lang="en-GB" dirty="0">
                <a:solidFill>
                  <a:schemeClr val="bg1"/>
                </a:solidFill>
              </a:rPr>
              <a:t>…Marco goes around like a man; nobody kids Marco</a:t>
            </a:r>
            <a:r>
              <a:rPr lang="en-GB" dirty="0" smtClean="0">
                <a:solidFill>
                  <a:schemeClr val="bg1"/>
                </a:solidFill>
              </a:rPr>
              <a:t>.”)</a:t>
            </a:r>
          </a:p>
          <a:p>
            <a:r>
              <a:rPr lang="en-GB" dirty="0" smtClean="0">
                <a:solidFill>
                  <a:schemeClr val="bg1"/>
                </a:solidFill>
              </a:rPr>
              <a:t>Where in the play does this occur?-after initial meeting</a:t>
            </a:r>
          </a:p>
          <a:p>
            <a:r>
              <a:rPr lang="en-GB" dirty="0" smtClean="0">
                <a:solidFill>
                  <a:schemeClr val="bg1"/>
                </a:solidFill>
              </a:rPr>
              <a:t>Briefly, what is happening at this point?</a:t>
            </a:r>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056060094"/>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Context MP2</a:t>
            </a:r>
            <a:endParaRPr lang="en-GB" dirty="0">
              <a:solidFill>
                <a:schemeClr val="bg1"/>
              </a:solidFill>
            </a:endParaRPr>
          </a:p>
        </p:txBody>
      </p:sp>
      <p:sp>
        <p:nvSpPr>
          <p:cNvPr id="3" name="Content Placeholder 2"/>
          <p:cNvSpPr>
            <a:spLocks noGrp="1"/>
          </p:cNvSpPr>
          <p:nvPr>
            <p:ph idx="1"/>
          </p:nvPr>
        </p:nvSpPr>
        <p:spPr>
          <a:xfrm>
            <a:off x="457200" y="1676400"/>
            <a:ext cx="4648200" cy="4525963"/>
          </a:xfrm>
        </p:spPr>
        <p:txBody>
          <a:bodyPr/>
          <a:lstStyle/>
          <a:p>
            <a:r>
              <a:rPr lang="en-GB" dirty="0" smtClean="0">
                <a:solidFill>
                  <a:srgbClr val="00B050"/>
                </a:solidFill>
              </a:rPr>
              <a:t>After the arrival of the cousins, </a:t>
            </a:r>
            <a:r>
              <a:rPr lang="en-GB" dirty="0" smtClean="0">
                <a:solidFill>
                  <a:srgbClr val="FFFF00"/>
                </a:solidFill>
              </a:rPr>
              <a:t>Eddie speaks to Beatrice, comparing Marco and Rodolpho:</a:t>
            </a:r>
            <a:endParaRPr lang="en-GB" dirty="0">
              <a:solidFill>
                <a:srgbClr val="FFFF00"/>
              </a:solidFill>
            </a:endParaRPr>
          </a:p>
        </p:txBody>
      </p:sp>
      <p:sp>
        <p:nvSpPr>
          <p:cNvPr id="4" name="TextBox 3"/>
          <p:cNvSpPr txBox="1"/>
          <p:nvPr/>
        </p:nvSpPr>
        <p:spPr>
          <a:xfrm>
            <a:off x="5943600" y="1676400"/>
            <a:ext cx="2514600" cy="1754326"/>
          </a:xfrm>
          <a:prstGeom prst="rect">
            <a:avLst/>
          </a:prstGeom>
          <a:solidFill>
            <a:schemeClr val="accent1"/>
          </a:solidFill>
        </p:spPr>
        <p:txBody>
          <a:bodyPr wrap="square" rtlCol="0">
            <a:spAutoFit/>
          </a:bodyPr>
          <a:lstStyle/>
          <a:p>
            <a:r>
              <a:rPr lang="en-GB" dirty="0" smtClean="0">
                <a:solidFill>
                  <a:schemeClr val="bg1"/>
                </a:solidFill>
              </a:rPr>
              <a:t>CONTEXT</a:t>
            </a:r>
          </a:p>
          <a:p>
            <a:pPr marL="285750" indent="-285750">
              <a:buFont typeface="Arial" pitchFamily="34" charset="0"/>
              <a:buChar char="•"/>
            </a:pPr>
            <a:r>
              <a:rPr lang="en-GB" dirty="0" smtClean="0">
                <a:solidFill>
                  <a:srgbClr val="00B050"/>
                </a:solidFill>
              </a:rPr>
              <a:t>Where </a:t>
            </a:r>
            <a:r>
              <a:rPr lang="en-GB" dirty="0">
                <a:solidFill>
                  <a:srgbClr val="00B050"/>
                </a:solidFill>
              </a:rPr>
              <a:t>in the play does this occur</a:t>
            </a:r>
            <a:r>
              <a:rPr lang="en-GB" dirty="0" smtClean="0">
                <a:solidFill>
                  <a:srgbClr val="00B050"/>
                </a:solidFill>
              </a:rPr>
              <a:t>?</a:t>
            </a:r>
            <a:endParaRPr lang="en-GB" dirty="0">
              <a:solidFill>
                <a:srgbClr val="00B050"/>
              </a:solidFill>
            </a:endParaRPr>
          </a:p>
          <a:p>
            <a:pPr marL="285750" indent="-285750">
              <a:buFont typeface="Arial" pitchFamily="34" charset="0"/>
              <a:buChar char="•"/>
            </a:pPr>
            <a:r>
              <a:rPr lang="en-GB" dirty="0">
                <a:solidFill>
                  <a:srgbClr val="FFFF00"/>
                </a:solidFill>
              </a:rPr>
              <a:t>Briefly, what is happening at this point?</a:t>
            </a:r>
          </a:p>
        </p:txBody>
      </p:sp>
    </p:spTree>
    <p:extLst>
      <p:ext uri="{BB962C8B-B14F-4D97-AF65-F5344CB8AC3E}">
        <p14:creationId xmlns:p14="http://schemas.microsoft.com/office/powerpoint/2010/main" val="4284814800"/>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Choose Quotation</a:t>
            </a:r>
            <a:endParaRPr lang="en-GB" dirty="0">
              <a:solidFill>
                <a:schemeClr val="bg1"/>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GB" dirty="0">
                <a:solidFill>
                  <a:schemeClr val="bg1"/>
                </a:solidFill>
              </a:rPr>
              <a:t>Your quotation is your evidence to back up the point you are trying to make about the text. It must clearly show something important about the novel, and must be relevant to the question asked.</a:t>
            </a:r>
          </a:p>
          <a:p>
            <a:endParaRPr lang="en-GB" dirty="0">
              <a:solidFill>
                <a:schemeClr val="bg1"/>
              </a:solidFill>
            </a:endParaRPr>
          </a:p>
          <a:p>
            <a:pPr marL="0" indent="0">
              <a:buNone/>
            </a:pPr>
            <a:r>
              <a:rPr lang="en-GB" dirty="0">
                <a:solidFill>
                  <a:schemeClr val="bg1"/>
                </a:solidFill>
              </a:rPr>
              <a:t>Have you used quotations properly?</a:t>
            </a:r>
          </a:p>
          <a:p>
            <a:r>
              <a:rPr lang="en-GB" dirty="0" smtClean="0">
                <a:solidFill>
                  <a:schemeClr val="bg1"/>
                </a:solidFill>
              </a:rPr>
              <a:t>Use </a:t>
            </a:r>
            <a:r>
              <a:rPr lang="en-GB" dirty="0">
                <a:solidFill>
                  <a:schemeClr val="bg1"/>
                </a:solidFill>
              </a:rPr>
              <a:t>a colon : to introduce them</a:t>
            </a:r>
          </a:p>
          <a:p>
            <a:r>
              <a:rPr lang="en-GB" dirty="0" smtClean="0">
                <a:solidFill>
                  <a:schemeClr val="bg1"/>
                </a:solidFill>
              </a:rPr>
              <a:t>If </a:t>
            </a:r>
            <a:r>
              <a:rPr lang="en-GB" dirty="0">
                <a:solidFill>
                  <a:schemeClr val="bg1"/>
                </a:solidFill>
              </a:rPr>
              <a:t>longer than a few words, take a new line</a:t>
            </a:r>
          </a:p>
          <a:p>
            <a:r>
              <a:rPr lang="en-GB" dirty="0" smtClean="0">
                <a:solidFill>
                  <a:schemeClr val="bg1"/>
                </a:solidFill>
              </a:rPr>
              <a:t>No </a:t>
            </a:r>
            <a:r>
              <a:rPr lang="en-GB" dirty="0">
                <a:solidFill>
                  <a:schemeClr val="bg1"/>
                </a:solidFill>
              </a:rPr>
              <a:t>longer than one or two lines</a:t>
            </a:r>
          </a:p>
          <a:p>
            <a:r>
              <a:rPr lang="en-GB" dirty="0" smtClean="0">
                <a:solidFill>
                  <a:schemeClr val="bg1"/>
                </a:solidFill>
              </a:rPr>
              <a:t>They </a:t>
            </a:r>
            <a:r>
              <a:rPr lang="en-GB" dirty="0">
                <a:solidFill>
                  <a:schemeClr val="bg1"/>
                </a:solidFill>
              </a:rPr>
              <a:t>should illustrate a point not simply repeat it</a:t>
            </a:r>
          </a:p>
          <a:p>
            <a:pPr marL="0" indent="0">
              <a:buNone/>
            </a:pPr>
            <a:endParaRPr lang="en-GB" dirty="0" smtClean="0">
              <a:solidFill>
                <a:schemeClr val="bg1"/>
              </a:solidFill>
            </a:endParaRPr>
          </a:p>
          <a:p>
            <a:pPr marL="0" indent="0">
              <a:buNone/>
            </a:pPr>
            <a:r>
              <a:rPr lang="en-GB" u="sng" dirty="0" smtClean="0">
                <a:solidFill>
                  <a:schemeClr val="bg1"/>
                </a:solidFill>
              </a:rPr>
              <a:t>Example</a:t>
            </a:r>
            <a:r>
              <a:rPr lang="en-GB" u="sng" dirty="0">
                <a:solidFill>
                  <a:schemeClr val="bg1"/>
                </a:solidFill>
              </a:rPr>
              <a:t>:</a:t>
            </a:r>
          </a:p>
          <a:p>
            <a:pPr marL="0" indent="0">
              <a:buNone/>
            </a:pPr>
            <a:r>
              <a:rPr lang="en-GB" dirty="0" smtClean="0">
                <a:solidFill>
                  <a:schemeClr val="bg1"/>
                </a:solidFill>
              </a:rPr>
              <a:t>It </a:t>
            </a:r>
            <a:r>
              <a:rPr lang="en-GB" dirty="0">
                <a:solidFill>
                  <a:schemeClr val="bg1"/>
                </a:solidFill>
              </a:rPr>
              <a:t>is clear she had no money: ‘Katie was heavy skint.’ </a:t>
            </a:r>
          </a:p>
          <a:p>
            <a:endParaRPr lang="en-GB" dirty="0">
              <a:solidFill>
                <a:schemeClr val="bg1"/>
              </a:solidFill>
            </a:endParaRPr>
          </a:p>
          <a:p>
            <a:pPr marL="0" indent="0">
              <a:buNone/>
            </a:pPr>
            <a:r>
              <a:rPr lang="en-GB" dirty="0">
                <a:solidFill>
                  <a:schemeClr val="bg1"/>
                </a:solidFill>
              </a:rPr>
              <a:t>MAKE SURE YOUR QUOTATIONS ARE WORTHWHILE!</a:t>
            </a:r>
          </a:p>
          <a:p>
            <a:pPr marL="0" indent="0">
              <a:buNone/>
            </a:pPr>
            <a:endParaRPr lang="en-GB" dirty="0">
              <a:solidFill>
                <a:schemeClr val="bg1"/>
              </a:solidFill>
            </a:endParaRPr>
          </a:p>
        </p:txBody>
      </p:sp>
    </p:spTree>
    <p:extLst>
      <p:ext uri="{BB962C8B-B14F-4D97-AF65-F5344CB8AC3E}">
        <p14:creationId xmlns:p14="http://schemas.microsoft.com/office/powerpoint/2010/main" val="2511721723"/>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Quotation for </a:t>
            </a:r>
            <a:r>
              <a:rPr lang="en-GB" dirty="0">
                <a:solidFill>
                  <a:schemeClr val="bg1"/>
                </a:solidFill>
              </a:rPr>
              <a:t>Y</a:t>
            </a:r>
            <a:r>
              <a:rPr lang="en-GB" dirty="0" smtClean="0">
                <a:solidFill>
                  <a:schemeClr val="bg1"/>
                </a:solidFill>
              </a:rPr>
              <a:t>our Paragraph</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endParaRPr lang="en-GB" dirty="0" smtClean="0">
              <a:solidFill>
                <a:schemeClr val="bg1"/>
              </a:solidFill>
            </a:endParaRPr>
          </a:p>
          <a:p>
            <a:pPr marL="0" indent="0">
              <a:buNone/>
            </a:pPr>
            <a:endParaRPr lang="en-GB" dirty="0">
              <a:solidFill>
                <a:schemeClr val="bg1"/>
              </a:solidFill>
            </a:endParaRPr>
          </a:p>
          <a:p>
            <a:pPr marL="0" indent="0">
              <a:buNone/>
            </a:pPr>
            <a:r>
              <a:rPr lang="en-GB" dirty="0" smtClean="0">
                <a:solidFill>
                  <a:schemeClr val="bg1"/>
                </a:solidFill>
              </a:rPr>
              <a:t>“ </a:t>
            </a:r>
            <a:r>
              <a:rPr lang="en-GB" dirty="0">
                <a:solidFill>
                  <a:schemeClr val="bg1"/>
                </a:solidFill>
              </a:rPr>
              <a:t>he’s like a chorus girl or </a:t>
            </a:r>
            <a:r>
              <a:rPr lang="en-GB" dirty="0" err="1">
                <a:solidFill>
                  <a:schemeClr val="bg1"/>
                </a:solidFill>
              </a:rPr>
              <a:t>sum’pn</a:t>
            </a:r>
            <a:r>
              <a:rPr lang="en-GB" dirty="0">
                <a:solidFill>
                  <a:schemeClr val="bg1"/>
                </a:solidFill>
              </a:rPr>
              <a:t>…Marco goes around like a man; nobody kids Marco.”</a:t>
            </a:r>
          </a:p>
        </p:txBody>
      </p:sp>
    </p:spTree>
    <p:extLst>
      <p:ext uri="{BB962C8B-B14F-4D97-AF65-F5344CB8AC3E}">
        <p14:creationId xmlns:p14="http://schemas.microsoft.com/office/powerpoint/2010/main" val="2075645312"/>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Deadlines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OVERDUE-Beauty and Ageing CR</a:t>
            </a:r>
          </a:p>
          <a:p>
            <a:endParaRPr lang="en-GB" dirty="0">
              <a:solidFill>
                <a:schemeClr val="bg1"/>
              </a:solidFill>
            </a:endParaRPr>
          </a:p>
          <a:p>
            <a:r>
              <a:rPr lang="en-GB" dirty="0" smtClean="0">
                <a:solidFill>
                  <a:schemeClr val="bg1"/>
                </a:solidFill>
              </a:rPr>
              <a:t>FOLIO FINAL DRAFTS-Thurs 8</a:t>
            </a:r>
            <a:r>
              <a:rPr lang="en-GB" baseline="30000" dirty="0" smtClean="0">
                <a:solidFill>
                  <a:schemeClr val="bg1"/>
                </a:solidFill>
              </a:rPr>
              <a:t>th</a:t>
            </a:r>
            <a:r>
              <a:rPr lang="en-GB" dirty="0" smtClean="0">
                <a:solidFill>
                  <a:schemeClr val="bg1"/>
                </a:solidFill>
              </a:rPr>
              <a:t> March</a:t>
            </a:r>
          </a:p>
        </p:txBody>
      </p:sp>
      <p:pic>
        <p:nvPicPr>
          <p:cNvPr id="1026" name="Picture 2" descr="C:\Users\mi3069a\AppData\Local\Microsoft\Windows\Temporary Internet Files\Content.IE5\7CUT9MMK\Deadline-Ahead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581400"/>
            <a:ext cx="3392131"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447038"/>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Explanation</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chemeClr val="bg1"/>
                </a:solidFill>
              </a:rPr>
              <a:t>Your </a:t>
            </a:r>
            <a:r>
              <a:rPr lang="en-GB" dirty="0">
                <a:solidFill>
                  <a:schemeClr val="bg1"/>
                </a:solidFill>
              </a:rPr>
              <a:t>explanation should be the longest section of your paragraph. Here you will explain in detail how your quotation backs up your point, by: </a:t>
            </a:r>
          </a:p>
          <a:p>
            <a:r>
              <a:rPr lang="en-GB" dirty="0" smtClean="0">
                <a:solidFill>
                  <a:schemeClr val="bg1"/>
                </a:solidFill>
              </a:rPr>
              <a:t>analysing </a:t>
            </a:r>
            <a:r>
              <a:rPr lang="en-GB" dirty="0">
                <a:solidFill>
                  <a:schemeClr val="bg1"/>
                </a:solidFill>
              </a:rPr>
              <a:t>literary techniques used by the writer</a:t>
            </a:r>
          </a:p>
          <a:p>
            <a:r>
              <a:rPr lang="en-GB" dirty="0" smtClean="0">
                <a:solidFill>
                  <a:schemeClr val="bg1"/>
                </a:solidFill>
              </a:rPr>
              <a:t>making </a:t>
            </a:r>
            <a:r>
              <a:rPr lang="en-GB" dirty="0">
                <a:solidFill>
                  <a:schemeClr val="bg1"/>
                </a:solidFill>
              </a:rPr>
              <a:t>a personal comment</a:t>
            </a:r>
          </a:p>
          <a:p>
            <a:r>
              <a:rPr lang="en-GB" dirty="0" smtClean="0">
                <a:solidFill>
                  <a:schemeClr val="bg1"/>
                </a:solidFill>
              </a:rPr>
              <a:t>relating </a:t>
            </a:r>
            <a:r>
              <a:rPr lang="en-GB" dirty="0">
                <a:solidFill>
                  <a:schemeClr val="bg1"/>
                </a:solidFill>
              </a:rPr>
              <a:t>back to the question </a:t>
            </a:r>
            <a:endParaRPr lang="en-GB" dirty="0" smtClean="0">
              <a:solidFill>
                <a:schemeClr val="bg1"/>
              </a:solidFill>
            </a:endParaRPr>
          </a:p>
          <a:p>
            <a:pPr marL="0" indent="0">
              <a:buNone/>
            </a:pPr>
            <a:endParaRPr lang="en-GB" dirty="0">
              <a:solidFill>
                <a:schemeClr val="bg1"/>
              </a:solidFill>
            </a:endParaRPr>
          </a:p>
          <a:p>
            <a:pPr marL="0" indent="0">
              <a:buNone/>
            </a:pPr>
            <a:r>
              <a:rPr lang="en-GB" b="1" dirty="0" smtClean="0">
                <a:solidFill>
                  <a:schemeClr val="bg1"/>
                </a:solidFill>
              </a:rPr>
              <a:t>Example </a:t>
            </a:r>
            <a:r>
              <a:rPr lang="en-GB" b="1" dirty="0">
                <a:solidFill>
                  <a:schemeClr val="bg1"/>
                </a:solidFill>
              </a:rPr>
              <a:t>sentence starters</a:t>
            </a:r>
          </a:p>
          <a:p>
            <a:r>
              <a:rPr lang="en-GB" dirty="0">
                <a:solidFill>
                  <a:schemeClr val="bg1"/>
                </a:solidFill>
              </a:rPr>
              <a:t>Here, </a:t>
            </a:r>
            <a:r>
              <a:rPr lang="en-GB" dirty="0" smtClean="0">
                <a:solidFill>
                  <a:schemeClr val="bg1"/>
                </a:solidFill>
              </a:rPr>
              <a:t>Miller </a:t>
            </a:r>
            <a:r>
              <a:rPr lang="en-GB" dirty="0">
                <a:solidFill>
                  <a:schemeClr val="bg1"/>
                </a:solidFill>
              </a:rPr>
              <a:t>emphasises </a:t>
            </a:r>
            <a:r>
              <a:rPr lang="en-GB" dirty="0" smtClean="0">
                <a:solidFill>
                  <a:schemeClr val="bg1"/>
                </a:solidFill>
              </a:rPr>
              <a:t>_____through </a:t>
            </a:r>
            <a:r>
              <a:rPr lang="en-GB" dirty="0">
                <a:solidFill>
                  <a:schemeClr val="bg1"/>
                </a:solidFill>
              </a:rPr>
              <a:t>his use of </a:t>
            </a:r>
            <a:r>
              <a:rPr lang="en-GB" dirty="0" smtClean="0">
                <a:solidFill>
                  <a:schemeClr val="bg1"/>
                </a:solidFill>
              </a:rPr>
              <a:t>____. </a:t>
            </a:r>
            <a:r>
              <a:rPr lang="en-GB" dirty="0">
                <a:solidFill>
                  <a:schemeClr val="bg1"/>
                </a:solidFill>
              </a:rPr>
              <a:t>The </a:t>
            </a:r>
            <a:r>
              <a:rPr lang="en-GB" dirty="0" smtClean="0">
                <a:solidFill>
                  <a:schemeClr val="bg1"/>
                </a:solidFill>
              </a:rPr>
              <a:t>____ used illustrates</a:t>
            </a:r>
            <a:r>
              <a:rPr lang="en-GB" dirty="0">
                <a:solidFill>
                  <a:schemeClr val="bg1"/>
                </a:solidFill>
              </a:rPr>
              <a:t>…</a:t>
            </a:r>
          </a:p>
          <a:p>
            <a:endParaRPr lang="en-GB" dirty="0">
              <a:solidFill>
                <a:schemeClr val="bg1"/>
              </a:solidFill>
            </a:endParaRPr>
          </a:p>
        </p:txBody>
      </p:sp>
    </p:spTree>
    <p:extLst>
      <p:ext uri="{BB962C8B-B14F-4D97-AF65-F5344CB8AC3E}">
        <p14:creationId xmlns:p14="http://schemas.microsoft.com/office/powerpoint/2010/main" val="2107082873"/>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bg1"/>
                </a:solidFill>
              </a:rPr>
              <a:t>Words for linking analysis to </a:t>
            </a:r>
            <a:r>
              <a:rPr lang="en-GB" b="1" dirty="0" smtClean="0">
                <a:solidFill>
                  <a:schemeClr val="bg1"/>
                </a:solidFill>
              </a:rPr>
              <a:t>quotes</a:t>
            </a:r>
            <a:endParaRPr lang="en-GB" dirty="0">
              <a:solidFill>
                <a:schemeClr val="bg1"/>
              </a:solidFill>
            </a:endParaRPr>
          </a:p>
        </p:txBody>
      </p:sp>
      <p:sp>
        <p:nvSpPr>
          <p:cNvPr id="3" name="Content Placeholder 2"/>
          <p:cNvSpPr>
            <a:spLocks noGrp="1"/>
          </p:cNvSpPr>
          <p:nvPr>
            <p:ph idx="1"/>
          </p:nvPr>
        </p:nvSpPr>
        <p:spPr/>
        <p:txBody>
          <a:bodyPr/>
          <a:lstStyle/>
          <a:p>
            <a:pPr lvl="0"/>
            <a:r>
              <a:rPr lang="en-GB" dirty="0" smtClean="0">
                <a:solidFill>
                  <a:schemeClr val="bg1"/>
                </a:solidFill>
              </a:rPr>
              <a:t>The </a:t>
            </a:r>
            <a:r>
              <a:rPr lang="en-GB" dirty="0">
                <a:solidFill>
                  <a:schemeClr val="bg1"/>
                </a:solidFill>
              </a:rPr>
              <a:t>following words and phrases describe </a:t>
            </a:r>
            <a:r>
              <a:rPr lang="en-GB" b="1" u="sng" dirty="0">
                <a:solidFill>
                  <a:schemeClr val="bg1"/>
                </a:solidFill>
              </a:rPr>
              <a:t>what the writer does</a:t>
            </a:r>
            <a:r>
              <a:rPr lang="en-GB" dirty="0">
                <a:solidFill>
                  <a:schemeClr val="bg1"/>
                </a:solidFill>
              </a:rPr>
              <a:t>, or </a:t>
            </a:r>
            <a:r>
              <a:rPr lang="en-GB" b="1" dirty="0">
                <a:solidFill>
                  <a:schemeClr val="bg1"/>
                </a:solidFill>
              </a:rPr>
              <a:t>what part of the text does</a:t>
            </a:r>
            <a:r>
              <a:rPr lang="en-GB" dirty="0">
                <a:solidFill>
                  <a:schemeClr val="bg1"/>
                </a:solidFill>
              </a:rPr>
              <a:t>.</a:t>
            </a:r>
          </a:p>
          <a:p>
            <a:pPr lvl="0"/>
            <a:r>
              <a:rPr lang="en-GB" dirty="0">
                <a:solidFill>
                  <a:schemeClr val="bg1"/>
                </a:solidFill>
              </a:rPr>
              <a:t>They will help you to show that you are </a:t>
            </a:r>
            <a:r>
              <a:rPr lang="en-GB" b="1" u="sng" dirty="0">
                <a:solidFill>
                  <a:schemeClr val="bg1"/>
                </a:solidFill>
              </a:rPr>
              <a:t>analysing</a:t>
            </a:r>
            <a:r>
              <a:rPr lang="en-GB" dirty="0">
                <a:solidFill>
                  <a:schemeClr val="bg1"/>
                </a:solidFill>
              </a:rPr>
              <a:t> the author’s work</a:t>
            </a:r>
            <a:r>
              <a:rPr lang="en-GB" dirty="0" smtClean="0">
                <a:solidFill>
                  <a:schemeClr val="bg1"/>
                </a:solidFill>
              </a:rPr>
              <a:t>.</a:t>
            </a:r>
          </a:p>
          <a:p>
            <a:pPr lvl="0"/>
            <a:endParaRPr lang="en-GB" dirty="0">
              <a:solidFill>
                <a:schemeClr val="bg1"/>
              </a:solidFill>
            </a:endParaRPr>
          </a:p>
          <a:p>
            <a:endParaRPr lang="en-GB" dirty="0"/>
          </a:p>
        </p:txBody>
      </p:sp>
      <p:sp>
        <p:nvSpPr>
          <p:cNvPr id="4" name="Text Box 6"/>
          <p:cNvSpPr txBox="1"/>
          <p:nvPr/>
        </p:nvSpPr>
        <p:spPr>
          <a:xfrm>
            <a:off x="990600" y="4267200"/>
            <a:ext cx="6238875" cy="2514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200" b="1" dirty="0">
                <a:effectLst/>
                <a:ea typeface="Calibri"/>
                <a:cs typeface="Arial"/>
              </a:rPr>
              <a:t>This…</a:t>
            </a:r>
            <a:endParaRPr lang="en-GB" sz="1100" dirty="0">
              <a:effectLst/>
              <a:ea typeface="Calibri"/>
              <a:cs typeface="Arial"/>
            </a:endParaRPr>
          </a:p>
          <a:p>
            <a:pPr>
              <a:lnSpc>
                <a:spcPct val="115000"/>
              </a:lnSpc>
              <a:spcAft>
                <a:spcPts val="1000"/>
              </a:spcAft>
            </a:pPr>
            <a:r>
              <a:rPr lang="en-GB" sz="1200" dirty="0">
                <a:effectLst/>
                <a:ea typeface="Calibri"/>
                <a:cs typeface="Arial"/>
              </a:rPr>
              <a:t>reinforces			emphasises		</a:t>
            </a:r>
            <a:r>
              <a:rPr lang="en-GB" sz="1200" dirty="0" smtClean="0">
                <a:effectLst/>
                <a:ea typeface="Calibri"/>
                <a:cs typeface="Arial"/>
              </a:rPr>
              <a:t>highlights</a:t>
            </a:r>
            <a:r>
              <a:rPr lang="en-GB" sz="1200" dirty="0">
                <a:ea typeface="Calibri"/>
                <a:cs typeface="Arial"/>
              </a:rPr>
              <a:t> </a:t>
            </a:r>
            <a:r>
              <a:rPr lang="en-GB" sz="1200" dirty="0" smtClean="0">
                <a:effectLst/>
                <a:ea typeface="Calibri"/>
                <a:cs typeface="Arial"/>
              </a:rPr>
              <a:t>foreshadows</a:t>
            </a:r>
            <a:endParaRPr lang="en-GB" sz="1100" dirty="0">
              <a:effectLst/>
              <a:ea typeface="Calibri"/>
              <a:cs typeface="Arial"/>
            </a:endParaRPr>
          </a:p>
          <a:p>
            <a:pPr>
              <a:lnSpc>
                <a:spcPct val="115000"/>
              </a:lnSpc>
              <a:spcAft>
                <a:spcPts val="1000"/>
              </a:spcAft>
            </a:pPr>
            <a:r>
              <a:rPr lang="en-GB" sz="1200" dirty="0">
                <a:effectLst/>
                <a:ea typeface="Calibri"/>
                <a:cs typeface="Arial"/>
              </a:rPr>
              <a:t>exemplifies			explains		demonstrates		echoes</a:t>
            </a:r>
            <a:endParaRPr lang="en-GB" sz="1100" dirty="0">
              <a:effectLst/>
              <a:ea typeface="Calibri"/>
              <a:cs typeface="Arial"/>
            </a:endParaRPr>
          </a:p>
          <a:p>
            <a:pPr>
              <a:lnSpc>
                <a:spcPct val="115000"/>
              </a:lnSpc>
              <a:spcAft>
                <a:spcPts val="1000"/>
              </a:spcAft>
            </a:pPr>
            <a:r>
              <a:rPr lang="en-GB" sz="1200" dirty="0">
                <a:effectLst/>
                <a:ea typeface="Calibri"/>
                <a:cs typeface="Arial"/>
              </a:rPr>
              <a:t>has connotations of		suggests		show	</a:t>
            </a:r>
            <a:r>
              <a:rPr lang="en-GB" sz="1200" dirty="0" smtClean="0">
                <a:effectLst/>
                <a:ea typeface="Calibri"/>
                <a:cs typeface="Arial"/>
              </a:rPr>
              <a:t>     creates</a:t>
            </a:r>
            <a:r>
              <a:rPr lang="en-GB" sz="1200" dirty="0">
                <a:effectLst/>
                <a:ea typeface="Calibri"/>
                <a:cs typeface="Arial"/>
              </a:rPr>
              <a:t>		       </a:t>
            </a:r>
            <a:r>
              <a:rPr lang="en-GB" sz="1200" dirty="0" smtClean="0">
                <a:effectLst/>
                <a:ea typeface="Calibri"/>
                <a:cs typeface="Arial"/>
              </a:rPr>
              <a:t>	 </a:t>
            </a:r>
            <a:r>
              <a:rPr lang="en-GB" sz="1200" dirty="0">
                <a:effectLst/>
                <a:ea typeface="Calibri"/>
                <a:cs typeface="Arial"/>
              </a:rPr>
              <a:t>mirrors	</a:t>
            </a:r>
            <a:r>
              <a:rPr lang="en-GB" sz="1200" dirty="0" smtClean="0">
                <a:effectLst/>
                <a:ea typeface="Calibri"/>
                <a:cs typeface="Arial"/>
              </a:rPr>
              <a:t>	establishes</a:t>
            </a:r>
            <a:r>
              <a:rPr lang="en-GB" sz="1200" dirty="0">
                <a:ea typeface="Calibri"/>
                <a:cs typeface="Arial"/>
              </a:rPr>
              <a:t> </a:t>
            </a:r>
            <a:r>
              <a:rPr lang="en-GB" sz="1200" dirty="0" smtClean="0">
                <a:ea typeface="Calibri"/>
                <a:cs typeface="Arial"/>
              </a:rPr>
              <a:t>     </a:t>
            </a:r>
            <a:r>
              <a:rPr lang="en-GB" sz="1200" dirty="0" smtClean="0">
                <a:effectLst/>
                <a:ea typeface="Calibri"/>
                <a:cs typeface="Arial"/>
              </a:rPr>
              <a:t>underlines</a:t>
            </a:r>
            <a:r>
              <a:rPr lang="en-GB" sz="1200" dirty="0">
                <a:effectLst/>
                <a:ea typeface="Calibri"/>
                <a:cs typeface="Arial"/>
              </a:rPr>
              <a:t>		</a:t>
            </a:r>
            <a:r>
              <a:rPr lang="en-GB" sz="1200" dirty="0" smtClean="0">
                <a:effectLst/>
                <a:ea typeface="Calibri"/>
                <a:cs typeface="Arial"/>
              </a:rPr>
              <a:t>	reveals</a:t>
            </a:r>
            <a:r>
              <a:rPr lang="en-GB" sz="1200" dirty="0">
                <a:effectLst/>
                <a:ea typeface="Calibri"/>
                <a:cs typeface="Arial"/>
              </a:rPr>
              <a:t>		         </a:t>
            </a:r>
            <a:r>
              <a:rPr lang="en-GB" sz="1200" dirty="0" smtClean="0">
                <a:effectLst/>
                <a:ea typeface="Calibri"/>
                <a:cs typeface="Arial"/>
              </a:rPr>
              <a:t>hints</a:t>
            </a:r>
            <a:r>
              <a:rPr lang="en-GB" sz="1200" dirty="0">
                <a:ea typeface="Calibri"/>
                <a:cs typeface="Arial"/>
              </a:rPr>
              <a:t> </a:t>
            </a:r>
            <a:r>
              <a:rPr lang="en-GB" sz="1200" dirty="0" smtClean="0">
                <a:ea typeface="Calibri"/>
                <a:cs typeface="Arial"/>
              </a:rPr>
              <a:t>       </a:t>
            </a:r>
            <a:r>
              <a:rPr lang="en-GB" sz="1200" dirty="0" smtClean="0">
                <a:effectLst/>
                <a:ea typeface="Calibri"/>
                <a:cs typeface="Arial"/>
              </a:rPr>
              <a:t>illustrates</a:t>
            </a:r>
            <a:endParaRPr lang="en-GB" sz="1100" dirty="0">
              <a:effectLst/>
              <a:ea typeface="Calibri"/>
              <a:cs typeface="Arial"/>
            </a:endParaRPr>
          </a:p>
        </p:txBody>
      </p:sp>
    </p:spTree>
    <p:extLst>
      <p:ext uri="{BB962C8B-B14F-4D97-AF65-F5344CB8AC3E}">
        <p14:creationId xmlns:p14="http://schemas.microsoft.com/office/powerpoint/2010/main" val="2779255086"/>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Explanation</a:t>
            </a:r>
            <a:endParaRPr lang="en-GB" dirty="0">
              <a:solidFill>
                <a:schemeClr val="bg1"/>
              </a:solidFill>
            </a:endParaRPr>
          </a:p>
        </p:txBody>
      </p:sp>
      <p:sp>
        <p:nvSpPr>
          <p:cNvPr id="3" name="Content Placeholder 2"/>
          <p:cNvSpPr>
            <a:spLocks noGrp="1"/>
          </p:cNvSpPr>
          <p:nvPr>
            <p:ph idx="1"/>
          </p:nvPr>
        </p:nvSpPr>
        <p:spPr>
          <a:xfrm>
            <a:off x="457200" y="1600200"/>
            <a:ext cx="8458200" cy="5181600"/>
          </a:xfrm>
        </p:spPr>
        <p:txBody>
          <a:bodyPr>
            <a:normAutofit fontScale="70000" lnSpcReduction="20000"/>
          </a:bodyPr>
          <a:lstStyle/>
          <a:p>
            <a:pPr marL="0" indent="0">
              <a:buNone/>
            </a:pPr>
            <a:r>
              <a:rPr lang="en-GB" u="sng" dirty="0">
                <a:solidFill>
                  <a:schemeClr val="bg1"/>
                </a:solidFill>
              </a:rPr>
              <a:t>Question</a:t>
            </a:r>
          </a:p>
          <a:p>
            <a:pPr marL="0" indent="0">
              <a:buNone/>
            </a:pPr>
            <a:r>
              <a:rPr lang="en-GB" dirty="0">
                <a:solidFill>
                  <a:schemeClr val="bg1"/>
                </a:solidFill>
              </a:rPr>
              <a:t>Choose a play in which a </a:t>
            </a:r>
            <a:r>
              <a:rPr lang="en-GB" u="sng" dirty="0">
                <a:solidFill>
                  <a:schemeClr val="bg1"/>
                </a:solidFill>
              </a:rPr>
              <a:t>central character </a:t>
            </a:r>
            <a:r>
              <a:rPr lang="en-GB" dirty="0">
                <a:solidFill>
                  <a:schemeClr val="bg1"/>
                </a:solidFill>
              </a:rPr>
              <a:t>is in </a:t>
            </a:r>
            <a:r>
              <a:rPr lang="en-GB" u="sng" dirty="0">
                <a:solidFill>
                  <a:schemeClr val="bg1"/>
                </a:solidFill>
              </a:rPr>
              <a:t>conflict with </a:t>
            </a:r>
            <a:r>
              <a:rPr lang="en-GB" dirty="0">
                <a:solidFill>
                  <a:schemeClr val="bg1"/>
                </a:solidFill>
              </a:rPr>
              <a:t>or </a:t>
            </a:r>
            <a:r>
              <a:rPr lang="en-GB" u="sng" dirty="0">
                <a:solidFill>
                  <a:schemeClr val="bg1"/>
                </a:solidFill>
              </a:rPr>
              <a:t>rejects</a:t>
            </a:r>
            <a:r>
              <a:rPr lang="en-GB" dirty="0">
                <a:solidFill>
                  <a:schemeClr val="bg1"/>
                </a:solidFill>
              </a:rPr>
              <a:t> another character.</a:t>
            </a:r>
          </a:p>
          <a:p>
            <a:pPr marL="0" indent="0">
              <a:buNone/>
            </a:pPr>
            <a:r>
              <a:rPr lang="en-GB" dirty="0">
                <a:solidFill>
                  <a:schemeClr val="bg1"/>
                </a:solidFill>
              </a:rPr>
              <a:t>Briefly explain the circumstances of the conflict or rejection and go on to discuss the consequences of this conflict or rejection for the play as a whole.</a:t>
            </a:r>
          </a:p>
          <a:p>
            <a:endParaRPr lang="en-GB" dirty="0" smtClean="0">
              <a:solidFill>
                <a:schemeClr val="bg1"/>
              </a:solidFill>
            </a:endParaRPr>
          </a:p>
          <a:p>
            <a:pPr marL="0" indent="0">
              <a:buNone/>
            </a:pPr>
            <a:r>
              <a:rPr lang="en-GB" u="sng" dirty="0" smtClean="0">
                <a:solidFill>
                  <a:schemeClr val="bg1"/>
                </a:solidFill>
              </a:rPr>
              <a:t>Example Explanation</a:t>
            </a:r>
          </a:p>
          <a:p>
            <a:pPr marL="0" indent="0">
              <a:buNone/>
            </a:pPr>
            <a:r>
              <a:rPr lang="en-GB" dirty="0">
                <a:solidFill>
                  <a:schemeClr val="bg1"/>
                </a:solidFill>
              </a:rPr>
              <a:t>“</a:t>
            </a:r>
            <a:r>
              <a:rPr lang="en-GB" i="1" dirty="0">
                <a:solidFill>
                  <a:schemeClr val="bg1"/>
                </a:solidFill>
              </a:rPr>
              <a:t>he is sizing up Rodolpho, and there is a concealed suspicion.”</a:t>
            </a:r>
            <a:r>
              <a:rPr lang="en-GB" dirty="0">
                <a:solidFill>
                  <a:schemeClr val="bg1"/>
                </a:solidFill>
              </a:rPr>
              <a:t> Here, Miller emphasises Eddie’s discomfort through his use of stage directions. Eddie’s desire for dominance and control over Catherine and the household is indicated in his ‘sizing up’ of Rodolpho, as he assesses Rodolpho’s attributes carefully. At this stage in the play, Eddie is furtive about his dislike for Rodolpho-he is aware he must present as a welcoming figure, yet his fatal flaw of his secret desire for his niece clouds his ability to see Rodolpho as an equal.</a:t>
            </a:r>
            <a:endParaRPr lang="en-GB" dirty="0" smtClean="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929774091"/>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MP2</a:t>
            </a:r>
            <a:endParaRPr lang="en-GB" dirty="0">
              <a:solidFill>
                <a:schemeClr val="bg1"/>
              </a:solidFill>
            </a:endParaRPr>
          </a:p>
        </p:txBody>
      </p:sp>
      <p:sp>
        <p:nvSpPr>
          <p:cNvPr id="3" name="Content Placeholder 2"/>
          <p:cNvSpPr>
            <a:spLocks noGrp="1"/>
          </p:cNvSpPr>
          <p:nvPr>
            <p:ph idx="1"/>
          </p:nvPr>
        </p:nvSpPr>
        <p:spPr>
          <a:xfrm>
            <a:off x="304800" y="1219200"/>
            <a:ext cx="8382000" cy="4906963"/>
          </a:xfrm>
        </p:spPr>
        <p:txBody>
          <a:bodyPr>
            <a:normAutofit fontScale="70000" lnSpcReduction="20000"/>
          </a:bodyPr>
          <a:lstStyle/>
          <a:p>
            <a:pPr marL="0" indent="0">
              <a:buNone/>
            </a:pPr>
            <a:r>
              <a:rPr lang="en-GB" b="1" dirty="0">
                <a:solidFill>
                  <a:schemeClr val="bg1"/>
                </a:solidFill>
              </a:rPr>
              <a:t>Example sentence starters</a:t>
            </a:r>
          </a:p>
          <a:p>
            <a:r>
              <a:rPr lang="en-GB" dirty="0">
                <a:solidFill>
                  <a:schemeClr val="bg1"/>
                </a:solidFill>
              </a:rPr>
              <a:t>Here, Miller emphasises _____through his use of ____. The ____ used illustrates…</a:t>
            </a:r>
          </a:p>
          <a:p>
            <a:endParaRPr lang="en-GB" dirty="0" smtClean="0"/>
          </a:p>
          <a:p>
            <a:pPr marL="0" indent="0">
              <a:buNone/>
            </a:pPr>
            <a:endParaRPr lang="en-GB" dirty="0">
              <a:solidFill>
                <a:schemeClr val="bg1"/>
              </a:solidFill>
            </a:endParaRPr>
          </a:p>
          <a:p>
            <a:pPr marL="0" indent="0">
              <a:buNone/>
            </a:pPr>
            <a:r>
              <a:rPr lang="en-GB" dirty="0">
                <a:solidFill>
                  <a:schemeClr val="bg1"/>
                </a:solidFill>
              </a:rPr>
              <a:t>“ he’s like a chorus girl or </a:t>
            </a:r>
            <a:r>
              <a:rPr lang="en-GB" dirty="0" err="1">
                <a:solidFill>
                  <a:schemeClr val="bg1"/>
                </a:solidFill>
              </a:rPr>
              <a:t>sum’pn</a:t>
            </a:r>
            <a:r>
              <a:rPr lang="en-GB" dirty="0">
                <a:solidFill>
                  <a:schemeClr val="bg1"/>
                </a:solidFill>
              </a:rPr>
              <a:t>…Marco goes around like a man; nobody kids Marco.”</a:t>
            </a:r>
          </a:p>
          <a:p>
            <a:pPr marL="0" indent="0">
              <a:buNone/>
            </a:pPr>
            <a:r>
              <a:rPr lang="en-GB" dirty="0" smtClean="0">
                <a:solidFill>
                  <a:schemeClr val="bg1"/>
                </a:solidFill>
              </a:rPr>
              <a:t>Here, Miller emphasises </a:t>
            </a:r>
            <a:r>
              <a:rPr lang="en-GB" u="sng" dirty="0" smtClean="0">
                <a:solidFill>
                  <a:schemeClr val="bg1"/>
                </a:solidFill>
              </a:rPr>
              <a:t>Eddie’s disapproval of Rodolpho </a:t>
            </a:r>
            <a:r>
              <a:rPr lang="en-GB" dirty="0" smtClean="0">
                <a:solidFill>
                  <a:schemeClr val="bg1"/>
                </a:solidFill>
              </a:rPr>
              <a:t>through his use of </a:t>
            </a:r>
            <a:r>
              <a:rPr lang="en-GB" u="sng" dirty="0" smtClean="0">
                <a:solidFill>
                  <a:schemeClr val="bg1"/>
                </a:solidFill>
              </a:rPr>
              <a:t>dialogue</a:t>
            </a:r>
            <a:r>
              <a:rPr lang="en-GB" dirty="0" smtClean="0">
                <a:solidFill>
                  <a:schemeClr val="bg1"/>
                </a:solidFill>
              </a:rPr>
              <a:t>. The </a:t>
            </a:r>
            <a:r>
              <a:rPr lang="en-GB" u="sng" dirty="0" smtClean="0">
                <a:solidFill>
                  <a:schemeClr val="bg1"/>
                </a:solidFill>
              </a:rPr>
              <a:t>dialogue </a:t>
            </a:r>
            <a:r>
              <a:rPr lang="en-GB" dirty="0" smtClean="0">
                <a:solidFill>
                  <a:schemeClr val="bg1"/>
                </a:solidFill>
              </a:rPr>
              <a:t>used illustrates…</a:t>
            </a:r>
          </a:p>
          <a:p>
            <a:endParaRPr lang="en-GB" dirty="0" smtClean="0">
              <a:solidFill>
                <a:schemeClr val="bg1"/>
              </a:solidFill>
            </a:endParaRPr>
          </a:p>
          <a:p>
            <a:r>
              <a:rPr lang="en-GB" dirty="0" smtClean="0">
                <a:solidFill>
                  <a:schemeClr val="bg1"/>
                </a:solidFill>
              </a:rPr>
              <a:t>Comparing him to a female –imagery-(show girl-flashy, dramatic, eye-catching)-explain view of modern masculinity</a:t>
            </a:r>
          </a:p>
          <a:p>
            <a:r>
              <a:rPr lang="en-GB" dirty="0" smtClean="0">
                <a:solidFill>
                  <a:schemeClr val="bg1"/>
                </a:solidFill>
              </a:rPr>
              <a:t>Compares him to Marco (older brother) -explain Eddie’s views on Marco and how E and M are similar </a:t>
            </a:r>
          </a:p>
          <a:p>
            <a:r>
              <a:rPr lang="en-GB" dirty="0" smtClean="0">
                <a:solidFill>
                  <a:schemeClr val="bg1"/>
                </a:solidFill>
              </a:rPr>
              <a:t>“like a man”-view of masculinity-link to theme of toxic masculinity</a:t>
            </a:r>
          </a:p>
          <a:p>
            <a:endParaRPr lang="en-GB" dirty="0" smtClean="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18898270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Explanation-MP2</a:t>
            </a:r>
            <a:endParaRPr lang="en-GB" dirty="0">
              <a:solidFill>
                <a:schemeClr val="bg1"/>
              </a:solidFill>
            </a:endParaRPr>
          </a:p>
        </p:txBody>
      </p:sp>
      <p:sp>
        <p:nvSpPr>
          <p:cNvPr id="3" name="Content Placeholder 2"/>
          <p:cNvSpPr>
            <a:spLocks noGrp="1"/>
          </p:cNvSpPr>
          <p:nvPr>
            <p:ph idx="1"/>
          </p:nvPr>
        </p:nvSpPr>
        <p:spPr/>
        <p:txBody>
          <a:bodyPr>
            <a:normAutofit fontScale="55000" lnSpcReduction="20000"/>
          </a:bodyPr>
          <a:lstStyle/>
          <a:p>
            <a:pPr marL="0" indent="0">
              <a:buNone/>
            </a:pPr>
            <a:r>
              <a:rPr lang="en-GB" dirty="0">
                <a:solidFill>
                  <a:schemeClr val="bg1"/>
                </a:solidFill>
              </a:rPr>
              <a:t>“ he’s like a chorus girl or </a:t>
            </a:r>
            <a:r>
              <a:rPr lang="en-GB" dirty="0" err="1">
                <a:solidFill>
                  <a:schemeClr val="bg1"/>
                </a:solidFill>
              </a:rPr>
              <a:t>sum’pn</a:t>
            </a:r>
            <a:r>
              <a:rPr lang="en-GB" dirty="0">
                <a:solidFill>
                  <a:schemeClr val="bg1"/>
                </a:solidFill>
              </a:rPr>
              <a:t>…Marco goes around like a man; nobody kids Marco.”</a:t>
            </a:r>
          </a:p>
          <a:p>
            <a:pPr marL="0" indent="0">
              <a:buNone/>
            </a:pPr>
            <a:r>
              <a:rPr lang="en-GB" dirty="0">
                <a:solidFill>
                  <a:schemeClr val="bg1"/>
                </a:solidFill>
              </a:rPr>
              <a:t>Here, Miller emphasises </a:t>
            </a:r>
            <a:r>
              <a:rPr lang="en-GB" u="sng" dirty="0">
                <a:solidFill>
                  <a:schemeClr val="bg1"/>
                </a:solidFill>
              </a:rPr>
              <a:t>Eddie’s disapproval of Rodolpho </a:t>
            </a:r>
            <a:r>
              <a:rPr lang="en-GB" dirty="0">
                <a:solidFill>
                  <a:schemeClr val="bg1"/>
                </a:solidFill>
              </a:rPr>
              <a:t>through his use of </a:t>
            </a:r>
            <a:r>
              <a:rPr lang="en-GB" u="sng" dirty="0">
                <a:solidFill>
                  <a:schemeClr val="bg1"/>
                </a:solidFill>
              </a:rPr>
              <a:t>dialogue</a:t>
            </a:r>
            <a:r>
              <a:rPr lang="en-GB" dirty="0">
                <a:solidFill>
                  <a:schemeClr val="bg1"/>
                </a:solidFill>
              </a:rPr>
              <a:t>. The </a:t>
            </a:r>
            <a:r>
              <a:rPr lang="en-GB" u="sng" dirty="0">
                <a:solidFill>
                  <a:schemeClr val="bg1"/>
                </a:solidFill>
              </a:rPr>
              <a:t>dialogue </a:t>
            </a:r>
            <a:r>
              <a:rPr lang="en-GB" dirty="0">
                <a:solidFill>
                  <a:schemeClr val="bg1"/>
                </a:solidFill>
              </a:rPr>
              <a:t>used </a:t>
            </a:r>
            <a:r>
              <a:rPr lang="en-GB" dirty="0" smtClean="0">
                <a:solidFill>
                  <a:schemeClr val="bg1"/>
                </a:solidFill>
              </a:rPr>
              <a:t>illustrates Eddie’s negative perspective of Rodolpho, through his comparison of Rodolpho to a show girl, conveying how Eddie views him: as feminine, flashy and attention-seeking. This highlights Miller’s theme of toxic masculinity, as this demonstrates that Eddie’s view of what it means to be a man is very limited. In his dialogue Eddie also compares Rodolpho to his older brother Marco. Eddie sees Marco as an equal: a family man trying to provide for others. Eddie describes Marco as going around “like a man”; again demonstrating his stereotypical viewpoint on masculinity, based on strength and dominance. </a:t>
            </a:r>
            <a:endParaRPr lang="en-GB" dirty="0">
              <a:solidFill>
                <a:schemeClr val="bg1"/>
              </a:solidFill>
            </a:endParaRPr>
          </a:p>
          <a:p>
            <a:endParaRPr lang="en-GB" dirty="0" smtClean="0">
              <a:solidFill>
                <a:schemeClr val="bg1"/>
              </a:solidFill>
            </a:endParaRPr>
          </a:p>
          <a:p>
            <a:pPr marL="0" indent="0">
              <a:buNone/>
            </a:pPr>
            <a:endParaRPr lang="en-GB" dirty="0">
              <a:solidFill>
                <a:schemeClr val="bg1"/>
              </a:solidFill>
            </a:endParaRPr>
          </a:p>
          <a:p>
            <a:r>
              <a:rPr lang="en-GB" dirty="0">
                <a:solidFill>
                  <a:schemeClr val="bg1"/>
                </a:solidFill>
              </a:rPr>
              <a:t>Comparing him to a female –imagery-(show girl-flashy, dramatic, eye-catching)-explain view of modern masculinity</a:t>
            </a:r>
          </a:p>
          <a:p>
            <a:r>
              <a:rPr lang="en-GB" dirty="0">
                <a:solidFill>
                  <a:schemeClr val="bg1"/>
                </a:solidFill>
              </a:rPr>
              <a:t>Compares him to Marco (older brother) -explain Eddie’s views on Marco and how E and M are similar </a:t>
            </a:r>
          </a:p>
          <a:p>
            <a:r>
              <a:rPr lang="en-GB" dirty="0">
                <a:solidFill>
                  <a:schemeClr val="bg1"/>
                </a:solidFill>
              </a:rPr>
              <a:t>“like a man”-view of masculinity-link to theme of toxic masculinity</a:t>
            </a:r>
          </a:p>
          <a:p>
            <a:endParaRPr lang="en-GB" dirty="0">
              <a:solidFill>
                <a:schemeClr val="bg1"/>
              </a:solidFill>
            </a:endParaRPr>
          </a:p>
        </p:txBody>
      </p:sp>
    </p:spTree>
    <p:extLst>
      <p:ext uri="{BB962C8B-B14F-4D97-AF65-F5344CB8AC3E}">
        <p14:creationId xmlns:p14="http://schemas.microsoft.com/office/powerpoint/2010/main" val="134680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Characters: First Impressions</a:t>
            </a:r>
            <a:endParaRPr lang="en-GB" dirty="0">
              <a:solidFill>
                <a:schemeClr val="bg1">
                  <a:lumMod val="95000"/>
                </a:schemeClr>
              </a:solidFill>
            </a:endParaRPr>
          </a:p>
        </p:txBody>
      </p:sp>
      <p:sp>
        <p:nvSpPr>
          <p:cNvPr id="3" name="Content Placeholder 2"/>
          <p:cNvSpPr>
            <a:spLocks noGrp="1"/>
          </p:cNvSpPr>
          <p:nvPr>
            <p:ph idx="1"/>
          </p:nvPr>
        </p:nvSpPr>
        <p:spPr>
          <a:xfrm>
            <a:off x="457200" y="1295400"/>
            <a:ext cx="8382000" cy="4953000"/>
          </a:xfrm>
        </p:spPr>
        <p:txBody>
          <a:bodyPr>
            <a:normAutofit fontScale="85000" lnSpcReduction="20000"/>
          </a:bodyPr>
          <a:lstStyle/>
          <a:p>
            <a:r>
              <a:rPr lang="en-GB" dirty="0" smtClean="0">
                <a:solidFill>
                  <a:schemeClr val="bg1">
                    <a:lumMod val="95000"/>
                  </a:schemeClr>
                </a:solidFill>
              </a:rPr>
              <a:t>In your groups, you are going to create mind maps of a particular character </a:t>
            </a:r>
          </a:p>
          <a:p>
            <a:pPr lvl="1"/>
            <a:r>
              <a:rPr lang="en-GB" dirty="0" smtClean="0">
                <a:solidFill>
                  <a:schemeClr val="bg1">
                    <a:lumMod val="95000"/>
                  </a:schemeClr>
                </a:solidFill>
              </a:rPr>
              <a:t>Eddie</a:t>
            </a:r>
          </a:p>
          <a:p>
            <a:pPr lvl="1"/>
            <a:r>
              <a:rPr lang="en-GB" dirty="0" smtClean="0">
                <a:solidFill>
                  <a:schemeClr val="bg1">
                    <a:lumMod val="95000"/>
                  </a:schemeClr>
                </a:solidFill>
              </a:rPr>
              <a:t>Beatrice</a:t>
            </a:r>
          </a:p>
          <a:p>
            <a:pPr lvl="1"/>
            <a:r>
              <a:rPr lang="en-GB" dirty="0" smtClean="0">
                <a:solidFill>
                  <a:schemeClr val="bg1">
                    <a:lumMod val="95000"/>
                  </a:schemeClr>
                </a:solidFill>
              </a:rPr>
              <a:t>Catherine</a:t>
            </a:r>
          </a:p>
          <a:p>
            <a:pPr lvl="1"/>
            <a:r>
              <a:rPr lang="en-GB" dirty="0" smtClean="0">
                <a:solidFill>
                  <a:schemeClr val="bg1">
                    <a:lumMod val="95000"/>
                  </a:schemeClr>
                </a:solidFill>
              </a:rPr>
              <a:t>Alfieri</a:t>
            </a:r>
            <a:endParaRPr lang="en-GB" dirty="0">
              <a:solidFill>
                <a:schemeClr val="bg1">
                  <a:lumMod val="95000"/>
                </a:schemeClr>
              </a:solidFill>
            </a:endParaRPr>
          </a:p>
          <a:p>
            <a:r>
              <a:rPr lang="en-GB" dirty="0" smtClean="0">
                <a:solidFill>
                  <a:schemeClr val="bg1">
                    <a:lumMod val="95000"/>
                  </a:schemeClr>
                </a:solidFill>
              </a:rPr>
              <a:t>Use quotations from the play to support what you say</a:t>
            </a:r>
          </a:p>
          <a:p>
            <a:r>
              <a:rPr lang="en-GB" dirty="0" smtClean="0">
                <a:solidFill>
                  <a:schemeClr val="bg1">
                    <a:lumMod val="95000"/>
                  </a:schemeClr>
                </a:solidFill>
              </a:rPr>
              <a:t>Remember to look at:</a:t>
            </a:r>
          </a:p>
          <a:p>
            <a:pPr lvl="1"/>
            <a:r>
              <a:rPr lang="en-GB" dirty="0" smtClean="0">
                <a:solidFill>
                  <a:schemeClr val="bg1">
                    <a:lumMod val="95000"/>
                  </a:schemeClr>
                </a:solidFill>
              </a:rPr>
              <a:t>Description of appearance (stage directions)</a:t>
            </a:r>
          </a:p>
          <a:p>
            <a:pPr lvl="1"/>
            <a:r>
              <a:rPr lang="en-GB" dirty="0" smtClean="0">
                <a:solidFill>
                  <a:schemeClr val="bg1">
                    <a:lumMod val="95000"/>
                  </a:schemeClr>
                </a:solidFill>
              </a:rPr>
              <a:t>Their personality (stage directions may describe character, way they say things) </a:t>
            </a:r>
          </a:p>
          <a:p>
            <a:pPr lvl="1"/>
            <a:r>
              <a:rPr lang="en-GB" dirty="0" smtClean="0">
                <a:solidFill>
                  <a:schemeClr val="bg1">
                    <a:lumMod val="95000"/>
                  </a:schemeClr>
                </a:solidFill>
              </a:rPr>
              <a:t>What they think about other characters (dialogue)</a:t>
            </a:r>
          </a:p>
          <a:p>
            <a:pPr lvl="1"/>
            <a:r>
              <a:rPr lang="en-GB" dirty="0" smtClean="0">
                <a:solidFill>
                  <a:schemeClr val="bg1">
                    <a:lumMod val="95000"/>
                  </a:schemeClr>
                </a:solidFill>
              </a:rPr>
              <a:t>How other characters see them (dialogue)</a:t>
            </a:r>
            <a:endParaRPr lang="en-GB" dirty="0">
              <a:solidFill>
                <a:schemeClr val="bg1">
                  <a:lumMod val="95000"/>
                </a:schemeClr>
              </a:solidFill>
            </a:endParaRPr>
          </a:p>
        </p:txBody>
      </p:sp>
    </p:spTree>
    <p:extLst>
      <p:ext uri="{BB962C8B-B14F-4D97-AF65-F5344CB8AC3E}">
        <p14:creationId xmlns:p14="http://schemas.microsoft.com/office/powerpoint/2010/main" val="3901536871"/>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Linking to the Q</a:t>
            </a:r>
            <a:endParaRPr lang="en-GB" dirty="0">
              <a:solidFill>
                <a:schemeClr val="bg1"/>
              </a:solidFill>
            </a:endParaRPr>
          </a:p>
        </p:txBody>
      </p:sp>
      <p:sp>
        <p:nvSpPr>
          <p:cNvPr id="3" name="Content Placeholder 2"/>
          <p:cNvSpPr>
            <a:spLocks noGrp="1"/>
          </p:cNvSpPr>
          <p:nvPr>
            <p:ph idx="1"/>
          </p:nvPr>
        </p:nvSpPr>
        <p:spPr>
          <a:xfrm>
            <a:off x="414670" y="1295400"/>
            <a:ext cx="8229600" cy="2819399"/>
          </a:xfrm>
        </p:spPr>
        <p:txBody>
          <a:bodyPr>
            <a:normAutofit fontScale="62500" lnSpcReduction="20000"/>
          </a:bodyPr>
          <a:lstStyle/>
          <a:p>
            <a:pPr marL="0" indent="0">
              <a:buNone/>
            </a:pPr>
            <a:r>
              <a:rPr lang="en-GB" dirty="0">
                <a:solidFill>
                  <a:schemeClr val="bg1"/>
                </a:solidFill>
              </a:rPr>
              <a:t>In your final section of your main paragraph, you should:</a:t>
            </a:r>
          </a:p>
          <a:p>
            <a:r>
              <a:rPr lang="en-GB" dirty="0">
                <a:solidFill>
                  <a:schemeClr val="bg1"/>
                </a:solidFill>
              </a:rPr>
              <a:t>	Evaluate why your chosen quotation is important</a:t>
            </a:r>
          </a:p>
          <a:p>
            <a:r>
              <a:rPr lang="en-GB" dirty="0">
                <a:solidFill>
                  <a:schemeClr val="bg1"/>
                </a:solidFill>
              </a:rPr>
              <a:t>	Use wording from the question to make it clear your essay has a specific focus</a:t>
            </a:r>
          </a:p>
          <a:p>
            <a:pPr marL="0" indent="0">
              <a:buNone/>
            </a:pPr>
            <a:endParaRPr lang="en-GB" b="1" dirty="0" smtClean="0">
              <a:solidFill>
                <a:schemeClr val="bg1"/>
              </a:solidFill>
            </a:endParaRPr>
          </a:p>
          <a:p>
            <a:pPr marL="0" indent="0">
              <a:buNone/>
            </a:pPr>
            <a:r>
              <a:rPr lang="en-GB" b="1" dirty="0" smtClean="0">
                <a:solidFill>
                  <a:schemeClr val="bg1"/>
                </a:solidFill>
              </a:rPr>
              <a:t>Words </a:t>
            </a:r>
            <a:r>
              <a:rPr lang="en-GB" b="1" dirty="0">
                <a:solidFill>
                  <a:schemeClr val="bg1"/>
                </a:solidFill>
              </a:rPr>
              <a:t>that indicate a personal response</a:t>
            </a:r>
          </a:p>
          <a:p>
            <a:r>
              <a:rPr lang="en-GB" dirty="0" smtClean="0">
                <a:solidFill>
                  <a:schemeClr val="bg1"/>
                </a:solidFill>
              </a:rPr>
              <a:t>The </a:t>
            </a:r>
            <a:r>
              <a:rPr lang="en-GB" dirty="0">
                <a:solidFill>
                  <a:schemeClr val="bg1"/>
                </a:solidFill>
              </a:rPr>
              <a:t>following words and phrases describe how the reader feels, or how the text affects us as we read. </a:t>
            </a:r>
          </a:p>
          <a:p>
            <a:r>
              <a:rPr lang="en-GB" dirty="0" smtClean="0">
                <a:solidFill>
                  <a:schemeClr val="bg1"/>
                </a:solidFill>
              </a:rPr>
              <a:t>They </a:t>
            </a:r>
            <a:r>
              <a:rPr lang="en-GB" dirty="0">
                <a:solidFill>
                  <a:schemeClr val="bg1"/>
                </a:solidFill>
              </a:rPr>
              <a:t>will help you to show that you are evaluating the author’s work.</a:t>
            </a:r>
          </a:p>
          <a:p>
            <a:endParaRPr lang="en-GB" dirty="0">
              <a:solidFill>
                <a:schemeClr val="bg1"/>
              </a:solidFill>
            </a:endParaRPr>
          </a:p>
        </p:txBody>
      </p:sp>
      <p:sp>
        <p:nvSpPr>
          <p:cNvPr id="4" name="Text Box 8"/>
          <p:cNvSpPr txBox="1"/>
          <p:nvPr/>
        </p:nvSpPr>
        <p:spPr>
          <a:xfrm>
            <a:off x="1376362" y="4419600"/>
            <a:ext cx="7234238" cy="238745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400" b="1">
                <a:effectLst/>
                <a:ea typeface="Calibri"/>
                <a:cs typeface="Arial"/>
              </a:rPr>
              <a:t>This is…</a:t>
            </a:r>
            <a:endParaRPr lang="en-GB" sz="1100">
              <a:effectLst/>
              <a:ea typeface="Calibri"/>
              <a:cs typeface="Arial"/>
            </a:endParaRPr>
          </a:p>
          <a:p>
            <a:pPr>
              <a:lnSpc>
                <a:spcPct val="115000"/>
              </a:lnSpc>
              <a:spcAft>
                <a:spcPts val="1000"/>
              </a:spcAft>
            </a:pPr>
            <a:r>
              <a:rPr lang="en-GB" sz="1400">
                <a:effectLst/>
                <a:ea typeface="Calibri"/>
                <a:cs typeface="Arial"/>
              </a:rPr>
              <a:t>thought-provoking		inspiring	hard-hitting		stimulating</a:t>
            </a:r>
            <a:endParaRPr lang="en-GB" sz="1100">
              <a:effectLst/>
              <a:ea typeface="Calibri"/>
              <a:cs typeface="Arial"/>
            </a:endParaRPr>
          </a:p>
          <a:p>
            <a:pPr>
              <a:lnSpc>
                <a:spcPct val="115000"/>
              </a:lnSpc>
              <a:spcAft>
                <a:spcPts val="1000"/>
              </a:spcAft>
            </a:pPr>
            <a:r>
              <a:rPr lang="en-GB" sz="1400">
                <a:effectLst/>
                <a:ea typeface="Calibri"/>
                <a:cs typeface="Arial"/>
              </a:rPr>
              <a:t>fast-paced			gripping	profound		important</a:t>
            </a:r>
            <a:endParaRPr lang="en-GB" sz="1100">
              <a:effectLst/>
              <a:ea typeface="Calibri"/>
              <a:cs typeface="Arial"/>
            </a:endParaRPr>
          </a:p>
          <a:p>
            <a:pPr>
              <a:lnSpc>
                <a:spcPct val="115000"/>
              </a:lnSpc>
              <a:spcAft>
                <a:spcPts val="1000"/>
              </a:spcAft>
            </a:pPr>
            <a:r>
              <a:rPr lang="en-GB" sz="1400">
                <a:effectLst/>
                <a:ea typeface="Calibri"/>
                <a:cs typeface="Arial"/>
              </a:rPr>
              <a:t>skilfully done		moving	horrifying		(a) pivotal moment</a:t>
            </a:r>
            <a:endParaRPr lang="en-GB" sz="1100">
              <a:effectLst/>
              <a:ea typeface="Calibri"/>
              <a:cs typeface="Arial"/>
            </a:endParaRPr>
          </a:p>
          <a:p>
            <a:pPr>
              <a:lnSpc>
                <a:spcPct val="115000"/>
              </a:lnSpc>
              <a:spcAft>
                <a:spcPts val="1000"/>
              </a:spcAft>
            </a:pPr>
            <a:r>
              <a:rPr lang="en-GB" sz="1400">
                <a:effectLst/>
                <a:ea typeface="Calibri"/>
                <a:cs typeface="Arial"/>
              </a:rPr>
              <a:t>effective			perceptive	striking		thoughtful</a:t>
            </a:r>
            <a:endParaRPr lang="en-GB" sz="1100">
              <a:effectLst/>
              <a:ea typeface="Calibri"/>
              <a:cs typeface="Arial"/>
            </a:endParaRPr>
          </a:p>
        </p:txBody>
      </p:sp>
    </p:spTree>
    <p:extLst>
      <p:ext uri="{BB962C8B-B14F-4D97-AF65-F5344CB8AC3E}">
        <p14:creationId xmlns:p14="http://schemas.microsoft.com/office/powerpoint/2010/main" val="1196162572"/>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Link to Q</a:t>
            </a:r>
            <a:endParaRPr lang="en-GB"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GB" b="1" dirty="0" smtClean="0">
                <a:solidFill>
                  <a:schemeClr val="bg1"/>
                </a:solidFill>
              </a:rPr>
              <a:t>MP1</a:t>
            </a:r>
            <a:endParaRPr lang="en-GB" b="1" dirty="0">
              <a:solidFill>
                <a:schemeClr val="bg1"/>
              </a:solidFill>
            </a:endParaRPr>
          </a:p>
          <a:p>
            <a:pPr marL="0" indent="0">
              <a:buNone/>
            </a:pPr>
            <a:r>
              <a:rPr lang="en-GB" dirty="0" smtClean="0">
                <a:solidFill>
                  <a:schemeClr val="bg1"/>
                </a:solidFill>
              </a:rPr>
              <a:t>Miller’s careful use of stage directions at the beginning of the play foreshadows Eddie’s prolonged vendetta against Rodolpho, and reveals the spark of jealousy that will ignite the conflict which motivates this tragic play.</a:t>
            </a:r>
          </a:p>
          <a:p>
            <a:pPr marL="0" indent="0">
              <a:buNone/>
            </a:pPr>
            <a:endParaRPr lang="en-GB" dirty="0">
              <a:solidFill>
                <a:schemeClr val="bg1"/>
              </a:solidFill>
            </a:endParaRPr>
          </a:p>
          <a:p>
            <a:pPr marL="0" indent="0">
              <a:buNone/>
            </a:pPr>
            <a:r>
              <a:rPr lang="en-GB" b="1" dirty="0" smtClean="0">
                <a:solidFill>
                  <a:schemeClr val="bg1"/>
                </a:solidFill>
              </a:rPr>
              <a:t>MP2</a:t>
            </a:r>
          </a:p>
          <a:p>
            <a:pPr marL="0" indent="0">
              <a:buNone/>
            </a:pPr>
            <a:r>
              <a:rPr lang="en-GB" dirty="0" smtClean="0">
                <a:solidFill>
                  <a:schemeClr val="bg1"/>
                </a:solidFill>
              </a:rPr>
              <a:t>Miller’s </a:t>
            </a:r>
            <a:r>
              <a:rPr lang="en-GB" u="sng" dirty="0" smtClean="0">
                <a:solidFill>
                  <a:schemeClr val="bg1"/>
                </a:solidFill>
              </a:rPr>
              <a:t>(personal response word) </a:t>
            </a:r>
            <a:r>
              <a:rPr lang="en-GB" dirty="0" smtClean="0">
                <a:solidFill>
                  <a:schemeClr val="bg1"/>
                </a:solidFill>
              </a:rPr>
              <a:t>use of </a:t>
            </a:r>
            <a:r>
              <a:rPr lang="en-GB" u="sng" dirty="0" smtClean="0">
                <a:solidFill>
                  <a:schemeClr val="bg1"/>
                </a:solidFill>
              </a:rPr>
              <a:t>(technique) </a:t>
            </a:r>
            <a:r>
              <a:rPr lang="en-GB" dirty="0" smtClean="0">
                <a:solidFill>
                  <a:schemeClr val="bg1"/>
                </a:solidFill>
              </a:rPr>
              <a:t>here </a:t>
            </a:r>
            <a:r>
              <a:rPr lang="en-GB" u="sng" dirty="0" smtClean="0">
                <a:solidFill>
                  <a:schemeClr val="bg1"/>
                </a:solidFill>
              </a:rPr>
              <a:t>emphasises/demonstrates/conveys</a:t>
            </a:r>
            <a:r>
              <a:rPr lang="en-GB" dirty="0" smtClean="0">
                <a:solidFill>
                  <a:schemeClr val="bg1"/>
                </a:solidFill>
              </a:rPr>
              <a:t>….</a:t>
            </a:r>
          </a:p>
          <a:p>
            <a:pPr marL="0" indent="0">
              <a:buNone/>
            </a:pPr>
            <a:endParaRPr lang="en-GB" dirty="0">
              <a:solidFill>
                <a:schemeClr val="bg1"/>
              </a:solidFill>
            </a:endParaRPr>
          </a:p>
          <a:p>
            <a:pPr marL="0" indent="0">
              <a:buNone/>
            </a:pPr>
            <a:r>
              <a:rPr lang="en-GB" b="1" dirty="0" smtClean="0">
                <a:solidFill>
                  <a:schemeClr val="bg1"/>
                </a:solidFill>
              </a:rPr>
              <a:t>*Link to Q-conflict/rejection of another character; consequences on play as a whole*</a:t>
            </a:r>
          </a:p>
          <a:p>
            <a:pPr marL="0" indent="0">
              <a:buNone/>
            </a:pPr>
            <a:endParaRPr lang="en-GB" dirty="0" smtClean="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689162138"/>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Full Main Paragraph Example</a:t>
            </a:r>
            <a:endParaRPr lang="en-GB"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dirty="0">
                <a:solidFill>
                  <a:schemeClr val="bg1"/>
                </a:solidFill>
              </a:rPr>
              <a:t>Initially, Miller introduces the idea of conflict between Eddie and Rodolpho through his use of stage directions in their first meeting. At the beginning of the play, Eddie closely watches Rodolpho’s interactions with Catherine, and his jealousy is apparent: “he is sizing up Rodolpho, and there is a concealed suspicion.” Here, Miller emphasises Eddie’s discomfort through his use of stage directions. Eddie’s desire for dominance and control over Catherine and the household is indicated in his ‘sizing up’ of Rodolpho, as he assesses Rodolpho’s attributes carefully. At this stage in the play, Eddie is furtive about his dislike for Rodolpho-he is aware he must present as a welcoming figure, yet his fatal flaw of his secret desire for his niece clouds his ability to see Rodolpho as an equal. Miller’s careful use of stage directions at the beginning of the play foreshadows Eddie’s prolonged vendetta against Rodolpho, and reveals the spark of jealousy that will ignite the conflict which motivates this tragic play.</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250979401"/>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Homework-for Mon 5</a:t>
            </a:r>
            <a:r>
              <a:rPr lang="en-GB" baseline="30000" dirty="0" smtClean="0">
                <a:solidFill>
                  <a:schemeClr val="bg1"/>
                </a:solidFill>
              </a:rPr>
              <a:t>th</a:t>
            </a:r>
            <a:r>
              <a:rPr lang="en-GB" dirty="0" smtClean="0">
                <a:solidFill>
                  <a:schemeClr val="bg1"/>
                </a:solidFill>
              </a:rPr>
              <a:t> March</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buNone/>
            </a:pPr>
            <a:r>
              <a:rPr lang="en-GB" dirty="0" smtClean="0">
                <a:solidFill>
                  <a:schemeClr val="bg1"/>
                </a:solidFill>
              </a:rPr>
              <a:t>Introduction and 4 main paragraphs for following essay Q:</a:t>
            </a:r>
          </a:p>
          <a:p>
            <a:endParaRPr lang="en-GB" dirty="0" smtClean="0"/>
          </a:p>
          <a:p>
            <a:pPr marL="0" indent="0">
              <a:buNone/>
            </a:pPr>
            <a:r>
              <a:rPr lang="en-GB" b="1" dirty="0">
                <a:solidFill>
                  <a:schemeClr val="bg1"/>
                </a:solidFill>
              </a:rPr>
              <a:t>Choose a play in which the conflict between two characters in as important feature. </a:t>
            </a:r>
          </a:p>
          <a:p>
            <a:pPr marL="0" indent="0">
              <a:buNone/>
            </a:pPr>
            <a:r>
              <a:rPr lang="en-GB" b="1" dirty="0">
                <a:solidFill>
                  <a:schemeClr val="bg1"/>
                </a:solidFill>
              </a:rPr>
              <a:t>Briefly explain the nature of this conflict and discuss how the dramatist's presentation of this feature enhances your understanding of the play as a whole.</a:t>
            </a:r>
          </a:p>
          <a:p>
            <a:pPr marL="0" indent="0">
              <a:buNone/>
            </a:pPr>
            <a:endParaRPr lang="en-GB" dirty="0"/>
          </a:p>
        </p:txBody>
      </p:sp>
    </p:spTree>
    <p:extLst>
      <p:ext uri="{BB962C8B-B14F-4D97-AF65-F5344CB8AC3E}">
        <p14:creationId xmlns:p14="http://schemas.microsoft.com/office/powerpoint/2010/main" val="2852821266"/>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Deadlines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AVFTB Conflict essay-intro and 4 main paragraphs-TODAY</a:t>
            </a:r>
          </a:p>
          <a:p>
            <a:endParaRPr lang="en-GB" dirty="0">
              <a:solidFill>
                <a:schemeClr val="bg1"/>
              </a:solidFill>
            </a:endParaRPr>
          </a:p>
          <a:p>
            <a:r>
              <a:rPr lang="en-GB" dirty="0" smtClean="0">
                <a:solidFill>
                  <a:schemeClr val="bg1"/>
                </a:solidFill>
              </a:rPr>
              <a:t>FOLIO FINAL DRAFTS-Thurs 8</a:t>
            </a:r>
            <a:r>
              <a:rPr lang="en-GB" baseline="30000" dirty="0" smtClean="0">
                <a:solidFill>
                  <a:schemeClr val="bg1"/>
                </a:solidFill>
              </a:rPr>
              <a:t>th</a:t>
            </a:r>
            <a:r>
              <a:rPr lang="en-GB" dirty="0" smtClean="0">
                <a:solidFill>
                  <a:schemeClr val="bg1"/>
                </a:solidFill>
              </a:rPr>
              <a:t> March</a:t>
            </a:r>
          </a:p>
        </p:txBody>
      </p:sp>
      <p:pic>
        <p:nvPicPr>
          <p:cNvPr id="1026" name="Picture 2" descr="C:\Users\mi3069a\AppData\Local\Microsoft\Windows\Temporary Internet Files\Content.IE5\7CUT9MMK\Deadline-Ahead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419600"/>
            <a:ext cx="3392131"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537216"/>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smtClean="0">
                <a:solidFill>
                  <a:schemeClr val="bg1">
                    <a:lumMod val="95000"/>
                  </a:schemeClr>
                </a:solidFill>
              </a:rPr>
              <a:t>Essay Writing 101-</a:t>
            </a:r>
            <a:br>
              <a:rPr lang="en-GB" altLang="en-US" sz="4000" b="1" u="sng" dirty="0" smtClean="0">
                <a:solidFill>
                  <a:schemeClr val="bg1">
                    <a:lumMod val="95000"/>
                  </a:schemeClr>
                </a:solidFill>
              </a:rPr>
            </a:br>
            <a:r>
              <a:rPr lang="en-GB" altLang="en-US" sz="4000" b="1" u="sng" dirty="0" smtClean="0">
                <a:solidFill>
                  <a:schemeClr val="bg1">
                    <a:lumMod val="95000"/>
                  </a:schemeClr>
                </a:solidFill>
              </a:rPr>
              <a:t>Writing a Successful Conclusion</a:t>
            </a:r>
            <a:endParaRPr lang="en-US" altLang="en-US" sz="4000" b="1" u="sng" dirty="0">
              <a:solidFill>
                <a:schemeClr val="bg1">
                  <a:lumMod val="95000"/>
                </a:schemeClr>
              </a:solidFill>
            </a:endParaRPr>
          </a:p>
        </p:txBody>
      </p:sp>
      <p:pic>
        <p:nvPicPr>
          <p:cNvPr id="5" name="irc_mi" descr="http://i1.wp.com/www.quirkychrissy.com/wp-content/uploads/2012/11/sloth_sitting_school_desk1.jpg?resize=350%2C200">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222" y="1833562"/>
            <a:ext cx="5583555" cy="3190875"/>
          </a:xfrm>
          <a:prstGeom prst="rect">
            <a:avLst/>
          </a:prstGeom>
          <a:noFill/>
          <a:ln>
            <a:noFill/>
          </a:ln>
        </p:spPr>
      </p:pic>
    </p:spTree>
    <p:extLst>
      <p:ext uri="{BB962C8B-B14F-4D97-AF65-F5344CB8AC3E}">
        <p14:creationId xmlns:p14="http://schemas.microsoft.com/office/powerpoint/2010/main" val="2345717454"/>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Concluding-SERVE</a:t>
            </a:r>
            <a:endParaRPr lang="en-GB" dirty="0">
              <a:solidFill>
                <a:schemeClr val="bg1"/>
              </a:solidFill>
            </a:endParaRPr>
          </a:p>
        </p:txBody>
      </p:sp>
      <p:sp>
        <p:nvSpPr>
          <p:cNvPr id="3" name="Content Placeholder 2"/>
          <p:cNvSpPr>
            <a:spLocks noGrp="1"/>
          </p:cNvSpPr>
          <p:nvPr>
            <p:ph idx="1"/>
          </p:nvPr>
        </p:nvSpPr>
        <p:spPr>
          <a:xfrm>
            <a:off x="457200" y="1600200"/>
            <a:ext cx="6172200" cy="4495800"/>
          </a:xfrm>
        </p:spPr>
        <p:txBody>
          <a:bodyPr>
            <a:normAutofit fontScale="85000" lnSpcReduction="20000"/>
          </a:bodyPr>
          <a:lstStyle/>
          <a:p>
            <a:pPr lvl="0">
              <a:buNone/>
            </a:pPr>
            <a:r>
              <a:rPr lang="en-GB" dirty="0" smtClean="0">
                <a:solidFill>
                  <a:schemeClr val="bg1"/>
                </a:solidFill>
              </a:rPr>
              <a:t>In your conclusion you should:</a:t>
            </a:r>
          </a:p>
          <a:p>
            <a:pPr lvl="0">
              <a:buNone/>
            </a:pPr>
            <a:r>
              <a:rPr lang="en-GB" sz="5400" dirty="0" smtClean="0">
                <a:solidFill>
                  <a:schemeClr val="bg1"/>
                </a:solidFill>
              </a:rPr>
              <a:t>S</a:t>
            </a:r>
            <a:r>
              <a:rPr lang="en-GB" dirty="0" smtClean="0">
                <a:solidFill>
                  <a:schemeClr val="bg1"/>
                </a:solidFill>
              </a:rPr>
              <a:t>ummarise the points you have made</a:t>
            </a:r>
          </a:p>
          <a:p>
            <a:pPr lvl="0">
              <a:buNone/>
            </a:pPr>
            <a:r>
              <a:rPr lang="en-GB" sz="5400" dirty="0" smtClean="0">
                <a:solidFill>
                  <a:schemeClr val="bg1"/>
                </a:solidFill>
              </a:rPr>
              <a:t>E</a:t>
            </a:r>
            <a:r>
              <a:rPr lang="en-GB" dirty="0" smtClean="0">
                <a:solidFill>
                  <a:schemeClr val="bg1"/>
                </a:solidFill>
              </a:rPr>
              <a:t>valuate writer’s message (link to themes)</a:t>
            </a:r>
          </a:p>
          <a:p>
            <a:pPr lvl="0">
              <a:buNone/>
            </a:pPr>
            <a:r>
              <a:rPr lang="en-GB" sz="5400" dirty="0" smtClean="0">
                <a:solidFill>
                  <a:schemeClr val="bg1"/>
                </a:solidFill>
              </a:rPr>
              <a:t>R</a:t>
            </a:r>
            <a:r>
              <a:rPr lang="en-GB" dirty="0" smtClean="0">
                <a:solidFill>
                  <a:schemeClr val="bg1"/>
                </a:solidFill>
              </a:rPr>
              <a:t>efer back to the question</a:t>
            </a:r>
          </a:p>
          <a:p>
            <a:pPr lvl="0">
              <a:buNone/>
            </a:pPr>
            <a:r>
              <a:rPr lang="en-GB" sz="5400" dirty="0" smtClean="0">
                <a:solidFill>
                  <a:schemeClr val="bg1"/>
                </a:solidFill>
              </a:rPr>
              <a:t>V</a:t>
            </a:r>
            <a:r>
              <a:rPr lang="en-GB" dirty="0" smtClean="0">
                <a:solidFill>
                  <a:schemeClr val="bg1"/>
                </a:solidFill>
              </a:rPr>
              <a:t>ary your expression (don’t repeat yourself)</a:t>
            </a:r>
          </a:p>
          <a:p>
            <a:pPr>
              <a:buNone/>
            </a:pPr>
            <a:r>
              <a:rPr lang="en-GB" sz="5800" dirty="0" smtClean="0">
                <a:solidFill>
                  <a:schemeClr val="bg1"/>
                </a:solidFill>
              </a:rPr>
              <a:t>E</a:t>
            </a:r>
            <a:r>
              <a:rPr lang="en-GB" dirty="0" smtClean="0">
                <a:solidFill>
                  <a:schemeClr val="bg1"/>
                </a:solidFill>
              </a:rPr>
              <a:t>xpress an opinion (appreciation of text)</a:t>
            </a:r>
          </a:p>
          <a:p>
            <a:pPr lvl="0">
              <a:buNone/>
            </a:pPr>
            <a:endParaRPr lang="en-GB" dirty="0" smtClean="0">
              <a:solidFill>
                <a:schemeClr val="bg1"/>
              </a:solidFill>
            </a:endParaRPr>
          </a:p>
          <a:p>
            <a:endParaRPr lang="en-GB" dirty="0">
              <a:solidFill>
                <a:schemeClr val="bg1"/>
              </a:solidFill>
            </a:endParaRPr>
          </a:p>
        </p:txBody>
      </p:sp>
      <p:pic>
        <p:nvPicPr>
          <p:cNvPr id="4" name="irc_mi" descr="http://ted.coe.wayne.edu/sse/wq/Grant/Images/taf.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800600"/>
            <a:ext cx="2362200" cy="2046890"/>
          </a:xfrm>
          <a:prstGeom prst="rect">
            <a:avLst/>
          </a:prstGeom>
          <a:noFill/>
          <a:ln>
            <a:noFill/>
          </a:ln>
        </p:spPr>
      </p:pic>
    </p:spTree>
    <p:extLst>
      <p:ext uri="{BB962C8B-B14F-4D97-AF65-F5344CB8AC3E}">
        <p14:creationId xmlns:p14="http://schemas.microsoft.com/office/powerpoint/2010/main" val="661927566"/>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381000" y="1066800"/>
            <a:ext cx="6477000" cy="4525963"/>
          </a:xfrm>
        </p:spPr>
        <p:txBody>
          <a:bodyPr>
            <a:normAutofit fontScale="55000" lnSpcReduction="20000"/>
          </a:bodyPr>
          <a:lstStyle/>
          <a:p>
            <a:pPr marL="0" indent="0">
              <a:buNone/>
            </a:pPr>
            <a:r>
              <a:rPr lang="en-GB" b="1" dirty="0" smtClean="0">
                <a:solidFill>
                  <a:schemeClr val="bg1"/>
                </a:solidFill>
              </a:rPr>
              <a:t>Question</a:t>
            </a:r>
          </a:p>
          <a:p>
            <a:pPr marL="0" indent="0">
              <a:buNone/>
            </a:pPr>
            <a:r>
              <a:rPr lang="en-GB" dirty="0" smtClean="0">
                <a:solidFill>
                  <a:schemeClr val="bg1"/>
                </a:solidFill>
              </a:rPr>
              <a:t>Choose </a:t>
            </a:r>
            <a:r>
              <a:rPr lang="en-GB" dirty="0">
                <a:solidFill>
                  <a:schemeClr val="bg1"/>
                </a:solidFill>
              </a:rPr>
              <a:t>a novel or short story or work of non-fiction which </a:t>
            </a:r>
            <a:r>
              <a:rPr lang="en-GB" dirty="0" smtClean="0">
                <a:solidFill>
                  <a:schemeClr val="bg1"/>
                </a:solidFill>
              </a:rPr>
              <a:t>theme of moral or social significance.</a:t>
            </a:r>
          </a:p>
          <a:p>
            <a:pPr marL="0" indent="0">
              <a:buNone/>
            </a:pPr>
            <a:r>
              <a:rPr lang="en-GB" dirty="0" smtClean="0">
                <a:solidFill>
                  <a:schemeClr val="bg1"/>
                </a:solidFill>
              </a:rPr>
              <a:t>With reference to appropriate techniques, explain how the writer develops this theme and discuss why its development adds to your appreciation of the text as a whole.</a:t>
            </a:r>
            <a:endParaRPr lang="en-GB" dirty="0">
              <a:solidFill>
                <a:schemeClr val="bg1"/>
              </a:solidFill>
            </a:endParaRPr>
          </a:p>
          <a:p>
            <a:pPr marL="0" indent="0">
              <a:buNone/>
            </a:pPr>
            <a:endParaRPr lang="en-GB" b="1" dirty="0" smtClean="0">
              <a:solidFill>
                <a:schemeClr val="bg1"/>
              </a:solidFill>
            </a:endParaRPr>
          </a:p>
          <a:p>
            <a:pPr marL="0" indent="0">
              <a:buNone/>
            </a:pPr>
            <a:r>
              <a:rPr lang="en-GB" b="1" dirty="0" smtClean="0">
                <a:solidFill>
                  <a:schemeClr val="bg1"/>
                </a:solidFill>
              </a:rPr>
              <a:t>Introduction</a:t>
            </a:r>
            <a:endParaRPr lang="en-GB" dirty="0">
              <a:solidFill>
                <a:schemeClr val="bg1"/>
              </a:solidFill>
            </a:endParaRPr>
          </a:p>
          <a:p>
            <a:pPr marL="0" indent="0">
              <a:buNone/>
            </a:pPr>
            <a:r>
              <a:rPr lang="en-GB" dirty="0">
                <a:solidFill>
                  <a:srgbClr val="FF0000"/>
                </a:solidFill>
              </a:rPr>
              <a:t>‘Of Mice and Men’ </a:t>
            </a:r>
            <a:r>
              <a:rPr lang="en-GB" dirty="0">
                <a:solidFill>
                  <a:schemeClr val="bg1"/>
                </a:solidFill>
              </a:rPr>
              <a:t>by </a:t>
            </a:r>
            <a:r>
              <a:rPr lang="en-GB" dirty="0">
                <a:solidFill>
                  <a:schemeClr val="accent3">
                    <a:lumMod val="60000"/>
                    <a:lumOff val="40000"/>
                  </a:schemeClr>
                </a:solidFill>
              </a:rPr>
              <a:t>John Steinbeck </a:t>
            </a:r>
            <a:r>
              <a:rPr lang="en-GB" dirty="0">
                <a:solidFill>
                  <a:schemeClr val="bg1"/>
                </a:solidFill>
              </a:rPr>
              <a:t>is a novella </a:t>
            </a:r>
            <a:r>
              <a:rPr lang="en-GB" dirty="0">
                <a:solidFill>
                  <a:schemeClr val="accent6">
                    <a:lumMod val="60000"/>
                    <a:lumOff val="40000"/>
                  </a:schemeClr>
                </a:solidFill>
              </a:rPr>
              <a:t>set in 1930s California, which focuses on the life of working farm hands struggling to get by during a time of great poverty. </a:t>
            </a:r>
            <a:r>
              <a:rPr lang="en-GB" dirty="0">
                <a:solidFill>
                  <a:schemeClr val="bg1"/>
                </a:solidFill>
              </a:rPr>
              <a:t>This novella deals with </a:t>
            </a:r>
            <a:r>
              <a:rPr lang="en-GB" dirty="0" smtClean="0">
                <a:solidFill>
                  <a:schemeClr val="bg1"/>
                </a:solidFill>
              </a:rPr>
              <a:t>the </a:t>
            </a:r>
            <a:r>
              <a:rPr lang="en-GB" dirty="0" smtClean="0">
                <a:solidFill>
                  <a:schemeClr val="accent4">
                    <a:lumMod val="40000"/>
                    <a:lumOff val="60000"/>
                  </a:schemeClr>
                </a:solidFill>
              </a:rPr>
              <a:t>important social issues of the time in America, as a result of The Great Depression, focusing primarily on disillusionment </a:t>
            </a:r>
            <a:r>
              <a:rPr lang="en-GB" dirty="0">
                <a:solidFill>
                  <a:schemeClr val="accent4">
                    <a:lumMod val="40000"/>
                    <a:lumOff val="60000"/>
                  </a:schemeClr>
                </a:solidFill>
              </a:rPr>
              <a:t>with The American Dream, and the </a:t>
            </a:r>
            <a:r>
              <a:rPr lang="en-GB" dirty="0" smtClean="0">
                <a:solidFill>
                  <a:schemeClr val="accent4">
                    <a:lumMod val="40000"/>
                    <a:lumOff val="60000"/>
                  </a:schemeClr>
                </a:solidFill>
              </a:rPr>
              <a:t>inability for many struggling Americans to achieve </a:t>
            </a:r>
            <a:r>
              <a:rPr lang="en-GB" dirty="0">
                <a:solidFill>
                  <a:schemeClr val="accent4">
                    <a:lumMod val="40000"/>
                    <a:lumOff val="60000"/>
                  </a:schemeClr>
                </a:solidFill>
              </a:rPr>
              <a:t>this goal</a:t>
            </a:r>
            <a:r>
              <a:rPr lang="en-GB" dirty="0">
                <a:solidFill>
                  <a:schemeClr val="bg1"/>
                </a:solidFill>
              </a:rPr>
              <a:t>. </a:t>
            </a:r>
            <a:r>
              <a:rPr lang="en-GB" dirty="0">
                <a:solidFill>
                  <a:srgbClr val="FFFF00"/>
                </a:solidFill>
              </a:rPr>
              <a:t>Steinbeck </a:t>
            </a:r>
            <a:r>
              <a:rPr lang="en-GB" dirty="0" smtClean="0">
                <a:solidFill>
                  <a:srgbClr val="FFFF00"/>
                </a:solidFill>
              </a:rPr>
              <a:t>develops  </a:t>
            </a:r>
            <a:r>
              <a:rPr lang="en-GB" dirty="0">
                <a:solidFill>
                  <a:srgbClr val="FFFF00"/>
                </a:solidFill>
              </a:rPr>
              <a:t>this theme through careful use of characterisation, key incident and symbolism.</a:t>
            </a:r>
          </a:p>
          <a:p>
            <a:endParaRPr lang="en-GB" dirty="0">
              <a:solidFill>
                <a:schemeClr val="bg1"/>
              </a:solidFill>
            </a:endParaRPr>
          </a:p>
        </p:txBody>
      </p:sp>
      <p:sp>
        <p:nvSpPr>
          <p:cNvPr id="4" name="Content Placeholder 2"/>
          <p:cNvSpPr txBox="1">
            <a:spLocks/>
          </p:cNvSpPr>
          <p:nvPr/>
        </p:nvSpPr>
        <p:spPr>
          <a:xfrm>
            <a:off x="6705600" y="381000"/>
            <a:ext cx="2514600" cy="4144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6000" dirty="0" smtClean="0">
                <a:solidFill>
                  <a:srgbClr val="FF0000"/>
                </a:solidFill>
              </a:rPr>
              <a:t>T</a:t>
            </a:r>
            <a:r>
              <a:rPr lang="en-GB" dirty="0" smtClean="0">
                <a:solidFill>
                  <a:srgbClr val="FF0000"/>
                </a:solidFill>
              </a:rPr>
              <a:t>itle (name of text)</a:t>
            </a:r>
          </a:p>
          <a:p>
            <a:pPr marL="0" indent="0">
              <a:buFont typeface="Arial" pitchFamily="34" charset="0"/>
              <a:buNone/>
            </a:pPr>
            <a:r>
              <a:rPr lang="en-GB" sz="6000" dirty="0" smtClean="0">
                <a:solidFill>
                  <a:schemeClr val="accent3">
                    <a:lumMod val="60000"/>
                    <a:lumOff val="40000"/>
                  </a:schemeClr>
                </a:solidFill>
              </a:rPr>
              <a:t>A</a:t>
            </a:r>
            <a:r>
              <a:rPr lang="en-GB" dirty="0" smtClean="0">
                <a:solidFill>
                  <a:schemeClr val="accent3">
                    <a:lumMod val="60000"/>
                    <a:lumOff val="40000"/>
                  </a:schemeClr>
                </a:solidFill>
              </a:rPr>
              <a:t>uthor (who wrote text)</a:t>
            </a:r>
          </a:p>
          <a:p>
            <a:pPr marL="0" indent="0">
              <a:buFont typeface="Arial" pitchFamily="34" charset="0"/>
              <a:buNone/>
            </a:pPr>
            <a:r>
              <a:rPr lang="en-GB" sz="6000" dirty="0" smtClean="0">
                <a:solidFill>
                  <a:schemeClr val="accent6">
                    <a:lumMod val="60000"/>
                    <a:lumOff val="40000"/>
                  </a:schemeClr>
                </a:solidFill>
              </a:rPr>
              <a:t>S</a:t>
            </a:r>
            <a:r>
              <a:rPr lang="en-GB" dirty="0" smtClean="0">
                <a:solidFill>
                  <a:schemeClr val="accent6">
                    <a:lumMod val="60000"/>
                    <a:lumOff val="40000"/>
                  </a:schemeClr>
                </a:solidFill>
              </a:rPr>
              <a:t>ummary (what happens, where, when)</a:t>
            </a:r>
          </a:p>
          <a:p>
            <a:pPr marL="0" indent="0">
              <a:buFont typeface="Arial" pitchFamily="34" charset="0"/>
              <a:buNone/>
            </a:pPr>
            <a:r>
              <a:rPr lang="en-GB" sz="6000" dirty="0" smtClean="0">
                <a:solidFill>
                  <a:schemeClr val="accent4">
                    <a:lumMod val="60000"/>
                    <a:lumOff val="40000"/>
                  </a:schemeClr>
                </a:solidFill>
              </a:rPr>
              <a:t>T</a:t>
            </a:r>
            <a:r>
              <a:rPr lang="en-GB" dirty="0" smtClean="0">
                <a:solidFill>
                  <a:schemeClr val="accent4">
                    <a:lumMod val="60000"/>
                    <a:lumOff val="40000"/>
                  </a:schemeClr>
                </a:solidFill>
              </a:rPr>
              <a:t>ask (link to Q)</a:t>
            </a:r>
          </a:p>
          <a:p>
            <a:pPr marL="0" indent="0">
              <a:buFont typeface="Arial" pitchFamily="34" charset="0"/>
              <a:buNone/>
            </a:pPr>
            <a:r>
              <a:rPr lang="en-GB" sz="6000" dirty="0" smtClean="0">
                <a:solidFill>
                  <a:srgbClr val="FFFF00"/>
                </a:solidFill>
              </a:rPr>
              <a:t>E</a:t>
            </a:r>
            <a:r>
              <a:rPr lang="en-GB" dirty="0" smtClean="0">
                <a:solidFill>
                  <a:srgbClr val="FFFF00"/>
                </a:solidFill>
              </a:rPr>
              <a:t>xplain techniques (how does writer do this?)</a:t>
            </a:r>
          </a:p>
        </p:txBody>
      </p:sp>
    </p:spTree>
    <p:extLst>
      <p:ext uri="{BB962C8B-B14F-4D97-AF65-F5344CB8AC3E}">
        <p14:creationId xmlns:p14="http://schemas.microsoft.com/office/powerpoint/2010/main" val="1661520271"/>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457200" y="1600200"/>
            <a:ext cx="6553200" cy="4525963"/>
          </a:xfrm>
        </p:spPr>
        <p:txBody>
          <a:bodyPr>
            <a:normAutofit fontScale="62500" lnSpcReduction="20000"/>
          </a:bodyPr>
          <a:lstStyle/>
          <a:p>
            <a:pPr>
              <a:buNone/>
            </a:pPr>
            <a:r>
              <a:rPr lang="en-GB" u="sng" dirty="0" smtClean="0">
                <a:solidFill>
                  <a:schemeClr val="bg1"/>
                </a:solidFill>
              </a:rPr>
              <a:t>Question</a:t>
            </a:r>
          </a:p>
          <a:p>
            <a:pPr marL="0" indent="0">
              <a:buNone/>
            </a:pPr>
            <a:r>
              <a:rPr lang="en-GB" dirty="0" smtClean="0">
                <a:solidFill>
                  <a:schemeClr val="bg1"/>
                </a:solidFill>
              </a:rPr>
              <a:t>Choose a novel or short story or work of non-fiction which theme of moral or social significance.</a:t>
            </a:r>
          </a:p>
          <a:p>
            <a:pPr marL="0" indent="0">
              <a:buNone/>
            </a:pPr>
            <a:r>
              <a:rPr lang="en-GB" dirty="0" smtClean="0">
                <a:solidFill>
                  <a:schemeClr val="bg1"/>
                </a:solidFill>
              </a:rPr>
              <a:t>With reference to appropriate techniques, explain how the writer develops this theme and discuss why its development adds to your appreciation of the text as a whole.</a:t>
            </a:r>
            <a:endParaRPr lang="en-GB" dirty="0" smtClean="0"/>
          </a:p>
          <a:p>
            <a:pPr>
              <a:buNone/>
            </a:pPr>
            <a:endParaRPr lang="en-GB" dirty="0" smtClean="0"/>
          </a:p>
          <a:p>
            <a:pPr>
              <a:buNone/>
            </a:pPr>
            <a:r>
              <a:rPr lang="en-GB" u="sng" dirty="0" smtClean="0">
                <a:solidFill>
                  <a:schemeClr val="bg1"/>
                </a:solidFill>
              </a:rPr>
              <a:t>Example Conclusion</a:t>
            </a:r>
          </a:p>
          <a:p>
            <a:pPr>
              <a:buNone/>
            </a:pPr>
            <a:r>
              <a:rPr lang="en-GB" dirty="0" smtClean="0">
                <a:solidFill>
                  <a:schemeClr val="bg1"/>
                </a:solidFill>
              </a:rPr>
              <a:t>Ultimately, </a:t>
            </a:r>
            <a:r>
              <a:rPr lang="en-GB" dirty="0" smtClean="0">
                <a:solidFill>
                  <a:srgbClr val="FFFF00"/>
                </a:solidFill>
              </a:rPr>
              <a:t>The American Dream is seen as an unobtainable goal within Steinbeck’s novel</a:t>
            </a:r>
            <a:r>
              <a:rPr lang="en-GB" dirty="0" smtClean="0">
                <a:solidFill>
                  <a:schemeClr val="bg1"/>
                </a:solidFill>
              </a:rPr>
              <a:t> </a:t>
            </a:r>
            <a:r>
              <a:rPr lang="en-GB" dirty="0" smtClean="0">
                <a:solidFill>
                  <a:srgbClr val="92D050"/>
                </a:solidFill>
              </a:rPr>
              <a:t>reflecting the difficulties of this time period and great despair felt by the working man.</a:t>
            </a:r>
            <a:r>
              <a:rPr lang="en-GB" dirty="0" smtClean="0">
                <a:solidFill>
                  <a:schemeClr val="bg1"/>
                </a:solidFill>
              </a:rPr>
              <a:t> </a:t>
            </a:r>
            <a:r>
              <a:rPr lang="en-GB" dirty="0" smtClean="0">
                <a:solidFill>
                  <a:srgbClr val="FF0000"/>
                </a:solidFill>
              </a:rPr>
              <a:t>Through Steinbeck’s skilful use of characterisation, symbolism and key incident</a:t>
            </a:r>
            <a:r>
              <a:rPr lang="en-GB" dirty="0" smtClean="0">
                <a:solidFill>
                  <a:schemeClr val="bg1"/>
                </a:solidFill>
              </a:rPr>
              <a:t>, </a:t>
            </a:r>
            <a:r>
              <a:rPr lang="en-GB" dirty="0" smtClean="0">
                <a:solidFill>
                  <a:srgbClr val="FFC000"/>
                </a:solidFill>
              </a:rPr>
              <a:t>this theme makes a powerful impact on the reader, allowing them to share the disillusionment felt by </a:t>
            </a:r>
            <a:r>
              <a:rPr lang="en-GB" dirty="0" err="1" smtClean="0">
                <a:solidFill>
                  <a:srgbClr val="FFC000"/>
                </a:solidFill>
              </a:rPr>
              <a:t>Lennie</a:t>
            </a:r>
            <a:r>
              <a:rPr lang="en-GB" dirty="0" smtClean="0">
                <a:solidFill>
                  <a:srgbClr val="FFC000"/>
                </a:solidFill>
              </a:rPr>
              <a:t> and George. </a:t>
            </a:r>
          </a:p>
          <a:p>
            <a:pPr>
              <a:buNone/>
            </a:pPr>
            <a:endParaRPr lang="en-GB" u="sng" dirty="0" smtClean="0">
              <a:solidFill>
                <a:schemeClr val="bg1"/>
              </a:solidFill>
            </a:endParaRPr>
          </a:p>
          <a:p>
            <a:pPr>
              <a:buNone/>
            </a:pPr>
            <a:endParaRPr lang="en-GB" u="sng" dirty="0" smtClean="0">
              <a:solidFill>
                <a:schemeClr val="bg1"/>
              </a:solidFill>
            </a:endParaRPr>
          </a:p>
          <a:p>
            <a:pPr>
              <a:buNone/>
            </a:pPr>
            <a:endParaRPr lang="en-GB" dirty="0"/>
          </a:p>
        </p:txBody>
      </p:sp>
      <p:sp>
        <p:nvSpPr>
          <p:cNvPr id="4" name="Content Placeholder 2"/>
          <p:cNvSpPr txBox="1">
            <a:spLocks/>
          </p:cNvSpPr>
          <p:nvPr/>
        </p:nvSpPr>
        <p:spPr>
          <a:xfrm>
            <a:off x="6934200" y="838200"/>
            <a:ext cx="2438400" cy="4373563"/>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FF0000"/>
                </a:solidFill>
                <a:effectLst/>
                <a:uLnTx/>
                <a:uFillTx/>
                <a:latin typeface="+mn-lt"/>
                <a:ea typeface="+mn-ea"/>
                <a:cs typeface="+mn-cs"/>
              </a:rPr>
              <a:t>S</a:t>
            </a:r>
            <a:r>
              <a:rPr kumimoji="0" lang="en-GB" sz="3200" b="0" i="0" u="none" strike="noStrike" kern="1200" cap="none" spc="0" normalizeH="0" baseline="0" noProof="0" dirty="0" smtClean="0">
                <a:ln>
                  <a:noFill/>
                </a:ln>
                <a:solidFill>
                  <a:srgbClr val="FF0000"/>
                </a:solidFill>
                <a:effectLst/>
                <a:uLnTx/>
                <a:uFillTx/>
                <a:latin typeface="+mn-lt"/>
                <a:ea typeface="+mn-ea"/>
                <a:cs typeface="+mn-cs"/>
              </a:rPr>
              <a:t>ummarise the points you have made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FFFF00"/>
                </a:solidFill>
                <a:effectLst/>
                <a:uLnTx/>
                <a:uFillTx/>
                <a:latin typeface="+mn-lt"/>
                <a:ea typeface="+mn-ea"/>
                <a:cs typeface="+mn-cs"/>
              </a:rPr>
              <a:t>E</a:t>
            </a:r>
            <a:r>
              <a:rPr kumimoji="0" lang="en-GB" sz="3200" b="0" i="0" u="none" strike="noStrike" kern="1200" cap="none" spc="0" normalizeH="0" baseline="0" noProof="0" dirty="0" smtClean="0">
                <a:ln>
                  <a:noFill/>
                </a:ln>
                <a:solidFill>
                  <a:srgbClr val="FFFF00"/>
                </a:solidFill>
                <a:effectLst/>
                <a:uLnTx/>
                <a:uFillTx/>
                <a:latin typeface="+mn-lt"/>
                <a:ea typeface="+mn-ea"/>
                <a:cs typeface="+mn-cs"/>
              </a:rPr>
              <a:t>valuate writer’s message (link to themes)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92D050"/>
                </a:solidFill>
                <a:effectLst/>
                <a:uLnTx/>
                <a:uFillTx/>
                <a:latin typeface="+mn-lt"/>
                <a:ea typeface="+mn-ea"/>
                <a:cs typeface="+mn-cs"/>
              </a:rPr>
              <a:t>R</a:t>
            </a:r>
            <a:r>
              <a:rPr kumimoji="0" lang="en-GB" sz="3200" b="0" i="0" u="none" strike="noStrike" kern="1200" cap="none" spc="0" normalizeH="0" baseline="0" noProof="0" dirty="0" smtClean="0">
                <a:ln>
                  <a:noFill/>
                </a:ln>
                <a:solidFill>
                  <a:srgbClr val="92D050"/>
                </a:solidFill>
                <a:effectLst/>
                <a:uLnTx/>
                <a:uFillTx/>
                <a:latin typeface="+mn-lt"/>
                <a:ea typeface="+mn-ea"/>
                <a:cs typeface="+mn-cs"/>
              </a:rPr>
              <a:t>efer back to the question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V</a:t>
            </a:r>
            <a:r>
              <a:rPr kumimoji="0" lang="en-GB" sz="32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ary your expression (don’t repeat yourself)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800" b="0" i="0" u="none" strike="noStrike" kern="1200" cap="none" spc="0" normalizeH="0" baseline="0" noProof="0" dirty="0" smtClean="0">
                <a:ln>
                  <a:noFill/>
                </a:ln>
                <a:solidFill>
                  <a:srgbClr val="FFC000"/>
                </a:solidFill>
                <a:effectLst/>
                <a:uLnTx/>
                <a:uFillTx/>
                <a:latin typeface="+mn-lt"/>
                <a:ea typeface="+mn-ea"/>
                <a:cs typeface="+mn-cs"/>
              </a:rPr>
              <a:t>E</a:t>
            </a:r>
            <a:r>
              <a:rPr kumimoji="0" lang="en-GB" sz="3200" b="0" i="0" u="none" strike="noStrike" kern="1200" cap="none" spc="0" normalizeH="0" baseline="0" noProof="0" dirty="0" smtClean="0">
                <a:ln>
                  <a:noFill/>
                </a:ln>
                <a:solidFill>
                  <a:srgbClr val="FFC000"/>
                </a:solidFill>
                <a:effectLst/>
                <a:uLnTx/>
                <a:uFillTx/>
                <a:latin typeface="+mn-lt"/>
                <a:ea typeface="+mn-ea"/>
                <a:cs typeface="+mn-cs"/>
              </a:rPr>
              <a:t>xpress an opinion (appreciation of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Your Turn!</a:t>
            </a:r>
            <a:endParaRPr lang="en-GB" dirty="0">
              <a:solidFill>
                <a:schemeClr val="bg1"/>
              </a:solidFill>
            </a:endParaRPr>
          </a:p>
        </p:txBody>
      </p:sp>
      <p:sp>
        <p:nvSpPr>
          <p:cNvPr id="3" name="Content Placeholder 2"/>
          <p:cNvSpPr>
            <a:spLocks noGrp="1"/>
          </p:cNvSpPr>
          <p:nvPr>
            <p:ph idx="1"/>
          </p:nvPr>
        </p:nvSpPr>
        <p:spPr>
          <a:xfrm>
            <a:off x="457200" y="1219200"/>
            <a:ext cx="5257800" cy="5638800"/>
          </a:xfrm>
        </p:spPr>
        <p:txBody>
          <a:bodyPr>
            <a:normAutofit fontScale="62500" lnSpcReduction="20000"/>
          </a:bodyPr>
          <a:lstStyle/>
          <a:p>
            <a:r>
              <a:rPr lang="en-GB" dirty="0" smtClean="0">
                <a:solidFill>
                  <a:schemeClr val="bg1"/>
                </a:solidFill>
              </a:rPr>
              <a:t>Using the example and SERVE structure, write a conclusion for your homework essay on the Q below:</a:t>
            </a:r>
          </a:p>
          <a:p>
            <a:endParaRPr lang="en-GB" dirty="0" smtClean="0">
              <a:solidFill>
                <a:schemeClr val="bg1"/>
              </a:solidFill>
            </a:endParaRPr>
          </a:p>
          <a:p>
            <a:pPr marL="0" indent="0">
              <a:buNone/>
            </a:pPr>
            <a:r>
              <a:rPr lang="en-GB" b="1" dirty="0" smtClean="0">
                <a:solidFill>
                  <a:schemeClr val="bg1"/>
                </a:solidFill>
              </a:rPr>
              <a:t>Choose a play in which the conflict between two characters in as important feature. </a:t>
            </a:r>
          </a:p>
          <a:p>
            <a:pPr marL="0" indent="0">
              <a:buNone/>
            </a:pPr>
            <a:r>
              <a:rPr lang="en-GB" b="1" dirty="0" smtClean="0">
                <a:solidFill>
                  <a:schemeClr val="bg1"/>
                </a:solidFill>
              </a:rPr>
              <a:t>Briefly explain the nature of this conflict and discuss how the dramatist's presentation of this feature enhances your understanding of the play as a whole.</a:t>
            </a:r>
          </a:p>
          <a:p>
            <a:pPr marL="0" indent="0">
              <a:buNone/>
            </a:pPr>
            <a:endParaRPr lang="en-GB" b="1" dirty="0">
              <a:solidFill>
                <a:schemeClr val="bg1"/>
              </a:solidFill>
            </a:endParaRPr>
          </a:p>
          <a:p>
            <a:r>
              <a:rPr lang="en-GB" dirty="0" smtClean="0">
                <a:solidFill>
                  <a:schemeClr val="bg1"/>
                </a:solidFill>
              </a:rPr>
              <a:t>Techniques analysed-stage directions, dialogue, key scene, climax, symbolism</a:t>
            </a:r>
          </a:p>
          <a:p>
            <a:r>
              <a:rPr lang="en-GB" dirty="0" smtClean="0">
                <a:solidFill>
                  <a:schemeClr val="bg1"/>
                </a:solidFill>
              </a:rPr>
              <a:t>Writer’s message-toxic masculinity/justice </a:t>
            </a:r>
            <a:r>
              <a:rPr lang="en-GB" dirty="0" err="1" smtClean="0">
                <a:solidFill>
                  <a:schemeClr val="bg1"/>
                </a:solidFill>
              </a:rPr>
              <a:t>vs</a:t>
            </a:r>
            <a:r>
              <a:rPr lang="en-GB" dirty="0" smtClean="0">
                <a:solidFill>
                  <a:schemeClr val="bg1"/>
                </a:solidFill>
              </a:rPr>
              <a:t> the law</a:t>
            </a:r>
            <a:endParaRPr lang="en-GB" dirty="0">
              <a:solidFill>
                <a:schemeClr val="bg1"/>
              </a:solidFill>
            </a:endParaRPr>
          </a:p>
          <a:p>
            <a:r>
              <a:rPr lang="en-GB" dirty="0" smtClean="0">
                <a:solidFill>
                  <a:schemeClr val="bg1"/>
                </a:solidFill>
              </a:rPr>
              <a:t>Refer back to conflict-between who, why</a:t>
            </a:r>
            <a:endParaRPr lang="en-GB" dirty="0">
              <a:solidFill>
                <a:schemeClr val="bg1"/>
              </a:solidFill>
            </a:endParaRPr>
          </a:p>
          <a:p>
            <a:r>
              <a:rPr lang="en-GB" dirty="0" smtClean="0">
                <a:solidFill>
                  <a:schemeClr val="bg1"/>
                </a:solidFill>
              </a:rPr>
              <a:t>Opinion-what did you learn/gain?-DO NOT USE I-the reader, the audience</a:t>
            </a:r>
          </a:p>
          <a:p>
            <a:endParaRPr lang="en-GB" dirty="0">
              <a:solidFill>
                <a:schemeClr val="bg1"/>
              </a:solidFill>
            </a:endParaRPr>
          </a:p>
          <a:p>
            <a:endParaRPr lang="en-GB" dirty="0" smtClean="0">
              <a:solidFill>
                <a:schemeClr val="bg1"/>
              </a:solidFill>
            </a:endParaRPr>
          </a:p>
          <a:p>
            <a:pPr>
              <a:buNone/>
            </a:pPr>
            <a:endParaRPr lang="en-GB" dirty="0">
              <a:solidFill>
                <a:schemeClr val="bg1"/>
              </a:solidFill>
            </a:endParaRPr>
          </a:p>
        </p:txBody>
      </p:sp>
      <p:sp>
        <p:nvSpPr>
          <p:cNvPr id="4" name="Content Placeholder 2"/>
          <p:cNvSpPr txBox="1">
            <a:spLocks/>
          </p:cNvSpPr>
          <p:nvPr/>
        </p:nvSpPr>
        <p:spPr>
          <a:xfrm>
            <a:off x="6172200" y="1295400"/>
            <a:ext cx="2438400" cy="4373563"/>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S</a:t>
            </a:r>
            <a:r>
              <a:rPr kumimoji="0" lang="en-GB" sz="320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rPr>
              <a:t>ummarise the points you have made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FFFF00"/>
                </a:solidFill>
                <a:effectLst/>
                <a:uLnTx/>
                <a:uFillTx/>
                <a:latin typeface="+mn-lt"/>
                <a:ea typeface="+mn-ea"/>
                <a:cs typeface="+mn-cs"/>
              </a:rPr>
              <a:t>E</a:t>
            </a:r>
            <a:r>
              <a:rPr kumimoji="0" lang="en-GB" sz="3200" b="0" i="0" u="none" strike="noStrike" kern="1200" cap="none" spc="0" normalizeH="0" baseline="0" noProof="0" dirty="0" smtClean="0">
                <a:ln>
                  <a:noFill/>
                </a:ln>
                <a:solidFill>
                  <a:srgbClr val="FFFF00"/>
                </a:solidFill>
                <a:effectLst/>
                <a:uLnTx/>
                <a:uFillTx/>
                <a:latin typeface="+mn-lt"/>
                <a:ea typeface="+mn-ea"/>
                <a:cs typeface="+mn-cs"/>
              </a:rPr>
              <a:t>valuate writer’s message (link to themes)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rgbClr val="92D050"/>
                </a:solidFill>
                <a:effectLst/>
                <a:uLnTx/>
                <a:uFillTx/>
                <a:latin typeface="+mn-lt"/>
                <a:ea typeface="+mn-ea"/>
                <a:cs typeface="+mn-cs"/>
              </a:rPr>
              <a:t>R</a:t>
            </a:r>
            <a:r>
              <a:rPr kumimoji="0" lang="en-GB" sz="3200" b="0" i="0" u="none" strike="noStrike" kern="1200" cap="none" spc="0" normalizeH="0" baseline="0" noProof="0" dirty="0" smtClean="0">
                <a:ln>
                  <a:noFill/>
                </a:ln>
                <a:solidFill>
                  <a:srgbClr val="92D050"/>
                </a:solidFill>
                <a:effectLst/>
                <a:uLnTx/>
                <a:uFillTx/>
                <a:latin typeface="+mn-lt"/>
                <a:ea typeface="+mn-ea"/>
                <a:cs typeface="+mn-cs"/>
              </a:rPr>
              <a:t>efer back to the question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V</a:t>
            </a:r>
            <a:r>
              <a:rPr kumimoji="0" lang="en-GB" sz="32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ary your expression (don’t repeat yourself)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800" b="0" i="0" u="none" strike="noStrike" kern="1200" cap="none" spc="0" normalizeH="0" baseline="0" noProof="0" dirty="0" smtClean="0">
                <a:ln>
                  <a:noFill/>
                </a:ln>
                <a:solidFill>
                  <a:srgbClr val="FFC000"/>
                </a:solidFill>
                <a:effectLst/>
                <a:uLnTx/>
                <a:uFillTx/>
                <a:latin typeface="+mn-lt"/>
                <a:ea typeface="+mn-ea"/>
                <a:cs typeface="+mn-cs"/>
              </a:rPr>
              <a:t>E</a:t>
            </a:r>
            <a:r>
              <a:rPr kumimoji="0" lang="en-GB" sz="3200" b="0" i="0" u="none" strike="noStrike" kern="1200" cap="none" spc="0" normalizeH="0" baseline="0" noProof="0" dirty="0" smtClean="0">
                <a:ln>
                  <a:noFill/>
                </a:ln>
                <a:solidFill>
                  <a:srgbClr val="FFC000"/>
                </a:solidFill>
                <a:effectLst/>
                <a:uLnTx/>
                <a:uFillTx/>
                <a:latin typeface="+mn-lt"/>
                <a:ea typeface="+mn-ea"/>
                <a:cs typeface="+mn-cs"/>
              </a:rPr>
              <a:t>xpress an opinion (appreciation of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95273" y="2113614"/>
            <a:ext cx="2518347" cy="2428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738172" y="3035429"/>
            <a:ext cx="1832548" cy="584775"/>
          </a:xfrm>
          <a:prstGeom prst="rect">
            <a:avLst/>
          </a:prstGeom>
          <a:noFill/>
        </p:spPr>
        <p:txBody>
          <a:bodyPr wrap="square" rtlCol="0">
            <a:spAutoFit/>
          </a:bodyPr>
          <a:lstStyle/>
          <a:p>
            <a:pPr algn="ctr"/>
            <a:r>
              <a:rPr lang="en-GB" sz="3200" dirty="0" smtClean="0">
                <a:solidFill>
                  <a:schemeClr val="bg1"/>
                </a:solidFill>
              </a:rPr>
              <a:t>Eddie</a:t>
            </a:r>
            <a:endParaRPr lang="en-GB" sz="3200" dirty="0">
              <a:solidFill>
                <a:schemeClr val="bg1"/>
              </a:solidFill>
            </a:endParaRPr>
          </a:p>
        </p:txBody>
      </p:sp>
      <p:sp>
        <p:nvSpPr>
          <p:cNvPr id="6" name="Oval 5"/>
          <p:cNvSpPr/>
          <p:nvPr/>
        </p:nvSpPr>
        <p:spPr>
          <a:xfrm>
            <a:off x="1708878" y="1244185"/>
            <a:ext cx="2029293" cy="1064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956216" y="1545502"/>
            <a:ext cx="1807859" cy="461665"/>
          </a:xfrm>
          <a:prstGeom prst="rect">
            <a:avLst/>
          </a:prstGeom>
          <a:noFill/>
        </p:spPr>
        <p:txBody>
          <a:bodyPr wrap="square" rtlCol="0">
            <a:spAutoFit/>
          </a:bodyPr>
          <a:lstStyle/>
          <a:p>
            <a:r>
              <a:rPr lang="en-GB" sz="2400" dirty="0" smtClean="0">
                <a:solidFill>
                  <a:schemeClr val="bg1"/>
                </a:solidFill>
              </a:rPr>
              <a:t>Appearance</a:t>
            </a:r>
            <a:endParaRPr lang="en-GB" sz="2400" dirty="0">
              <a:solidFill>
                <a:schemeClr val="bg1"/>
              </a:solidFill>
            </a:endParaRPr>
          </a:p>
        </p:txBody>
      </p:sp>
      <p:sp>
        <p:nvSpPr>
          <p:cNvPr id="8" name="Oval 7"/>
          <p:cNvSpPr/>
          <p:nvPr/>
        </p:nvSpPr>
        <p:spPr>
          <a:xfrm>
            <a:off x="6621906" y="1244185"/>
            <a:ext cx="1877518" cy="1064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722375" y="1440966"/>
            <a:ext cx="1798820" cy="523220"/>
          </a:xfrm>
          <a:prstGeom prst="rect">
            <a:avLst/>
          </a:prstGeom>
          <a:noFill/>
        </p:spPr>
        <p:txBody>
          <a:bodyPr wrap="square" rtlCol="0">
            <a:spAutoFit/>
          </a:bodyPr>
          <a:lstStyle/>
          <a:p>
            <a:r>
              <a:rPr lang="en-GB" sz="2800" dirty="0" smtClean="0">
                <a:solidFill>
                  <a:schemeClr val="bg1"/>
                </a:solidFill>
              </a:rPr>
              <a:t>Personality</a:t>
            </a:r>
            <a:endParaRPr lang="en-GB" sz="2800" dirty="0">
              <a:solidFill>
                <a:schemeClr val="bg1"/>
              </a:solidFill>
            </a:endParaRPr>
          </a:p>
        </p:txBody>
      </p:sp>
      <p:sp>
        <p:nvSpPr>
          <p:cNvPr id="10" name="Oval 9"/>
          <p:cNvSpPr/>
          <p:nvPr/>
        </p:nvSpPr>
        <p:spPr>
          <a:xfrm>
            <a:off x="1135504" y="4317167"/>
            <a:ext cx="2064895" cy="17339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669531" y="4399334"/>
            <a:ext cx="988103" cy="1569660"/>
          </a:xfrm>
          <a:prstGeom prst="rect">
            <a:avLst/>
          </a:prstGeom>
          <a:noFill/>
        </p:spPr>
        <p:txBody>
          <a:bodyPr wrap="square" rtlCol="0">
            <a:spAutoFit/>
          </a:bodyPr>
          <a:lstStyle/>
          <a:p>
            <a:r>
              <a:rPr lang="en-GB" sz="2400" dirty="0" smtClean="0">
                <a:solidFill>
                  <a:schemeClr val="bg1"/>
                </a:solidFill>
              </a:rPr>
              <a:t>How they see others</a:t>
            </a:r>
            <a:endParaRPr lang="en-GB" sz="2400" dirty="0">
              <a:solidFill>
                <a:schemeClr val="bg1"/>
              </a:solidFill>
            </a:endParaRPr>
          </a:p>
        </p:txBody>
      </p:sp>
      <p:sp>
        <p:nvSpPr>
          <p:cNvPr id="12" name="Oval 11"/>
          <p:cNvSpPr/>
          <p:nvPr/>
        </p:nvSpPr>
        <p:spPr>
          <a:xfrm>
            <a:off x="6621905" y="4317168"/>
            <a:ext cx="1663908" cy="15289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042789" y="4317168"/>
            <a:ext cx="1157990" cy="1569660"/>
          </a:xfrm>
          <a:prstGeom prst="rect">
            <a:avLst/>
          </a:prstGeom>
          <a:noFill/>
        </p:spPr>
        <p:txBody>
          <a:bodyPr wrap="square" rtlCol="0">
            <a:spAutoFit/>
          </a:bodyPr>
          <a:lstStyle/>
          <a:p>
            <a:r>
              <a:rPr lang="en-GB" sz="2400" dirty="0" smtClean="0">
                <a:solidFill>
                  <a:schemeClr val="bg1"/>
                </a:solidFill>
              </a:rPr>
              <a:t>How others see them</a:t>
            </a:r>
            <a:endParaRPr lang="en-GB" sz="2400" dirty="0">
              <a:solidFill>
                <a:schemeClr val="bg1"/>
              </a:solidFill>
            </a:endParaRPr>
          </a:p>
        </p:txBody>
      </p:sp>
      <p:cxnSp>
        <p:nvCxnSpPr>
          <p:cNvPr id="15" name="Straight Connector 14"/>
          <p:cNvCxnSpPr>
            <a:stCxn id="6" idx="5"/>
            <a:endCxn id="4" idx="1"/>
          </p:cNvCxnSpPr>
          <p:nvPr/>
        </p:nvCxnSpPr>
        <p:spPr>
          <a:xfrm>
            <a:off x="3440988" y="2152623"/>
            <a:ext cx="323088" cy="31662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3"/>
          </p:cNvCxnSpPr>
          <p:nvPr/>
        </p:nvCxnSpPr>
        <p:spPr>
          <a:xfrm flipH="1">
            <a:off x="2733244" y="4186389"/>
            <a:ext cx="1030832" cy="4620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5"/>
          </p:cNvCxnSpPr>
          <p:nvPr/>
        </p:nvCxnSpPr>
        <p:spPr>
          <a:xfrm>
            <a:off x="5544817" y="4186389"/>
            <a:ext cx="1077089" cy="58550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729218" y="2007166"/>
            <a:ext cx="1038842" cy="7510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0" y="-11614"/>
            <a:ext cx="1803282" cy="2862322"/>
          </a:xfrm>
          <a:prstGeom prst="rect">
            <a:avLst/>
          </a:prstGeom>
          <a:noFill/>
        </p:spPr>
        <p:txBody>
          <a:bodyPr wrap="square" rtlCol="0">
            <a:spAutoFit/>
          </a:bodyPr>
          <a:lstStyle/>
          <a:p>
            <a:r>
              <a:rPr lang="en-GB" sz="2000" dirty="0" smtClean="0">
                <a:solidFill>
                  <a:schemeClr val="bg1">
                    <a:lumMod val="95000"/>
                  </a:schemeClr>
                </a:solidFill>
              </a:rPr>
              <a:t>Larger, middle-aged man</a:t>
            </a:r>
          </a:p>
          <a:p>
            <a:r>
              <a:rPr lang="en-GB" sz="2000" dirty="0" smtClean="0">
                <a:solidFill>
                  <a:schemeClr val="bg1">
                    <a:lumMod val="95000"/>
                  </a:schemeClr>
                </a:solidFill>
              </a:rPr>
              <a:t>Stage directions “He is forty-a husky, slightly overweight longshoreman” (pg4)</a:t>
            </a:r>
            <a:endParaRPr lang="en-GB" sz="2000" dirty="0">
              <a:solidFill>
                <a:schemeClr val="bg1">
                  <a:lumMod val="95000"/>
                </a:schemeClr>
              </a:solidFill>
            </a:endParaRPr>
          </a:p>
        </p:txBody>
      </p:sp>
      <p:cxnSp>
        <p:nvCxnSpPr>
          <p:cNvPr id="24" name="Straight Connector 23"/>
          <p:cNvCxnSpPr>
            <a:stCxn id="22" idx="3"/>
          </p:cNvCxnSpPr>
          <p:nvPr/>
        </p:nvCxnSpPr>
        <p:spPr>
          <a:xfrm flipH="1" flipV="1">
            <a:off x="1207426" y="961158"/>
            <a:ext cx="595856" cy="4583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165279"/>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3800"/>
            <a:ext cx="7772400" cy="1470025"/>
          </a:xfrm>
        </p:spPr>
        <p:txBody>
          <a:bodyPr/>
          <a:lstStyle/>
          <a:p>
            <a:r>
              <a:rPr lang="en-GB" dirty="0" smtClean="0">
                <a:solidFill>
                  <a:schemeClr val="bg1"/>
                </a:solidFill>
              </a:rPr>
              <a:t>Reviewing Your Work</a:t>
            </a:r>
            <a:endParaRPr lang="en-GB" dirty="0">
              <a:solidFill>
                <a:schemeClr val="bg1"/>
              </a:solidFill>
            </a:endParaRPr>
          </a:p>
        </p:txBody>
      </p:sp>
      <p:pic>
        <p:nvPicPr>
          <p:cNvPr id="5122" name="Picture 2" descr="C:\Users\InnesM2\AppData\Local\Microsoft\Windows\Temporary Internet Files\Content.IE5\4IOEN8ZN\large-Magnifying-Glass-2-33.3-2868[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685800"/>
            <a:ext cx="2477487" cy="24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037057"/>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Spelling</a:t>
            </a:r>
            <a:endParaRPr lang="en-GB" dirty="0">
              <a:solidFill>
                <a:schemeClr val="bg1"/>
              </a:solidFill>
            </a:endParaRPr>
          </a:p>
        </p:txBody>
      </p:sp>
      <p:sp>
        <p:nvSpPr>
          <p:cNvPr id="3" name="Content Placeholder 2"/>
          <p:cNvSpPr>
            <a:spLocks noGrp="1"/>
          </p:cNvSpPr>
          <p:nvPr>
            <p:ph idx="1"/>
          </p:nvPr>
        </p:nvSpPr>
        <p:spPr/>
        <p:txBody>
          <a:bodyPr/>
          <a:lstStyle/>
          <a:p>
            <a:pPr lvl="0"/>
            <a:endParaRPr lang="en-GB" dirty="0" smtClean="0"/>
          </a:p>
          <a:p>
            <a:pPr lvl="0"/>
            <a:endParaRPr lang="en-GB" dirty="0"/>
          </a:p>
          <a:p>
            <a:pPr lvl="0"/>
            <a:endParaRPr lang="en-GB" dirty="0" smtClean="0"/>
          </a:p>
          <a:p>
            <a:pPr lvl="0"/>
            <a:r>
              <a:rPr lang="en-GB" dirty="0" smtClean="0">
                <a:solidFill>
                  <a:schemeClr val="bg1"/>
                </a:solidFill>
              </a:rPr>
              <a:t>Ensure </a:t>
            </a:r>
            <a:r>
              <a:rPr lang="en-GB" dirty="0">
                <a:solidFill>
                  <a:schemeClr val="bg1"/>
                </a:solidFill>
              </a:rPr>
              <a:t>all words are spelt correctly, to the best of your ability</a:t>
            </a:r>
          </a:p>
          <a:p>
            <a:pPr lvl="0"/>
            <a:r>
              <a:rPr lang="en-GB" dirty="0">
                <a:solidFill>
                  <a:schemeClr val="bg1"/>
                </a:solidFill>
              </a:rPr>
              <a:t>Check carefully for spellings of author names, key terminology and key words in the novel</a:t>
            </a:r>
          </a:p>
          <a:p>
            <a:pPr lvl="0"/>
            <a:r>
              <a:rPr lang="en-GB" dirty="0">
                <a:solidFill>
                  <a:schemeClr val="bg1"/>
                </a:solidFill>
              </a:rPr>
              <a:t>If you can’t spell it, don’t use it!</a:t>
            </a:r>
          </a:p>
          <a:p>
            <a:endParaRPr lang="en-GB" dirty="0"/>
          </a:p>
        </p:txBody>
      </p:sp>
      <p:pic>
        <p:nvPicPr>
          <p:cNvPr id="4" name="irc_mi" descr="http://www.ultimatetop10s.com/wp-content/uploads/2013/12/Worst_Tattoo_Spelling_Fails_8.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272540"/>
            <a:ext cx="3048000" cy="2156460"/>
          </a:xfrm>
          <a:prstGeom prst="rect">
            <a:avLst/>
          </a:prstGeom>
          <a:noFill/>
          <a:ln>
            <a:noFill/>
          </a:ln>
        </p:spPr>
      </p:pic>
    </p:spTree>
    <p:extLst>
      <p:ext uri="{BB962C8B-B14F-4D97-AF65-F5344CB8AC3E}">
        <p14:creationId xmlns:p14="http://schemas.microsoft.com/office/powerpoint/2010/main" val="91334522"/>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Punctuation and Grammar</a:t>
            </a:r>
            <a:endParaRPr lang="en-GB"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lvl="0"/>
            <a:endParaRPr lang="en-GB" dirty="0" smtClean="0"/>
          </a:p>
          <a:p>
            <a:pPr lvl="0"/>
            <a:endParaRPr lang="en-GB" dirty="0"/>
          </a:p>
          <a:p>
            <a:pPr lvl="0"/>
            <a:endParaRPr lang="en-GB" dirty="0" smtClean="0"/>
          </a:p>
          <a:p>
            <a:pPr lvl="0"/>
            <a:endParaRPr lang="en-GB" dirty="0"/>
          </a:p>
          <a:p>
            <a:pPr lvl="0"/>
            <a:endParaRPr lang="en-GB" dirty="0" smtClean="0"/>
          </a:p>
          <a:p>
            <a:pPr lvl="0"/>
            <a:r>
              <a:rPr lang="en-GB" dirty="0" smtClean="0">
                <a:solidFill>
                  <a:schemeClr val="bg1"/>
                </a:solidFill>
              </a:rPr>
              <a:t>Ensure </a:t>
            </a:r>
            <a:r>
              <a:rPr lang="en-GB" dirty="0">
                <a:solidFill>
                  <a:schemeClr val="bg1"/>
                </a:solidFill>
              </a:rPr>
              <a:t>you are structuring your sentences properly using full stops and commas-don’t let them ramble on!</a:t>
            </a:r>
          </a:p>
          <a:p>
            <a:pPr lvl="0"/>
            <a:r>
              <a:rPr lang="en-GB" dirty="0">
                <a:solidFill>
                  <a:schemeClr val="bg1"/>
                </a:solidFill>
              </a:rPr>
              <a:t>Look back at advice for structuring quotations-ensure this is done properly</a:t>
            </a:r>
          </a:p>
          <a:p>
            <a:pPr lvl="0"/>
            <a:r>
              <a:rPr lang="en-GB" dirty="0">
                <a:solidFill>
                  <a:schemeClr val="bg1"/>
                </a:solidFill>
              </a:rPr>
              <a:t>Again, if you don’t know how to use it, don’t use it! E.g. don’t use a semi-colon if you don’t know why it’s used.</a:t>
            </a:r>
          </a:p>
          <a:p>
            <a:pPr lvl="0"/>
            <a:r>
              <a:rPr lang="en-GB" dirty="0">
                <a:solidFill>
                  <a:schemeClr val="bg1"/>
                </a:solidFill>
              </a:rPr>
              <a:t>PARAGRAPHING-follow the structure and you’ll do fine!</a:t>
            </a:r>
          </a:p>
          <a:p>
            <a:endParaRPr lang="en-GB" dirty="0"/>
          </a:p>
        </p:txBody>
      </p:sp>
      <p:pic>
        <p:nvPicPr>
          <p:cNvPr id="4" name="irc_mi" descr="http://www.titanlists.com/wordpress/wp-content/uploads/2014/09/spelling-error.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211580"/>
            <a:ext cx="2266950" cy="2217420"/>
          </a:xfrm>
          <a:prstGeom prst="rect">
            <a:avLst/>
          </a:prstGeom>
          <a:noFill/>
          <a:ln>
            <a:noFill/>
          </a:ln>
        </p:spPr>
      </p:pic>
    </p:spTree>
    <p:extLst>
      <p:ext uri="{BB962C8B-B14F-4D97-AF65-F5344CB8AC3E}">
        <p14:creationId xmlns:p14="http://schemas.microsoft.com/office/powerpoint/2010/main" val="439084551"/>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Presentation</a:t>
            </a:r>
            <a:endParaRPr lang="en-GB" dirty="0">
              <a:solidFill>
                <a:schemeClr val="bg1"/>
              </a:solidFill>
            </a:endParaRPr>
          </a:p>
        </p:txBody>
      </p:sp>
      <p:sp>
        <p:nvSpPr>
          <p:cNvPr id="5" name="Content Placeholder 4"/>
          <p:cNvSpPr>
            <a:spLocks noGrp="1"/>
          </p:cNvSpPr>
          <p:nvPr>
            <p:ph idx="1"/>
          </p:nvPr>
        </p:nvSpPr>
        <p:spPr/>
        <p:txBody>
          <a:bodyPr>
            <a:normAutofit fontScale="92500" lnSpcReduction="20000"/>
          </a:bodyPr>
          <a:lstStyle/>
          <a:p>
            <a:pPr lvl="0"/>
            <a:endParaRPr lang="en-GB" dirty="0" smtClean="0"/>
          </a:p>
          <a:p>
            <a:pPr lvl="0"/>
            <a:endParaRPr lang="en-GB" dirty="0"/>
          </a:p>
          <a:p>
            <a:pPr lvl="0"/>
            <a:endParaRPr lang="en-GB" dirty="0" smtClean="0"/>
          </a:p>
          <a:p>
            <a:pPr lvl="0"/>
            <a:endParaRPr lang="en-GB" dirty="0"/>
          </a:p>
          <a:p>
            <a:pPr lvl="0"/>
            <a:r>
              <a:rPr lang="en-GB" dirty="0" smtClean="0">
                <a:solidFill>
                  <a:schemeClr val="bg1"/>
                </a:solidFill>
              </a:rPr>
              <a:t>Take </a:t>
            </a:r>
            <a:r>
              <a:rPr lang="en-GB" dirty="0">
                <a:solidFill>
                  <a:schemeClr val="bg1"/>
                </a:solidFill>
              </a:rPr>
              <a:t>time to ensure your handwriting is legible-not just to you, but to others!</a:t>
            </a:r>
          </a:p>
          <a:p>
            <a:pPr lvl="0"/>
            <a:r>
              <a:rPr lang="en-GB" dirty="0">
                <a:solidFill>
                  <a:schemeClr val="bg1"/>
                </a:solidFill>
              </a:rPr>
              <a:t>Make sure spacing and size of lettering is appropriate</a:t>
            </a:r>
          </a:p>
          <a:p>
            <a:pPr lvl="0"/>
            <a:r>
              <a:rPr lang="en-GB" dirty="0">
                <a:solidFill>
                  <a:schemeClr val="bg1"/>
                </a:solidFill>
              </a:rPr>
              <a:t>To emphasise changes in paragraphs, miss a line before beginning a new one</a:t>
            </a:r>
          </a:p>
          <a:p>
            <a:endParaRPr lang="en-GB" dirty="0"/>
          </a:p>
        </p:txBody>
      </p:sp>
      <p:pic>
        <p:nvPicPr>
          <p:cNvPr id="6" name="irc_mi" descr="https://s-media-cache-ak0.pinimg.com/736x/b4/54/49/b4544903fbac55b7b1261e563e0a7b9e.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143000"/>
            <a:ext cx="1676400" cy="2296885"/>
          </a:xfrm>
          <a:prstGeom prst="rect">
            <a:avLst/>
          </a:prstGeom>
          <a:noFill/>
          <a:ln>
            <a:noFill/>
          </a:ln>
        </p:spPr>
      </p:pic>
    </p:spTree>
    <p:extLst>
      <p:ext uri="{BB962C8B-B14F-4D97-AF65-F5344CB8AC3E}">
        <p14:creationId xmlns:p14="http://schemas.microsoft.com/office/powerpoint/2010/main" val="368444406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Clarity of Expression</a:t>
            </a:r>
            <a:endParaRPr lang="en-GB" dirty="0">
              <a:solidFill>
                <a:schemeClr val="bg1"/>
              </a:solidFill>
            </a:endParaRPr>
          </a:p>
        </p:txBody>
      </p:sp>
      <p:pic>
        <p:nvPicPr>
          <p:cNvPr id="4" name="Content Placeholder 3" descr="https://pbs.twimg.com/media/CTfFMsOWEAA_pTp.jpg:large"/>
          <p:cNvPicPr>
            <a:picLocks noGrp="1"/>
          </p:cNvPicPr>
          <p:nvPr>
            <p:ph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066800" y="1219200"/>
            <a:ext cx="7162800" cy="5486400"/>
          </a:xfrm>
          <a:prstGeom prst="rect">
            <a:avLst/>
          </a:prstGeom>
          <a:noFill/>
          <a:ln>
            <a:noFill/>
          </a:ln>
        </p:spPr>
      </p:pic>
    </p:spTree>
    <p:extLst>
      <p:ext uri="{BB962C8B-B14F-4D97-AF65-F5344CB8AC3E}">
        <p14:creationId xmlns:p14="http://schemas.microsoft.com/office/powerpoint/2010/main" val="355019310"/>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Deadlines</a:t>
            </a:r>
            <a:endParaRPr lang="en-GB" dirty="0">
              <a:solidFill>
                <a:schemeClr val="bg1"/>
              </a:solidFill>
            </a:endParaRPr>
          </a:p>
        </p:txBody>
      </p:sp>
      <p:sp>
        <p:nvSpPr>
          <p:cNvPr id="3" name="Content Placeholder 2"/>
          <p:cNvSpPr>
            <a:spLocks noGrp="1"/>
          </p:cNvSpPr>
          <p:nvPr>
            <p:ph idx="1"/>
          </p:nvPr>
        </p:nvSpPr>
        <p:spPr/>
        <p:txBody>
          <a:bodyPr>
            <a:normAutofit/>
          </a:bodyPr>
          <a:lstStyle/>
          <a:p>
            <a:r>
              <a:rPr lang="en-GB" dirty="0" smtClean="0">
                <a:solidFill>
                  <a:schemeClr val="bg1"/>
                </a:solidFill>
              </a:rPr>
              <a:t>Mindfulness CR Task-due today</a:t>
            </a:r>
          </a:p>
          <a:p>
            <a:endParaRPr lang="en-GB" dirty="0">
              <a:solidFill>
                <a:schemeClr val="bg1"/>
              </a:solidFill>
            </a:endParaRPr>
          </a:p>
          <a:p>
            <a:pPr marL="0" indent="0">
              <a:buNone/>
            </a:pPr>
            <a:r>
              <a:rPr lang="en-GB" u="sng" dirty="0" smtClean="0">
                <a:solidFill>
                  <a:schemeClr val="bg1"/>
                </a:solidFill>
              </a:rPr>
              <a:t>Final folio pieces overdue</a:t>
            </a:r>
          </a:p>
          <a:p>
            <a:r>
              <a:rPr lang="en-GB" dirty="0" smtClean="0">
                <a:solidFill>
                  <a:schemeClr val="bg1"/>
                </a:solidFill>
              </a:rPr>
              <a:t>Nixon-both</a:t>
            </a:r>
          </a:p>
          <a:p>
            <a:r>
              <a:rPr lang="en-GB" dirty="0" smtClean="0">
                <a:solidFill>
                  <a:schemeClr val="bg1"/>
                </a:solidFill>
              </a:rPr>
              <a:t>Shea-persuasive</a:t>
            </a:r>
          </a:p>
          <a:p>
            <a:r>
              <a:rPr lang="en-GB" dirty="0" smtClean="0">
                <a:solidFill>
                  <a:schemeClr val="bg1"/>
                </a:solidFill>
              </a:rPr>
              <a:t>Sophie-both</a:t>
            </a:r>
          </a:p>
          <a:p>
            <a:r>
              <a:rPr lang="en-GB" dirty="0" smtClean="0">
                <a:solidFill>
                  <a:schemeClr val="bg1"/>
                </a:solidFill>
              </a:rPr>
              <a:t>Marta-both</a:t>
            </a:r>
          </a:p>
          <a:p>
            <a:endParaRPr lang="en-GB" dirty="0" smtClean="0">
              <a:solidFill>
                <a:schemeClr val="bg1"/>
              </a:solidFill>
            </a:endParaRPr>
          </a:p>
        </p:txBody>
      </p:sp>
      <p:pic>
        <p:nvPicPr>
          <p:cNvPr id="1026" name="Picture 2" descr="C:\Users\mi3069a\AppData\Local\Microsoft\Windows\Temporary Internet Files\Content.IE5\7CUT9MMK\Deadline-Ahead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419600"/>
            <a:ext cx="3392131"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355223"/>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Conflict Essay-General Feedback</a:t>
            </a:r>
            <a:endParaRPr lang="en-GB" dirty="0">
              <a:solidFill>
                <a:schemeClr val="bg1"/>
              </a:solidFill>
            </a:endParaRPr>
          </a:p>
        </p:txBody>
      </p:sp>
      <p:sp>
        <p:nvSpPr>
          <p:cNvPr id="3" name="Content Placeholder 2"/>
          <p:cNvSpPr>
            <a:spLocks noGrp="1"/>
          </p:cNvSpPr>
          <p:nvPr>
            <p:ph idx="1"/>
          </p:nvPr>
        </p:nvSpPr>
        <p:spPr>
          <a:xfrm>
            <a:off x="457200" y="1295400"/>
            <a:ext cx="8229600" cy="5257800"/>
          </a:xfrm>
        </p:spPr>
        <p:txBody>
          <a:bodyPr>
            <a:normAutofit fontScale="70000" lnSpcReduction="20000"/>
          </a:bodyPr>
          <a:lstStyle/>
          <a:p>
            <a:pPr marL="0" indent="0">
              <a:buNone/>
            </a:pPr>
            <a:r>
              <a:rPr lang="en-GB" u="sng" dirty="0" smtClean="0">
                <a:solidFill>
                  <a:schemeClr val="bg1"/>
                </a:solidFill>
              </a:rPr>
              <a:t>Strengths</a:t>
            </a:r>
          </a:p>
          <a:p>
            <a:pPr marL="0" indent="0"/>
            <a:r>
              <a:rPr lang="en-GB" dirty="0" smtClean="0">
                <a:solidFill>
                  <a:schemeClr val="bg1"/>
                </a:solidFill>
              </a:rPr>
              <a:t>Those that used the Essay Writing 101 booklet used it well!</a:t>
            </a:r>
          </a:p>
          <a:p>
            <a:pPr marL="0" indent="0"/>
            <a:r>
              <a:rPr lang="en-GB" dirty="0" smtClean="0">
                <a:solidFill>
                  <a:schemeClr val="bg1"/>
                </a:solidFill>
              </a:rPr>
              <a:t>Intros were mostly great-some clearly missing the link to the specific question though</a:t>
            </a:r>
          </a:p>
          <a:p>
            <a:pPr marL="0" indent="0"/>
            <a:r>
              <a:rPr lang="en-GB" dirty="0" smtClean="0">
                <a:solidFill>
                  <a:schemeClr val="bg1"/>
                </a:solidFill>
              </a:rPr>
              <a:t>Analysis was mostly detailed, showing good knowledge of text and techniques used by Miller</a:t>
            </a:r>
          </a:p>
          <a:p>
            <a:pPr marL="0" indent="0"/>
            <a:endParaRPr lang="en-GB" dirty="0">
              <a:solidFill>
                <a:schemeClr val="bg1"/>
              </a:solidFill>
            </a:endParaRPr>
          </a:p>
          <a:p>
            <a:pPr marL="0" indent="0">
              <a:buNone/>
            </a:pPr>
            <a:r>
              <a:rPr lang="en-GB" u="sng" dirty="0" smtClean="0">
                <a:solidFill>
                  <a:schemeClr val="bg1"/>
                </a:solidFill>
              </a:rPr>
              <a:t>Areas for improvement</a:t>
            </a:r>
          </a:p>
          <a:p>
            <a:r>
              <a:rPr lang="en-GB" dirty="0" smtClean="0">
                <a:solidFill>
                  <a:schemeClr val="bg1"/>
                </a:solidFill>
              </a:rPr>
              <a:t>Basic punctuation-capitals, use of commas, full stops, etc.-ARGH!</a:t>
            </a:r>
          </a:p>
          <a:p>
            <a:r>
              <a:rPr lang="en-GB" dirty="0" smtClean="0">
                <a:solidFill>
                  <a:schemeClr val="bg1"/>
                </a:solidFill>
              </a:rPr>
              <a:t>Linking to the question and theme in every paragraph-PCQE</a:t>
            </a:r>
            <a:r>
              <a:rPr lang="en-GB" dirty="0" smtClean="0">
                <a:solidFill>
                  <a:schemeClr val="accent6">
                    <a:lumMod val="75000"/>
                  </a:schemeClr>
                </a:solidFill>
              </a:rPr>
              <a:t>L</a:t>
            </a:r>
            <a:r>
              <a:rPr lang="en-GB" dirty="0" smtClean="0">
                <a:solidFill>
                  <a:schemeClr val="bg1"/>
                </a:solidFill>
              </a:rPr>
              <a:t>! I need to see the words ‘conflict’ and ‘toxic masculinity’ so much that I end up hating them!</a:t>
            </a:r>
          </a:p>
          <a:p>
            <a:r>
              <a:rPr lang="en-GB" dirty="0" smtClean="0">
                <a:solidFill>
                  <a:schemeClr val="bg1"/>
                </a:solidFill>
              </a:rPr>
              <a:t>Topic sentences and context-use them! Also, watch how much/how little detail in context </a:t>
            </a:r>
          </a:p>
          <a:p>
            <a:r>
              <a:rPr lang="en-GB" dirty="0" smtClean="0">
                <a:solidFill>
                  <a:schemeClr val="bg1"/>
                </a:solidFill>
              </a:rPr>
              <a:t>Spoiler alert…Eddie dies! Big part of play missed in essays-you must refer to this in any AVFTB essay!</a:t>
            </a:r>
          </a:p>
        </p:txBody>
      </p:sp>
    </p:spTree>
    <p:extLst>
      <p:ext uri="{BB962C8B-B14F-4D97-AF65-F5344CB8AC3E}">
        <p14:creationId xmlns:p14="http://schemas.microsoft.com/office/powerpoint/2010/main" val="4010840207"/>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Today</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bg1"/>
                </a:solidFill>
              </a:rPr>
              <a:t>Next Monday, we are going to attempt a timed unseen essay Q on AVFTB</a:t>
            </a:r>
          </a:p>
          <a:p>
            <a:endParaRPr lang="en-GB" dirty="0" smtClean="0">
              <a:solidFill>
                <a:schemeClr val="bg1"/>
              </a:solidFill>
            </a:endParaRPr>
          </a:p>
          <a:p>
            <a:r>
              <a:rPr lang="en-GB" dirty="0" smtClean="0">
                <a:solidFill>
                  <a:schemeClr val="bg1"/>
                </a:solidFill>
              </a:rPr>
              <a:t>Three Q options will be given</a:t>
            </a:r>
          </a:p>
          <a:p>
            <a:endParaRPr lang="en-GB" dirty="0" smtClean="0">
              <a:solidFill>
                <a:schemeClr val="bg1"/>
              </a:solidFill>
            </a:endParaRPr>
          </a:p>
          <a:p>
            <a:r>
              <a:rPr lang="en-GB" dirty="0" smtClean="0">
                <a:solidFill>
                  <a:schemeClr val="bg1"/>
                </a:solidFill>
              </a:rPr>
              <a:t>Today, you’re going to work in pairs to create a variety of essay plans to prepare for this</a:t>
            </a:r>
          </a:p>
          <a:p>
            <a:endParaRPr lang="en-GB" dirty="0" smtClean="0">
              <a:solidFill>
                <a:schemeClr val="bg1"/>
              </a:solidFill>
            </a:endParaRPr>
          </a:p>
          <a:p>
            <a:r>
              <a:rPr lang="en-GB" dirty="0" smtClean="0">
                <a:solidFill>
                  <a:schemeClr val="bg1"/>
                </a:solidFill>
              </a:rPr>
              <a:t>I will photocopy these so you have a wealth of resources to revise!</a:t>
            </a:r>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Planning Essay-Conflict</a:t>
            </a:r>
            <a:endParaRPr lang="en-GB" dirty="0">
              <a:solidFill>
                <a:schemeClr val="bg1"/>
              </a:solidFill>
            </a:endParaRPr>
          </a:p>
        </p:txBody>
      </p:sp>
      <p:sp>
        <p:nvSpPr>
          <p:cNvPr id="4" name="Oval 3"/>
          <p:cNvSpPr/>
          <p:nvPr/>
        </p:nvSpPr>
        <p:spPr>
          <a:xfrm>
            <a:off x="2743200" y="2514600"/>
            <a:ext cx="3886200"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124200" y="2971800"/>
            <a:ext cx="3048000" cy="1323439"/>
          </a:xfrm>
          <a:prstGeom prst="rect">
            <a:avLst/>
          </a:prstGeom>
          <a:noFill/>
        </p:spPr>
        <p:txBody>
          <a:bodyPr wrap="square" rtlCol="0">
            <a:spAutoFit/>
          </a:bodyPr>
          <a:lstStyle/>
          <a:p>
            <a:pPr algn="ctr"/>
            <a:r>
              <a:rPr lang="en-GB" sz="4000" dirty="0" smtClean="0">
                <a:solidFill>
                  <a:schemeClr val="bg1"/>
                </a:solidFill>
              </a:rPr>
              <a:t>AVFTB Essay Plan</a:t>
            </a:r>
            <a:endParaRPr lang="en-GB" sz="4000" dirty="0">
              <a:solidFill>
                <a:schemeClr val="bg1"/>
              </a:solidFill>
            </a:endParaRPr>
          </a:p>
        </p:txBody>
      </p:sp>
      <p:cxnSp>
        <p:nvCxnSpPr>
          <p:cNvPr id="7" name="Straight Connector 6"/>
          <p:cNvCxnSpPr>
            <a:stCxn id="4" idx="1"/>
          </p:cNvCxnSpPr>
          <p:nvPr/>
        </p:nvCxnSpPr>
        <p:spPr>
          <a:xfrm flipH="1" flipV="1">
            <a:off x="2209800" y="2362200"/>
            <a:ext cx="1102521" cy="5094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 y="1447800"/>
            <a:ext cx="2819400" cy="1384995"/>
          </a:xfrm>
          <a:prstGeom prst="rect">
            <a:avLst/>
          </a:prstGeom>
          <a:noFill/>
        </p:spPr>
        <p:txBody>
          <a:bodyPr wrap="square" rtlCol="0">
            <a:spAutoFit/>
          </a:bodyPr>
          <a:lstStyle/>
          <a:p>
            <a:r>
              <a:rPr lang="en-GB" sz="2800" u="sng" dirty="0" smtClean="0">
                <a:solidFill>
                  <a:schemeClr val="bg1"/>
                </a:solidFill>
              </a:rPr>
              <a:t>Interpret Q-which character/theme/setting/scene?</a:t>
            </a:r>
            <a:endParaRPr lang="en-GB" sz="2800" u="sng" dirty="0">
              <a:solidFill>
                <a:schemeClr val="bg1"/>
              </a:solidFill>
            </a:endParaRPr>
          </a:p>
        </p:txBody>
      </p:sp>
      <p:sp>
        <p:nvSpPr>
          <p:cNvPr id="9" name="TextBox 8"/>
          <p:cNvSpPr txBox="1"/>
          <p:nvPr/>
        </p:nvSpPr>
        <p:spPr>
          <a:xfrm>
            <a:off x="5791200" y="1295400"/>
            <a:ext cx="2819400" cy="954107"/>
          </a:xfrm>
          <a:prstGeom prst="rect">
            <a:avLst/>
          </a:prstGeom>
          <a:noFill/>
        </p:spPr>
        <p:txBody>
          <a:bodyPr wrap="square" rtlCol="0">
            <a:spAutoFit/>
          </a:bodyPr>
          <a:lstStyle/>
          <a:p>
            <a:r>
              <a:rPr lang="en-GB" sz="2800" u="sng" dirty="0" smtClean="0">
                <a:solidFill>
                  <a:schemeClr val="bg1"/>
                </a:solidFill>
              </a:rPr>
              <a:t>Key Moments &amp; quotes</a:t>
            </a:r>
            <a:endParaRPr lang="en-GB" sz="2800" u="sng" dirty="0">
              <a:solidFill>
                <a:schemeClr val="bg1"/>
              </a:solidFill>
            </a:endParaRPr>
          </a:p>
        </p:txBody>
      </p:sp>
      <p:cxnSp>
        <p:nvCxnSpPr>
          <p:cNvPr id="10" name="Straight Connector 9"/>
          <p:cNvCxnSpPr/>
          <p:nvPr/>
        </p:nvCxnSpPr>
        <p:spPr>
          <a:xfrm flipV="1">
            <a:off x="5369722" y="1828800"/>
            <a:ext cx="497678" cy="73809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67000" y="4548096"/>
            <a:ext cx="569122" cy="4049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4495800"/>
            <a:ext cx="2819400" cy="954107"/>
          </a:xfrm>
          <a:prstGeom prst="rect">
            <a:avLst/>
          </a:prstGeom>
          <a:noFill/>
        </p:spPr>
        <p:txBody>
          <a:bodyPr wrap="square" rtlCol="0">
            <a:spAutoFit/>
          </a:bodyPr>
          <a:lstStyle/>
          <a:p>
            <a:r>
              <a:rPr lang="en-GB" sz="2800" u="sng" dirty="0" smtClean="0">
                <a:solidFill>
                  <a:schemeClr val="bg1"/>
                </a:solidFill>
              </a:rPr>
              <a:t>Message/related themes</a:t>
            </a:r>
            <a:endParaRPr lang="en-GB" sz="2800" u="sng" dirty="0">
              <a:solidFill>
                <a:schemeClr val="bg1"/>
              </a:solidFill>
            </a:endParaRPr>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Deadlines</a:t>
            </a:r>
            <a:endParaRPr lang="en-GB" dirty="0">
              <a:solidFill>
                <a:schemeClr val="bg1"/>
              </a:solidFill>
            </a:endParaRPr>
          </a:p>
        </p:txBody>
      </p:sp>
      <p:sp>
        <p:nvSpPr>
          <p:cNvPr id="3" name="Content Placeholder 2"/>
          <p:cNvSpPr>
            <a:spLocks noGrp="1"/>
          </p:cNvSpPr>
          <p:nvPr>
            <p:ph idx="1"/>
          </p:nvPr>
        </p:nvSpPr>
        <p:spPr/>
        <p:txBody>
          <a:bodyPr>
            <a:normAutofit/>
          </a:bodyPr>
          <a:lstStyle/>
          <a:p>
            <a:r>
              <a:rPr lang="en-GB" dirty="0" smtClean="0">
                <a:solidFill>
                  <a:schemeClr val="bg1"/>
                </a:solidFill>
              </a:rPr>
              <a:t>Mindfulness CR Task-due yesterday!</a:t>
            </a:r>
          </a:p>
          <a:p>
            <a:endParaRPr lang="en-GB" dirty="0">
              <a:solidFill>
                <a:schemeClr val="bg1"/>
              </a:solidFill>
            </a:endParaRPr>
          </a:p>
          <a:p>
            <a:pPr marL="0" indent="0">
              <a:buNone/>
            </a:pPr>
            <a:r>
              <a:rPr lang="en-GB" u="sng" dirty="0" smtClean="0">
                <a:solidFill>
                  <a:schemeClr val="bg1"/>
                </a:solidFill>
              </a:rPr>
              <a:t>Final folio pieces overdue</a:t>
            </a:r>
          </a:p>
          <a:p>
            <a:r>
              <a:rPr lang="en-GB" dirty="0" smtClean="0">
                <a:solidFill>
                  <a:schemeClr val="bg1"/>
                </a:solidFill>
              </a:rPr>
              <a:t>Shea-creative</a:t>
            </a:r>
          </a:p>
          <a:p>
            <a:r>
              <a:rPr lang="en-GB" dirty="0" smtClean="0">
                <a:solidFill>
                  <a:schemeClr val="bg1"/>
                </a:solidFill>
              </a:rPr>
              <a:t>Sophie-both</a:t>
            </a:r>
          </a:p>
          <a:p>
            <a:r>
              <a:rPr lang="en-GB" dirty="0" smtClean="0">
                <a:solidFill>
                  <a:schemeClr val="bg1"/>
                </a:solidFill>
              </a:rPr>
              <a:t>Marta-both</a:t>
            </a:r>
          </a:p>
          <a:p>
            <a:endParaRPr lang="en-GB" dirty="0" smtClean="0">
              <a:solidFill>
                <a:schemeClr val="bg1"/>
              </a:solidFill>
            </a:endParaRPr>
          </a:p>
        </p:txBody>
      </p:sp>
      <p:pic>
        <p:nvPicPr>
          <p:cNvPr id="1026" name="Picture 2" descr="C:\Users\mi3069a\AppData\Local\Microsoft\Windows\Temporary Internet Files\Content.IE5\7CUT9MMK\Deadline-Ahead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419600"/>
            <a:ext cx="3392131"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756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Present your findings to the class!</a:t>
            </a:r>
            <a:endParaRPr lang="en-GB" dirty="0">
              <a:solidFill>
                <a:schemeClr val="bg1">
                  <a:lumMod val="95000"/>
                </a:schemeClr>
              </a:solidFill>
            </a:endParaRPr>
          </a:p>
        </p:txBody>
      </p:sp>
      <p:sp>
        <p:nvSpPr>
          <p:cNvPr id="3" name="Content Placeholder 2"/>
          <p:cNvSpPr>
            <a:spLocks noGrp="1"/>
          </p:cNvSpPr>
          <p:nvPr>
            <p:ph idx="1"/>
          </p:nvPr>
        </p:nvSpPr>
        <p:spPr/>
        <p:txBody>
          <a:bodyPr/>
          <a:lstStyle/>
          <a:p>
            <a:r>
              <a:rPr lang="en-GB" dirty="0" smtClean="0">
                <a:solidFill>
                  <a:schemeClr val="bg1">
                    <a:lumMod val="95000"/>
                  </a:schemeClr>
                </a:solidFill>
              </a:rPr>
              <a:t>On the whiteboard, draw up and explain your mind map to the class.</a:t>
            </a:r>
          </a:p>
          <a:p>
            <a:endParaRPr lang="en-GB" dirty="0" smtClean="0">
              <a:solidFill>
                <a:schemeClr val="bg1">
                  <a:lumMod val="95000"/>
                </a:schemeClr>
              </a:solidFill>
            </a:endParaRPr>
          </a:p>
          <a:p>
            <a:r>
              <a:rPr lang="en-GB" dirty="0" smtClean="0">
                <a:solidFill>
                  <a:schemeClr val="bg1">
                    <a:lumMod val="95000"/>
                  </a:schemeClr>
                </a:solidFill>
              </a:rPr>
              <a:t>While another group is explaining, make your own mind map for this character based on their presentation.</a:t>
            </a:r>
            <a:endParaRPr lang="en-GB" dirty="0">
              <a:solidFill>
                <a:schemeClr val="bg1">
                  <a:lumMod val="95000"/>
                </a:schemeClr>
              </a:solidFill>
            </a:endParaRPr>
          </a:p>
        </p:txBody>
      </p:sp>
    </p:spTree>
    <p:extLst>
      <p:ext uri="{BB962C8B-B14F-4D97-AF65-F5344CB8AC3E}">
        <p14:creationId xmlns:p14="http://schemas.microsoft.com/office/powerpoint/2010/main" val="2569270547"/>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Codes!</a:t>
            </a:r>
            <a:endParaRPr lang="en-GB" dirty="0">
              <a:solidFill>
                <a:schemeClr val="bg1"/>
              </a:solidFill>
            </a:endParaRPr>
          </a:p>
        </p:txBody>
      </p:sp>
      <p:sp>
        <p:nvSpPr>
          <p:cNvPr id="4" name="Content Placeholder 2"/>
          <p:cNvSpPr>
            <a:spLocks noGrp="1"/>
          </p:cNvSpPr>
          <p:nvPr>
            <p:ph idx="1"/>
          </p:nvPr>
        </p:nvSpPr>
        <p:spPr>
          <a:xfrm>
            <a:off x="457200" y="1600200"/>
            <a:ext cx="2667000" cy="4525963"/>
          </a:xfrm>
        </p:spPr>
        <p:txBody>
          <a:bodyPr>
            <a:normAutofit fontScale="62500" lnSpcReduction="20000"/>
          </a:bodyPr>
          <a:lstStyle/>
          <a:p>
            <a:pPr marL="0" indent="0">
              <a:buNone/>
            </a:pPr>
            <a:r>
              <a:rPr lang="en-GB" sz="4400" dirty="0" smtClean="0">
                <a:solidFill>
                  <a:schemeClr val="bg1"/>
                </a:solidFill>
              </a:rPr>
              <a:t>INTRO-TASTE</a:t>
            </a:r>
          </a:p>
          <a:p>
            <a:pPr marL="0" indent="0">
              <a:buNone/>
            </a:pPr>
            <a:r>
              <a:rPr lang="en-GB" sz="6000" dirty="0" smtClean="0">
                <a:solidFill>
                  <a:schemeClr val="bg1"/>
                </a:solidFill>
              </a:rPr>
              <a:t>T</a:t>
            </a:r>
            <a:r>
              <a:rPr lang="en-GB" dirty="0" smtClean="0">
                <a:solidFill>
                  <a:schemeClr val="bg1"/>
                </a:solidFill>
              </a:rPr>
              <a:t>itle (name of text)</a:t>
            </a:r>
          </a:p>
          <a:p>
            <a:pPr marL="0" indent="0">
              <a:buNone/>
            </a:pPr>
            <a:r>
              <a:rPr lang="en-GB" sz="6000" dirty="0" smtClean="0">
                <a:solidFill>
                  <a:schemeClr val="bg1"/>
                </a:solidFill>
              </a:rPr>
              <a:t>A</a:t>
            </a:r>
            <a:r>
              <a:rPr lang="en-GB" dirty="0" smtClean="0">
                <a:solidFill>
                  <a:schemeClr val="bg1"/>
                </a:solidFill>
              </a:rPr>
              <a:t>uthor (who wrote text)</a:t>
            </a:r>
          </a:p>
          <a:p>
            <a:pPr marL="0" indent="0">
              <a:buNone/>
            </a:pPr>
            <a:r>
              <a:rPr lang="en-GB" sz="6000" dirty="0" smtClean="0">
                <a:solidFill>
                  <a:schemeClr val="bg1"/>
                </a:solidFill>
              </a:rPr>
              <a:t>S</a:t>
            </a:r>
            <a:r>
              <a:rPr lang="en-GB" dirty="0" smtClean="0">
                <a:solidFill>
                  <a:schemeClr val="bg1"/>
                </a:solidFill>
              </a:rPr>
              <a:t>ummary (what happens, where, when)</a:t>
            </a:r>
          </a:p>
          <a:p>
            <a:pPr marL="0" indent="0">
              <a:buNone/>
            </a:pPr>
            <a:r>
              <a:rPr lang="en-GB" sz="6000" dirty="0" smtClean="0">
                <a:solidFill>
                  <a:schemeClr val="bg1"/>
                </a:solidFill>
              </a:rPr>
              <a:t>T</a:t>
            </a:r>
            <a:r>
              <a:rPr lang="en-GB" dirty="0" smtClean="0">
                <a:solidFill>
                  <a:schemeClr val="bg1"/>
                </a:solidFill>
              </a:rPr>
              <a:t>ask (link to Q)</a:t>
            </a:r>
          </a:p>
          <a:p>
            <a:pPr marL="0" indent="0">
              <a:buNone/>
            </a:pPr>
            <a:r>
              <a:rPr lang="en-GB" sz="6000" dirty="0" smtClean="0">
                <a:solidFill>
                  <a:schemeClr val="bg1"/>
                </a:solidFill>
              </a:rPr>
              <a:t>E</a:t>
            </a:r>
            <a:r>
              <a:rPr lang="en-GB" dirty="0" smtClean="0">
                <a:solidFill>
                  <a:schemeClr val="bg1"/>
                </a:solidFill>
              </a:rPr>
              <a:t>xplain techniques (how does writer do this?)</a:t>
            </a:r>
          </a:p>
        </p:txBody>
      </p:sp>
      <p:sp>
        <p:nvSpPr>
          <p:cNvPr id="5" name="Content Placeholder 2"/>
          <p:cNvSpPr txBox="1">
            <a:spLocks/>
          </p:cNvSpPr>
          <p:nvPr/>
        </p:nvSpPr>
        <p:spPr>
          <a:xfrm>
            <a:off x="3048000" y="1524000"/>
            <a:ext cx="3124200" cy="5334000"/>
          </a:xfrm>
          <a:prstGeom prst="rect">
            <a:avLst/>
          </a:prstGeom>
        </p:spPr>
        <p:txBody>
          <a:bodyPr vert="horz" lIns="91440" tIns="45720" rIns="91440" bIns="45720" rtlCol="0">
            <a:normAutofit fontScale="5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4400" b="1" noProof="0" dirty="0" smtClean="0">
                <a:solidFill>
                  <a:schemeClr val="bg1"/>
                </a:solidFill>
              </a:rPr>
              <a:t>MPs-PCQEL</a:t>
            </a:r>
            <a:endParaRPr kumimoji="0" lang="en-GB" sz="44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700" b="0" i="0" u="none" strike="noStrike" kern="1200" cap="none" spc="0" normalizeH="0" baseline="0" noProof="0" dirty="0" smtClean="0">
                <a:ln>
                  <a:noFill/>
                </a:ln>
                <a:solidFill>
                  <a:schemeClr val="bg1"/>
                </a:solidFill>
                <a:effectLst/>
                <a:uLnTx/>
                <a:uFillTx/>
                <a:latin typeface="+mn-lt"/>
                <a:ea typeface="+mn-ea"/>
                <a:cs typeface="+mn-cs"/>
              </a:rPr>
              <a:t>P</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oint-(topic sentence-what are you writing about in this paragraph?)</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700" b="0" i="0" u="none" strike="noStrike" kern="1200" cap="none" spc="0" normalizeH="0" baseline="0" noProof="0" dirty="0" smtClean="0">
                <a:ln>
                  <a:noFill/>
                </a:ln>
                <a:solidFill>
                  <a:schemeClr val="bg1"/>
                </a:solidFill>
                <a:effectLst/>
                <a:uLnTx/>
                <a:uFillTx/>
                <a:latin typeface="+mn-lt"/>
                <a:ea typeface="+mn-ea"/>
                <a:cs typeface="+mn-cs"/>
              </a:rPr>
              <a:t>C</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ontext- (when in the play does this take place? What’s going on at that point?)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700" b="0" i="0" u="none" strike="noStrike" kern="1200" cap="none" spc="0" normalizeH="0" baseline="0" noProof="0" dirty="0" smtClean="0">
                <a:ln>
                  <a:noFill/>
                </a:ln>
                <a:solidFill>
                  <a:schemeClr val="bg1"/>
                </a:solidFill>
                <a:effectLst/>
                <a:uLnTx/>
                <a:uFillTx/>
                <a:latin typeface="+mn-lt"/>
                <a:ea typeface="+mn-ea"/>
                <a:cs typeface="+mn-cs"/>
              </a:rPr>
              <a:t>Q</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uotation-(appropriate evidence)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200" b="0" i="0" u="none" strike="noStrike" kern="1200" cap="none" spc="0" normalizeH="0" baseline="0" noProof="0" dirty="0" smtClean="0">
                <a:ln>
                  <a:noFill/>
                </a:ln>
                <a:solidFill>
                  <a:schemeClr val="bg1"/>
                </a:solidFill>
                <a:effectLst/>
                <a:uLnTx/>
                <a:uFillTx/>
                <a:latin typeface="+mn-lt"/>
                <a:ea typeface="+mn-ea"/>
                <a:cs typeface="+mn-cs"/>
              </a:rPr>
              <a:t>E</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xplanation-(what does this quotation tell us? Explain key techniques used, why they are important)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200" b="0" i="0" u="none" strike="noStrike" kern="1200" cap="none" spc="0" normalizeH="0" baseline="0" noProof="0" dirty="0" smtClean="0">
                <a:ln>
                  <a:noFill/>
                </a:ln>
                <a:solidFill>
                  <a:schemeClr val="bg1"/>
                </a:solidFill>
                <a:effectLst/>
                <a:uLnTx/>
                <a:uFillTx/>
                <a:latin typeface="+mn-lt"/>
                <a:ea typeface="+mn-ea"/>
                <a:cs typeface="+mn-cs"/>
              </a:rPr>
              <a:t>L</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ink to Q-(why is this important to your overall point? How does it relate to the wider ideas/themes?)</a:t>
            </a: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Content Placeholder 2"/>
          <p:cNvSpPr txBox="1">
            <a:spLocks/>
          </p:cNvSpPr>
          <p:nvPr/>
        </p:nvSpPr>
        <p:spPr>
          <a:xfrm>
            <a:off x="6096000" y="1524000"/>
            <a:ext cx="2743200" cy="5105400"/>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smtClean="0">
                <a:ln>
                  <a:noFill/>
                </a:ln>
                <a:solidFill>
                  <a:schemeClr val="bg1"/>
                </a:solidFill>
                <a:effectLst/>
                <a:uLnTx/>
                <a:uFillTx/>
                <a:latin typeface="+mn-lt"/>
                <a:ea typeface="+mn-ea"/>
                <a:cs typeface="+mn-cs"/>
              </a:rPr>
              <a:t>CONCLUSION-SERVE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bg1"/>
                </a:solidFill>
                <a:effectLst/>
                <a:uLnTx/>
                <a:uFillTx/>
                <a:latin typeface="+mn-lt"/>
                <a:ea typeface="+mn-ea"/>
                <a:cs typeface="+mn-cs"/>
              </a:rPr>
              <a:t>S</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ummarise the points you have made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bg1"/>
                </a:solidFill>
                <a:effectLst/>
                <a:uLnTx/>
                <a:uFillTx/>
                <a:latin typeface="+mn-lt"/>
                <a:ea typeface="+mn-ea"/>
                <a:cs typeface="+mn-cs"/>
              </a:rPr>
              <a:t>E</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valuate writer’s message (link to themes)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bg1"/>
                </a:solidFill>
                <a:effectLst/>
                <a:uLnTx/>
                <a:uFillTx/>
                <a:latin typeface="+mn-lt"/>
                <a:ea typeface="+mn-ea"/>
                <a:cs typeface="+mn-cs"/>
              </a:rPr>
              <a:t>R</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efer back to the question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bg1"/>
                </a:solidFill>
                <a:effectLst/>
                <a:uLnTx/>
                <a:uFillTx/>
                <a:latin typeface="+mn-lt"/>
                <a:ea typeface="+mn-ea"/>
                <a:cs typeface="+mn-cs"/>
              </a:rPr>
              <a:t>V</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ary your expression (don’t repeat yourself)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800" b="0" i="0" u="none" strike="noStrike" kern="1200" cap="none" spc="0" normalizeH="0" baseline="0" noProof="0" dirty="0" smtClean="0">
                <a:ln>
                  <a:noFill/>
                </a:ln>
                <a:solidFill>
                  <a:schemeClr val="bg1"/>
                </a:solidFill>
                <a:effectLst/>
                <a:uLnTx/>
                <a:uFillTx/>
                <a:latin typeface="+mn-lt"/>
                <a:ea typeface="+mn-ea"/>
                <a:cs typeface="+mn-cs"/>
              </a:rPr>
              <a:t>E</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xpress an opinion (appreciation of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Deadlines</a:t>
            </a:r>
            <a:endParaRPr lang="en-GB" dirty="0">
              <a:solidFill>
                <a:schemeClr val="bg1"/>
              </a:solidFill>
            </a:endParaRPr>
          </a:p>
        </p:txBody>
      </p:sp>
      <p:sp>
        <p:nvSpPr>
          <p:cNvPr id="3" name="Content Placeholder 2"/>
          <p:cNvSpPr>
            <a:spLocks noGrp="1"/>
          </p:cNvSpPr>
          <p:nvPr>
            <p:ph idx="1"/>
          </p:nvPr>
        </p:nvSpPr>
        <p:spPr/>
        <p:txBody>
          <a:bodyPr>
            <a:normAutofit/>
          </a:bodyPr>
          <a:lstStyle/>
          <a:p>
            <a:r>
              <a:rPr lang="en-GB" dirty="0" smtClean="0">
                <a:solidFill>
                  <a:schemeClr val="bg1"/>
                </a:solidFill>
              </a:rPr>
              <a:t>Oculus Rift CR-due today</a:t>
            </a:r>
          </a:p>
          <a:p>
            <a:endParaRPr lang="en-GB" dirty="0">
              <a:solidFill>
                <a:schemeClr val="bg1"/>
              </a:solidFill>
            </a:endParaRPr>
          </a:p>
          <a:p>
            <a:pPr marL="0" indent="0">
              <a:buNone/>
            </a:pPr>
            <a:r>
              <a:rPr lang="en-GB" u="sng" dirty="0" smtClean="0">
                <a:solidFill>
                  <a:schemeClr val="bg1"/>
                </a:solidFill>
              </a:rPr>
              <a:t>Final folio pieces overdue</a:t>
            </a:r>
          </a:p>
          <a:p>
            <a:r>
              <a:rPr lang="en-GB" dirty="0" smtClean="0">
                <a:solidFill>
                  <a:schemeClr val="bg1"/>
                </a:solidFill>
              </a:rPr>
              <a:t>Shea-creative</a:t>
            </a:r>
          </a:p>
          <a:p>
            <a:r>
              <a:rPr lang="en-GB" dirty="0" smtClean="0">
                <a:solidFill>
                  <a:schemeClr val="bg1"/>
                </a:solidFill>
              </a:rPr>
              <a:t>Marta-persuasive</a:t>
            </a:r>
          </a:p>
          <a:p>
            <a:endParaRPr lang="en-GB" dirty="0" smtClean="0">
              <a:solidFill>
                <a:schemeClr val="bg1"/>
              </a:solidFill>
            </a:endParaRPr>
          </a:p>
        </p:txBody>
      </p:sp>
      <p:pic>
        <p:nvPicPr>
          <p:cNvPr id="1026" name="Picture 2" descr="C:\Users\mi3069a\AppData\Local\Microsoft\Windows\Temporary Internet Files\Content.IE5\7CUT9MMK\Deadline-Ahead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419600"/>
            <a:ext cx="3392131"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398401"/>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Folio Cover Sheets</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b="1" dirty="0" smtClean="0">
                <a:solidFill>
                  <a:schemeClr val="bg1"/>
                </a:solidFill>
              </a:rPr>
              <a:t>Name of centre</a:t>
            </a:r>
            <a:r>
              <a:rPr lang="en-GB" dirty="0" smtClean="0">
                <a:solidFill>
                  <a:schemeClr val="bg1"/>
                </a:solidFill>
              </a:rPr>
              <a:t>-St Thomas Aquinas Secondary School</a:t>
            </a:r>
          </a:p>
          <a:p>
            <a:pPr marL="0" indent="0">
              <a:buNone/>
            </a:pPr>
            <a:r>
              <a:rPr lang="en-GB" b="1" dirty="0" smtClean="0">
                <a:solidFill>
                  <a:schemeClr val="bg1"/>
                </a:solidFill>
              </a:rPr>
              <a:t>Town</a:t>
            </a:r>
            <a:r>
              <a:rPr lang="en-GB" dirty="0" smtClean="0">
                <a:solidFill>
                  <a:schemeClr val="bg1"/>
                </a:solidFill>
              </a:rPr>
              <a:t>-Glasgow</a:t>
            </a:r>
          </a:p>
          <a:p>
            <a:pPr marL="0" indent="0">
              <a:buNone/>
            </a:pPr>
            <a:r>
              <a:rPr lang="en-GB" b="1" dirty="0" smtClean="0">
                <a:solidFill>
                  <a:schemeClr val="bg1"/>
                </a:solidFill>
              </a:rPr>
              <a:t>SCN</a:t>
            </a:r>
            <a:r>
              <a:rPr lang="en-GB" dirty="0" smtClean="0">
                <a:solidFill>
                  <a:schemeClr val="bg1"/>
                </a:solidFill>
              </a:rPr>
              <a:t>-at bottom of folio pieces</a:t>
            </a:r>
          </a:p>
          <a:p>
            <a:pPr marL="0" indent="0">
              <a:buNone/>
            </a:pPr>
            <a:endParaRPr lang="en-GB" dirty="0" smtClean="0">
              <a:solidFill>
                <a:schemeClr val="bg1"/>
              </a:solidFill>
            </a:endParaRPr>
          </a:p>
          <a:p>
            <a:pPr marL="0" indent="0">
              <a:buNone/>
            </a:pPr>
            <a:r>
              <a:rPr lang="en-GB" dirty="0" smtClean="0">
                <a:solidFill>
                  <a:schemeClr val="bg1"/>
                </a:solidFill>
              </a:rPr>
              <a:t>Give title and word count of both pieces-word count is at end of each piece</a:t>
            </a:r>
            <a:endParaRPr lang="en-GB" dirty="0">
              <a:solidFill>
                <a:schemeClr val="bg1"/>
              </a:solidFill>
            </a:endParaRPr>
          </a:p>
          <a:p>
            <a:pPr marL="0" indent="0">
              <a:buNone/>
            </a:pPr>
            <a:endParaRPr lang="en-GB" dirty="0" smtClean="0">
              <a:solidFill>
                <a:schemeClr val="bg1"/>
              </a:solidFill>
            </a:endParaRPr>
          </a:p>
          <a:p>
            <a:pPr marL="0" indent="0">
              <a:buNone/>
            </a:pPr>
            <a:r>
              <a:rPr lang="en-GB" dirty="0" smtClean="0">
                <a:solidFill>
                  <a:schemeClr val="bg1"/>
                </a:solidFill>
              </a:rPr>
              <a:t>SIGN AND DATE</a:t>
            </a:r>
            <a:endParaRPr lang="en-GB" dirty="0">
              <a:solidFill>
                <a:schemeClr val="bg1"/>
              </a:solidFill>
            </a:endParaRPr>
          </a:p>
        </p:txBody>
      </p:sp>
    </p:spTree>
    <p:extLst>
      <p:ext uri="{BB962C8B-B14F-4D97-AF65-F5344CB8AC3E}">
        <p14:creationId xmlns:p14="http://schemas.microsoft.com/office/powerpoint/2010/main" val="3955054351"/>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a:solidFill>
                  <a:schemeClr val="bg1">
                    <a:lumMod val="95000"/>
                  </a:schemeClr>
                </a:solidFill>
              </a:rPr>
              <a:t>A View From The </a:t>
            </a:r>
            <a:r>
              <a:rPr lang="en-GB" altLang="en-US" sz="4000" b="1" u="sng" dirty="0" smtClean="0">
                <a:solidFill>
                  <a:schemeClr val="bg1">
                    <a:lumMod val="95000"/>
                  </a:schemeClr>
                </a:solidFill>
              </a:rPr>
              <a:t>Bridge-Internal Conflict Essay</a:t>
            </a:r>
            <a:endParaRPr lang="en-US" altLang="en-US" sz="4000" b="1" u="sng" dirty="0">
              <a:solidFill>
                <a:schemeClr val="bg1">
                  <a:lumMod val="95000"/>
                </a:schemeClr>
              </a:solidFill>
            </a:endParaRPr>
          </a:p>
        </p:txBody>
      </p:sp>
      <p:pic>
        <p:nvPicPr>
          <p:cNvPr id="2051" name="Picture 6" descr="image: postcard of Brooklyn Brid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86063" y="2347913"/>
            <a:ext cx="3571875" cy="3028950"/>
          </a:xfrm>
          <a:noFill/>
        </p:spPr>
      </p:pic>
    </p:spTree>
    <p:extLst>
      <p:ext uri="{BB962C8B-B14F-4D97-AF65-F5344CB8AC3E}">
        <p14:creationId xmlns:p14="http://schemas.microsoft.com/office/powerpoint/2010/main" val="3917008355"/>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Question</a:t>
            </a:r>
            <a:endParaRPr lang="en-GB" dirty="0">
              <a:solidFill>
                <a:schemeClr val="bg1"/>
              </a:solidFill>
            </a:endParaRPr>
          </a:p>
        </p:txBody>
      </p:sp>
      <p:sp>
        <p:nvSpPr>
          <p:cNvPr id="3" name="Content Placeholder 2"/>
          <p:cNvSpPr>
            <a:spLocks noGrp="1"/>
          </p:cNvSpPr>
          <p:nvPr>
            <p:ph idx="1"/>
          </p:nvPr>
        </p:nvSpPr>
        <p:spPr/>
        <p:txBody>
          <a:bodyPr/>
          <a:lstStyle/>
          <a:p>
            <a:pPr marL="0" lvl="0" indent="0">
              <a:buNone/>
            </a:pPr>
            <a:r>
              <a:rPr lang="en-GB" dirty="0">
                <a:solidFill>
                  <a:schemeClr val="bg1"/>
                </a:solidFill>
              </a:rPr>
              <a:t>Choose a play in which </a:t>
            </a:r>
            <a:r>
              <a:rPr lang="en-GB" u="sng" dirty="0">
                <a:solidFill>
                  <a:schemeClr val="bg1"/>
                </a:solidFill>
              </a:rPr>
              <a:t>a character </a:t>
            </a:r>
            <a:r>
              <a:rPr lang="en-GB" dirty="0">
                <a:solidFill>
                  <a:schemeClr val="bg1"/>
                </a:solidFill>
              </a:rPr>
              <a:t>struggles with an </a:t>
            </a:r>
            <a:r>
              <a:rPr lang="en-GB" u="sng" dirty="0">
                <a:solidFill>
                  <a:schemeClr val="bg1"/>
                </a:solidFill>
              </a:rPr>
              <a:t>internal conflict</a:t>
            </a:r>
            <a:r>
              <a:rPr lang="en-GB" dirty="0">
                <a:solidFill>
                  <a:schemeClr val="bg1"/>
                </a:solidFill>
              </a:rPr>
              <a:t>. </a:t>
            </a:r>
            <a:endParaRPr lang="en-GB" dirty="0" smtClean="0">
              <a:solidFill>
                <a:schemeClr val="bg1"/>
              </a:solidFill>
            </a:endParaRPr>
          </a:p>
          <a:p>
            <a:pPr lvl="0"/>
            <a:endParaRPr lang="en-GB" dirty="0">
              <a:solidFill>
                <a:schemeClr val="bg1"/>
              </a:solidFill>
            </a:endParaRPr>
          </a:p>
          <a:p>
            <a:pPr lvl="0"/>
            <a:endParaRPr lang="en-GB" dirty="0" smtClean="0">
              <a:solidFill>
                <a:schemeClr val="bg1"/>
              </a:solidFill>
            </a:endParaRPr>
          </a:p>
          <a:p>
            <a:pPr marL="0" lvl="0" indent="0">
              <a:buNone/>
            </a:pPr>
            <a:r>
              <a:rPr lang="en-GB" dirty="0" smtClean="0">
                <a:solidFill>
                  <a:schemeClr val="bg1"/>
                </a:solidFill>
              </a:rPr>
              <a:t>Briefly </a:t>
            </a:r>
            <a:r>
              <a:rPr lang="en-GB" dirty="0">
                <a:solidFill>
                  <a:schemeClr val="bg1"/>
                </a:solidFill>
              </a:rPr>
              <a:t>explain how the dramatist </a:t>
            </a:r>
            <a:r>
              <a:rPr lang="en-GB" u="sng" dirty="0">
                <a:solidFill>
                  <a:schemeClr val="bg1"/>
                </a:solidFill>
              </a:rPr>
              <a:t>presents this internal struggle</a:t>
            </a:r>
            <a:r>
              <a:rPr lang="en-GB" dirty="0">
                <a:solidFill>
                  <a:schemeClr val="bg1"/>
                </a:solidFill>
              </a:rPr>
              <a:t> and discuss the </a:t>
            </a:r>
            <a:r>
              <a:rPr lang="en-GB" u="sng" dirty="0">
                <a:solidFill>
                  <a:schemeClr val="bg1"/>
                </a:solidFill>
              </a:rPr>
              <a:t>consequences this has on the play as a whole.</a:t>
            </a:r>
          </a:p>
          <a:p>
            <a:endParaRPr lang="en-GB" dirty="0"/>
          </a:p>
        </p:txBody>
      </p:sp>
      <p:cxnSp>
        <p:nvCxnSpPr>
          <p:cNvPr id="5" name="Straight Arrow Connector 4"/>
          <p:cNvCxnSpPr>
            <a:endCxn id="6" idx="1"/>
          </p:cNvCxnSpPr>
          <p:nvPr/>
        </p:nvCxnSpPr>
        <p:spPr>
          <a:xfrm flipV="1">
            <a:off x="5029200" y="1210502"/>
            <a:ext cx="609600" cy="61829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38800" y="887336"/>
            <a:ext cx="2667000" cy="646331"/>
          </a:xfrm>
          <a:prstGeom prst="rect">
            <a:avLst/>
          </a:prstGeom>
          <a:solidFill>
            <a:schemeClr val="bg1"/>
          </a:solidFill>
        </p:spPr>
        <p:txBody>
          <a:bodyPr wrap="square" rtlCol="0">
            <a:spAutoFit/>
          </a:bodyPr>
          <a:lstStyle/>
          <a:p>
            <a:r>
              <a:rPr lang="en-GB" dirty="0" smtClean="0"/>
              <a:t>ONE character-not conflict between characters</a:t>
            </a:r>
            <a:endParaRPr lang="en-GB" dirty="0"/>
          </a:p>
        </p:txBody>
      </p:sp>
      <p:cxnSp>
        <p:nvCxnSpPr>
          <p:cNvPr id="8" name="Straight Arrow Connector 7"/>
          <p:cNvCxnSpPr/>
          <p:nvPr/>
        </p:nvCxnSpPr>
        <p:spPr>
          <a:xfrm>
            <a:off x="3352800" y="2626794"/>
            <a:ext cx="609600" cy="19260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62400" y="2611071"/>
            <a:ext cx="2667000" cy="1200329"/>
          </a:xfrm>
          <a:prstGeom prst="rect">
            <a:avLst/>
          </a:prstGeom>
          <a:solidFill>
            <a:schemeClr val="bg1"/>
          </a:solidFill>
        </p:spPr>
        <p:txBody>
          <a:bodyPr wrap="square" rtlCol="0">
            <a:spAutoFit/>
          </a:bodyPr>
          <a:lstStyle/>
          <a:p>
            <a:r>
              <a:rPr lang="en-GB" dirty="0" smtClean="0"/>
              <a:t>A struggle within themselves, problem/issue they are conflicted over</a:t>
            </a:r>
            <a:endParaRPr lang="en-GB" dirty="0"/>
          </a:p>
        </p:txBody>
      </p:sp>
      <p:cxnSp>
        <p:nvCxnSpPr>
          <p:cNvPr id="11" name="Straight Arrow Connector 10"/>
          <p:cNvCxnSpPr/>
          <p:nvPr/>
        </p:nvCxnSpPr>
        <p:spPr>
          <a:xfrm flipV="1">
            <a:off x="6858000" y="3505200"/>
            <a:ext cx="609600" cy="46589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50290" y="2558092"/>
            <a:ext cx="1993710" cy="923330"/>
          </a:xfrm>
          <a:prstGeom prst="rect">
            <a:avLst/>
          </a:prstGeom>
          <a:solidFill>
            <a:schemeClr val="bg1"/>
          </a:solidFill>
        </p:spPr>
        <p:txBody>
          <a:bodyPr wrap="square" rtlCol="0">
            <a:spAutoFit/>
          </a:bodyPr>
          <a:lstStyle/>
          <a:p>
            <a:r>
              <a:rPr lang="en-GB" dirty="0" smtClean="0"/>
              <a:t>What is the struggle and how is it shown?</a:t>
            </a:r>
            <a:endParaRPr lang="en-GB" dirty="0"/>
          </a:p>
        </p:txBody>
      </p:sp>
      <p:cxnSp>
        <p:nvCxnSpPr>
          <p:cNvPr id="14" name="Straight Arrow Connector 13"/>
          <p:cNvCxnSpPr/>
          <p:nvPr/>
        </p:nvCxnSpPr>
        <p:spPr>
          <a:xfrm>
            <a:off x="5029200" y="5418898"/>
            <a:ext cx="609600" cy="37230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38800" y="5329535"/>
            <a:ext cx="1993710" cy="923330"/>
          </a:xfrm>
          <a:prstGeom prst="rect">
            <a:avLst/>
          </a:prstGeom>
          <a:solidFill>
            <a:schemeClr val="bg1"/>
          </a:solidFill>
        </p:spPr>
        <p:txBody>
          <a:bodyPr wrap="square" rtlCol="0">
            <a:spAutoFit/>
          </a:bodyPr>
          <a:lstStyle/>
          <a:p>
            <a:r>
              <a:rPr lang="en-GB" dirty="0" smtClean="0"/>
              <a:t>What happens as a result of character’s issue?</a:t>
            </a:r>
            <a:endParaRPr lang="en-GB" dirty="0"/>
          </a:p>
        </p:txBody>
      </p:sp>
    </p:spTree>
    <p:extLst>
      <p:ext uri="{BB962C8B-B14F-4D97-AF65-F5344CB8AC3E}">
        <p14:creationId xmlns:p14="http://schemas.microsoft.com/office/powerpoint/2010/main" val="737518626"/>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Basic Plan</a:t>
            </a:r>
            <a:endParaRPr lang="en-GB" dirty="0">
              <a:solidFill>
                <a:schemeClr val="bg1"/>
              </a:solidFill>
            </a:endParaRPr>
          </a:p>
        </p:txBody>
      </p:sp>
      <p:sp>
        <p:nvSpPr>
          <p:cNvPr id="4" name="Rounded Rectangle 3"/>
          <p:cNvSpPr/>
          <p:nvPr/>
        </p:nvSpPr>
        <p:spPr>
          <a:xfrm>
            <a:off x="2590800" y="2362200"/>
            <a:ext cx="3352800" cy="228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895600" y="2819400"/>
            <a:ext cx="2819400" cy="1077218"/>
          </a:xfrm>
          <a:prstGeom prst="rect">
            <a:avLst/>
          </a:prstGeom>
          <a:noFill/>
        </p:spPr>
        <p:txBody>
          <a:bodyPr wrap="square" rtlCol="0">
            <a:spAutoFit/>
          </a:bodyPr>
          <a:lstStyle/>
          <a:p>
            <a:pPr algn="ctr"/>
            <a:r>
              <a:rPr lang="en-GB" sz="3200" dirty="0" smtClean="0"/>
              <a:t>AVFTB Internal Conflict Essay</a:t>
            </a:r>
            <a:endParaRPr lang="en-GB" sz="3200" dirty="0"/>
          </a:p>
        </p:txBody>
      </p:sp>
      <p:cxnSp>
        <p:nvCxnSpPr>
          <p:cNvPr id="7" name="Straight Connector 6"/>
          <p:cNvCxnSpPr/>
          <p:nvPr/>
        </p:nvCxnSpPr>
        <p:spPr>
          <a:xfrm flipH="1" flipV="1">
            <a:off x="2438400" y="1676400"/>
            <a:ext cx="838200" cy="685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 y="609600"/>
            <a:ext cx="2286000" cy="2862322"/>
          </a:xfrm>
          <a:prstGeom prst="rect">
            <a:avLst/>
          </a:prstGeom>
          <a:noFill/>
        </p:spPr>
        <p:txBody>
          <a:bodyPr wrap="square" rtlCol="0">
            <a:spAutoFit/>
          </a:bodyPr>
          <a:lstStyle/>
          <a:p>
            <a:r>
              <a:rPr lang="en-GB" sz="2000" b="1" dirty="0" smtClean="0">
                <a:solidFill>
                  <a:schemeClr val="bg1"/>
                </a:solidFill>
              </a:rPr>
              <a:t>Breaking down the Q</a:t>
            </a:r>
          </a:p>
          <a:p>
            <a:pPr marL="285750" indent="-285750">
              <a:buFont typeface="Arial" pitchFamily="34" charset="0"/>
              <a:buChar char="•"/>
            </a:pPr>
            <a:r>
              <a:rPr lang="en-GB" sz="2000" dirty="0" smtClean="0">
                <a:solidFill>
                  <a:schemeClr val="bg1"/>
                </a:solidFill>
              </a:rPr>
              <a:t>Which character?</a:t>
            </a:r>
          </a:p>
          <a:p>
            <a:pPr marL="285750" indent="-285750">
              <a:buFont typeface="Arial" pitchFamily="34" charset="0"/>
              <a:buChar char="•"/>
            </a:pPr>
            <a:r>
              <a:rPr lang="en-GB" sz="2000" dirty="0" smtClean="0">
                <a:solidFill>
                  <a:schemeClr val="bg1"/>
                </a:solidFill>
              </a:rPr>
              <a:t>What is their internal conflict?</a:t>
            </a:r>
          </a:p>
          <a:p>
            <a:pPr marL="285750" indent="-285750">
              <a:buFont typeface="Arial" pitchFamily="34" charset="0"/>
              <a:buChar char="•"/>
            </a:pPr>
            <a:r>
              <a:rPr lang="en-GB" sz="2000" dirty="0" smtClean="0">
                <a:solidFill>
                  <a:schemeClr val="bg1"/>
                </a:solidFill>
              </a:rPr>
              <a:t>How is it shown in play?</a:t>
            </a:r>
          </a:p>
          <a:p>
            <a:pPr marL="285750" indent="-285750">
              <a:buFont typeface="Arial" pitchFamily="34" charset="0"/>
              <a:buChar char="•"/>
            </a:pPr>
            <a:r>
              <a:rPr lang="en-GB" sz="2000" dirty="0" smtClean="0">
                <a:solidFill>
                  <a:schemeClr val="bg1"/>
                </a:solidFill>
              </a:rPr>
              <a:t>What happens as a result of it?</a:t>
            </a:r>
            <a:endParaRPr lang="en-GB" sz="2000" dirty="0">
              <a:solidFill>
                <a:schemeClr val="bg1"/>
              </a:solidFill>
            </a:endParaRPr>
          </a:p>
        </p:txBody>
      </p:sp>
      <p:sp>
        <p:nvSpPr>
          <p:cNvPr id="9" name="TextBox 8"/>
          <p:cNvSpPr txBox="1"/>
          <p:nvPr/>
        </p:nvSpPr>
        <p:spPr>
          <a:xfrm>
            <a:off x="152400" y="4583177"/>
            <a:ext cx="5257800" cy="2246769"/>
          </a:xfrm>
          <a:prstGeom prst="rect">
            <a:avLst/>
          </a:prstGeom>
          <a:noFill/>
        </p:spPr>
        <p:txBody>
          <a:bodyPr wrap="square" rtlCol="0">
            <a:spAutoFit/>
          </a:bodyPr>
          <a:lstStyle/>
          <a:p>
            <a:r>
              <a:rPr lang="en-GB" sz="2000" b="1" dirty="0" smtClean="0">
                <a:solidFill>
                  <a:schemeClr val="bg1"/>
                </a:solidFill>
              </a:rPr>
              <a:t>Miller’s message</a:t>
            </a:r>
          </a:p>
          <a:p>
            <a:r>
              <a:rPr lang="en-GB" sz="2000" dirty="0" smtClean="0">
                <a:solidFill>
                  <a:schemeClr val="bg1"/>
                </a:solidFill>
              </a:rPr>
              <a:t>Follows format of Greek tragedy-where fate controls characters’ destinies-Miller’s use of foreshadowing by choric figure Alfieri, use of fatal flaw and symbolic death of tragic hero show Eddie’s fate was inescapable due to his inability to admit to his fatal flaw. </a:t>
            </a:r>
            <a:endParaRPr lang="en-GB" sz="2000" dirty="0">
              <a:solidFill>
                <a:schemeClr val="bg1"/>
              </a:solidFill>
            </a:endParaRPr>
          </a:p>
        </p:txBody>
      </p:sp>
      <p:cxnSp>
        <p:nvCxnSpPr>
          <p:cNvPr id="10" name="Straight Connector 9"/>
          <p:cNvCxnSpPr/>
          <p:nvPr/>
        </p:nvCxnSpPr>
        <p:spPr>
          <a:xfrm flipH="1">
            <a:off x="2160896" y="4410770"/>
            <a:ext cx="429904" cy="6069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05349" y="101768"/>
            <a:ext cx="2286000" cy="6740307"/>
          </a:xfrm>
          <a:prstGeom prst="rect">
            <a:avLst/>
          </a:prstGeom>
          <a:noFill/>
        </p:spPr>
        <p:txBody>
          <a:bodyPr wrap="square" rtlCol="0">
            <a:spAutoFit/>
          </a:bodyPr>
          <a:lstStyle/>
          <a:p>
            <a:r>
              <a:rPr lang="en-GB" b="1" dirty="0" smtClean="0">
                <a:solidFill>
                  <a:schemeClr val="bg1"/>
                </a:solidFill>
              </a:rPr>
              <a:t>Quotes and Techniques</a:t>
            </a:r>
          </a:p>
          <a:p>
            <a:r>
              <a:rPr lang="en-GB" u="sng" dirty="0" smtClean="0">
                <a:solidFill>
                  <a:schemeClr val="bg1"/>
                </a:solidFill>
              </a:rPr>
              <a:t>MP1</a:t>
            </a:r>
          </a:p>
          <a:p>
            <a:r>
              <a:rPr lang="en-GB" dirty="0" smtClean="0">
                <a:solidFill>
                  <a:schemeClr val="bg1"/>
                </a:solidFill>
              </a:rPr>
              <a:t>“he </a:t>
            </a:r>
            <a:r>
              <a:rPr lang="en-GB" dirty="0">
                <a:solidFill>
                  <a:schemeClr val="bg1"/>
                </a:solidFill>
              </a:rPr>
              <a:t>is sizing up Rodolpho, and there is a concealed suspicion</a:t>
            </a:r>
            <a:r>
              <a:rPr lang="en-GB" dirty="0" smtClean="0">
                <a:solidFill>
                  <a:schemeClr val="bg1"/>
                </a:solidFill>
              </a:rPr>
              <a:t>”-stage directions</a:t>
            </a:r>
          </a:p>
          <a:p>
            <a:r>
              <a:rPr lang="en-GB" dirty="0" smtClean="0">
                <a:solidFill>
                  <a:schemeClr val="bg1"/>
                </a:solidFill>
              </a:rPr>
              <a:t>“Katie, he’s only </a:t>
            </a:r>
            <a:r>
              <a:rPr lang="en-GB" dirty="0" err="1" smtClean="0">
                <a:solidFill>
                  <a:schemeClr val="bg1"/>
                </a:solidFill>
              </a:rPr>
              <a:t>bowin</a:t>
            </a:r>
            <a:r>
              <a:rPr lang="en-GB" dirty="0" smtClean="0">
                <a:solidFill>
                  <a:schemeClr val="bg1"/>
                </a:solidFill>
              </a:rPr>
              <a:t>’ to his passport!”-dialogue</a:t>
            </a:r>
          </a:p>
          <a:p>
            <a:r>
              <a:rPr lang="en-GB" u="sng" dirty="0" smtClean="0">
                <a:solidFill>
                  <a:schemeClr val="bg1"/>
                </a:solidFill>
              </a:rPr>
              <a:t>MP2</a:t>
            </a:r>
          </a:p>
          <a:p>
            <a:r>
              <a:rPr lang="en-GB" dirty="0" smtClean="0">
                <a:solidFill>
                  <a:schemeClr val="bg1"/>
                </a:solidFill>
              </a:rPr>
              <a:t>Kissing scene </a:t>
            </a:r>
            <a:r>
              <a:rPr lang="en-GB" dirty="0" smtClean="0">
                <a:solidFill>
                  <a:schemeClr val="bg1"/>
                </a:solidFill>
              </a:rPr>
              <a:t>quote-</a:t>
            </a:r>
            <a:r>
              <a:rPr lang="en-GB" dirty="0" err="1" smtClean="0">
                <a:solidFill>
                  <a:schemeClr val="bg1"/>
                </a:solidFill>
              </a:rPr>
              <a:t>pg</a:t>
            </a:r>
            <a:r>
              <a:rPr lang="en-GB" dirty="0" smtClean="0">
                <a:solidFill>
                  <a:schemeClr val="bg1"/>
                </a:solidFill>
              </a:rPr>
              <a:t> 58key </a:t>
            </a:r>
            <a:r>
              <a:rPr lang="en-GB" dirty="0" smtClean="0">
                <a:solidFill>
                  <a:schemeClr val="bg1"/>
                </a:solidFill>
              </a:rPr>
              <a:t>incident</a:t>
            </a:r>
          </a:p>
          <a:p>
            <a:r>
              <a:rPr lang="en-GB" u="sng" dirty="0" smtClean="0">
                <a:solidFill>
                  <a:schemeClr val="bg1"/>
                </a:solidFill>
              </a:rPr>
              <a:t>MP3</a:t>
            </a:r>
          </a:p>
          <a:p>
            <a:r>
              <a:rPr lang="en-GB" dirty="0" smtClean="0">
                <a:solidFill>
                  <a:schemeClr val="bg1"/>
                </a:solidFill>
              </a:rPr>
              <a:t>Alfieri quote “too much love</a:t>
            </a:r>
            <a:r>
              <a:rPr lang="en-GB" dirty="0" smtClean="0">
                <a:solidFill>
                  <a:schemeClr val="bg1"/>
                </a:solidFill>
              </a:rPr>
              <a:t>”-pg42 foreshadowing</a:t>
            </a:r>
            <a:r>
              <a:rPr lang="en-GB" dirty="0" smtClean="0">
                <a:solidFill>
                  <a:schemeClr val="bg1"/>
                </a:solidFill>
              </a:rPr>
              <a:t>, choric role</a:t>
            </a:r>
          </a:p>
          <a:p>
            <a:r>
              <a:rPr lang="en-GB" dirty="0" smtClean="0">
                <a:solidFill>
                  <a:schemeClr val="bg1"/>
                </a:solidFill>
              </a:rPr>
              <a:t>Glowing phone </a:t>
            </a:r>
            <a:r>
              <a:rPr lang="en-GB" dirty="0" smtClean="0">
                <a:solidFill>
                  <a:schemeClr val="bg1"/>
                </a:solidFill>
              </a:rPr>
              <a:t>box-pg60/61-symbolism</a:t>
            </a:r>
            <a:endParaRPr lang="en-GB" dirty="0" smtClean="0">
              <a:solidFill>
                <a:schemeClr val="bg1"/>
              </a:solidFill>
            </a:endParaRPr>
          </a:p>
          <a:p>
            <a:r>
              <a:rPr lang="en-GB" u="sng" dirty="0" smtClean="0">
                <a:solidFill>
                  <a:schemeClr val="bg1"/>
                </a:solidFill>
              </a:rPr>
              <a:t>MP4</a:t>
            </a:r>
          </a:p>
          <a:p>
            <a:r>
              <a:rPr lang="en-GB" smtClean="0">
                <a:solidFill>
                  <a:schemeClr val="bg1"/>
                </a:solidFill>
              </a:rPr>
              <a:t>Eddie’s </a:t>
            </a:r>
            <a:r>
              <a:rPr lang="en-GB" smtClean="0">
                <a:solidFill>
                  <a:schemeClr val="bg1"/>
                </a:solidFill>
              </a:rPr>
              <a:t>death-pg</a:t>
            </a:r>
            <a:r>
              <a:rPr lang="en-GB" smtClean="0">
                <a:solidFill>
                  <a:schemeClr val="bg1"/>
                </a:solidFill>
              </a:rPr>
              <a:t>79 </a:t>
            </a:r>
            <a:r>
              <a:rPr lang="en-GB" smtClean="0">
                <a:solidFill>
                  <a:schemeClr val="bg1"/>
                </a:solidFill>
              </a:rPr>
              <a:t>symbolism</a:t>
            </a:r>
            <a:endParaRPr lang="en-GB" dirty="0" smtClean="0">
              <a:solidFill>
                <a:schemeClr val="bg1"/>
              </a:solidFill>
            </a:endParaRPr>
          </a:p>
        </p:txBody>
      </p:sp>
      <p:cxnSp>
        <p:nvCxnSpPr>
          <p:cNvPr id="14" name="Straight Connector 13"/>
          <p:cNvCxnSpPr/>
          <p:nvPr/>
        </p:nvCxnSpPr>
        <p:spPr>
          <a:xfrm flipV="1">
            <a:off x="5410200" y="1676400"/>
            <a:ext cx="838200" cy="685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108811"/>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Codes!</a:t>
            </a:r>
            <a:endParaRPr lang="en-GB" dirty="0">
              <a:solidFill>
                <a:schemeClr val="bg1"/>
              </a:solidFill>
            </a:endParaRPr>
          </a:p>
        </p:txBody>
      </p:sp>
      <p:sp>
        <p:nvSpPr>
          <p:cNvPr id="4" name="Content Placeholder 2"/>
          <p:cNvSpPr>
            <a:spLocks noGrp="1"/>
          </p:cNvSpPr>
          <p:nvPr>
            <p:ph idx="1"/>
          </p:nvPr>
        </p:nvSpPr>
        <p:spPr>
          <a:xfrm>
            <a:off x="152400" y="1295400"/>
            <a:ext cx="2667000" cy="4525963"/>
          </a:xfrm>
        </p:spPr>
        <p:txBody>
          <a:bodyPr>
            <a:normAutofit fontScale="62500" lnSpcReduction="20000"/>
          </a:bodyPr>
          <a:lstStyle/>
          <a:p>
            <a:pPr marL="0" indent="0">
              <a:buNone/>
            </a:pPr>
            <a:r>
              <a:rPr lang="en-GB" sz="4400" dirty="0" smtClean="0">
                <a:solidFill>
                  <a:schemeClr val="bg1"/>
                </a:solidFill>
              </a:rPr>
              <a:t>INTRO-TASTE</a:t>
            </a:r>
          </a:p>
          <a:p>
            <a:pPr marL="0" indent="0">
              <a:buNone/>
            </a:pPr>
            <a:r>
              <a:rPr lang="en-GB" sz="6000" dirty="0" smtClean="0">
                <a:solidFill>
                  <a:schemeClr val="bg1"/>
                </a:solidFill>
              </a:rPr>
              <a:t>T</a:t>
            </a:r>
            <a:r>
              <a:rPr lang="en-GB" dirty="0" smtClean="0">
                <a:solidFill>
                  <a:schemeClr val="bg1"/>
                </a:solidFill>
              </a:rPr>
              <a:t>itle (name of text)</a:t>
            </a:r>
          </a:p>
          <a:p>
            <a:pPr marL="0" indent="0">
              <a:buNone/>
            </a:pPr>
            <a:r>
              <a:rPr lang="en-GB" sz="6000" dirty="0" smtClean="0">
                <a:solidFill>
                  <a:schemeClr val="bg1"/>
                </a:solidFill>
              </a:rPr>
              <a:t>A</a:t>
            </a:r>
            <a:r>
              <a:rPr lang="en-GB" dirty="0" smtClean="0">
                <a:solidFill>
                  <a:schemeClr val="bg1"/>
                </a:solidFill>
              </a:rPr>
              <a:t>uthor (who wrote text)</a:t>
            </a:r>
          </a:p>
          <a:p>
            <a:pPr marL="0" indent="0">
              <a:buNone/>
            </a:pPr>
            <a:r>
              <a:rPr lang="en-GB" sz="6000" dirty="0" smtClean="0">
                <a:solidFill>
                  <a:schemeClr val="bg1"/>
                </a:solidFill>
              </a:rPr>
              <a:t>S</a:t>
            </a:r>
            <a:r>
              <a:rPr lang="en-GB" dirty="0" smtClean="0">
                <a:solidFill>
                  <a:schemeClr val="bg1"/>
                </a:solidFill>
              </a:rPr>
              <a:t>ummary (what happens, where, when)</a:t>
            </a:r>
          </a:p>
          <a:p>
            <a:pPr marL="0" indent="0">
              <a:buNone/>
            </a:pPr>
            <a:r>
              <a:rPr lang="en-GB" sz="6000" dirty="0" smtClean="0">
                <a:solidFill>
                  <a:schemeClr val="bg1"/>
                </a:solidFill>
              </a:rPr>
              <a:t>T</a:t>
            </a:r>
            <a:r>
              <a:rPr lang="en-GB" dirty="0" smtClean="0">
                <a:solidFill>
                  <a:schemeClr val="bg1"/>
                </a:solidFill>
              </a:rPr>
              <a:t>ask (link to Q)</a:t>
            </a:r>
          </a:p>
          <a:p>
            <a:pPr marL="0" indent="0">
              <a:buNone/>
            </a:pPr>
            <a:r>
              <a:rPr lang="en-GB" sz="6000" dirty="0" smtClean="0">
                <a:solidFill>
                  <a:schemeClr val="bg1"/>
                </a:solidFill>
              </a:rPr>
              <a:t>E</a:t>
            </a:r>
            <a:r>
              <a:rPr lang="en-GB" dirty="0" smtClean="0">
                <a:solidFill>
                  <a:schemeClr val="bg1"/>
                </a:solidFill>
              </a:rPr>
              <a:t>xplain techniques (how does writer do this?)</a:t>
            </a:r>
          </a:p>
        </p:txBody>
      </p:sp>
      <p:sp>
        <p:nvSpPr>
          <p:cNvPr id="5" name="Content Placeholder 2"/>
          <p:cNvSpPr txBox="1">
            <a:spLocks/>
          </p:cNvSpPr>
          <p:nvPr/>
        </p:nvSpPr>
        <p:spPr>
          <a:xfrm>
            <a:off x="3048000" y="1524000"/>
            <a:ext cx="3124200" cy="5334000"/>
          </a:xfrm>
          <a:prstGeom prst="rect">
            <a:avLst/>
          </a:prstGeom>
        </p:spPr>
        <p:txBody>
          <a:bodyPr vert="horz" lIns="91440" tIns="45720" rIns="91440" bIns="45720" rtlCol="0">
            <a:normAutofit fontScale="5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4400" b="1" noProof="0" dirty="0" smtClean="0">
                <a:solidFill>
                  <a:schemeClr val="bg1"/>
                </a:solidFill>
              </a:rPr>
              <a:t>MPs-PCQEL</a:t>
            </a:r>
            <a:endParaRPr kumimoji="0" lang="en-GB" sz="44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700" b="0" i="0" u="none" strike="noStrike" kern="1200" cap="none" spc="0" normalizeH="0" baseline="0" noProof="0" dirty="0" smtClean="0">
                <a:ln>
                  <a:noFill/>
                </a:ln>
                <a:solidFill>
                  <a:schemeClr val="bg1"/>
                </a:solidFill>
                <a:effectLst/>
                <a:uLnTx/>
                <a:uFillTx/>
                <a:latin typeface="+mn-lt"/>
                <a:ea typeface="+mn-ea"/>
                <a:cs typeface="+mn-cs"/>
              </a:rPr>
              <a:t>P</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oint-(topic sentence-what are you writing about in this paragraph?)</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700" b="0" i="0" u="none" strike="noStrike" kern="1200" cap="none" spc="0" normalizeH="0" baseline="0" noProof="0" dirty="0" smtClean="0">
                <a:ln>
                  <a:noFill/>
                </a:ln>
                <a:solidFill>
                  <a:schemeClr val="bg1"/>
                </a:solidFill>
                <a:effectLst/>
                <a:uLnTx/>
                <a:uFillTx/>
                <a:latin typeface="+mn-lt"/>
                <a:ea typeface="+mn-ea"/>
                <a:cs typeface="+mn-cs"/>
              </a:rPr>
              <a:t>C</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ontext- (when in the play does this take place? What’s going on at that point?)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700" b="0" i="0" u="none" strike="noStrike" kern="1200" cap="none" spc="0" normalizeH="0" baseline="0" noProof="0" dirty="0" smtClean="0">
                <a:ln>
                  <a:noFill/>
                </a:ln>
                <a:solidFill>
                  <a:schemeClr val="bg1"/>
                </a:solidFill>
                <a:effectLst/>
                <a:uLnTx/>
                <a:uFillTx/>
                <a:latin typeface="+mn-lt"/>
                <a:ea typeface="+mn-ea"/>
                <a:cs typeface="+mn-cs"/>
              </a:rPr>
              <a:t>Q</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uotation-(appropriate evidence)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200" b="0" i="0" u="none" strike="noStrike" kern="1200" cap="none" spc="0" normalizeH="0" baseline="0" noProof="0" dirty="0" smtClean="0">
                <a:ln>
                  <a:noFill/>
                </a:ln>
                <a:solidFill>
                  <a:schemeClr val="bg1"/>
                </a:solidFill>
                <a:effectLst/>
                <a:uLnTx/>
                <a:uFillTx/>
                <a:latin typeface="+mn-lt"/>
                <a:ea typeface="+mn-ea"/>
                <a:cs typeface="+mn-cs"/>
              </a:rPr>
              <a:t>E</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xplanation-(what does this quotation tell us? Explain key techniques used, why they are important)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200" b="0" i="0" u="none" strike="noStrike" kern="1200" cap="none" spc="0" normalizeH="0" baseline="0" noProof="0" dirty="0" smtClean="0">
                <a:ln>
                  <a:noFill/>
                </a:ln>
                <a:solidFill>
                  <a:schemeClr val="bg1"/>
                </a:solidFill>
                <a:effectLst/>
                <a:uLnTx/>
                <a:uFillTx/>
                <a:latin typeface="+mn-lt"/>
                <a:ea typeface="+mn-ea"/>
                <a:cs typeface="+mn-cs"/>
              </a:rPr>
              <a:t>L</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ink to Q-(why is this important to your overall point? How does it relate to the wider ideas/themes?)</a:t>
            </a: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Content Placeholder 2"/>
          <p:cNvSpPr txBox="1">
            <a:spLocks/>
          </p:cNvSpPr>
          <p:nvPr/>
        </p:nvSpPr>
        <p:spPr>
          <a:xfrm>
            <a:off x="6096000" y="1524000"/>
            <a:ext cx="2743200" cy="5105400"/>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smtClean="0">
                <a:ln>
                  <a:noFill/>
                </a:ln>
                <a:solidFill>
                  <a:schemeClr val="bg1"/>
                </a:solidFill>
                <a:effectLst/>
                <a:uLnTx/>
                <a:uFillTx/>
                <a:latin typeface="+mn-lt"/>
                <a:ea typeface="+mn-ea"/>
                <a:cs typeface="+mn-cs"/>
              </a:rPr>
              <a:t>CONCLUSION-SERVE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bg1"/>
                </a:solidFill>
                <a:effectLst/>
                <a:uLnTx/>
                <a:uFillTx/>
                <a:latin typeface="+mn-lt"/>
                <a:ea typeface="+mn-ea"/>
                <a:cs typeface="+mn-cs"/>
              </a:rPr>
              <a:t>S</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ummarise the points you have made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bg1"/>
                </a:solidFill>
                <a:effectLst/>
                <a:uLnTx/>
                <a:uFillTx/>
                <a:latin typeface="+mn-lt"/>
                <a:ea typeface="+mn-ea"/>
                <a:cs typeface="+mn-cs"/>
              </a:rPr>
              <a:t>E</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valuate writer’s message (link to themes)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bg1"/>
                </a:solidFill>
                <a:effectLst/>
                <a:uLnTx/>
                <a:uFillTx/>
                <a:latin typeface="+mn-lt"/>
                <a:ea typeface="+mn-ea"/>
                <a:cs typeface="+mn-cs"/>
              </a:rPr>
              <a:t>R</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efer back to the question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400" b="0" i="0" u="none" strike="noStrike" kern="1200" cap="none" spc="0" normalizeH="0" baseline="0" noProof="0" dirty="0" smtClean="0">
                <a:ln>
                  <a:noFill/>
                </a:ln>
                <a:solidFill>
                  <a:schemeClr val="bg1"/>
                </a:solidFill>
                <a:effectLst/>
                <a:uLnTx/>
                <a:uFillTx/>
                <a:latin typeface="+mn-lt"/>
                <a:ea typeface="+mn-ea"/>
                <a:cs typeface="+mn-cs"/>
              </a:rPr>
              <a:t>V</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ary your expression (don’t repeat yourself)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5800" b="0" i="0" u="none" strike="noStrike" kern="1200" cap="none" spc="0" normalizeH="0" baseline="0" noProof="0" dirty="0" smtClean="0">
                <a:ln>
                  <a:noFill/>
                </a:ln>
                <a:solidFill>
                  <a:schemeClr val="bg1"/>
                </a:solidFill>
                <a:effectLst/>
                <a:uLnTx/>
                <a:uFillTx/>
                <a:latin typeface="+mn-lt"/>
                <a:ea typeface="+mn-ea"/>
                <a:cs typeface="+mn-cs"/>
              </a:rPr>
              <a:t>E</a:t>
            </a:r>
            <a:r>
              <a:rPr kumimoji="0" lang="en-GB" sz="3200" b="0" i="0" u="none" strike="noStrike" kern="1200" cap="none" spc="0" normalizeH="0" baseline="0" noProof="0" dirty="0" smtClean="0">
                <a:ln>
                  <a:noFill/>
                </a:ln>
                <a:solidFill>
                  <a:schemeClr val="bg1"/>
                </a:solidFill>
                <a:effectLst/>
                <a:uLnTx/>
                <a:uFillTx/>
                <a:latin typeface="+mn-lt"/>
                <a:ea typeface="+mn-ea"/>
                <a:cs typeface="+mn-cs"/>
              </a:rPr>
              <a:t>xpress an opinion (appreciation of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913021539"/>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a:bodyPr>
          <a:lstStyle/>
          <a:p>
            <a:pPr eaLnBrk="1" hangingPunct="1"/>
            <a:r>
              <a:rPr lang="en-GB" altLang="en-US" sz="4000" b="1" u="sng" dirty="0">
                <a:solidFill>
                  <a:schemeClr val="bg1">
                    <a:lumMod val="95000"/>
                  </a:schemeClr>
                </a:solidFill>
              </a:rPr>
              <a:t>A View From The </a:t>
            </a:r>
            <a:r>
              <a:rPr lang="en-GB" altLang="en-US" sz="4000" b="1" u="sng" dirty="0" smtClean="0">
                <a:solidFill>
                  <a:schemeClr val="bg1">
                    <a:lumMod val="95000"/>
                  </a:schemeClr>
                </a:solidFill>
              </a:rPr>
              <a:t>Bridge-Theme Essay</a:t>
            </a:r>
            <a:endParaRPr lang="en-US" altLang="en-US" sz="4000" b="1" u="sng" dirty="0">
              <a:solidFill>
                <a:schemeClr val="bg1">
                  <a:lumMod val="95000"/>
                </a:schemeClr>
              </a:solidFill>
            </a:endParaRPr>
          </a:p>
        </p:txBody>
      </p:sp>
      <p:pic>
        <p:nvPicPr>
          <p:cNvPr id="2051" name="Picture 6" descr="image: postcard of Brooklyn Brid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86063" y="2347913"/>
            <a:ext cx="3571875" cy="3028950"/>
          </a:xfrm>
          <a:noFill/>
        </p:spPr>
      </p:pic>
    </p:spTree>
    <p:extLst>
      <p:ext uri="{BB962C8B-B14F-4D97-AF65-F5344CB8AC3E}">
        <p14:creationId xmlns:p14="http://schemas.microsoft.com/office/powerpoint/2010/main" val="730410754"/>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Theme Q</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dirty="0">
                <a:solidFill>
                  <a:schemeClr val="bg1"/>
                </a:solidFill>
              </a:rPr>
              <a:t>Choose a play which explores an important issues or issues within society. </a:t>
            </a:r>
            <a:endParaRPr lang="en-GB" dirty="0" smtClean="0">
              <a:solidFill>
                <a:schemeClr val="bg1"/>
              </a:solidFill>
            </a:endParaRPr>
          </a:p>
          <a:p>
            <a:pPr marL="0" indent="0">
              <a:buNone/>
            </a:pPr>
            <a:endParaRPr lang="en-GB" dirty="0">
              <a:solidFill>
                <a:schemeClr val="bg1"/>
              </a:solidFill>
            </a:endParaRPr>
          </a:p>
          <a:p>
            <a:pPr marL="0" indent="0">
              <a:buNone/>
            </a:pPr>
            <a:r>
              <a:rPr lang="en-GB" dirty="0">
                <a:solidFill>
                  <a:schemeClr val="bg1"/>
                </a:solidFill>
              </a:rPr>
              <a:t>Briefly explain the nature of the issue(s) and discuss how the dramatist's presentation of the issue(s) contributed to your appreciation of the play as a whole.</a:t>
            </a:r>
          </a:p>
          <a:p>
            <a:endParaRPr lang="en-GB" dirty="0">
              <a:solidFill>
                <a:schemeClr val="bg1"/>
              </a:solidFill>
            </a:endParaRPr>
          </a:p>
        </p:txBody>
      </p:sp>
    </p:spTree>
    <p:extLst>
      <p:ext uri="{BB962C8B-B14F-4D97-AF65-F5344CB8AC3E}">
        <p14:creationId xmlns:p14="http://schemas.microsoft.com/office/powerpoint/2010/main" val="589483761"/>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Format of a Theme Essay</a:t>
            </a:r>
            <a:endParaRPr lang="en-GB" dirty="0">
              <a:solidFill>
                <a:schemeClr val="bg1"/>
              </a:solidFill>
            </a:endParaRPr>
          </a:p>
        </p:txBody>
      </p:sp>
      <p:sp>
        <p:nvSpPr>
          <p:cNvPr id="4" name="Rectangle 3"/>
          <p:cNvSpPr/>
          <p:nvPr/>
        </p:nvSpPr>
        <p:spPr>
          <a:xfrm>
            <a:off x="381000" y="144780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200400" y="1439883"/>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6324600" y="147353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313714" y="327660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581400" y="327660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33400" y="327660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a:stCxn id="4" idx="3"/>
            <a:endCxn id="5" idx="1"/>
          </p:cNvCxnSpPr>
          <p:nvPr/>
        </p:nvCxnSpPr>
        <p:spPr>
          <a:xfrm flipV="1">
            <a:off x="2743200" y="2049483"/>
            <a:ext cx="457200" cy="7917"/>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2179122"/>
            <a:ext cx="914400" cy="1"/>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p:cNvCxnSpPr>
          <p:nvPr/>
        </p:nvCxnSpPr>
        <p:spPr>
          <a:xfrm>
            <a:off x="7505700" y="2692730"/>
            <a:ext cx="0" cy="576943"/>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943600" y="3733800"/>
            <a:ext cx="457200" cy="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9" idx="3"/>
          </p:cNvCxnSpPr>
          <p:nvPr/>
        </p:nvCxnSpPr>
        <p:spPr>
          <a:xfrm flipH="1" flipV="1">
            <a:off x="2895600" y="3886200"/>
            <a:ext cx="685800" cy="2969"/>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 y="1600200"/>
            <a:ext cx="2057400" cy="523220"/>
          </a:xfrm>
          <a:prstGeom prst="rect">
            <a:avLst/>
          </a:prstGeom>
          <a:noFill/>
        </p:spPr>
        <p:txBody>
          <a:bodyPr wrap="square" rtlCol="0">
            <a:spAutoFit/>
          </a:bodyPr>
          <a:lstStyle/>
          <a:p>
            <a:pPr algn="ctr"/>
            <a:r>
              <a:rPr lang="en-GB" sz="2800" dirty="0" smtClean="0"/>
              <a:t>Introduction</a:t>
            </a:r>
            <a:endParaRPr lang="en-GB" sz="2800" dirty="0"/>
          </a:p>
        </p:txBody>
      </p:sp>
      <p:sp>
        <p:nvSpPr>
          <p:cNvPr id="24" name="TextBox 23"/>
          <p:cNvSpPr txBox="1"/>
          <p:nvPr/>
        </p:nvSpPr>
        <p:spPr>
          <a:xfrm>
            <a:off x="3352800" y="1549568"/>
            <a:ext cx="2057400" cy="1015663"/>
          </a:xfrm>
          <a:prstGeom prst="rect">
            <a:avLst/>
          </a:prstGeom>
          <a:noFill/>
        </p:spPr>
        <p:txBody>
          <a:bodyPr wrap="square" rtlCol="0">
            <a:spAutoFit/>
          </a:bodyPr>
          <a:lstStyle/>
          <a:p>
            <a:pPr algn="ctr"/>
            <a:r>
              <a:rPr lang="en-GB" sz="2000" dirty="0" smtClean="0"/>
              <a:t>Main Paragraph 1-establishing theme (opening)</a:t>
            </a:r>
            <a:endParaRPr lang="en-GB" sz="2000" dirty="0"/>
          </a:p>
        </p:txBody>
      </p:sp>
      <p:sp>
        <p:nvSpPr>
          <p:cNvPr id="25" name="TextBox 24"/>
          <p:cNvSpPr txBox="1"/>
          <p:nvPr/>
        </p:nvSpPr>
        <p:spPr>
          <a:xfrm>
            <a:off x="6466114" y="1421410"/>
            <a:ext cx="2057400" cy="1323439"/>
          </a:xfrm>
          <a:prstGeom prst="rect">
            <a:avLst/>
          </a:prstGeom>
          <a:noFill/>
        </p:spPr>
        <p:txBody>
          <a:bodyPr wrap="square" rtlCol="0">
            <a:spAutoFit/>
          </a:bodyPr>
          <a:lstStyle/>
          <a:p>
            <a:pPr algn="ctr"/>
            <a:r>
              <a:rPr lang="en-GB" sz="1600" dirty="0" smtClean="0"/>
              <a:t>Main Paragraph 2-development of character-Eddie(opening; speaking to C about R)</a:t>
            </a:r>
            <a:endParaRPr lang="en-GB" sz="1600" dirty="0"/>
          </a:p>
        </p:txBody>
      </p:sp>
      <p:sp>
        <p:nvSpPr>
          <p:cNvPr id="26" name="TextBox 25"/>
          <p:cNvSpPr txBox="1"/>
          <p:nvPr/>
        </p:nvSpPr>
        <p:spPr>
          <a:xfrm>
            <a:off x="6458197" y="3305827"/>
            <a:ext cx="2057400" cy="1015663"/>
          </a:xfrm>
          <a:prstGeom prst="rect">
            <a:avLst/>
          </a:prstGeom>
          <a:noFill/>
        </p:spPr>
        <p:txBody>
          <a:bodyPr wrap="square" rtlCol="0">
            <a:spAutoFit/>
          </a:bodyPr>
          <a:lstStyle/>
          <a:p>
            <a:pPr algn="ctr"/>
            <a:r>
              <a:rPr lang="en-GB" sz="2000" dirty="0" smtClean="0"/>
              <a:t>Main Paragraph 3-turning point (Alfieri’s office)</a:t>
            </a:r>
            <a:endParaRPr lang="en-GB" sz="2000" dirty="0"/>
          </a:p>
        </p:txBody>
      </p:sp>
      <p:sp>
        <p:nvSpPr>
          <p:cNvPr id="27" name="TextBox 26"/>
          <p:cNvSpPr txBox="1"/>
          <p:nvPr/>
        </p:nvSpPr>
        <p:spPr>
          <a:xfrm>
            <a:off x="3733800" y="3305827"/>
            <a:ext cx="2057400" cy="1015663"/>
          </a:xfrm>
          <a:prstGeom prst="rect">
            <a:avLst/>
          </a:prstGeom>
          <a:noFill/>
        </p:spPr>
        <p:txBody>
          <a:bodyPr wrap="square" rtlCol="0">
            <a:spAutoFit/>
          </a:bodyPr>
          <a:lstStyle/>
          <a:p>
            <a:pPr algn="ctr"/>
            <a:r>
              <a:rPr lang="en-GB" sz="2000" dirty="0" smtClean="0"/>
              <a:t>Main Paragraph 4-key scene (ending)</a:t>
            </a:r>
            <a:endParaRPr lang="en-GB" sz="2000" dirty="0"/>
          </a:p>
        </p:txBody>
      </p:sp>
      <p:sp>
        <p:nvSpPr>
          <p:cNvPr id="31" name="TextBox 30"/>
          <p:cNvSpPr txBox="1"/>
          <p:nvPr/>
        </p:nvSpPr>
        <p:spPr>
          <a:xfrm>
            <a:off x="554182" y="3543971"/>
            <a:ext cx="2057400" cy="523220"/>
          </a:xfrm>
          <a:prstGeom prst="rect">
            <a:avLst/>
          </a:prstGeom>
          <a:noFill/>
        </p:spPr>
        <p:txBody>
          <a:bodyPr wrap="square" rtlCol="0">
            <a:spAutoFit/>
          </a:bodyPr>
          <a:lstStyle/>
          <a:p>
            <a:pPr algn="ctr"/>
            <a:r>
              <a:rPr lang="en-GB" sz="2800" dirty="0" smtClean="0"/>
              <a:t>Conclusion</a:t>
            </a:r>
            <a:endParaRPr lang="en-GB" sz="2800" dirty="0"/>
          </a:p>
        </p:txBody>
      </p:sp>
    </p:spTree>
    <p:extLst>
      <p:ext uri="{BB962C8B-B14F-4D97-AF65-F5344CB8AC3E}">
        <p14:creationId xmlns:p14="http://schemas.microsoft.com/office/powerpoint/2010/main" val="3295851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Arthur Miller-A Brief History</a:t>
            </a:r>
            <a:endParaRPr lang="en-GB" dirty="0">
              <a:solidFill>
                <a:schemeClr val="bg1">
                  <a:lumMod val="95000"/>
                </a:schemeClr>
              </a:solidFill>
            </a:endParaRPr>
          </a:p>
        </p:txBody>
      </p:sp>
      <p:sp>
        <p:nvSpPr>
          <p:cNvPr id="3" name="Content Placeholder 2"/>
          <p:cNvSpPr>
            <a:spLocks noGrp="1"/>
          </p:cNvSpPr>
          <p:nvPr>
            <p:ph idx="1"/>
          </p:nvPr>
        </p:nvSpPr>
        <p:spPr>
          <a:xfrm>
            <a:off x="457200" y="1600200"/>
            <a:ext cx="6096000" cy="4525963"/>
          </a:xfrm>
        </p:spPr>
        <p:txBody>
          <a:bodyPr>
            <a:normAutofit fontScale="85000" lnSpcReduction="10000"/>
          </a:bodyPr>
          <a:lstStyle/>
          <a:p>
            <a:r>
              <a:rPr lang="en-GB" dirty="0" smtClean="0">
                <a:solidFill>
                  <a:schemeClr val="bg1">
                    <a:lumMod val="95000"/>
                  </a:schemeClr>
                </a:solidFill>
              </a:rPr>
              <a:t>Born in New York to Polish immigrant parents in 1915-lived in Brooklyn</a:t>
            </a:r>
          </a:p>
          <a:p>
            <a:pPr marL="0" indent="0">
              <a:buNone/>
            </a:pPr>
            <a:endParaRPr lang="en-GB" dirty="0" smtClean="0">
              <a:solidFill>
                <a:schemeClr val="bg1">
                  <a:lumMod val="95000"/>
                </a:schemeClr>
              </a:solidFill>
            </a:endParaRPr>
          </a:p>
          <a:p>
            <a:r>
              <a:rPr lang="en-US" altLang="en-US" dirty="0" smtClean="0">
                <a:solidFill>
                  <a:schemeClr val="bg1">
                    <a:lumMod val="95000"/>
                  </a:schemeClr>
                </a:solidFill>
              </a:rPr>
              <a:t>Famous works:</a:t>
            </a:r>
          </a:p>
          <a:p>
            <a:pPr marL="0" indent="0">
              <a:buNone/>
            </a:pPr>
            <a:r>
              <a:rPr lang="en-US" altLang="en-US" dirty="0" smtClean="0">
                <a:solidFill>
                  <a:schemeClr val="bg1">
                    <a:lumMod val="95000"/>
                  </a:schemeClr>
                </a:solidFill>
              </a:rPr>
              <a:t>-The Crucible</a:t>
            </a:r>
          </a:p>
          <a:p>
            <a:pPr marL="0" indent="0">
              <a:buNone/>
            </a:pPr>
            <a:r>
              <a:rPr lang="en-US" altLang="en-US" dirty="0" smtClean="0">
                <a:solidFill>
                  <a:schemeClr val="bg1">
                    <a:lumMod val="95000"/>
                  </a:schemeClr>
                </a:solidFill>
              </a:rPr>
              <a:t>-All My Sons</a:t>
            </a:r>
          </a:p>
          <a:p>
            <a:pPr marL="0" indent="0">
              <a:buNone/>
            </a:pPr>
            <a:r>
              <a:rPr lang="en-US" altLang="en-US" dirty="0" smtClean="0">
                <a:solidFill>
                  <a:schemeClr val="bg1">
                    <a:lumMod val="95000"/>
                  </a:schemeClr>
                </a:solidFill>
              </a:rPr>
              <a:t>-Death of a Salesman</a:t>
            </a:r>
          </a:p>
          <a:p>
            <a:pPr marL="0" indent="0">
              <a:buNone/>
            </a:pPr>
            <a:endParaRPr lang="en-US" altLang="en-US" dirty="0" smtClean="0">
              <a:solidFill>
                <a:schemeClr val="bg1">
                  <a:lumMod val="95000"/>
                </a:schemeClr>
              </a:solidFill>
            </a:endParaRPr>
          </a:p>
          <a:p>
            <a:r>
              <a:rPr lang="en-US" altLang="en-US" dirty="0" smtClean="0">
                <a:solidFill>
                  <a:schemeClr val="bg1">
                    <a:lumMod val="95000"/>
                  </a:schemeClr>
                </a:solidFill>
              </a:rPr>
              <a:t>Married three times, once to Marilyn Monroe</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3764" y="2258220"/>
            <a:ext cx="1964531" cy="17430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427514"/>
            <a:ext cx="1285875" cy="2667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693" y="4433888"/>
            <a:ext cx="2822308" cy="2397120"/>
          </a:xfrm>
          <a:prstGeom prst="rect">
            <a:avLst/>
          </a:prstGeom>
        </p:spPr>
      </p:pic>
    </p:spTree>
    <p:extLst>
      <p:ext uri="{BB962C8B-B14F-4D97-AF65-F5344CB8AC3E}">
        <p14:creationId xmlns:p14="http://schemas.microsoft.com/office/powerpoint/2010/main" val="1587181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After each section studied, we will analyse key quotations that demonstrate:</a:t>
            </a:r>
          </a:p>
          <a:p>
            <a:pPr lvl="1"/>
            <a:r>
              <a:rPr lang="en-GB" dirty="0" smtClean="0">
                <a:solidFill>
                  <a:schemeClr val="bg1"/>
                </a:solidFill>
              </a:rPr>
              <a:t>Characterisation</a:t>
            </a:r>
          </a:p>
          <a:p>
            <a:pPr lvl="1"/>
            <a:r>
              <a:rPr lang="en-GB" dirty="0" smtClean="0">
                <a:solidFill>
                  <a:schemeClr val="bg1"/>
                </a:solidFill>
              </a:rPr>
              <a:t>Key themes</a:t>
            </a:r>
          </a:p>
          <a:p>
            <a:pPr lvl="1"/>
            <a:r>
              <a:rPr lang="en-GB" dirty="0" smtClean="0">
                <a:solidFill>
                  <a:schemeClr val="bg1"/>
                </a:solidFill>
              </a:rPr>
              <a:t>Setting</a:t>
            </a:r>
          </a:p>
          <a:p>
            <a:pPr lvl="1"/>
            <a:r>
              <a:rPr lang="en-GB" dirty="0" smtClean="0">
                <a:solidFill>
                  <a:schemeClr val="bg1"/>
                </a:solidFill>
              </a:rPr>
              <a:t>symbolism</a:t>
            </a:r>
            <a:endParaRPr lang="en-GB" dirty="0">
              <a:solidFill>
                <a:schemeClr val="bg1"/>
              </a:solidFill>
            </a:endParaRPr>
          </a:p>
        </p:txBody>
      </p:sp>
    </p:spTree>
    <p:extLst>
      <p:ext uri="{BB962C8B-B14F-4D97-AF65-F5344CB8AC3E}">
        <p14:creationId xmlns:p14="http://schemas.microsoft.com/office/powerpoint/2010/main" val="3701018315"/>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a:solidFill>
                  <a:schemeClr val="bg1">
                    <a:lumMod val="95000"/>
                  </a:schemeClr>
                </a:solidFill>
              </a:rPr>
              <a:t>A View From The </a:t>
            </a:r>
            <a:r>
              <a:rPr lang="en-GB" altLang="en-US" sz="4000" b="1" u="sng" dirty="0" smtClean="0">
                <a:solidFill>
                  <a:schemeClr val="bg1">
                    <a:lumMod val="95000"/>
                  </a:schemeClr>
                </a:solidFill>
              </a:rPr>
              <a:t>Bridge-Conflict Essay</a:t>
            </a:r>
            <a:endParaRPr lang="en-US" altLang="en-US" sz="4000" b="1" u="sng" dirty="0">
              <a:solidFill>
                <a:schemeClr val="bg1">
                  <a:lumMod val="95000"/>
                </a:schemeClr>
              </a:solidFill>
            </a:endParaRPr>
          </a:p>
        </p:txBody>
      </p:sp>
      <p:pic>
        <p:nvPicPr>
          <p:cNvPr id="2051" name="Picture 6" descr="image: postcard of Brooklyn Brid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86063" y="2347913"/>
            <a:ext cx="3571875" cy="3028950"/>
          </a:xfrm>
          <a:noFill/>
        </p:spPr>
      </p:pic>
    </p:spTree>
    <p:extLst>
      <p:ext uri="{BB962C8B-B14F-4D97-AF65-F5344CB8AC3E}">
        <p14:creationId xmlns:p14="http://schemas.microsoft.com/office/powerpoint/2010/main" val="3014317516"/>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Previous Conflict Qs</a:t>
            </a:r>
            <a:endParaRPr lang="en-GB"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solidFill>
                  <a:schemeClr val="bg1"/>
                </a:solidFill>
              </a:rPr>
              <a:t> </a:t>
            </a:r>
            <a:r>
              <a:rPr lang="en-GB" dirty="0">
                <a:solidFill>
                  <a:schemeClr val="bg1"/>
                </a:solidFill>
              </a:rPr>
              <a:t>Choose a play in which a central character is in conflict with or rejects another character.</a:t>
            </a:r>
          </a:p>
          <a:p>
            <a:pPr marL="0" indent="0">
              <a:buNone/>
            </a:pPr>
            <a:r>
              <a:rPr lang="en-GB" dirty="0">
                <a:solidFill>
                  <a:schemeClr val="bg1"/>
                </a:solidFill>
              </a:rPr>
              <a:t>Briefly explain the circumstances of the conflict or rejection and go on to discuss the consequences of this conflict or rejection for the play as a whole</a:t>
            </a:r>
            <a:r>
              <a:rPr lang="en-GB" dirty="0" smtClean="0">
                <a:solidFill>
                  <a:schemeClr val="bg1"/>
                </a:solidFill>
              </a:rPr>
              <a:t>.</a:t>
            </a:r>
          </a:p>
          <a:p>
            <a:pPr marL="0" indent="0">
              <a:buNone/>
            </a:pPr>
            <a:endParaRPr lang="en-GB" dirty="0">
              <a:solidFill>
                <a:schemeClr val="bg1"/>
              </a:solidFill>
            </a:endParaRPr>
          </a:p>
          <a:p>
            <a:pPr marL="0" indent="0">
              <a:buNone/>
            </a:pPr>
            <a:r>
              <a:rPr lang="en-GB" dirty="0" smtClean="0">
                <a:solidFill>
                  <a:schemeClr val="bg1"/>
                </a:solidFill>
              </a:rPr>
              <a:t> </a:t>
            </a:r>
            <a:r>
              <a:rPr lang="en-GB" dirty="0">
                <a:solidFill>
                  <a:schemeClr val="bg1"/>
                </a:solidFill>
              </a:rPr>
              <a:t>Choose a play in which the conflict between two characters in as important feature. </a:t>
            </a:r>
          </a:p>
          <a:p>
            <a:pPr marL="0" indent="0">
              <a:buNone/>
            </a:pPr>
            <a:r>
              <a:rPr lang="en-GB" dirty="0">
                <a:solidFill>
                  <a:schemeClr val="bg1"/>
                </a:solidFill>
              </a:rPr>
              <a:t>Briefly explain the nature of this conflict and discuss how the dramatist's presentation of this feature enhances your understanding of the play as a whole.</a:t>
            </a:r>
          </a:p>
          <a:p>
            <a:endParaRPr lang="en-GB" dirty="0">
              <a:solidFill>
                <a:schemeClr val="bg1"/>
              </a:solidFill>
            </a:endParaRPr>
          </a:p>
        </p:txBody>
      </p:sp>
    </p:spTree>
    <p:extLst>
      <p:ext uri="{BB962C8B-B14F-4D97-AF65-F5344CB8AC3E}">
        <p14:creationId xmlns:p14="http://schemas.microsoft.com/office/powerpoint/2010/main" val="79125740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 Conflict Q</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dirty="0">
                <a:solidFill>
                  <a:schemeClr val="bg1"/>
                </a:solidFill>
              </a:rPr>
              <a:t>Choose a play in which the conflict between two characters in as important feature. </a:t>
            </a:r>
          </a:p>
          <a:p>
            <a:pPr marL="0" indent="0">
              <a:buNone/>
            </a:pPr>
            <a:endParaRPr lang="en-GB" dirty="0">
              <a:solidFill>
                <a:schemeClr val="bg1"/>
              </a:solidFill>
            </a:endParaRPr>
          </a:p>
          <a:p>
            <a:pPr marL="0" indent="0">
              <a:buNone/>
            </a:pPr>
            <a:r>
              <a:rPr lang="en-GB" dirty="0">
                <a:solidFill>
                  <a:schemeClr val="bg1"/>
                </a:solidFill>
              </a:rPr>
              <a:t>Briefly explain the nature of this conflict and discuss how the dramatist's presentation of this feature enhances your understanding of the play as a whole.</a:t>
            </a:r>
          </a:p>
          <a:p>
            <a:endParaRPr lang="en-GB" dirty="0">
              <a:solidFill>
                <a:schemeClr val="bg1"/>
              </a:solidFill>
            </a:endParaRPr>
          </a:p>
        </p:txBody>
      </p:sp>
    </p:spTree>
    <p:extLst>
      <p:ext uri="{BB962C8B-B14F-4D97-AF65-F5344CB8AC3E}">
        <p14:creationId xmlns:p14="http://schemas.microsoft.com/office/powerpoint/2010/main" val="172019356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Format of a Theme Essay</a:t>
            </a:r>
            <a:endParaRPr lang="en-GB" dirty="0">
              <a:solidFill>
                <a:schemeClr val="bg1"/>
              </a:solidFill>
            </a:endParaRPr>
          </a:p>
        </p:txBody>
      </p:sp>
      <p:sp>
        <p:nvSpPr>
          <p:cNvPr id="4" name="Rectangle 3"/>
          <p:cNvSpPr/>
          <p:nvPr/>
        </p:nvSpPr>
        <p:spPr>
          <a:xfrm>
            <a:off x="381000" y="144780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200400" y="1439883"/>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6324600" y="147353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313714" y="327660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581400" y="327660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33400" y="3276600"/>
            <a:ext cx="2362200" cy="121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a:stCxn id="4" idx="3"/>
            <a:endCxn id="5" idx="1"/>
          </p:cNvCxnSpPr>
          <p:nvPr/>
        </p:nvCxnSpPr>
        <p:spPr>
          <a:xfrm flipV="1">
            <a:off x="2743200" y="2049483"/>
            <a:ext cx="457200" cy="7917"/>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2179122"/>
            <a:ext cx="914400" cy="1"/>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p:cNvCxnSpPr>
          <p:nvPr/>
        </p:nvCxnSpPr>
        <p:spPr>
          <a:xfrm>
            <a:off x="7505700" y="2692730"/>
            <a:ext cx="0" cy="576943"/>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943600" y="3733800"/>
            <a:ext cx="457200" cy="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9" idx="3"/>
          </p:cNvCxnSpPr>
          <p:nvPr/>
        </p:nvCxnSpPr>
        <p:spPr>
          <a:xfrm flipH="1" flipV="1">
            <a:off x="2895600" y="3886200"/>
            <a:ext cx="685800" cy="2969"/>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 y="1600200"/>
            <a:ext cx="2057400" cy="523220"/>
          </a:xfrm>
          <a:prstGeom prst="rect">
            <a:avLst/>
          </a:prstGeom>
          <a:noFill/>
        </p:spPr>
        <p:txBody>
          <a:bodyPr wrap="square" rtlCol="0">
            <a:spAutoFit/>
          </a:bodyPr>
          <a:lstStyle/>
          <a:p>
            <a:pPr algn="ctr"/>
            <a:r>
              <a:rPr lang="en-GB" sz="2800" dirty="0" smtClean="0"/>
              <a:t>Introduction</a:t>
            </a:r>
            <a:endParaRPr lang="en-GB" sz="2800" dirty="0"/>
          </a:p>
        </p:txBody>
      </p:sp>
      <p:sp>
        <p:nvSpPr>
          <p:cNvPr id="24" name="TextBox 23"/>
          <p:cNvSpPr txBox="1"/>
          <p:nvPr/>
        </p:nvSpPr>
        <p:spPr>
          <a:xfrm>
            <a:off x="3352800" y="1549568"/>
            <a:ext cx="2057400" cy="1015663"/>
          </a:xfrm>
          <a:prstGeom prst="rect">
            <a:avLst/>
          </a:prstGeom>
          <a:noFill/>
        </p:spPr>
        <p:txBody>
          <a:bodyPr wrap="square" rtlCol="0">
            <a:spAutoFit/>
          </a:bodyPr>
          <a:lstStyle/>
          <a:p>
            <a:pPr algn="ctr"/>
            <a:r>
              <a:rPr lang="en-GB" sz="2000" dirty="0" smtClean="0"/>
              <a:t>Main Paragraph 1-establishing conflict-R&amp;E</a:t>
            </a:r>
            <a:endParaRPr lang="en-GB" sz="2000" dirty="0"/>
          </a:p>
        </p:txBody>
      </p:sp>
      <p:sp>
        <p:nvSpPr>
          <p:cNvPr id="25" name="TextBox 24"/>
          <p:cNvSpPr txBox="1"/>
          <p:nvPr/>
        </p:nvSpPr>
        <p:spPr>
          <a:xfrm>
            <a:off x="6466114" y="1421410"/>
            <a:ext cx="2057400" cy="1323439"/>
          </a:xfrm>
          <a:prstGeom prst="rect">
            <a:avLst/>
          </a:prstGeom>
          <a:noFill/>
        </p:spPr>
        <p:txBody>
          <a:bodyPr wrap="square" rtlCol="0">
            <a:spAutoFit/>
          </a:bodyPr>
          <a:lstStyle/>
          <a:p>
            <a:pPr algn="ctr"/>
            <a:r>
              <a:rPr lang="en-GB" sz="2000" dirty="0" smtClean="0"/>
              <a:t>Main Paragraph</a:t>
            </a:r>
            <a:r>
              <a:rPr lang="en-GB" sz="2000" dirty="0"/>
              <a:t> </a:t>
            </a:r>
            <a:r>
              <a:rPr lang="en-GB" sz="2000" dirty="0" smtClean="0"/>
              <a:t>2-developing conflict (E talking about R)</a:t>
            </a:r>
            <a:endParaRPr lang="en-GB" sz="2000" dirty="0"/>
          </a:p>
        </p:txBody>
      </p:sp>
      <p:sp>
        <p:nvSpPr>
          <p:cNvPr id="26" name="TextBox 25"/>
          <p:cNvSpPr txBox="1"/>
          <p:nvPr/>
        </p:nvSpPr>
        <p:spPr>
          <a:xfrm>
            <a:off x="6458197" y="3305827"/>
            <a:ext cx="2057400" cy="1015663"/>
          </a:xfrm>
          <a:prstGeom prst="rect">
            <a:avLst/>
          </a:prstGeom>
          <a:noFill/>
        </p:spPr>
        <p:txBody>
          <a:bodyPr wrap="square" rtlCol="0">
            <a:spAutoFit/>
          </a:bodyPr>
          <a:lstStyle/>
          <a:p>
            <a:pPr algn="ctr"/>
            <a:r>
              <a:rPr lang="en-GB" sz="2000" dirty="0" smtClean="0"/>
              <a:t>Main Paragraph 3-turning point (end of act 1)</a:t>
            </a:r>
            <a:endParaRPr lang="en-GB" sz="2000" dirty="0"/>
          </a:p>
        </p:txBody>
      </p:sp>
      <p:sp>
        <p:nvSpPr>
          <p:cNvPr id="27" name="TextBox 26"/>
          <p:cNvSpPr txBox="1"/>
          <p:nvPr/>
        </p:nvSpPr>
        <p:spPr>
          <a:xfrm>
            <a:off x="3733800" y="3305827"/>
            <a:ext cx="2057400" cy="1015663"/>
          </a:xfrm>
          <a:prstGeom prst="rect">
            <a:avLst/>
          </a:prstGeom>
          <a:noFill/>
        </p:spPr>
        <p:txBody>
          <a:bodyPr wrap="square" rtlCol="0">
            <a:spAutoFit/>
          </a:bodyPr>
          <a:lstStyle/>
          <a:p>
            <a:pPr algn="ctr"/>
            <a:r>
              <a:rPr lang="en-GB" sz="2000" dirty="0" smtClean="0"/>
              <a:t>Main Paragraph 4-key scene (ending)</a:t>
            </a:r>
            <a:endParaRPr lang="en-GB" sz="2000" dirty="0"/>
          </a:p>
        </p:txBody>
      </p:sp>
      <p:sp>
        <p:nvSpPr>
          <p:cNvPr id="31" name="TextBox 30"/>
          <p:cNvSpPr txBox="1"/>
          <p:nvPr/>
        </p:nvSpPr>
        <p:spPr>
          <a:xfrm>
            <a:off x="554182" y="3543971"/>
            <a:ext cx="2057400" cy="523220"/>
          </a:xfrm>
          <a:prstGeom prst="rect">
            <a:avLst/>
          </a:prstGeom>
          <a:noFill/>
        </p:spPr>
        <p:txBody>
          <a:bodyPr wrap="square" rtlCol="0">
            <a:spAutoFit/>
          </a:bodyPr>
          <a:lstStyle/>
          <a:p>
            <a:pPr algn="ctr"/>
            <a:r>
              <a:rPr lang="en-GB" sz="2800" dirty="0" smtClean="0"/>
              <a:t>Conclusion</a:t>
            </a:r>
            <a:endParaRPr lang="en-GB" sz="2800" dirty="0"/>
          </a:p>
        </p:txBody>
      </p:sp>
    </p:spTree>
    <p:extLst>
      <p:ext uri="{BB962C8B-B14F-4D97-AF65-F5344CB8AC3E}">
        <p14:creationId xmlns:p14="http://schemas.microsoft.com/office/powerpoint/2010/main" val="3986351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solidFill>
              </a:rPr>
              <a:t>Context</a:t>
            </a:r>
            <a:r>
              <a:rPr lang="en-GB" dirty="0" smtClean="0">
                <a:solidFill>
                  <a:schemeClr val="bg1"/>
                </a:solidFill>
              </a:rPr>
              <a:t>-what is happening at this point in the play</a:t>
            </a:r>
          </a:p>
          <a:p>
            <a:pPr marL="0" indent="0">
              <a:buNone/>
            </a:pP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n-important part of the play</a:t>
            </a:r>
          </a:p>
          <a:p>
            <a:pPr marL="0" indent="0">
              <a:buNone/>
            </a:pP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-what this quotation means, what it tells us about characters/themes/setting</a:t>
            </a:r>
            <a:endParaRPr lang="en-GB" dirty="0">
              <a:solidFill>
                <a:schemeClr val="bg1"/>
              </a:solidFill>
            </a:endParaRPr>
          </a:p>
        </p:txBody>
      </p:sp>
    </p:spTree>
    <p:extLst>
      <p:ext uri="{BB962C8B-B14F-4D97-AF65-F5344CB8AC3E}">
        <p14:creationId xmlns:p14="http://schemas.microsoft.com/office/powerpoint/2010/main" val="1642903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b="1" dirty="0" smtClean="0">
                <a:solidFill>
                  <a:schemeClr val="bg1"/>
                </a:solidFill>
              </a:rPr>
              <a:t>Context</a:t>
            </a:r>
          </a:p>
          <a:p>
            <a:pPr marL="0" indent="0">
              <a:buNone/>
            </a:pPr>
            <a:r>
              <a:rPr lang="en-GB" dirty="0" smtClean="0">
                <a:solidFill>
                  <a:schemeClr val="bg1"/>
                </a:solidFill>
              </a:rPr>
              <a:t>Alfieri’s opening monologue, describing the area of Red Hook</a:t>
            </a:r>
            <a:endParaRPr lang="en-GB" dirty="0">
              <a:solidFill>
                <a:schemeClr val="bg1"/>
              </a:solidFill>
            </a:endParaRPr>
          </a:p>
          <a:p>
            <a:pPr marL="0" indent="0">
              <a:buNone/>
            </a:pPr>
            <a:r>
              <a:rPr lang="en-GB" b="1" dirty="0" smtClean="0">
                <a:solidFill>
                  <a:schemeClr val="bg1"/>
                </a:solidFill>
              </a:rPr>
              <a:t>Quotation</a:t>
            </a:r>
          </a:p>
          <a:p>
            <a:pPr marL="0" indent="0">
              <a:buNone/>
            </a:pPr>
            <a:r>
              <a:rPr lang="en-GB" dirty="0">
                <a:solidFill>
                  <a:schemeClr val="bg1"/>
                </a:solidFill>
              </a:rPr>
              <a:t>“This is the gullet of New York, swallowing the tonnage of the world.” (</a:t>
            </a:r>
            <a:r>
              <a:rPr lang="en-GB" dirty="0" err="1">
                <a:solidFill>
                  <a:schemeClr val="bg1"/>
                </a:solidFill>
              </a:rPr>
              <a:t>pg</a:t>
            </a:r>
            <a:r>
              <a:rPr lang="en-GB" dirty="0">
                <a:solidFill>
                  <a:schemeClr val="bg1"/>
                </a:solidFill>
              </a:rPr>
              <a:t> 4</a:t>
            </a:r>
            <a:r>
              <a:rPr lang="en-GB" dirty="0" smtClean="0">
                <a:solidFill>
                  <a:schemeClr val="bg1"/>
                </a:solidFill>
              </a:rPr>
              <a:t>)</a:t>
            </a:r>
            <a:endParaRPr lang="en-GB" b="1" dirty="0" smtClean="0">
              <a:solidFill>
                <a:schemeClr val="bg1"/>
              </a:solidFill>
            </a:endParaRPr>
          </a:p>
          <a:p>
            <a:pPr marL="0" indent="0">
              <a:buNone/>
            </a:pPr>
            <a:r>
              <a:rPr lang="en-GB" b="1" dirty="0" smtClean="0">
                <a:solidFill>
                  <a:schemeClr val="bg1"/>
                </a:solidFill>
              </a:rPr>
              <a:t>Analysis</a:t>
            </a:r>
          </a:p>
          <a:p>
            <a:pPr marL="0" indent="0">
              <a:buNone/>
            </a:pPr>
            <a:r>
              <a:rPr lang="en-GB" dirty="0" smtClean="0">
                <a:solidFill>
                  <a:schemeClr val="bg1"/>
                </a:solidFill>
              </a:rPr>
              <a:t>gullet-=throat-Red Hook is at side of river Hudson (mouth of river)-ability to ‘swallow up’ migrating people and absorb into community-negative image, aggressive</a:t>
            </a:r>
            <a:endParaRPr lang="en-GB" dirty="0"/>
          </a:p>
        </p:txBody>
      </p:sp>
    </p:spTree>
    <p:extLst>
      <p:ext uri="{BB962C8B-B14F-4D97-AF65-F5344CB8AC3E}">
        <p14:creationId xmlns:p14="http://schemas.microsoft.com/office/powerpoint/2010/main" val="22898854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Quotations-Section 1</a:t>
            </a:r>
            <a:endParaRPr lang="en-GB" dirty="0">
              <a:solidFill>
                <a:schemeClr val="bg1"/>
              </a:solidFill>
            </a:endParaRPr>
          </a:p>
        </p:txBody>
      </p:sp>
      <p:sp>
        <p:nvSpPr>
          <p:cNvPr id="3" name="Content Placeholder 2"/>
          <p:cNvSpPr>
            <a:spLocks noGrp="1"/>
          </p:cNvSpPr>
          <p:nvPr>
            <p:ph idx="1"/>
          </p:nvPr>
        </p:nvSpPr>
        <p:spPr>
          <a:xfrm>
            <a:off x="457200" y="1600200"/>
            <a:ext cx="8305800" cy="4800600"/>
          </a:xfrm>
        </p:spPr>
        <p:txBody>
          <a:bodyPr>
            <a:normAutofit fontScale="77500" lnSpcReduction="20000"/>
          </a:bodyPr>
          <a:lstStyle/>
          <a:p>
            <a:pPr marL="0" indent="0">
              <a:buNone/>
            </a:pPr>
            <a:r>
              <a:rPr lang="en-GB" dirty="0" smtClean="0">
                <a:solidFill>
                  <a:schemeClr val="bg1"/>
                </a:solidFill>
              </a:rPr>
              <a:t>“Now we settle for half, and I like it better.” (</a:t>
            </a:r>
            <a:r>
              <a:rPr lang="en-GB" dirty="0" err="1" smtClean="0">
                <a:solidFill>
                  <a:schemeClr val="bg1"/>
                </a:solidFill>
              </a:rPr>
              <a:t>pg</a:t>
            </a:r>
            <a:r>
              <a:rPr lang="en-GB" dirty="0" smtClean="0">
                <a:solidFill>
                  <a:schemeClr val="bg1"/>
                </a:solidFill>
              </a:rPr>
              <a:t> 4)</a:t>
            </a:r>
          </a:p>
          <a:p>
            <a:pPr marL="0" indent="0">
              <a:buNone/>
            </a:pPr>
            <a:endParaRPr lang="en-GB" dirty="0">
              <a:solidFill>
                <a:schemeClr val="bg1"/>
              </a:solidFill>
            </a:endParaRPr>
          </a:p>
          <a:p>
            <a:pPr marL="0" indent="0">
              <a:buNone/>
            </a:pPr>
            <a:r>
              <a:rPr lang="en-GB" dirty="0" smtClean="0">
                <a:solidFill>
                  <a:schemeClr val="bg1"/>
                </a:solidFill>
              </a:rPr>
              <a:t>“Now don’t aggravate me, Katie, you are </a:t>
            </a:r>
            <a:r>
              <a:rPr lang="en-GB" dirty="0" err="1" smtClean="0">
                <a:solidFill>
                  <a:schemeClr val="bg1"/>
                </a:solidFill>
              </a:rPr>
              <a:t>walkin</a:t>
            </a:r>
            <a:r>
              <a:rPr lang="en-GB" dirty="0" smtClean="0">
                <a:solidFill>
                  <a:schemeClr val="bg1"/>
                </a:solidFill>
              </a:rPr>
              <a:t>’ wavy!....You </a:t>
            </a:r>
            <a:r>
              <a:rPr lang="en-GB" dirty="0" err="1" smtClean="0">
                <a:solidFill>
                  <a:schemeClr val="bg1"/>
                </a:solidFill>
              </a:rPr>
              <a:t>ain’t</a:t>
            </a:r>
            <a:r>
              <a:rPr lang="en-GB" dirty="0" smtClean="0">
                <a:solidFill>
                  <a:schemeClr val="bg1"/>
                </a:solidFill>
              </a:rPr>
              <a:t> ‘all the girls’.”</a:t>
            </a:r>
            <a:r>
              <a:rPr lang="en-GB" dirty="0" err="1" smtClean="0">
                <a:solidFill>
                  <a:schemeClr val="bg1"/>
                </a:solidFill>
              </a:rPr>
              <a:t>pg</a:t>
            </a:r>
            <a:r>
              <a:rPr lang="en-GB" dirty="0" smtClean="0">
                <a:solidFill>
                  <a:schemeClr val="bg1"/>
                </a:solidFill>
              </a:rPr>
              <a:t> 6</a:t>
            </a:r>
          </a:p>
          <a:p>
            <a:pPr marL="0" indent="0">
              <a:buNone/>
            </a:pPr>
            <a:endParaRPr lang="en-GB" dirty="0">
              <a:solidFill>
                <a:schemeClr val="bg1"/>
              </a:solidFill>
            </a:endParaRPr>
          </a:p>
          <a:p>
            <a:pPr marL="0" indent="0">
              <a:buNone/>
            </a:pPr>
            <a:r>
              <a:rPr lang="en-GB" dirty="0" smtClean="0">
                <a:solidFill>
                  <a:schemeClr val="bg1"/>
                </a:solidFill>
              </a:rPr>
              <a:t>“You see what he is?....You’re an angel! </a:t>
            </a:r>
            <a:r>
              <a:rPr lang="en-GB" dirty="0" err="1" smtClean="0">
                <a:solidFill>
                  <a:schemeClr val="bg1"/>
                </a:solidFill>
              </a:rPr>
              <a:t>God’ll</a:t>
            </a:r>
            <a:r>
              <a:rPr lang="en-GB" dirty="0" smtClean="0">
                <a:solidFill>
                  <a:schemeClr val="bg1"/>
                </a:solidFill>
              </a:rPr>
              <a:t> bless you.” </a:t>
            </a:r>
            <a:r>
              <a:rPr lang="en-GB" dirty="0" err="1" smtClean="0">
                <a:solidFill>
                  <a:schemeClr val="bg1"/>
                </a:solidFill>
              </a:rPr>
              <a:t>pg</a:t>
            </a:r>
            <a:r>
              <a:rPr lang="en-GB" dirty="0" smtClean="0">
                <a:solidFill>
                  <a:schemeClr val="bg1"/>
                </a:solidFill>
              </a:rPr>
              <a:t> 9</a:t>
            </a:r>
          </a:p>
          <a:p>
            <a:pPr marL="0" indent="0">
              <a:buNone/>
            </a:pPr>
            <a:endParaRPr lang="en-GB" dirty="0">
              <a:solidFill>
                <a:schemeClr val="bg1"/>
              </a:solidFill>
            </a:endParaRPr>
          </a:p>
          <a:p>
            <a:pPr marL="0" indent="0">
              <a:buNone/>
            </a:pPr>
            <a:r>
              <a:rPr lang="en-GB" dirty="0" smtClean="0">
                <a:solidFill>
                  <a:schemeClr val="bg1"/>
                </a:solidFill>
              </a:rPr>
              <a:t>“…a guy do a thing like that? How’s he </a:t>
            </a:r>
            <a:r>
              <a:rPr lang="en-GB" dirty="0" err="1" smtClean="0">
                <a:solidFill>
                  <a:schemeClr val="bg1"/>
                </a:solidFill>
              </a:rPr>
              <a:t>gonna</a:t>
            </a:r>
            <a:r>
              <a:rPr lang="en-GB" dirty="0" smtClean="0">
                <a:solidFill>
                  <a:schemeClr val="bg1"/>
                </a:solidFill>
              </a:rPr>
              <a:t> show his face?” </a:t>
            </a:r>
            <a:r>
              <a:rPr lang="en-GB" dirty="0" err="1" smtClean="0">
                <a:solidFill>
                  <a:schemeClr val="bg1"/>
                </a:solidFill>
              </a:rPr>
              <a:t>pg</a:t>
            </a:r>
            <a:r>
              <a:rPr lang="en-GB" dirty="0" smtClean="0">
                <a:solidFill>
                  <a:schemeClr val="bg1"/>
                </a:solidFill>
              </a:rPr>
              <a:t> 16</a:t>
            </a:r>
          </a:p>
          <a:p>
            <a:pPr marL="0" indent="0">
              <a:buNone/>
            </a:pPr>
            <a:endParaRPr lang="en-GB" dirty="0">
              <a:solidFill>
                <a:schemeClr val="bg1"/>
              </a:solidFill>
            </a:endParaRPr>
          </a:p>
          <a:p>
            <a:pPr marL="0" indent="0">
              <a:buNone/>
            </a:pPr>
            <a:r>
              <a:rPr lang="en-GB" dirty="0" smtClean="0">
                <a:solidFill>
                  <a:schemeClr val="bg1"/>
                </a:solidFill>
              </a:rPr>
              <a:t>“…a powerful emotion is on him, a childish one and a knowing fear, and the tears show in his eyes-and they are shy before the avowal.”(17)</a:t>
            </a:r>
          </a:p>
          <a:p>
            <a:pPr marL="0" indent="0">
              <a:buNone/>
            </a:pPr>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2098528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457200" y="1066800"/>
            <a:ext cx="8229600" cy="4525963"/>
          </a:xfrm>
        </p:spPr>
        <p:txBody>
          <a:bodyPr>
            <a:normAutofit fontScale="925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Alfieri’s initial monologue, describes the civilised neighbourhood of Red Hook</a:t>
            </a:r>
          </a:p>
          <a:p>
            <a:pPr marL="0" indent="0">
              <a:buNone/>
            </a:pPr>
            <a:r>
              <a:rPr lang="en-GB" b="1" dirty="0" smtClean="0">
                <a:solidFill>
                  <a:schemeClr val="bg1"/>
                </a:solidFill>
              </a:rPr>
              <a:t>Quotation</a:t>
            </a:r>
          </a:p>
          <a:p>
            <a:pPr marL="0" indent="0">
              <a:buNone/>
            </a:pPr>
            <a:r>
              <a:rPr lang="en-GB" dirty="0">
                <a:solidFill>
                  <a:schemeClr val="bg1"/>
                </a:solidFill>
              </a:rPr>
              <a:t>“Now we settle for half, and I like it better.” (</a:t>
            </a:r>
            <a:r>
              <a:rPr lang="en-GB" dirty="0" err="1">
                <a:solidFill>
                  <a:schemeClr val="bg1"/>
                </a:solidFill>
              </a:rPr>
              <a:t>pg</a:t>
            </a:r>
            <a:r>
              <a:rPr lang="en-GB" dirty="0">
                <a:solidFill>
                  <a:schemeClr val="bg1"/>
                </a:solidFill>
              </a:rPr>
              <a:t> 4</a:t>
            </a:r>
            <a:r>
              <a:rPr lang="en-GB" dirty="0" smtClean="0">
                <a:solidFill>
                  <a:schemeClr val="bg1"/>
                </a:solidFill>
              </a:rPr>
              <a:t>)</a:t>
            </a:r>
            <a:endParaRPr lang="en-GB" b="1" dirty="0" smtClean="0">
              <a:solidFill>
                <a:schemeClr val="bg1"/>
              </a:solidFill>
            </a:endParaRPr>
          </a:p>
          <a:p>
            <a:pPr marL="0" indent="0">
              <a:buNone/>
            </a:pPr>
            <a:r>
              <a:rPr lang="en-GB" b="1" dirty="0" smtClean="0">
                <a:solidFill>
                  <a:schemeClr val="bg1"/>
                </a:solidFill>
              </a:rPr>
              <a:t>Analysis</a:t>
            </a:r>
          </a:p>
          <a:p>
            <a:pPr marL="0" indent="0">
              <a:buNone/>
            </a:pPr>
            <a:r>
              <a:rPr lang="en-GB" dirty="0" smtClean="0">
                <a:solidFill>
                  <a:schemeClr val="bg1"/>
                </a:solidFill>
              </a:rPr>
              <a:t>Crime is dealt with differently in NY than Italy-ideas of justice vs. law-moral justice=doing what you think is fair/right; law=what the police/society see is right-THEME justice </a:t>
            </a:r>
            <a:r>
              <a:rPr lang="en-GB" dirty="0" err="1" smtClean="0">
                <a:solidFill>
                  <a:schemeClr val="bg1"/>
                </a:solidFill>
              </a:rPr>
              <a:t>vs</a:t>
            </a:r>
            <a:r>
              <a:rPr lang="en-GB" dirty="0" smtClean="0">
                <a:solidFill>
                  <a:schemeClr val="bg1"/>
                </a:solidFill>
              </a:rPr>
              <a:t> law</a:t>
            </a:r>
          </a:p>
        </p:txBody>
      </p:sp>
    </p:spTree>
    <p:extLst>
      <p:ext uri="{BB962C8B-B14F-4D97-AF65-F5344CB8AC3E}">
        <p14:creationId xmlns:p14="http://schemas.microsoft.com/office/powerpoint/2010/main" val="3874688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304800" y="990600"/>
            <a:ext cx="8229600" cy="4525963"/>
          </a:xfrm>
        </p:spPr>
        <p:txBody>
          <a:bodyPr>
            <a:normAutofit fontScale="92500" lnSpcReduction="10000"/>
          </a:bodyPr>
          <a:lstStyle/>
          <a:p>
            <a:pPr marL="0" indent="0">
              <a:buNone/>
            </a:pPr>
            <a:r>
              <a:rPr lang="en-GB" b="1" dirty="0" smtClean="0">
                <a:solidFill>
                  <a:schemeClr val="bg1"/>
                </a:solidFill>
              </a:rPr>
              <a:t>Context</a:t>
            </a:r>
          </a:p>
          <a:p>
            <a:pPr marL="0" indent="0">
              <a:buNone/>
            </a:pPr>
            <a:r>
              <a:rPr lang="en-GB" dirty="0" smtClean="0">
                <a:solidFill>
                  <a:schemeClr val="bg1"/>
                </a:solidFill>
              </a:rPr>
              <a:t>Eddie speaking to Catherine about behaviour</a:t>
            </a:r>
          </a:p>
          <a:p>
            <a:pPr marL="0" indent="0">
              <a:buNone/>
            </a:pPr>
            <a:r>
              <a:rPr lang="en-GB" b="1" dirty="0" smtClean="0">
                <a:solidFill>
                  <a:schemeClr val="bg1"/>
                </a:solidFill>
              </a:rPr>
              <a:t>Quotation</a:t>
            </a:r>
          </a:p>
          <a:p>
            <a:pPr marL="0" indent="0">
              <a:buNone/>
            </a:pPr>
            <a:r>
              <a:rPr lang="en-GB" dirty="0">
                <a:solidFill>
                  <a:schemeClr val="bg1"/>
                </a:solidFill>
              </a:rPr>
              <a:t>“Now don’t aggravate me, Katie, you are </a:t>
            </a:r>
            <a:r>
              <a:rPr lang="en-GB" dirty="0" err="1">
                <a:solidFill>
                  <a:schemeClr val="bg1"/>
                </a:solidFill>
              </a:rPr>
              <a:t>walkin</a:t>
            </a:r>
            <a:r>
              <a:rPr lang="en-GB" dirty="0">
                <a:solidFill>
                  <a:schemeClr val="bg1"/>
                </a:solidFill>
              </a:rPr>
              <a:t>’ wavy!....You </a:t>
            </a:r>
            <a:r>
              <a:rPr lang="en-GB" dirty="0" err="1">
                <a:solidFill>
                  <a:schemeClr val="bg1"/>
                </a:solidFill>
              </a:rPr>
              <a:t>ain’t</a:t>
            </a:r>
            <a:r>
              <a:rPr lang="en-GB" dirty="0">
                <a:solidFill>
                  <a:schemeClr val="bg1"/>
                </a:solidFill>
              </a:rPr>
              <a:t> ‘all the girls’.”</a:t>
            </a:r>
            <a:r>
              <a:rPr lang="en-GB" dirty="0" err="1">
                <a:solidFill>
                  <a:schemeClr val="bg1"/>
                </a:solidFill>
              </a:rPr>
              <a:t>pg</a:t>
            </a:r>
            <a:r>
              <a:rPr lang="en-GB" dirty="0">
                <a:solidFill>
                  <a:schemeClr val="bg1"/>
                </a:solidFill>
              </a:rPr>
              <a:t> </a:t>
            </a:r>
            <a:r>
              <a:rPr lang="en-GB" dirty="0" smtClean="0">
                <a:solidFill>
                  <a:schemeClr val="bg1"/>
                </a:solidFill>
              </a:rPr>
              <a:t>6</a:t>
            </a:r>
            <a:endParaRPr lang="en-GB" b="1" dirty="0" smtClean="0">
              <a:solidFill>
                <a:schemeClr val="bg1"/>
              </a:solidFill>
            </a:endParaRPr>
          </a:p>
          <a:p>
            <a:pPr marL="0" indent="0">
              <a:buNone/>
            </a:pPr>
            <a:r>
              <a:rPr lang="en-GB" b="1" dirty="0" smtClean="0">
                <a:solidFill>
                  <a:schemeClr val="bg1"/>
                </a:solidFill>
              </a:rPr>
              <a:t>Analysis</a:t>
            </a:r>
          </a:p>
          <a:p>
            <a:pPr marL="0" indent="0">
              <a:buNone/>
            </a:pPr>
            <a:r>
              <a:rPr lang="en-GB" dirty="0" smtClean="0">
                <a:solidFill>
                  <a:schemeClr val="bg1"/>
                </a:solidFill>
              </a:rPr>
              <a:t>Eddie is controlling/possessive over C-father figure. Wants C to remain childlike-sees her as special, doesn’t want her to be objectified/sexualised</a:t>
            </a:r>
          </a:p>
        </p:txBody>
      </p:sp>
    </p:spTree>
    <p:extLst>
      <p:ext uri="{BB962C8B-B14F-4D97-AF65-F5344CB8AC3E}">
        <p14:creationId xmlns:p14="http://schemas.microsoft.com/office/powerpoint/2010/main" val="2709933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533400" y="1295400"/>
            <a:ext cx="8229600" cy="4525963"/>
          </a:xfrm>
        </p:spPr>
        <p:txBody>
          <a:bodyPr>
            <a:normAutofit fontScale="92500" lnSpcReduction="10000"/>
          </a:bodyPr>
          <a:lstStyle/>
          <a:p>
            <a:pPr marL="0" indent="0">
              <a:buNone/>
            </a:pPr>
            <a:r>
              <a:rPr lang="en-GB" b="1" dirty="0" smtClean="0">
                <a:solidFill>
                  <a:schemeClr val="bg1"/>
                </a:solidFill>
              </a:rPr>
              <a:t>Context</a:t>
            </a:r>
          </a:p>
          <a:p>
            <a:pPr marL="0" indent="0">
              <a:buNone/>
            </a:pPr>
            <a:r>
              <a:rPr lang="en-GB" dirty="0" smtClean="0">
                <a:solidFill>
                  <a:schemeClr val="bg1"/>
                </a:solidFill>
              </a:rPr>
              <a:t>B talking to C about E</a:t>
            </a:r>
          </a:p>
          <a:p>
            <a:pPr marL="0" indent="0">
              <a:buNone/>
            </a:pPr>
            <a:r>
              <a:rPr lang="en-GB" b="1" dirty="0" smtClean="0">
                <a:solidFill>
                  <a:schemeClr val="bg1"/>
                </a:solidFill>
              </a:rPr>
              <a:t>Quotation</a:t>
            </a:r>
          </a:p>
          <a:p>
            <a:pPr marL="0" indent="0">
              <a:buNone/>
            </a:pPr>
            <a:r>
              <a:rPr lang="en-GB" dirty="0">
                <a:solidFill>
                  <a:schemeClr val="bg1"/>
                </a:solidFill>
              </a:rPr>
              <a:t>“You see what he is?....You’re an angel! </a:t>
            </a:r>
            <a:r>
              <a:rPr lang="en-GB" dirty="0" err="1">
                <a:solidFill>
                  <a:schemeClr val="bg1"/>
                </a:solidFill>
              </a:rPr>
              <a:t>God’ll</a:t>
            </a:r>
            <a:r>
              <a:rPr lang="en-GB" dirty="0">
                <a:solidFill>
                  <a:schemeClr val="bg1"/>
                </a:solidFill>
              </a:rPr>
              <a:t> bless you.” </a:t>
            </a:r>
            <a:r>
              <a:rPr lang="en-GB" dirty="0" err="1">
                <a:solidFill>
                  <a:schemeClr val="bg1"/>
                </a:solidFill>
              </a:rPr>
              <a:t>pg</a:t>
            </a:r>
            <a:r>
              <a:rPr lang="en-GB" dirty="0">
                <a:solidFill>
                  <a:schemeClr val="bg1"/>
                </a:solidFill>
              </a:rPr>
              <a:t> </a:t>
            </a:r>
            <a:r>
              <a:rPr lang="en-GB" dirty="0" smtClean="0">
                <a:solidFill>
                  <a:schemeClr val="bg1"/>
                </a:solidFill>
              </a:rPr>
              <a:t>9</a:t>
            </a:r>
            <a:endParaRPr lang="en-GB" b="1" dirty="0" smtClean="0">
              <a:solidFill>
                <a:schemeClr val="bg1"/>
              </a:solidFill>
            </a:endParaRPr>
          </a:p>
          <a:p>
            <a:pPr marL="0" indent="0">
              <a:buNone/>
            </a:pPr>
            <a:r>
              <a:rPr lang="en-GB" b="1" dirty="0" smtClean="0">
                <a:solidFill>
                  <a:schemeClr val="bg1"/>
                </a:solidFill>
              </a:rPr>
              <a:t>Analysis</a:t>
            </a:r>
          </a:p>
          <a:p>
            <a:pPr marL="0" indent="0">
              <a:buNone/>
            </a:pPr>
            <a:r>
              <a:rPr lang="en-GB" dirty="0" smtClean="0">
                <a:solidFill>
                  <a:schemeClr val="bg1"/>
                </a:solidFill>
              </a:rPr>
              <a:t>B thinks of E as innocent and idolises him, subservient to him-cooks/cleans/does what he tells her-blinded by love for him</a:t>
            </a:r>
          </a:p>
        </p:txBody>
      </p:sp>
    </p:spTree>
    <p:extLst>
      <p:ext uri="{BB962C8B-B14F-4D97-AF65-F5344CB8AC3E}">
        <p14:creationId xmlns:p14="http://schemas.microsoft.com/office/powerpoint/2010/main" val="2709933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381000" y="1066800"/>
            <a:ext cx="8229600" cy="4525963"/>
          </a:xfrm>
        </p:spPr>
        <p:txBody>
          <a:bodyPr>
            <a:normAutofit fontScale="925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E talking about snitch story-</a:t>
            </a:r>
            <a:r>
              <a:rPr lang="en-GB" dirty="0" err="1" smtClean="0">
                <a:solidFill>
                  <a:schemeClr val="bg1"/>
                </a:solidFill>
              </a:rPr>
              <a:t>Vinny</a:t>
            </a:r>
            <a:endParaRPr lang="en-GB" dirty="0" smtClean="0">
              <a:solidFill>
                <a:schemeClr val="bg1"/>
              </a:solidFill>
            </a:endParaRPr>
          </a:p>
          <a:p>
            <a:pPr marL="0" indent="0">
              <a:buNone/>
            </a:pPr>
            <a:r>
              <a:rPr lang="en-GB" b="1" dirty="0" smtClean="0">
                <a:solidFill>
                  <a:schemeClr val="bg1"/>
                </a:solidFill>
              </a:rPr>
              <a:t>Quotation</a:t>
            </a:r>
          </a:p>
          <a:p>
            <a:pPr marL="0" indent="0">
              <a:buNone/>
            </a:pPr>
            <a:r>
              <a:rPr lang="en-GB" dirty="0">
                <a:solidFill>
                  <a:schemeClr val="bg1"/>
                </a:solidFill>
              </a:rPr>
              <a:t>“…a guy do a thing like that? How’s he </a:t>
            </a:r>
            <a:r>
              <a:rPr lang="en-GB" dirty="0" err="1">
                <a:solidFill>
                  <a:schemeClr val="bg1"/>
                </a:solidFill>
              </a:rPr>
              <a:t>gonna</a:t>
            </a:r>
            <a:r>
              <a:rPr lang="en-GB" dirty="0">
                <a:solidFill>
                  <a:schemeClr val="bg1"/>
                </a:solidFill>
              </a:rPr>
              <a:t> show his face?” </a:t>
            </a:r>
            <a:r>
              <a:rPr lang="en-GB" dirty="0" err="1">
                <a:solidFill>
                  <a:schemeClr val="bg1"/>
                </a:solidFill>
              </a:rPr>
              <a:t>pg</a:t>
            </a:r>
            <a:r>
              <a:rPr lang="en-GB" dirty="0">
                <a:solidFill>
                  <a:schemeClr val="bg1"/>
                </a:solidFill>
              </a:rPr>
              <a:t> </a:t>
            </a:r>
            <a:r>
              <a:rPr lang="en-GB" dirty="0" smtClean="0">
                <a:solidFill>
                  <a:schemeClr val="bg1"/>
                </a:solidFill>
              </a:rPr>
              <a:t>16</a:t>
            </a:r>
            <a:endParaRPr lang="en-GB" b="1" dirty="0" smtClean="0">
              <a:solidFill>
                <a:schemeClr val="bg1"/>
              </a:solidFill>
            </a:endParaRPr>
          </a:p>
          <a:p>
            <a:pPr marL="0" indent="0">
              <a:buNone/>
            </a:pPr>
            <a:r>
              <a:rPr lang="en-GB" b="1" dirty="0" smtClean="0">
                <a:solidFill>
                  <a:schemeClr val="bg1"/>
                </a:solidFill>
              </a:rPr>
              <a:t>Analysis</a:t>
            </a:r>
          </a:p>
          <a:p>
            <a:pPr marL="0" indent="0">
              <a:buNone/>
            </a:pPr>
            <a:r>
              <a:rPr lang="en-GB" dirty="0" smtClean="0">
                <a:solidFill>
                  <a:schemeClr val="bg1"/>
                </a:solidFill>
              </a:rPr>
              <a:t>E uses stern tone-rhetorical Q-disappointment, disbelief-V seen as disgrace, outcast. Uses story as a warning about community spirit and values-THEME-justice and law</a:t>
            </a:r>
          </a:p>
        </p:txBody>
      </p:sp>
    </p:spTree>
    <p:extLst>
      <p:ext uri="{BB962C8B-B14F-4D97-AF65-F5344CB8AC3E}">
        <p14:creationId xmlns:p14="http://schemas.microsoft.com/office/powerpoint/2010/main" val="2709933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381000" y="1143000"/>
            <a:ext cx="8229600" cy="4525963"/>
          </a:xfrm>
        </p:spPr>
        <p:txBody>
          <a:bodyPr>
            <a:normAutofit fontScale="925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E reacting to C’s new job</a:t>
            </a:r>
          </a:p>
          <a:p>
            <a:pPr marL="0" indent="0">
              <a:buNone/>
            </a:pPr>
            <a:r>
              <a:rPr lang="en-GB" b="1" dirty="0" smtClean="0">
                <a:solidFill>
                  <a:schemeClr val="bg1"/>
                </a:solidFill>
              </a:rPr>
              <a:t>Quotation</a:t>
            </a:r>
          </a:p>
          <a:p>
            <a:pPr marL="0" indent="0">
              <a:buNone/>
            </a:pPr>
            <a:r>
              <a:rPr lang="en-GB" dirty="0">
                <a:solidFill>
                  <a:schemeClr val="bg1"/>
                </a:solidFill>
              </a:rPr>
              <a:t>“…a powerful emotion is on him, a childish one and a knowing fear, and the tears show in his eyes-and they are shy before the avowal</a:t>
            </a:r>
            <a:r>
              <a:rPr lang="en-GB" dirty="0" smtClean="0">
                <a:solidFill>
                  <a:schemeClr val="bg1"/>
                </a:solidFill>
              </a:rPr>
              <a:t>.”(pg17)</a:t>
            </a:r>
            <a:endParaRPr lang="en-GB" b="1" dirty="0" smtClean="0">
              <a:solidFill>
                <a:schemeClr val="bg1"/>
              </a:solidFill>
            </a:endParaRPr>
          </a:p>
          <a:p>
            <a:pPr marL="0" indent="0">
              <a:buNone/>
            </a:pPr>
            <a:r>
              <a:rPr lang="en-GB" b="1" dirty="0" smtClean="0">
                <a:solidFill>
                  <a:schemeClr val="bg1"/>
                </a:solidFill>
              </a:rPr>
              <a:t>Analysis</a:t>
            </a:r>
          </a:p>
          <a:p>
            <a:pPr marL="0" indent="0">
              <a:buNone/>
            </a:pPr>
            <a:r>
              <a:rPr lang="en-GB" dirty="0" smtClean="0">
                <a:solidFill>
                  <a:schemeClr val="bg1"/>
                </a:solidFill>
              </a:rPr>
              <a:t>“powerful” E succumbs to his emotions easily, finds it hard to hide feelings. Doesn’t want C to grow up, be independent –controlling/possessive</a:t>
            </a:r>
          </a:p>
        </p:txBody>
      </p:sp>
    </p:spTree>
    <p:extLst>
      <p:ext uri="{BB962C8B-B14F-4D97-AF65-F5344CB8AC3E}">
        <p14:creationId xmlns:p14="http://schemas.microsoft.com/office/powerpoint/2010/main" val="2709933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a:solidFill>
                  <a:schemeClr val="bg1">
                    <a:lumMod val="95000"/>
                  </a:schemeClr>
                </a:solidFill>
              </a:rPr>
              <a:t>A View From The </a:t>
            </a:r>
            <a:r>
              <a:rPr lang="en-GB" altLang="en-US" sz="4000" b="1" u="sng" dirty="0" smtClean="0">
                <a:solidFill>
                  <a:schemeClr val="bg1">
                    <a:lumMod val="95000"/>
                  </a:schemeClr>
                </a:solidFill>
              </a:rPr>
              <a:t>Bridge: Section 2</a:t>
            </a:r>
            <a:r>
              <a:rPr lang="en-GB" altLang="en-US" sz="4000" b="1" u="sng" dirty="0">
                <a:solidFill>
                  <a:schemeClr val="bg1">
                    <a:lumMod val="95000"/>
                  </a:schemeClr>
                </a:solidFill>
              </a:rPr>
              <a:t/>
            </a:r>
            <a:br>
              <a:rPr lang="en-GB" altLang="en-US" sz="4000" b="1" u="sng" dirty="0">
                <a:solidFill>
                  <a:schemeClr val="bg1">
                    <a:lumMod val="95000"/>
                  </a:schemeClr>
                </a:solidFill>
              </a:rPr>
            </a:br>
            <a:r>
              <a:rPr lang="en-GB" altLang="en-US" sz="4000" b="1" u="sng" dirty="0" err="1" smtClean="0">
                <a:solidFill>
                  <a:schemeClr val="bg1">
                    <a:lumMod val="95000"/>
                  </a:schemeClr>
                </a:solidFill>
              </a:rPr>
              <a:t>pg</a:t>
            </a:r>
            <a:r>
              <a:rPr lang="en-GB" altLang="en-US" sz="4000" b="1" u="sng" dirty="0" smtClean="0">
                <a:solidFill>
                  <a:schemeClr val="bg1">
                    <a:lumMod val="95000"/>
                  </a:schemeClr>
                </a:solidFill>
              </a:rPr>
              <a:t> 18-27</a:t>
            </a:r>
            <a:endParaRPr lang="en-US" altLang="en-US" sz="4000" b="1" u="sng" dirty="0">
              <a:solidFill>
                <a:schemeClr val="bg1">
                  <a:lumMod val="95000"/>
                </a:schemeClr>
              </a:solidFill>
            </a:endParaRPr>
          </a:p>
        </p:txBody>
      </p:sp>
      <p:pic>
        <p:nvPicPr>
          <p:cNvPr id="2051" name="Picture 6" descr="image: postcard of Brooklyn Brid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86063" y="2347913"/>
            <a:ext cx="3571875" cy="3028950"/>
          </a:xfrm>
          <a:noFill/>
        </p:spPr>
      </p:pic>
    </p:spTree>
    <p:extLst>
      <p:ext uri="{BB962C8B-B14F-4D97-AF65-F5344CB8AC3E}">
        <p14:creationId xmlns:p14="http://schemas.microsoft.com/office/powerpoint/2010/main" val="2711628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974289"/>
            <a:ext cx="6172200" cy="5865813"/>
          </a:xfrm>
        </p:spPr>
        <p:txBody>
          <a:bodyPr>
            <a:normAutofit/>
          </a:bodyPr>
          <a:lstStyle/>
          <a:p>
            <a:pPr>
              <a:lnSpc>
                <a:spcPct val="80000"/>
              </a:lnSpc>
            </a:pPr>
            <a:r>
              <a:rPr lang="en-US" altLang="en-US" sz="3600" dirty="0" smtClean="0">
                <a:solidFill>
                  <a:schemeClr val="bg1">
                    <a:lumMod val="95000"/>
                  </a:schemeClr>
                </a:solidFill>
              </a:rPr>
              <a:t>Most </a:t>
            </a:r>
            <a:r>
              <a:rPr lang="en-US" altLang="en-US" sz="3600" dirty="0">
                <a:solidFill>
                  <a:schemeClr val="bg1">
                    <a:lumMod val="95000"/>
                  </a:schemeClr>
                </a:solidFill>
              </a:rPr>
              <a:t>of his work is set in the America of the day </a:t>
            </a:r>
            <a:r>
              <a:rPr lang="en-US" altLang="en-US" sz="3600" dirty="0" smtClean="0">
                <a:solidFill>
                  <a:schemeClr val="bg1">
                    <a:lumMod val="95000"/>
                  </a:schemeClr>
                </a:solidFill>
              </a:rPr>
              <a:t> (1950s) and </a:t>
            </a:r>
            <a:r>
              <a:rPr lang="en-US" altLang="en-US" sz="3600" dirty="0">
                <a:solidFill>
                  <a:schemeClr val="bg1">
                    <a:lumMod val="95000"/>
                  </a:schemeClr>
                </a:solidFill>
              </a:rPr>
              <a:t>portrays realistic characters and events. </a:t>
            </a:r>
            <a:endParaRPr lang="en-US" altLang="en-US" sz="3600" dirty="0" smtClean="0">
              <a:solidFill>
                <a:schemeClr val="bg1">
                  <a:lumMod val="95000"/>
                </a:schemeClr>
              </a:solidFill>
            </a:endParaRPr>
          </a:p>
          <a:p>
            <a:pPr>
              <a:lnSpc>
                <a:spcPct val="80000"/>
              </a:lnSpc>
            </a:pPr>
            <a:r>
              <a:rPr lang="en-US" altLang="en-US" sz="3600" dirty="0" smtClean="0">
                <a:solidFill>
                  <a:schemeClr val="bg1">
                    <a:lumMod val="95000"/>
                  </a:schemeClr>
                </a:solidFill>
              </a:rPr>
              <a:t>He </a:t>
            </a:r>
            <a:r>
              <a:rPr lang="en-US" altLang="en-US" sz="3600" dirty="0">
                <a:solidFill>
                  <a:schemeClr val="bg1">
                    <a:lumMod val="95000"/>
                  </a:schemeClr>
                </a:solidFill>
              </a:rPr>
              <a:t>deals with </a:t>
            </a:r>
            <a:r>
              <a:rPr lang="en-US" altLang="en-US" sz="3600" b="1" dirty="0">
                <a:solidFill>
                  <a:schemeClr val="bg1">
                    <a:lumMod val="95000"/>
                  </a:schemeClr>
                </a:solidFill>
              </a:rPr>
              <a:t>political</a:t>
            </a:r>
            <a:r>
              <a:rPr lang="en-US" altLang="en-US" sz="3600" dirty="0">
                <a:solidFill>
                  <a:schemeClr val="bg1">
                    <a:lumMod val="95000"/>
                  </a:schemeClr>
                </a:solidFill>
              </a:rPr>
              <a:t> and </a:t>
            </a:r>
            <a:r>
              <a:rPr lang="en-US" altLang="en-US" sz="3600" b="1" dirty="0">
                <a:solidFill>
                  <a:schemeClr val="bg1">
                    <a:lumMod val="95000"/>
                  </a:schemeClr>
                </a:solidFill>
              </a:rPr>
              <a:t>moral</a:t>
            </a:r>
            <a:r>
              <a:rPr lang="en-US" altLang="en-US" sz="3600" dirty="0">
                <a:solidFill>
                  <a:schemeClr val="bg1">
                    <a:lumMod val="95000"/>
                  </a:schemeClr>
                </a:solidFill>
              </a:rPr>
              <a:t> issues and weaves in ideas </a:t>
            </a:r>
            <a:r>
              <a:rPr lang="en-US" altLang="en-US" sz="3600" dirty="0" smtClean="0">
                <a:solidFill>
                  <a:schemeClr val="bg1">
                    <a:lumMod val="95000"/>
                  </a:schemeClr>
                </a:solidFill>
              </a:rPr>
              <a:t>from </a:t>
            </a:r>
            <a:r>
              <a:rPr lang="en-US" altLang="en-US" sz="3600" b="1" dirty="0" smtClean="0">
                <a:solidFill>
                  <a:schemeClr val="bg1">
                    <a:lumMod val="95000"/>
                  </a:schemeClr>
                </a:solidFill>
              </a:rPr>
              <a:t>Greek tragedy</a:t>
            </a:r>
            <a:r>
              <a:rPr lang="en-US" altLang="en-US" sz="3600" dirty="0" smtClean="0">
                <a:solidFill>
                  <a:schemeClr val="bg1">
                    <a:lumMod val="95000"/>
                  </a:schemeClr>
                </a:solidFill>
              </a:rPr>
              <a:t>. </a:t>
            </a:r>
          </a:p>
          <a:p>
            <a:pPr>
              <a:lnSpc>
                <a:spcPct val="80000"/>
              </a:lnSpc>
            </a:pPr>
            <a:r>
              <a:rPr lang="en-US" altLang="en-US" sz="3600" dirty="0" smtClean="0">
                <a:solidFill>
                  <a:schemeClr val="bg1">
                    <a:lumMod val="95000"/>
                  </a:schemeClr>
                </a:solidFill>
              </a:rPr>
              <a:t>He </a:t>
            </a:r>
            <a:r>
              <a:rPr lang="en-US" altLang="en-US" sz="3600" dirty="0">
                <a:solidFill>
                  <a:schemeClr val="bg1">
                    <a:lumMod val="95000"/>
                  </a:schemeClr>
                </a:solidFill>
              </a:rPr>
              <a:t>is interested in how </a:t>
            </a:r>
            <a:r>
              <a:rPr lang="en-US" altLang="en-US" sz="3600" b="1" dirty="0">
                <a:solidFill>
                  <a:schemeClr val="bg1">
                    <a:lumMod val="95000"/>
                  </a:schemeClr>
                </a:solidFill>
              </a:rPr>
              <a:t>personal relationships </a:t>
            </a:r>
            <a:r>
              <a:rPr lang="en-US" altLang="en-US" sz="3600" dirty="0">
                <a:solidFill>
                  <a:schemeClr val="bg1">
                    <a:lumMod val="95000"/>
                  </a:schemeClr>
                </a:solidFill>
              </a:rPr>
              <a:t>dictate the way one leads one's life and about people's struggles to do what is right. </a:t>
            </a:r>
            <a:endParaRPr lang="en-GB" altLang="en-US" sz="3600" dirty="0">
              <a:solidFill>
                <a:schemeClr val="bg1">
                  <a:lumMod val="95000"/>
                </a:schemeClr>
              </a:solidFill>
            </a:endParaRPr>
          </a:p>
        </p:txBody>
      </p:sp>
      <p:sp>
        <p:nvSpPr>
          <p:cNvPr id="2" name="TextBox 1"/>
          <p:cNvSpPr txBox="1"/>
          <p:nvPr/>
        </p:nvSpPr>
        <p:spPr>
          <a:xfrm>
            <a:off x="1663908" y="344775"/>
            <a:ext cx="5767466" cy="769441"/>
          </a:xfrm>
          <a:prstGeom prst="rect">
            <a:avLst/>
          </a:prstGeom>
          <a:noFill/>
        </p:spPr>
        <p:txBody>
          <a:bodyPr wrap="square" rtlCol="0">
            <a:spAutoFit/>
          </a:bodyPr>
          <a:lstStyle/>
          <a:p>
            <a:r>
              <a:rPr lang="en-GB" sz="4400" dirty="0" smtClean="0">
                <a:solidFill>
                  <a:schemeClr val="bg1">
                    <a:lumMod val="95000"/>
                  </a:schemeClr>
                </a:solidFill>
              </a:rPr>
              <a:t>Miller’s work</a:t>
            </a:r>
            <a:endParaRPr lang="en-GB" sz="4400"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1374" y="228600"/>
            <a:ext cx="1285875" cy="2667000"/>
          </a:xfrm>
          <a:prstGeom prst="rect">
            <a:avLst/>
          </a:prstGeom>
        </p:spPr>
      </p:pic>
      <p:pic>
        <p:nvPicPr>
          <p:cNvPr id="1026" name="Picture 2" descr="C:\Users\lh1094c\AppData\Local\Microsoft\Windows\Temporary Internet Files\Content.IE5\KH1ZLFB5\AllMySon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9111" y="2971800"/>
            <a:ext cx="1590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h1094c\AppData\Local\Microsoft\Windows\Temporary Internet Files\Content.IE5\O0O7GI7X\220px-01salesman-playbill-jumb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9111" y="5181600"/>
            <a:ext cx="1892232" cy="139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86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bg1"/>
                </a:solidFill>
              </a:rPr>
              <a:t>Pg</a:t>
            </a:r>
            <a:r>
              <a:rPr lang="en-GB" dirty="0" smtClean="0">
                <a:solidFill>
                  <a:schemeClr val="bg1"/>
                </a:solidFill>
              </a:rPr>
              <a:t> 18-27</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Alfieri </a:t>
            </a:r>
          </a:p>
          <a:p>
            <a:r>
              <a:rPr lang="en-GB" dirty="0" smtClean="0">
                <a:solidFill>
                  <a:schemeClr val="bg1"/>
                </a:solidFill>
              </a:rPr>
              <a:t>Eddie </a:t>
            </a:r>
          </a:p>
          <a:p>
            <a:r>
              <a:rPr lang="en-GB" dirty="0" smtClean="0">
                <a:solidFill>
                  <a:schemeClr val="bg1"/>
                </a:solidFill>
              </a:rPr>
              <a:t>Marco </a:t>
            </a:r>
          </a:p>
          <a:p>
            <a:r>
              <a:rPr lang="en-GB" dirty="0" smtClean="0">
                <a:solidFill>
                  <a:schemeClr val="bg1"/>
                </a:solidFill>
              </a:rPr>
              <a:t>Rodolpho</a:t>
            </a:r>
          </a:p>
          <a:p>
            <a:r>
              <a:rPr lang="en-GB" dirty="0" smtClean="0">
                <a:solidFill>
                  <a:schemeClr val="bg1"/>
                </a:solidFill>
              </a:rPr>
              <a:t>Tony </a:t>
            </a:r>
          </a:p>
          <a:p>
            <a:r>
              <a:rPr lang="en-GB" dirty="0" smtClean="0">
                <a:solidFill>
                  <a:schemeClr val="bg1"/>
                </a:solidFill>
              </a:rPr>
              <a:t>Beatrice </a:t>
            </a:r>
          </a:p>
          <a:p>
            <a:r>
              <a:rPr lang="en-GB" dirty="0" smtClean="0">
                <a:solidFill>
                  <a:schemeClr val="bg1"/>
                </a:solidFill>
              </a:rPr>
              <a:t>Catherine</a:t>
            </a:r>
            <a:endParaRPr lang="en-GB" dirty="0">
              <a:solidFill>
                <a:schemeClr val="bg1"/>
              </a:solidFill>
            </a:endParaRPr>
          </a:p>
        </p:txBody>
      </p:sp>
      <p:pic>
        <p:nvPicPr>
          <p:cNvPr id="4" name="Picture 6" descr="image: postcard of Brooklyn Brid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724400" y="1752600"/>
            <a:ext cx="3571875" cy="3028950"/>
          </a:xfrm>
          <a:prstGeom prst="rect">
            <a:avLst/>
          </a:prstGeom>
          <a:noFill/>
        </p:spPr>
      </p:pic>
    </p:spTree>
    <p:extLst>
      <p:ext uri="{BB962C8B-B14F-4D97-AF65-F5344CB8AC3E}">
        <p14:creationId xmlns:p14="http://schemas.microsoft.com/office/powerpoint/2010/main" val="16587603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Starter Task</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r>
              <a:rPr lang="en-GB" dirty="0" smtClean="0">
                <a:solidFill>
                  <a:schemeClr val="bg1"/>
                </a:solidFill>
              </a:rPr>
              <a:t>Think back to the section we read yesterday...</a:t>
            </a:r>
          </a:p>
          <a:p>
            <a:r>
              <a:rPr lang="en-GB" dirty="0" smtClean="0">
                <a:solidFill>
                  <a:schemeClr val="bg1"/>
                </a:solidFill>
              </a:rPr>
              <a:t>Is there anything you can add to your character mind maps for Alfieri, Eddie, Beatrice or Catherine, in terms of their appearance or personality?</a:t>
            </a:r>
          </a:p>
          <a:p>
            <a:r>
              <a:rPr lang="en-GB" dirty="0" smtClean="0">
                <a:solidFill>
                  <a:schemeClr val="bg1"/>
                </a:solidFill>
              </a:rPr>
              <a:t>Add in how they see Rodolpho and Marco to your “how they see others” section, and how they are viewed by Rodolpho and Marco, if relevant</a:t>
            </a:r>
            <a:endParaRPr lang="en-GB" dirty="0">
              <a:solidFill>
                <a:schemeClr val="bg1"/>
              </a:solidFill>
            </a:endParaRPr>
          </a:p>
        </p:txBody>
      </p:sp>
    </p:spTree>
    <p:extLst>
      <p:ext uri="{BB962C8B-B14F-4D97-AF65-F5344CB8AC3E}">
        <p14:creationId xmlns:p14="http://schemas.microsoft.com/office/powerpoint/2010/main" val="2853366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Summary Questions </a:t>
            </a:r>
            <a:r>
              <a:rPr lang="en-GB" dirty="0" err="1" smtClean="0">
                <a:solidFill>
                  <a:schemeClr val="bg1"/>
                </a:solidFill>
              </a:rPr>
              <a:t>pg</a:t>
            </a:r>
            <a:r>
              <a:rPr lang="en-GB" dirty="0" smtClean="0">
                <a:solidFill>
                  <a:schemeClr val="bg1"/>
                </a:solidFill>
              </a:rPr>
              <a:t> 18-27</a:t>
            </a:r>
            <a:endParaRPr lang="en-GB" dirty="0">
              <a:solidFill>
                <a:schemeClr val="bg1"/>
              </a:solidFill>
            </a:endParaRPr>
          </a:p>
        </p:txBody>
      </p:sp>
      <p:sp>
        <p:nvSpPr>
          <p:cNvPr id="3" name="Content Placeholder 2"/>
          <p:cNvSpPr>
            <a:spLocks noGrp="1"/>
          </p:cNvSpPr>
          <p:nvPr>
            <p:ph idx="1"/>
          </p:nvPr>
        </p:nvSpPr>
        <p:spPr>
          <a:xfrm>
            <a:off x="457200" y="1524000"/>
            <a:ext cx="8229600" cy="4525963"/>
          </a:xfrm>
        </p:spPr>
        <p:txBody>
          <a:bodyPr>
            <a:normAutofit fontScale="92500"/>
          </a:bodyPr>
          <a:lstStyle/>
          <a:p>
            <a:pPr marL="514350" indent="-514350">
              <a:buAutoNum type="arabicPeriod"/>
            </a:pPr>
            <a:r>
              <a:rPr lang="en-GB" b="1" dirty="0" smtClean="0">
                <a:solidFill>
                  <a:schemeClr val="bg1"/>
                </a:solidFill>
              </a:rPr>
              <a:t>How do Rodolpho and Marco enter the Carbone home? How would you describe their greeting to Beatrice and Eddie? Use a quotation to support your answer (pg 19)</a:t>
            </a:r>
          </a:p>
          <a:p>
            <a:pPr marL="514350" indent="-514350">
              <a:buAutoNum type="arabicPeriod"/>
            </a:pPr>
            <a:endParaRPr lang="en-GB" b="1" dirty="0" smtClean="0">
              <a:solidFill>
                <a:schemeClr val="bg1"/>
              </a:solidFill>
            </a:endParaRPr>
          </a:p>
          <a:p>
            <a:pPr>
              <a:buNone/>
            </a:pPr>
            <a:r>
              <a:rPr lang="en-GB" dirty="0" smtClean="0">
                <a:solidFill>
                  <a:schemeClr val="bg1"/>
                </a:solidFill>
              </a:rPr>
              <a:t>When Rodolpho and Marco arrive, they greet Beatrice and Eddie with gratitude-Marco “kisses her </a:t>
            </a:r>
            <a:r>
              <a:rPr lang="en-GB" dirty="0" err="1" smtClean="0">
                <a:solidFill>
                  <a:schemeClr val="bg1"/>
                </a:solidFill>
              </a:rPr>
              <a:t>hand”pg</a:t>
            </a:r>
            <a:r>
              <a:rPr lang="en-GB" dirty="0" smtClean="0">
                <a:solidFill>
                  <a:schemeClr val="bg1"/>
                </a:solidFill>
              </a:rPr>
              <a:t> 19. Eddie wants to welcome them, as shown when he “takes Marco’s bag” (</a:t>
            </a:r>
            <a:r>
              <a:rPr lang="en-GB" dirty="0" err="1" smtClean="0">
                <a:solidFill>
                  <a:schemeClr val="bg1"/>
                </a:solidFill>
              </a:rPr>
              <a:t>pg</a:t>
            </a:r>
            <a:r>
              <a:rPr lang="en-GB" dirty="0" smtClean="0">
                <a:solidFill>
                  <a:schemeClr val="bg1"/>
                </a:solidFill>
              </a:rPr>
              <a:t> 19)</a:t>
            </a:r>
            <a:endParaRPr lang="en-GB" dirty="0">
              <a:solidFill>
                <a:schemeClr val="bg1"/>
              </a:solidFill>
            </a:endParaRPr>
          </a:p>
        </p:txBody>
      </p:sp>
    </p:spTree>
    <p:extLst>
      <p:ext uri="{BB962C8B-B14F-4D97-AF65-F5344CB8AC3E}">
        <p14:creationId xmlns:p14="http://schemas.microsoft.com/office/powerpoint/2010/main" val="7987240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Summary Questions </a:t>
            </a:r>
            <a:r>
              <a:rPr lang="en-GB" dirty="0" err="1" smtClean="0">
                <a:solidFill>
                  <a:schemeClr val="bg1"/>
                </a:solidFill>
              </a:rPr>
              <a:t>pg</a:t>
            </a:r>
            <a:r>
              <a:rPr lang="en-GB" dirty="0" smtClean="0">
                <a:solidFill>
                  <a:schemeClr val="bg1"/>
                </a:solidFill>
              </a:rPr>
              <a:t> 18-27</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a:buNone/>
            </a:pPr>
            <a:r>
              <a:rPr lang="en-GB" dirty="0" smtClean="0">
                <a:solidFill>
                  <a:schemeClr val="bg1"/>
                </a:solidFill>
              </a:rPr>
              <a:t>1. How do Rodolpho and Marco enter the Carbone home? How would you describe their greeting to Beatrice and Eddie? Use a quotation to support your answer (pg 19)</a:t>
            </a:r>
          </a:p>
          <a:p>
            <a:pPr>
              <a:buNone/>
            </a:pPr>
            <a:r>
              <a:rPr lang="en-GB" dirty="0" smtClean="0">
                <a:solidFill>
                  <a:schemeClr val="bg1"/>
                </a:solidFill>
              </a:rPr>
              <a:t>2. How is life in Italy different compared to life in America? Look at Rodolpho’s descriptions in pgs 20-21.</a:t>
            </a:r>
          </a:p>
          <a:p>
            <a:pPr>
              <a:buNone/>
            </a:pPr>
            <a:r>
              <a:rPr lang="en-GB" dirty="0" smtClean="0">
                <a:solidFill>
                  <a:schemeClr val="bg1"/>
                </a:solidFill>
              </a:rPr>
              <a:t>3. How does Marco show gratitude towards Eddie in pg 23? Use a quotation to support your answer.</a:t>
            </a:r>
          </a:p>
          <a:p>
            <a:pPr>
              <a:buNone/>
            </a:pPr>
            <a:endParaRPr lang="en-GB" dirty="0"/>
          </a:p>
        </p:txBody>
      </p:sp>
    </p:spTree>
    <p:extLst>
      <p:ext uri="{BB962C8B-B14F-4D97-AF65-F5344CB8AC3E}">
        <p14:creationId xmlns:p14="http://schemas.microsoft.com/office/powerpoint/2010/main" val="3374076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Summary Questions pg 18-27</a:t>
            </a:r>
            <a:endParaRPr lang="en-GB" dirty="0">
              <a:solidFill>
                <a:schemeClr val="bg1"/>
              </a:solidFill>
            </a:endParaRPr>
          </a:p>
        </p:txBody>
      </p:sp>
      <p:sp>
        <p:nvSpPr>
          <p:cNvPr id="3" name="Content Placeholder 2"/>
          <p:cNvSpPr>
            <a:spLocks noGrp="1"/>
          </p:cNvSpPr>
          <p:nvPr>
            <p:ph idx="1"/>
          </p:nvPr>
        </p:nvSpPr>
        <p:spPr/>
        <p:txBody>
          <a:bodyPr/>
          <a:lstStyle/>
          <a:p>
            <a:pPr>
              <a:buNone/>
            </a:pPr>
            <a:r>
              <a:rPr lang="en-GB" dirty="0" smtClean="0">
                <a:solidFill>
                  <a:schemeClr val="bg1"/>
                </a:solidFill>
              </a:rPr>
              <a:t>4. What is different about Marco and Rodolpho’s goals? (Pg 22-23)</a:t>
            </a:r>
          </a:p>
          <a:p>
            <a:pPr>
              <a:buNone/>
            </a:pPr>
            <a:r>
              <a:rPr lang="en-GB" dirty="0" smtClean="0">
                <a:solidFill>
                  <a:schemeClr val="bg1"/>
                </a:solidFill>
              </a:rPr>
              <a:t>5. How does Catherine react to Rodolpho’s singing? What word tells you this? (Pg 26)</a:t>
            </a:r>
          </a:p>
          <a:p>
            <a:pPr>
              <a:buNone/>
            </a:pPr>
            <a:r>
              <a:rPr lang="en-GB" dirty="0" smtClean="0">
                <a:solidFill>
                  <a:schemeClr val="bg1"/>
                </a:solidFill>
              </a:rPr>
              <a:t>6. How does Eddie demonstrate control over Catherine in pg 26?</a:t>
            </a:r>
          </a:p>
          <a:p>
            <a:pPr>
              <a:buNone/>
            </a:pPr>
            <a:r>
              <a:rPr lang="en-GB" dirty="0" smtClean="0">
                <a:solidFill>
                  <a:schemeClr val="bg1"/>
                </a:solidFill>
              </a:rPr>
              <a:t>7. Why is Eddie’s face described as “puffed with trouble” at the end of this section? (Pg 27)</a:t>
            </a:r>
          </a:p>
          <a:p>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Introducing Marco and Rodolpho</a:t>
            </a:r>
            <a:endParaRPr lang="en-GB" dirty="0">
              <a:solidFill>
                <a:schemeClr val="bg1"/>
              </a:solidFill>
            </a:endParaRPr>
          </a:p>
        </p:txBody>
      </p:sp>
      <p:sp>
        <p:nvSpPr>
          <p:cNvPr id="3" name="Content Placeholder 2"/>
          <p:cNvSpPr>
            <a:spLocks noGrp="1"/>
          </p:cNvSpPr>
          <p:nvPr>
            <p:ph idx="1"/>
          </p:nvPr>
        </p:nvSpPr>
        <p:spPr/>
        <p:txBody>
          <a:bodyPr/>
          <a:lstStyle/>
          <a:p>
            <a:pPr>
              <a:buNone/>
            </a:pPr>
            <a:r>
              <a:rPr lang="en-GB" dirty="0" smtClean="0">
                <a:solidFill>
                  <a:schemeClr val="bg1"/>
                </a:solidFill>
              </a:rPr>
              <a:t>Create mind maps for each of these characters, following the same format. This is how we will add to our ideas over the course of our reading.</a:t>
            </a:r>
            <a:endParaRPr lang="en-GB" dirty="0">
              <a:solidFill>
                <a:schemeClr val="bg1"/>
              </a:solidFill>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3352800"/>
            <a:ext cx="1397000" cy="2095500"/>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352800"/>
            <a:ext cx="1447800" cy="2171700"/>
          </a:xfrm>
          <a:prstGeom prst="rect">
            <a:avLst/>
          </a:prstGeom>
        </p:spPr>
      </p:pic>
    </p:spTree>
    <p:extLst>
      <p:ext uri="{BB962C8B-B14F-4D97-AF65-F5344CB8AC3E}">
        <p14:creationId xmlns:p14="http://schemas.microsoft.com/office/powerpoint/2010/main" val="19094378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After each section studied, we will analyse key quotations that demonstrate:</a:t>
            </a:r>
          </a:p>
          <a:p>
            <a:pPr lvl="1"/>
            <a:r>
              <a:rPr lang="en-GB" dirty="0" smtClean="0">
                <a:solidFill>
                  <a:schemeClr val="bg1"/>
                </a:solidFill>
              </a:rPr>
              <a:t>Characterisation</a:t>
            </a:r>
          </a:p>
          <a:p>
            <a:pPr lvl="1"/>
            <a:r>
              <a:rPr lang="en-GB" dirty="0" smtClean="0">
                <a:solidFill>
                  <a:schemeClr val="bg1"/>
                </a:solidFill>
              </a:rPr>
              <a:t>Key themes</a:t>
            </a:r>
          </a:p>
          <a:p>
            <a:pPr lvl="1"/>
            <a:r>
              <a:rPr lang="en-GB" dirty="0" smtClean="0">
                <a:solidFill>
                  <a:schemeClr val="bg1"/>
                </a:solidFill>
              </a:rPr>
              <a:t>Setting</a:t>
            </a:r>
          </a:p>
          <a:p>
            <a:pPr lvl="1"/>
            <a:r>
              <a:rPr lang="en-GB" dirty="0" smtClean="0">
                <a:solidFill>
                  <a:schemeClr val="bg1"/>
                </a:solidFill>
              </a:rPr>
              <a:t>symbolism</a:t>
            </a:r>
            <a:endParaRPr lang="en-GB" dirty="0">
              <a:solidFill>
                <a:schemeClr val="bg1"/>
              </a:solidFill>
            </a:endParaRPr>
          </a:p>
        </p:txBody>
      </p:sp>
    </p:spTree>
    <p:extLst>
      <p:ext uri="{BB962C8B-B14F-4D97-AF65-F5344CB8AC3E}">
        <p14:creationId xmlns:p14="http://schemas.microsoft.com/office/powerpoint/2010/main" val="12241845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solidFill>
              </a:rPr>
              <a:t>Context</a:t>
            </a:r>
            <a:r>
              <a:rPr lang="en-GB" dirty="0" smtClean="0">
                <a:solidFill>
                  <a:schemeClr val="bg1"/>
                </a:solidFill>
              </a:rPr>
              <a:t>-what is happening at this point in the play</a:t>
            </a:r>
          </a:p>
          <a:p>
            <a:pPr marL="0" indent="0">
              <a:buNone/>
            </a:pP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n-important part of the play</a:t>
            </a:r>
          </a:p>
          <a:p>
            <a:pPr marL="0" indent="0">
              <a:buNone/>
            </a:pP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-what this quotation means, what it tells us about characters/themes/setting</a:t>
            </a:r>
            <a:endParaRPr lang="en-GB" dirty="0">
              <a:solidFill>
                <a:schemeClr val="bg1"/>
              </a:solidFill>
            </a:endParaRPr>
          </a:p>
        </p:txBody>
      </p:sp>
    </p:spTree>
    <p:extLst>
      <p:ext uri="{BB962C8B-B14F-4D97-AF65-F5344CB8AC3E}">
        <p14:creationId xmlns:p14="http://schemas.microsoft.com/office/powerpoint/2010/main" val="27023485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b="1" dirty="0" smtClean="0">
                <a:solidFill>
                  <a:schemeClr val="bg1"/>
                </a:solidFill>
              </a:rPr>
              <a:t>Context</a:t>
            </a:r>
          </a:p>
          <a:p>
            <a:pPr marL="0" indent="0">
              <a:buNone/>
            </a:pPr>
            <a:r>
              <a:rPr lang="en-GB" dirty="0" smtClean="0">
                <a:solidFill>
                  <a:schemeClr val="bg1"/>
                </a:solidFill>
              </a:rPr>
              <a:t>Introductory description of Marco</a:t>
            </a:r>
          </a:p>
          <a:p>
            <a:pPr marL="0" indent="0">
              <a:buNone/>
            </a:pPr>
            <a:r>
              <a:rPr lang="en-GB" b="1" dirty="0" smtClean="0">
                <a:solidFill>
                  <a:schemeClr val="bg1"/>
                </a:solidFill>
              </a:rPr>
              <a:t>Quotation</a:t>
            </a:r>
          </a:p>
          <a:p>
            <a:pPr marL="0" indent="0">
              <a:buNone/>
            </a:pPr>
            <a:r>
              <a:rPr lang="en-GB" dirty="0">
                <a:solidFill>
                  <a:schemeClr val="bg1"/>
                </a:solidFill>
              </a:rPr>
              <a:t>“he is a square-built peasant of thirty-two, suspicious, tender, and quiet-voiced” </a:t>
            </a:r>
            <a:r>
              <a:rPr lang="en-GB" dirty="0" err="1">
                <a:solidFill>
                  <a:schemeClr val="bg1"/>
                </a:solidFill>
              </a:rPr>
              <a:t>pg</a:t>
            </a:r>
            <a:r>
              <a:rPr lang="en-GB" dirty="0">
                <a:solidFill>
                  <a:schemeClr val="bg1"/>
                </a:solidFill>
              </a:rPr>
              <a:t> </a:t>
            </a:r>
            <a:r>
              <a:rPr lang="en-GB" dirty="0" smtClean="0">
                <a:solidFill>
                  <a:schemeClr val="bg1"/>
                </a:solidFill>
              </a:rPr>
              <a:t>18</a:t>
            </a:r>
            <a:endParaRPr lang="en-GB" b="1" dirty="0" smtClean="0">
              <a:solidFill>
                <a:schemeClr val="bg1"/>
              </a:solidFill>
            </a:endParaRPr>
          </a:p>
          <a:p>
            <a:pPr marL="0" indent="0">
              <a:buNone/>
            </a:pPr>
            <a:r>
              <a:rPr lang="en-GB" b="1" dirty="0" smtClean="0">
                <a:solidFill>
                  <a:schemeClr val="bg1"/>
                </a:solidFill>
              </a:rPr>
              <a:t>Analysis</a:t>
            </a:r>
          </a:p>
          <a:p>
            <a:pPr marL="0" indent="0">
              <a:buNone/>
            </a:pPr>
            <a:r>
              <a:rPr lang="en-GB" dirty="0" smtClean="0">
                <a:solidFill>
                  <a:schemeClr val="bg1"/>
                </a:solidFill>
              </a:rPr>
              <a:t>Tells us Marco is a complex character: strong, but poor; untrusting but kind; powerful but softly spoken-unpredictable</a:t>
            </a:r>
          </a:p>
        </p:txBody>
      </p:sp>
    </p:spTree>
    <p:extLst>
      <p:ext uri="{BB962C8B-B14F-4D97-AF65-F5344CB8AC3E}">
        <p14:creationId xmlns:p14="http://schemas.microsoft.com/office/powerpoint/2010/main" val="39323395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Quotations-Section 2</a:t>
            </a:r>
            <a:endParaRPr lang="en-GB" dirty="0">
              <a:solidFill>
                <a:schemeClr val="bg1"/>
              </a:solidFill>
            </a:endParaRPr>
          </a:p>
        </p:txBody>
      </p:sp>
      <p:sp>
        <p:nvSpPr>
          <p:cNvPr id="3" name="Content Placeholder 2"/>
          <p:cNvSpPr>
            <a:spLocks noGrp="1"/>
          </p:cNvSpPr>
          <p:nvPr>
            <p:ph idx="1"/>
          </p:nvPr>
        </p:nvSpPr>
        <p:spPr>
          <a:xfrm>
            <a:off x="457200" y="1600200"/>
            <a:ext cx="8305800" cy="4800600"/>
          </a:xfrm>
        </p:spPr>
        <p:txBody>
          <a:bodyPr>
            <a:normAutofit/>
          </a:bodyPr>
          <a:lstStyle/>
          <a:p>
            <a:pPr marL="0" indent="0">
              <a:buNone/>
            </a:pPr>
            <a:r>
              <a:rPr lang="en-GB" dirty="0" smtClean="0">
                <a:solidFill>
                  <a:schemeClr val="bg1"/>
                </a:solidFill>
              </a:rPr>
              <a:t>Find quotations from:</a:t>
            </a:r>
          </a:p>
          <a:p>
            <a:r>
              <a:rPr lang="en-GB" dirty="0" err="1" smtClean="0">
                <a:solidFill>
                  <a:schemeClr val="bg1"/>
                </a:solidFill>
              </a:rPr>
              <a:t>Pg</a:t>
            </a:r>
            <a:r>
              <a:rPr lang="en-GB" dirty="0" smtClean="0">
                <a:solidFill>
                  <a:schemeClr val="bg1"/>
                </a:solidFill>
              </a:rPr>
              <a:t> 21-22-Marco, about his family</a:t>
            </a:r>
          </a:p>
          <a:p>
            <a:endParaRPr lang="en-GB" dirty="0">
              <a:solidFill>
                <a:schemeClr val="bg1"/>
              </a:solidFill>
            </a:endParaRPr>
          </a:p>
          <a:p>
            <a:r>
              <a:rPr lang="en-GB" dirty="0" err="1" smtClean="0">
                <a:solidFill>
                  <a:schemeClr val="bg1"/>
                </a:solidFill>
              </a:rPr>
              <a:t>Pg</a:t>
            </a:r>
            <a:r>
              <a:rPr lang="en-GB" dirty="0" smtClean="0">
                <a:solidFill>
                  <a:schemeClr val="bg1"/>
                </a:solidFill>
              </a:rPr>
              <a:t> 23-Marco, speaking to Eddie</a:t>
            </a:r>
          </a:p>
          <a:p>
            <a:endParaRPr lang="en-GB" dirty="0" smtClean="0">
              <a:solidFill>
                <a:schemeClr val="bg1"/>
              </a:solidFill>
            </a:endParaRPr>
          </a:p>
          <a:p>
            <a:r>
              <a:rPr lang="en-GB" dirty="0" err="1" smtClean="0">
                <a:solidFill>
                  <a:schemeClr val="bg1"/>
                </a:solidFill>
              </a:rPr>
              <a:t>Pg</a:t>
            </a:r>
            <a:r>
              <a:rPr lang="en-GB" dirty="0" smtClean="0">
                <a:solidFill>
                  <a:schemeClr val="bg1"/>
                </a:solidFill>
              </a:rPr>
              <a:t> 23-Rodolpho, speaking about America</a:t>
            </a:r>
          </a:p>
          <a:p>
            <a:endParaRPr lang="en-GB" dirty="0">
              <a:solidFill>
                <a:schemeClr val="bg1"/>
              </a:solidFill>
            </a:endParaRPr>
          </a:p>
          <a:p>
            <a:r>
              <a:rPr lang="en-GB" dirty="0" err="1" smtClean="0">
                <a:solidFill>
                  <a:schemeClr val="bg1"/>
                </a:solidFill>
              </a:rPr>
              <a:t>Pg</a:t>
            </a:r>
            <a:r>
              <a:rPr lang="en-GB" dirty="0" smtClean="0">
                <a:solidFill>
                  <a:schemeClr val="bg1"/>
                </a:solidFill>
              </a:rPr>
              <a:t> 26-Eddie’s reaction to Rodolpho </a:t>
            </a:r>
            <a:endParaRPr lang="en-GB" dirty="0">
              <a:solidFill>
                <a:schemeClr val="bg1"/>
              </a:solidFill>
            </a:endParaRPr>
          </a:p>
          <a:p>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1548009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Drama-key terminology</a:t>
            </a:r>
            <a:endParaRPr lang="en-GB" dirty="0">
              <a:solidFill>
                <a:schemeClr val="bg1">
                  <a:lumMod val="95000"/>
                </a:schemeClr>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chemeClr val="bg1">
                    <a:lumMod val="95000"/>
                  </a:schemeClr>
                </a:solidFill>
              </a:rPr>
              <a:t>To prepare ourselves for discussing drama, we must revise key terminology used in drama texts.</a:t>
            </a:r>
          </a:p>
          <a:p>
            <a:pPr marL="0" indent="0">
              <a:buNone/>
            </a:pPr>
            <a:endParaRPr lang="en-GB" dirty="0" smtClean="0">
              <a:solidFill>
                <a:schemeClr val="bg1">
                  <a:lumMod val="95000"/>
                </a:schemeClr>
              </a:solidFill>
            </a:endParaRPr>
          </a:p>
          <a:p>
            <a:pPr marL="0" indent="0">
              <a:buNone/>
            </a:pPr>
            <a:r>
              <a:rPr lang="en-GB" b="1" dirty="0" smtClean="0">
                <a:solidFill>
                  <a:schemeClr val="bg1">
                    <a:lumMod val="95000"/>
                  </a:schemeClr>
                </a:solidFill>
              </a:rPr>
              <a:t>In your groups…</a:t>
            </a:r>
            <a:endParaRPr lang="en-GB" b="1" dirty="0">
              <a:solidFill>
                <a:schemeClr val="bg1">
                  <a:lumMod val="95000"/>
                </a:schemeClr>
              </a:solidFill>
            </a:endParaRPr>
          </a:p>
          <a:p>
            <a:r>
              <a:rPr lang="en-GB" dirty="0">
                <a:solidFill>
                  <a:schemeClr val="bg1">
                    <a:lumMod val="95000"/>
                  </a:schemeClr>
                </a:solidFill>
              </a:rPr>
              <a:t>C</a:t>
            </a:r>
            <a:r>
              <a:rPr lang="en-GB" dirty="0" smtClean="0">
                <a:solidFill>
                  <a:schemeClr val="bg1">
                    <a:lumMod val="95000"/>
                  </a:schemeClr>
                </a:solidFill>
              </a:rPr>
              <a:t>omplete your key terminology worksheet to the best of your abilities.</a:t>
            </a:r>
          </a:p>
          <a:p>
            <a:r>
              <a:rPr lang="en-GB" dirty="0" smtClean="0">
                <a:solidFill>
                  <a:schemeClr val="bg1">
                    <a:lumMod val="95000"/>
                  </a:schemeClr>
                </a:solidFill>
              </a:rPr>
              <a:t>Fill in the ‘Definitions’ column-we will discuss the play column together</a:t>
            </a:r>
          </a:p>
          <a:p>
            <a:r>
              <a:rPr lang="en-GB" dirty="0" smtClean="0">
                <a:solidFill>
                  <a:schemeClr val="bg1">
                    <a:lumMod val="95000"/>
                  </a:schemeClr>
                </a:solidFill>
              </a:rPr>
              <a:t>There may be some new terms you are unfamiliar with-it’s okay! We’ll discuss after!</a:t>
            </a:r>
          </a:p>
        </p:txBody>
      </p:sp>
      <p:pic>
        <p:nvPicPr>
          <p:cNvPr id="4" name="Picture 7" descr="j02510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6560" y="610395"/>
            <a:ext cx="1322784"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1341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Marco, speaking about his family in Italy</a:t>
            </a:r>
            <a:endParaRPr lang="en-GB" dirty="0">
              <a:solidFill>
                <a:schemeClr val="bg1"/>
              </a:solidFill>
            </a:endParaRPr>
          </a:p>
          <a:p>
            <a:pPr marL="0" indent="0">
              <a:buNone/>
            </a:pPr>
            <a:r>
              <a:rPr lang="en-GB" b="1" dirty="0" smtClean="0">
                <a:solidFill>
                  <a:schemeClr val="bg1"/>
                </a:solidFill>
              </a:rPr>
              <a:t>Quotation</a:t>
            </a:r>
          </a:p>
          <a:p>
            <a:pPr marL="0" indent="0">
              <a:buNone/>
            </a:pPr>
            <a:r>
              <a:rPr lang="en-GB" dirty="0" smtClean="0">
                <a:solidFill>
                  <a:schemeClr val="bg1"/>
                </a:solidFill>
              </a:rPr>
              <a:t>“…if I stay there, they will never grow up. They eat the sunshine.” (</a:t>
            </a:r>
            <a:r>
              <a:rPr lang="en-GB" dirty="0" err="1" smtClean="0">
                <a:solidFill>
                  <a:schemeClr val="bg1"/>
                </a:solidFill>
              </a:rPr>
              <a:t>pg</a:t>
            </a:r>
            <a:r>
              <a:rPr lang="en-GB" dirty="0" smtClean="0">
                <a:solidFill>
                  <a:schemeClr val="bg1"/>
                </a:solidFill>
              </a:rPr>
              <a:t> 22)</a:t>
            </a:r>
          </a:p>
          <a:p>
            <a:pPr marL="0" indent="0">
              <a:buNone/>
            </a:pPr>
            <a:r>
              <a:rPr lang="en-GB" b="1" dirty="0" smtClean="0">
                <a:solidFill>
                  <a:schemeClr val="bg1"/>
                </a:solidFill>
              </a:rPr>
              <a:t>Analysis</a:t>
            </a:r>
          </a:p>
          <a:p>
            <a:pPr marL="0" indent="0">
              <a:buNone/>
            </a:pPr>
            <a:r>
              <a:rPr lang="en-GB" dirty="0" smtClean="0">
                <a:solidFill>
                  <a:schemeClr val="bg1"/>
                </a:solidFill>
              </a:rPr>
              <a:t>Marco is under pressure to provide for his family-similar role to Eddie-strong family man. He is desperate to earn money, but is selfless in how he will use it-opposite of R. </a:t>
            </a:r>
          </a:p>
        </p:txBody>
      </p:sp>
    </p:spTree>
    <p:extLst>
      <p:ext uri="{BB962C8B-B14F-4D97-AF65-F5344CB8AC3E}">
        <p14:creationId xmlns:p14="http://schemas.microsoft.com/office/powerpoint/2010/main" val="16760879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Marco interacting with Eddie</a:t>
            </a:r>
            <a:endParaRPr lang="en-GB" dirty="0">
              <a:solidFill>
                <a:schemeClr val="bg1"/>
              </a:solidFill>
            </a:endParaRPr>
          </a:p>
          <a:p>
            <a:pPr marL="0" indent="0">
              <a:buNone/>
            </a:pPr>
            <a:r>
              <a:rPr lang="en-GB" b="1" dirty="0" smtClean="0">
                <a:solidFill>
                  <a:schemeClr val="bg1"/>
                </a:solidFill>
              </a:rPr>
              <a:t>Quotation</a:t>
            </a:r>
          </a:p>
          <a:p>
            <a:pPr marL="0" indent="0">
              <a:buNone/>
            </a:pPr>
            <a:r>
              <a:rPr lang="en-GB" dirty="0" smtClean="0">
                <a:solidFill>
                  <a:schemeClr val="bg1"/>
                </a:solidFill>
              </a:rPr>
              <a:t>“(he is near tears)Eduardo…(He goes to Eddie, offering his hand)”</a:t>
            </a:r>
          </a:p>
          <a:p>
            <a:pPr marL="0" indent="0">
              <a:buNone/>
            </a:pPr>
            <a:r>
              <a:rPr lang="en-GB" b="1" dirty="0" smtClean="0">
                <a:solidFill>
                  <a:schemeClr val="bg1"/>
                </a:solidFill>
              </a:rPr>
              <a:t>Analysis</a:t>
            </a:r>
          </a:p>
          <a:p>
            <a:pPr marL="0" indent="0">
              <a:buNone/>
            </a:pPr>
            <a:r>
              <a:rPr lang="en-GB" dirty="0" smtClean="0">
                <a:solidFill>
                  <a:schemeClr val="bg1"/>
                </a:solidFill>
              </a:rPr>
              <a:t>Marco is very grateful to Eddie. SDs shows gratitude, given hope. “Eduardo”, “offering hand”-showing respect for Eddie, seeing him as an equal-Italianised name</a:t>
            </a:r>
          </a:p>
        </p:txBody>
      </p:sp>
    </p:spTree>
    <p:extLst>
      <p:ext uri="{BB962C8B-B14F-4D97-AF65-F5344CB8AC3E}">
        <p14:creationId xmlns:p14="http://schemas.microsoft.com/office/powerpoint/2010/main" val="28138092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Rodolpho, about his plans in America</a:t>
            </a:r>
            <a:endParaRPr lang="en-GB" dirty="0">
              <a:solidFill>
                <a:schemeClr val="bg1"/>
              </a:solidFill>
            </a:endParaRPr>
          </a:p>
          <a:p>
            <a:pPr marL="0" indent="0">
              <a:buNone/>
            </a:pPr>
            <a:r>
              <a:rPr lang="en-GB" b="1" dirty="0" smtClean="0">
                <a:solidFill>
                  <a:schemeClr val="bg1"/>
                </a:solidFill>
              </a:rPr>
              <a:t>Quotation</a:t>
            </a:r>
          </a:p>
          <a:p>
            <a:pPr marL="0" indent="0">
              <a:buNone/>
            </a:pPr>
            <a:r>
              <a:rPr lang="en-GB" dirty="0" smtClean="0">
                <a:solidFill>
                  <a:schemeClr val="bg1"/>
                </a:solidFill>
              </a:rPr>
              <a:t>“Me, I want to be an American. And then I want to go back to Italy when I am rich, and I will buy a motorcycle.” (</a:t>
            </a:r>
            <a:r>
              <a:rPr lang="en-GB" dirty="0" err="1" smtClean="0">
                <a:solidFill>
                  <a:schemeClr val="bg1"/>
                </a:solidFill>
              </a:rPr>
              <a:t>pg</a:t>
            </a:r>
            <a:r>
              <a:rPr lang="en-GB" dirty="0" smtClean="0">
                <a:solidFill>
                  <a:schemeClr val="bg1"/>
                </a:solidFill>
              </a:rPr>
              <a:t> 23)</a:t>
            </a:r>
          </a:p>
          <a:p>
            <a:pPr marL="0" indent="0">
              <a:buNone/>
            </a:pPr>
            <a:r>
              <a:rPr lang="en-GB" b="1" dirty="0" smtClean="0">
                <a:solidFill>
                  <a:schemeClr val="bg1"/>
                </a:solidFill>
              </a:rPr>
              <a:t>Analysis</a:t>
            </a:r>
          </a:p>
          <a:p>
            <a:pPr marL="0" indent="0">
              <a:buNone/>
            </a:pPr>
            <a:r>
              <a:rPr lang="en-GB" dirty="0" smtClean="0">
                <a:solidFill>
                  <a:schemeClr val="bg1"/>
                </a:solidFill>
              </a:rPr>
              <a:t>Sees America as ‘land of opportunity’, believes in American Dream. He is ambitious, but a dreamer-his goals are quite childish and materialistic-opposite to Marco’s </a:t>
            </a:r>
          </a:p>
        </p:txBody>
      </p:sp>
    </p:spTree>
    <p:extLst>
      <p:ext uri="{BB962C8B-B14F-4D97-AF65-F5344CB8AC3E}">
        <p14:creationId xmlns:p14="http://schemas.microsoft.com/office/powerpoint/2010/main" val="28138092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Eddie judging Rodolpho</a:t>
            </a:r>
            <a:endParaRPr lang="en-GB" dirty="0">
              <a:solidFill>
                <a:schemeClr val="bg1"/>
              </a:solidFill>
            </a:endParaRPr>
          </a:p>
          <a:p>
            <a:pPr marL="0" indent="0">
              <a:buNone/>
            </a:pPr>
            <a:r>
              <a:rPr lang="en-GB" b="1" dirty="0" smtClean="0">
                <a:solidFill>
                  <a:schemeClr val="bg1"/>
                </a:solidFill>
              </a:rPr>
              <a:t>Quotation</a:t>
            </a:r>
          </a:p>
          <a:p>
            <a:pPr marL="0" indent="0">
              <a:buNone/>
            </a:pPr>
            <a:r>
              <a:rPr lang="en-GB" dirty="0">
                <a:solidFill>
                  <a:schemeClr val="bg1"/>
                </a:solidFill>
              </a:rPr>
              <a:t>“he is sizing up Rodolpho, and there is a concealed suspicion” </a:t>
            </a:r>
            <a:r>
              <a:rPr lang="en-GB" dirty="0" err="1">
                <a:solidFill>
                  <a:schemeClr val="bg1"/>
                </a:solidFill>
              </a:rPr>
              <a:t>pg</a:t>
            </a:r>
            <a:r>
              <a:rPr lang="en-GB" dirty="0">
                <a:solidFill>
                  <a:schemeClr val="bg1"/>
                </a:solidFill>
              </a:rPr>
              <a:t> 26</a:t>
            </a:r>
          </a:p>
          <a:p>
            <a:pPr marL="0" indent="0">
              <a:buNone/>
            </a:pPr>
            <a:r>
              <a:rPr lang="en-GB" b="1" dirty="0" smtClean="0">
                <a:solidFill>
                  <a:schemeClr val="bg1"/>
                </a:solidFill>
              </a:rPr>
              <a:t>Analysis</a:t>
            </a:r>
          </a:p>
          <a:p>
            <a:pPr marL="0" indent="0">
              <a:buNone/>
            </a:pPr>
            <a:r>
              <a:rPr lang="en-GB" dirty="0" smtClean="0">
                <a:solidFill>
                  <a:schemeClr val="bg1"/>
                </a:solidFill>
              </a:rPr>
              <a:t>E is looking R up and down, determining if he is a threat or not-doesn’t accept him like Marco; trying to hide his wariness towards him, presenting a strong front</a:t>
            </a:r>
          </a:p>
        </p:txBody>
      </p:sp>
    </p:spTree>
    <p:extLst>
      <p:ext uri="{BB962C8B-B14F-4D97-AF65-F5344CB8AC3E}">
        <p14:creationId xmlns:p14="http://schemas.microsoft.com/office/powerpoint/2010/main" val="28138092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Quotations-Section 2</a:t>
            </a:r>
            <a:endParaRPr lang="en-GB"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solidFill>
                  <a:schemeClr val="bg1"/>
                </a:solidFill>
              </a:rPr>
              <a:t>“My wife-she feeds them from her own mouth. I tell you the truth, if I stay there they will never grow up. They eat the sunshine.” pg21-22</a:t>
            </a:r>
          </a:p>
          <a:p>
            <a:pPr marL="0" indent="0">
              <a:buNone/>
            </a:pPr>
            <a:endParaRPr lang="en-GB" dirty="0">
              <a:solidFill>
                <a:schemeClr val="bg1"/>
              </a:solidFill>
            </a:endParaRPr>
          </a:p>
          <a:p>
            <a:pPr marL="0" indent="0">
              <a:buNone/>
            </a:pPr>
            <a:r>
              <a:rPr lang="en-GB" dirty="0" smtClean="0">
                <a:solidFill>
                  <a:schemeClr val="bg1"/>
                </a:solidFill>
              </a:rPr>
              <a:t>“(he is near tears) Eduardo…(He goes to Eddie, offering his hand” </a:t>
            </a:r>
            <a:r>
              <a:rPr lang="en-GB" dirty="0" err="1" smtClean="0">
                <a:solidFill>
                  <a:schemeClr val="bg1"/>
                </a:solidFill>
              </a:rPr>
              <a:t>pg</a:t>
            </a:r>
            <a:r>
              <a:rPr lang="en-GB" dirty="0" smtClean="0">
                <a:solidFill>
                  <a:schemeClr val="bg1"/>
                </a:solidFill>
              </a:rPr>
              <a:t> 23</a:t>
            </a:r>
          </a:p>
          <a:p>
            <a:pPr marL="0" indent="0">
              <a:buNone/>
            </a:pPr>
            <a:endParaRPr lang="en-GB" dirty="0">
              <a:solidFill>
                <a:schemeClr val="bg1"/>
              </a:solidFill>
            </a:endParaRPr>
          </a:p>
          <a:p>
            <a:pPr marL="0" indent="0">
              <a:buNone/>
            </a:pPr>
            <a:r>
              <a:rPr lang="en-GB" dirty="0" smtClean="0">
                <a:solidFill>
                  <a:schemeClr val="bg1"/>
                </a:solidFill>
              </a:rPr>
              <a:t>“I want to be an American. And then I want to go back to Italy when I am rich, and I will buy a motorcycle.” </a:t>
            </a:r>
            <a:r>
              <a:rPr lang="en-GB" dirty="0" err="1" smtClean="0">
                <a:solidFill>
                  <a:schemeClr val="bg1"/>
                </a:solidFill>
              </a:rPr>
              <a:t>pg</a:t>
            </a:r>
            <a:r>
              <a:rPr lang="en-GB" dirty="0" smtClean="0">
                <a:solidFill>
                  <a:schemeClr val="bg1"/>
                </a:solidFill>
              </a:rPr>
              <a:t> 23</a:t>
            </a:r>
          </a:p>
          <a:p>
            <a:pPr marL="0" indent="0">
              <a:buNone/>
            </a:pPr>
            <a:endParaRPr lang="en-GB" dirty="0">
              <a:solidFill>
                <a:schemeClr val="bg1"/>
              </a:solidFill>
            </a:endParaRPr>
          </a:p>
          <a:p>
            <a:pPr marL="0" indent="0">
              <a:buNone/>
            </a:pPr>
            <a:r>
              <a:rPr lang="en-GB" dirty="0" smtClean="0">
                <a:solidFill>
                  <a:schemeClr val="bg1"/>
                </a:solidFill>
              </a:rPr>
              <a:t>“he is sizing up Rodolpho, and there is a concealed suspicion” </a:t>
            </a:r>
            <a:r>
              <a:rPr lang="en-GB" dirty="0" err="1" smtClean="0">
                <a:solidFill>
                  <a:schemeClr val="bg1"/>
                </a:solidFill>
              </a:rPr>
              <a:t>pg</a:t>
            </a:r>
            <a:r>
              <a:rPr lang="en-GB" dirty="0" smtClean="0">
                <a:solidFill>
                  <a:schemeClr val="bg1"/>
                </a:solidFill>
              </a:rPr>
              <a:t> 26</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64203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a:solidFill>
                  <a:schemeClr val="bg1">
                    <a:lumMod val="95000"/>
                  </a:schemeClr>
                </a:solidFill>
              </a:rPr>
              <a:t>A View From The </a:t>
            </a:r>
            <a:r>
              <a:rPr lang="en-GB" altLang="en-US" sz="4000" b="1" u="sng" dirty="0" smtClean="0">
                <a:solidFill>
                  <a:schemeClr val="bg1">
                    <a:lumMod val="95000"/>
                  </a:schemeClr>
                </a:solidFill>
              </a:rPr>
              <a:t>Bridge: Section 3</a:t>
            </a:r>
            <a:r>
              <a:rPr lang="en-GB" altLang="en-US" sz="4000" b="1" u="sng" dirty="0">
                <a:solidFill>
                  <a:schemeClr val="bg1">
                    <a:lumMod val="95000"/>
                  </a:schemeClr>
                </a:solidFill>
              </a:rPr>
              <a:t/>
            </a:r>
            <a:br>
              <a:rPr lang="en-GB" altLang="en-US" sz="4000" b="1" u="sng" dirty="0">
                <a:solidFill>
                  <a:schemeClr val="bg1">
                    <a:lumMod val="95000"/>
                  </a:schemeClr>
                </a:solidFill>
              </a:rPr>
            </a:br>
            <a:r>
              <a:rPr lang="en-GB" altLang="en-US" sz="4000" b="1" u="sng" dirty="0" smtClean="0">
                <a:solidFill>
                  <a:schemeClr val="bg1">
                    <a:lumMod val="95000"/>
                  </a:schemeClr>
                </a:solidFill>
              </a:rPr>
              <a:t>pg 27-31</a:t>
            </a:r>
            <a:endParaRPr lang="en-US" altLang="en-US" sz="4000" b="1" u="sng" dirty="0">
              <a:solidFill>
                <a:schemeClr val="bg1">
                  <a:lumMod val="95000"/>
                </a:schemeClr>
              </a:solidFill>
            </a:endParaRPr>
          </a:p>
        </p:txBody>
      </p:sp>
      <p:pic>
        <p:nvPicPr>
          <p:cNvPr id="2051" name="Picture 6" descr="image: postcard of Brooklyn Brid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86063" y="2347913"/>
            <a:ext cx="3571875" cy="3028950"/>
          </a:xfrm>
          <a:noFill/>
        </p:spPr>
      </p:pic>
    </p:spTree>
    <p:extLst>
      <p:ext uri="{BB962C8B-B14F-4D97-AF65-F5344CB8AC3E}">
        <p14:creationId xmlns:p14="http://schemas.microsoft.com/office/powerpoint/2010/main" val="12753829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solidFill>
                  <a:schemeClr val="bg1"/>
                </a:solidFill>
              </a:rPr>
              <a:t>Pg</a:t>
            </a:r>
            <a:r>
              <a:rPr lang="en-GB" dirty="0" smtClean="0">
                <a:solidFill>
                  <a:schemeClr val="bg1"/>
                </a:solidFill>
              </a:rPr>
              <a:t> 27-31</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Eddie </a:t>
            </a:r>
          </a:p>
          <a:p>
            <a:r>
              <a:rPr lang="en-GB" dirty="0" smtClean="0">
                <a:solidFill>
                  <a:schemeClr val="bg1"/>
                </a:solidFill>
              </a:rPr>
              <a:t>Rodolpho </a:t>
            </a:r>
          </a:p>
          <a:p>
            <a:r>
              <a:rPr lang="en-GB" dirty="0" smtClean="0">
                <a:solidFill>
                  <a:schemeClr val="bg1"/>
                </a:solidFill>
              </a:rPr>
              <a:t>Beatrice </a:t>
            </a:r>
          </a:p>
          <a:p>
            <a:r>
              <a:rPr lang="en-GB" dirty="0" smtClean="0">
                <a:solidFill>
                  <a:schemeClr val="bg1"/>
                </a:solidFill>
              </a:rPr>
              <a:t>Catherine</a:t>
            </a:r>
          </a:p>
          <a:p>
            <a:r>
              <a:rPr lang="en-GB" dirty="0" smtClean="0">
                <a:solidFill>
                  <a:schemeClr val="bg1"/>
                </a:solidFill>
              </a:rPr>
              <a:t>Mike</a:t>
            </a:r>
          </a:p>
          <a:p>
            <a:r>
              <a:rPr lang="en-GB" dirty="0" smtClean="0">
                <a:solidFill>
                  <a:schemeClr val="bg1"/>
                </a:solidFill>
              </a:rPr>
              <a:t>Louis</a:t>
            </a:r>
          </a:p>
          <a:p>
            <a:r>
              <a:rPr lang="en-GB" dirty="0" smtClean="0">
                <a:solidFill>
                  <a:schemeClr val="bg1"/>
                </a:solidFill>
              </a:rPr>
              <a:t>Alfieri</a:t>
            </a:r>
            <a:endParaRPr lang="en-GB" dirty="0">
              <a:solidFill>
                <a:schemeClr val="bg1"/>
              </a:solidFill>
            </a:endParaRPr>
          </a:p>
        </p:txBody>
      </p:sp>
      <p:pic>
        <p:nvPicPr>
          <p:cNvPr id="4" name="Picture 6" descr="image: postcard of Brooklyn Brid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724400" y="1752600"/>
            <a:ext cx="3571875" cy="3028950"/>
          </a:xfrm>
          <a:prstGeom prst="rect">
            <a:avLst/>
          </a:prstGeom>
          <a:noFill/>
        </p:spPr>
      </p:pic>
    </p:spTree>
    <p:extLst>
      <p:ext uri="{BB962C8B-B14F-4D97-AF65-F5344CB8AC3E}">
        <p14:creationId xmlns:p14="http://schemas.microsoft.com/office/powerpoint/2010/main" val="6759651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Pg 27-31 Summary Qs</a:t>
            </a:r>
            <a:endParaRPr lang="en-GB" dirty="0">
              <a:solidFill>
                <a:schemeClr val="bg1"/>
              </a:solidFill>
            </a:endParaRPr>
          </a:p>
        </p:txBody>
      </p:sp>
      <p:sp>
        <p:nvSpPr>
          <p:cNvPr id="3" name="Content Placeholder 2"/>
          <p:cNvSpPr>
            <a:spLocks noGrp="1"/>
          </p:cNvSpPr>
          <p:nvPr>
            <p:ph idx="1"/>
          </p:nvPr>
        </p:nvSpPr>
        <p:spPr>
          <a:xfrm>
            <a:off x="457200" y="1524000"/>
            <a:ext cx="8229600" cy="4525963"/>
          </a:xfrm>
        </p:spPr>
        <p:txBody>
          <a:bodyPr>
            <a:normAutofit lnSpcReduction="10000"/>
          </a:bodyPr>
          <a:lstStyle/>
          <a:p>
            <a:pPr marL="0" indent="0">
              <a:buNone/>
            </a:pPr>
            <a:r>
              <a:rPr lang="en-GB" dirty="0">
                <a:solidFill>
                  <a:schemeClr val="bg1"/>
                </a:solidFill>
              </a:rPr>
              <a:t>1. Why is Eddie agitated</a:t>
            </a:r>
            <a:r>
              <a:rPr lang="en-GB" dirty="0" smtClean="0">
                <a:solidFill>
                  <a:schemeClr val="bg1"/>
                </a:solidFill>
              </a:rPr>
              <a:t>? (pg 27)</a:t>
            </a:r>
            <a:endParaRPr lang="en-GB" dirty="0">
              <a:solidFill>
                <a:schemeClr val="bg1"/>
              </a:solidFill>
            </a:endParaRPr>
          </a:p>
          <a:p>
            <a:pPr marL="0" indent="0">
              <a:buNone/>
            </a:pPr>
            <a:r>
              <a:rPr lang="en-GB" dirty="0">
                <a:solidFill>
                  <a:schemeClr val="bg1"/>
                </a:solidFill>
              </a:rPr>
              <a:t>2. Write down a list of the reasons why </a:t>
            </a:r>
            <a:r>
              <a:rPr lang="en-GB" dirty="0" smtClean="0">
                <a:solidFill>
                  <a:schemeClr val="bg1"/>
                </a:solidFill>
              </a:rPr>
              <a:t>Rodolpho </a:t>
            </a:r>
            <a:r>
              <a:rPr lang="en-GB" dirty="0">
                <a:solidFill>
                  <a:schemeClr val="bg1"/>
                </a:solidFill>
              </a:rPr>
              <a:t>gives Eddie the “</a:t>
            </a:r>
            <a:r>
              <a:rPr lang="en-GB" dirty="0" err="1">
                <a:solidFill>
                  <a:schemeClr val="bg1"/>
                </a:solidFill>
              </a:rPr>
              <a:t>heeby-jeebies</a:t>
            </a:r>
            <a:r>
              <a:rPr lang="en-GB" dirty="0">
                <a:solidFill>
                  <a:schemeClr val="bg1"/>
                </a:solidFill>
              </a:rPr>
              <a:t>” (</a:t>
            </a:r>
            <a:r>
              <a:rPr lang="en-GB" dirty="0" smtClean="0">
                <a:solidFill>
                  <a:schemeClr val="bg1"/>
                </a:solidFill>
              </a:rPr>
              <a:t>p27-8)</a:t>
            </a:r>
            <a:endParaRPr lang="en-GB" dirty="0">
              <a:solidFill>
                <a:schemeClr val="bg1"/>
              </a:solidFill>
            </a:endParaRPr>
          </a:p>
          <a:p>
            <a:pPr marL="0" indent="0">
              <a:buNone/>
            </a:pPr>
            <a:r>
              <a:rPr lang="en-GB" dirty="0">
                <a:solidFill>
                  <a:schemeClr val="bg1"/>
                </a:solidFill>
              </a:rPr>
              <a:t>3. What does Beatrice say in </a:t>
            </a:r>
            <a:r>
              <a:rPr lang="en-GB" dirty="0" smtClean="0">
                <a:solidFill>
                  <a:schemeClr val="bg1"/>
                </a:solidFill>
              </a:rPr>
              <a:t>Rodolpho’s </a:t>
            </a:r>
            <a:r>
              <a:rPr lang="en-GB" dirty="0">
                <a:solidFill>
                  <a:schemeClr val="bg1"/>
                </a:solidFill>
              </a:rPr>
              <a:t>defence? (</a:t>
            </a:r>
            <a:r>
              <a:rPr lang="en-GB" dirty="0" smtClean="0">
                <a:solidFill>
                  <a:schemeClr val="bg1"/>
                </a:solidFill>
              </a:rPr>
              <a:t>p27-28)</a:t>
            </a:r>
            <a:endParaRPr lang="en-GB" dirty="0">
              <a:solidFill>
                <a:schemeClr val="bg1"/>
              </a:solidFill>
            </a:endParaRPr>
          </a:p>
          <a:p>
            <a:pPr marL="0" indent="0">
              <a:buNone/>
            </a:pPr>
            <a:r>
              <a:rPr lang="en-GB" dirty="0">
                <a:solidFill>
                  <a:schemeClr val="bg1"/>
                </a:solidFill>
              </a:rPr>
              <a:t>4. What, according to Eddie, is the difference between Marco and </a:t>
            </a:r>
            <a:r>
              <a:rPr lang="en-GB" dirty="0" smtClean="0">
                <a:solidFill>
                  <a:schemeClr val="bg1"/>
                </a:solidFill>
              </a:rPr>
              <a:t>Rodolpho</a:t>
            </a:r>
            <a:r>
              <a:rPr lang="en-GB" dirty="0">
                <a:solidFill>
                  <a:schemeClr val="bg1"/>
                </a:solidFill>
              </a:rPr>
              <a:t>? (</a:t>
            </a:r>
            <a:r>
              <a:rPr lang="en-GB" dirty="0" smtClean="0">
                <a:solidFill>
                  <a:schemeClr val="bg1"/>
                </a:solidFill>
              </a:rPr>
              <a:t>p28) </a:t>
            </a:r>
            <a:r>
              <a:rPr lang="en-GB" dirty="0">
                <a:solidFill>
                  <a:schemeClr val="bg1"/>
                </a:solidFill>
              </a:rPr>
              <a:t>Write down a quotation to support what you say.</a:t>
            </a:r>
          </a:p>
          <a:p>
            <a:endParaRPr lang="en-GB" dirty="0"/>
          </a:p>
        </p:txBody>
      </p:sp>
    </p:spTree>
    <p:extLst>
      <p:ext uri="{BB962C8B-B14F-4D97-AF65-F5344CB8AC3E}">
        <p14:creationId xmlns:p14="http://schemas.microsoft.com/office/powerpoint/2010/main" val="39889160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Pg 27-31 Summary Qs</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dirty="0" smtClean="0">
                <a:solidFill>
                  <a:schemeClr val="bg1"/>
                </a:solidFill>
              </a:rPr>
              <a:t>5. What do we learn about Eddie and Beatrice’s relationship on p29?</a:t>
            </a:r>
          </a:p>
          <a:p>
            <a:pPr marL="0" indent="0">
              <a:buNone/>
            </a:pPr>
            <a:r>
              <a:rPr lang="en-GB" dirty="0" smtClean="0">
                <a:solidFill>
                  <a:schemeClr val="bg1"/>
                </a:solidFill>
              </a:rPr>
              <a:t>6. Why does Louis refer to Marco and Rodolpho as “submarines”? (pg 30)</a:t>
            </a:r>
          </a:p>
          <a:p>
            <a:pPr marL="0" indent="0">
              <a:buNone/>
            </a:pPr>
            <a:r>
              <a:rPr lang="en-GB" dirty="0" smtClean="0">
                <a:solidFill>
                  <a:schemeClr val="bg1"/>
                </a:solidFill>
              </a:rPr>
              <a:t>7. What are Louis and Mike’s opinions of Marco and Rodolpho? (p30-31)</a:t>
            </a:r>
          </a:p>
          <a:p>
            <a:endParaRPr lang="en-GB"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Masculinity in the 1950s</a:t>
            </a:r>
            <a:endParaRPr lang="en-GB" dirty="0">
              <a:solidFill>
                <a:schemeClr val="bg1"/>
              </a:solidFill>
            </a:endParaRPr>
          </a:p>
        </p:txBody>
      </p:sp>
      <p:sp>
        <p:nvSpPr>
          <p:cNvPr id="3" name="Content Placeholder 2"/>
          <p:cNvSpPr>
            <a:spLocks noGrp="1"/>
          </p:cNvSpPr>
          <p:nvPr>
            <p:ph idx="1"/>
          </p:nvPr>
        </p:nvSpPr>
        <p:spPr>
          <a:xfrm>
            <a:off x="457200" y="1600200"/>
            <a:ext cx="4648200" cy="4952999"/>
          </a:xfrm>
        </p:spPr>
        <p:txBody>
          <a:bodyPr>
            <a:normAutofit fontScale="77500" lnSpcReduction="20000"/>
          </a:bodyPr>
          <a:lstStyle/>
          <a:p>
            <a:r>
              <a:rPr lang="en-GB" dirty="0" smtClean="0">
                <a:solidFill>
                  <a:schemeClr val="bg1"/>
                </a:solidFill>
              </a:rPr>
              <a:t>In the post-war world of the 1950s, there were very set ideas about gender roles-what men and women should do and how they should behave</a:t>
            </a:r>
          </a:p>
          <a:p>
            <a:r>
              <a:rPr lang="en-GB" dirty="0" smtClean="0">
                <a:solidFill>
                  <a:schemeClr val="bg1"/>
                </a:solidFill>
              </a:rPr>
              <a:t>Men were expected to be the ‘bread-winners’- they worked to provide money for the family</a:t>
            </a:r>
          </a:p>
          <a:p>
            <a:r>
              <a:rPr lang="en-GB" dirty="0" smtClean="0">
                <a:solidFill>
                  <a:schemeClr val="bg1"/>
                </a:solidFill>
              </a:rPr>
              <a:t>They were also the head of the household-making key decisions, disciplining and controlling finances</a:t>
            </a:r>
          </a:p>
          <a:p>
            <a:r>
              <a:rPr lang="en-GB" dirty="0" smtClean="0">
                <a:solidFill>
                  <a:schemeClr val="bg1"/>
                </a:solidFill>
              </a:rPr>
              <a:t>Men were supposed to be dominant, manly and strong</a:t>
            </a:r>
          </a:p>
          <a:p>
            <a:pPr>
              <a:buNone/>
            </a:pPr>
            <a:endParaRPr lang="en-GB" dirty="0">
              <a:solidFill>
                <a:schemeClr val="bg1"/>
              </a:solidFill>
            </a:endParaRPr>
          </a:p>
        </p:txBody>
      </p:sp>
      <p:pic>
        <p:nvPicPr>
          <p:cNvPr id="3074" name="Picture 2" descr="http://3.bp.blogspot.com/-rwoAvf1PlBQ/T4xLfCb0DgI/AAAAAAAAAls/3IKdCESLs2M/s1600/1950s-family-006.jpg"/>
          <p:cNvPicPr>
            <a:picLocks noChangeAspect="1" noChangeArrowheads="1"/>
          </p:cNvPicPr>
          <p:nvPr/>
        </p:nvPicPr>
        <p:blipFill>
          <a:blip r:embed="rId2" cstate="print"/>
          <a:srcRect/>
          <a:stretch>
            <a:fillRect/>
          </a:stretch>
        </p:blipFill>
        <p:spPr bwMode="auto">
          <a:xfrm>
            <a:off x="5181600" y="1752600"/>
            <a:ext cx="3962400" cy="26289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Playwright</a:t>
            </a:r>
            <a:endParaRPr lang="en-GB" dirty="0">
              <a:solidFill>
                <a:schemeClr val="bg1">
                  <a:lumMod val="95000"/>
                </a:schemeClr>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lumMod val="95000"/>
                  </a:schemeClr>
                </a:solidFill>
              </a:rPr>
              <a:t>Definition?</a:t>
            </a:r>
          </a:p>
          <a:p>
            <a:pPr marL="0" indent="0">
              <a:buNone/>
            </a:pPr>
            <a:r>
              <a:rPr lang="en-GB" dirty="0" smtClean="0">
                <a:solidFill>
                  <a:schemeClr val="bg1">
                    <a:lumMod val="95000"/>
                  </a:schemeClr>
                </a:solidFill>
              </a:rPr>
              <a:t>The person who wrote the play; the dramatist</a:t>
            </a:r>
          </a:p>
          <a:p>
            <a:pPr marL="0" indent="0">
              <a:buNone/>
            </a:pPr>
            <a:endParaRPr lang="en-GB" dirty="0">
              <a:solidFill>
                <a:schemeClr val="bg1">
                  <a:lumMod val="95000"/>
                </a:schemeClr>
              </a:solidFill>
            </a:endParaRPr>
          </a:p>
          <a:p>
            <a:pPr marL="0" indent="0">
              <a:buNone/>
            </a:pPr>
            <a:r>
              <a:rPr lang="en-GB" b="1" dirty="0" smtClean="0">
                <a:solidFill>
                  <a:schemeClr val="bg1">
                    <a:lumMod val="95000"/>
                  </a:schemeClr>
                </a:solidFill>
              </a:rPr>
              <a:t>A View From The Bridge?</a:t>
            </a:r>
          </a:p>
          <a:p>
            <a:pPr marL="0" indent="0">
              <a:buNone/>
            </a:pPr>
            <a:r>
              <a:rPr lang="en-GB" dirty="0" smtClean="0">
                <a:solidFill>
                  <a:schemeClr val="bg1">
                    <a:lumMod val="95000"/>
                  </a:schemeClr>
                </a:solidFill>
              </a:rPr>
              <a:t>Arthur Miller</a:t>
            </a:r>
            <a:endParaRPr lang="en-GB" dirty="0">
              <a:solidFill>
                <a:schemeClr val="bg1">
                  <a:lumMod val="95000"/>
                </a:schemeClr>
              </a:solidFill>
            </a:endParaRPr>
          </a:p>
        </p:txBody>
      </p:sp>
      <p:pic>
        <p:nvPicPr>
          <p:cNvPr id="4" name="Picture 5" descr="image: Arthur Mill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957905"/>
            <a:ext cx="2679492" cy="267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0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rPr>
              <a:t>https://www.youtube.com/watch?v=2O1K-JcP1w4</a:t>
            </a:r>
            <a:endParaRPr lang="en-GB" dirty="0" smtClean="0"/>
          </a:p>
          <a:p>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Toxic Masculinity</a:t>
            </a:r>
            <a:endParaRPr lang="en-GB" dirty="0">
              <a:solidFill>
                <a:schemeClr val="bg1"/>
              </a:solidFill>
            </a:endParaRPr>
          </a:p>
        </p:txBody>
      </p:sp>
      <p:sp>
        <p:nvSpPr>
          <p:cNvPr id="3" name="Content Placeholder 2"/>
          <p:cNvSpPr>
            <a:spLocks noGrp="1"/>
          </p:cNvSpPr>
          <p:nvPr>
            <p:ph idx="1"/>
          </p:nvPr>
        </p:nvSpPr>
        <p:spPr>
          <a:xfrm>
            <a:off x="457200" y="1143000"/>
            <a:ext cx="7772400" cy="3505200"/>
          </a:xfrm>
        </p:spPr>
        <p:txBody>
          <a:bodyPr>
            <a:normAutofit fontScale="77500" lnSpcReduction="20000"/>
          </a:bodyPr>
          <a:lstStyle/>
          <a:p>
            <a:r>
              <a:rPr lang="en-GB" dirty="0" smtClean="0">
                <a:solidFill>
                  <a:schemeClr val="bg1"/>
                </a:solidFill>
              </a:rPr>
              <a:t>This set way of  viewing masculinity in the 1950s continues to be a stereotypical way men are viewed in today’s society</a:t>
            </a:r>
          </a:p>
          <a:p>
            <a:r>
              <a:rPr lang="en-GB" dirty="0" smtClean="0">
                <a:solidFill>
                  <a:schemeClr val="bg1"/>
                </a:solidFill>
              </a:rPr>
              <a:t>This is very limiting, and can lead some men to feel like they don’t live up to this expectation</a:t>
            </a:r>
          </a:p>
          <a:p>
            <a:r>
              <a:rPr lang="en-GB" dirty="0" smtClean="0">
                <a:solidFill>
                  <a:schemeClr val="bg1"/>
                </a:solidFill>
              </a:rPr>
              <a:t>This kind of strict masculinity is sometimes called ‘toxic’, as many believe it causes men to feel like they cannot express their emotions, which can often result in increased aggression and has been linked to high suicide rates in young males</a:t>
            </a:r>
            <a:endParaRPr lang="en-GB" dirty="0">
              <a:solidFill>
                <a:schemeClr val="bg1"/>
              </a:solidFill>
            </a:endParaRPr>
          </a:p>
        </p:txBody>
      </p:sp>
      <p:pic>
        <p:nvPicPr>
          <p:cNvPr id="71682" name="Picture 2" descr="http://www.patmei.com/wp-content/uploads/2016/06/toxic-masculinity.jpg"/>
          <p:cNvPicPr>
            <a:picLocks noChangeAspect="1" noChangeArrowheads="1"/>
          </p:cNvPicPr>
          <p:nvPr/>
        </p:nvPicPr>
        <p:blipFill>
          <a:blip r:embed="rId2" cstate="print"/>
          <a:srcRect/>
          <a:stretch>
            <a:fillRect/>
          </a:stretch>
        </p:blipFill>
        <p:spPr bwMode="auto">
          <a:xfrm>
            <a:off x="2971800" y="4495800"/>
            <a:ext cx="3429000" cy="23622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rPr>
              <a:t>https://www.youtube.com/watch?v=UwI2U27UlGU</a:t>
            </a:r>
            <a:endParaRPr lang="en-GB" dirty="0" smtClean="0"/>
          </a:p>
          <a:p>
            <a:endParaRPr lang="en-GB"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Theme-Ideas of Masculinity</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Miller plays with this idea of masculinity and attitudes towards it in ‘A View from the Bridge’, with his three main male characters:</a:t>
            </a:r>
          </a:p>
          <a:p>
            <a:pPr lvl="1"/>
            <a:r>
              <a:rPr lang="en-GB" dirty="0" smtClean="0">
                <a:solidFill>
                  <a:schemeClr val="bg1"/>
                </a:solidFill>
              </a:rPr>
              <a:t>Eddie</a:t>
            </a:r>
          </a:p>
          <a:p>
            <a:pPr lvl="1"/>
            <a:r>
              <a:rPr lang="en-GB" dirty="0" smtClean="0">
                <a:solidFill>
                  <a:schemeClr val="bg1"/>
                </a:solidFill>
              </a:rPr>
              <a:t>Marco</a:t>
            </a:r>
          </a:p>
          <a:p>
            <a:pPr lvl="1"/>
            <a:r>
              <a:rPr lang="en-GB" dirty="0" smtClean="0">
                <a:solidFill>
                  <a:schemeClr val="bg1"/>
                </a:solidFill>
              </a:rPr>
              <a:t>Rodolpho</a:t>
            </a:r>
            <a:endParaRPr lang="en-GB"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3352800"/>
            <a:ext cx="1397000" cy="2095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3276600"/>
            <a:ext cx="1447800" cy="2171700"/>
          </a:xfrm>
          <a:prstGeom prst="rect">
            <a:avLst/>
          </a:prstGeom>
        </p:spPr>
      </p:pic>
      <p:pic>
        <p:nvPicPr>
          <p:cNvPr id="72706" name="Picture 2" descr="http://www.bbc.co.uk/staticarchive/6513d3effd0403b65cab815de03bc432d1e01e8e.jpg"/>
          <p:cNvPicPr>
            <a:picLocks noChangeAspect="1" noChangeArrowheads="1"/>
          </p:cNvPicPr>
          <p:nvPr/>
        </p:nvPicPr>
        <p:blipFill>
          <a:blip r:embed="rId4" cstate="print"/>
          <a:srcRect/>
          <a:stretch>
            <a:fillRect/>
          </a:stretch>
        </p:blipFill>
        <p:spPr bwMode="auto">
          <a:xfrm>
            <a:off x="7315200" y="3276600"/>
            <a:ext cx="1447800" cy="21717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228600"/>
          <a:ext cx="8382000" cy="5882640"/>
        </p:xfrm>
        <a:graphic>
          <a:graphicData uri="http://schemas.openxmlformats.org/drawingml/2006/table">
            <a:tbl>
              <a:tblPr firstRow="1" bandRow="1">
                <a:tableStyleId>{5C22544A-7EE6-4342-B048-85BDC9FD1C3A}</a:tableStyleId>
              </a:tblPr>
              <a:tblGrid>
                <a:gridCol w="2095500"/>
                <a:gridCol w="2095500"/>
                <a:gridCol w="2095500"/>
                <a:gridCol w="2095500"/>
              </a:tblGrid>
              <a:tr h="533400">
                <a:tc>
                  <a:txBody>
                    <a:bodyPr/>
                    <a:lstStyle/>
                    <a:p>
                      <a:endParaRPr lang="en-GB" dirty="0"/>
                    </a:p>
                  </a:txBody>
                  <a:tcPr/>
                </a:tc>
                <a:tc>
                  <a:txBody>
                    <a:bodyPr/>
                    <a:lstStyle/>
                    <a:p>
                      <a:r>
                        <a:rPr lang="en-GB" dirty="0" smtClean="0"/>
                        <a:t>Eddie</a:t>
                      </a:r>
                      <a:endParaRPr lang="en-GB" dirty="0"/>
                    </a:p>
                  </a:txBody>
                  <a:tcPr/>
                </a:tc>
                <a:tc>
                  <a:txBody>
                    <a:bodyPr/>
                    <a:lstStyle/>
                    <a:p>
                      <a:r>
                        <a:rPr lang="en-GB" dirty="0" smtClean="0"/>
                        <a:t>Marco</a:t>
                      </a:r>
                      <a:endParaRPr lang="en-GB" dirty="0"/>
                    </a:p>
                  </a:txBody>
                  <a:tcPr/>
                </a:tc>
                <a:tc>
                  <a:txBody>
                    <a:bodyPr/>
                    <a:lstStyle/>
                    <a:p>
                      <a:r>
                        <a:rPr lang="en-GB" dirty="0" smtClean="0"/>
                        <a:t>Rodolpho</a:t>
                      </a:r>
                      <a:endParaRPr lang="en-GB" dirty="0"/>
                    </a:p>
                  </a:txBody>
                  <a:tcPr/>
                </a:tc>
              </a:tr>
              <a:tr h="883920">
                <a:tc>
                  <a:txBody>
                    <a:bodyPr/>
                    <a:lstStyle/>
                    <a:p>
                      <a:r>
                        <a:rPr lang="en-GB" dirty="0" smtClean="0"/>
                        <a:t>Job</a:t>
                      </a:r>
                      <a:endParaRPr lang="en-GB" dirty="0"/>
                    </a:p>
                  </a:txBody>
                  <a:tcPr/>
                </a:tc>
                <a:tc>
                  <a:txBody>
                    <a:bodyPr/>
                    <a:lstStyle/>
                    <a:p>
                      <a:r>
                        <a:rPr lang="en-GB" dirty="0" smtClean="0"/>
                        <a:t>Pg 14</a:t>
                      </a:r>
                    </a:p>
                    <a:p>
                      <a:r>
                        <a:rPr lang="en-GB" dirty="0" smtClean="0"/>
                        <a:t>Longshoreman-loading</a:t>
                      </a:r>
                      <a:r>
                        <a:rPr lang="en-GB" baseline="0" dirty="0" smtClean="0"/>
                        <a:t> boats at the docks-manual labour</a:t>
                      </a:r>
                      <a:endParaRPr lang="en-GB" dirty="0"/>
                    </a:p>
                  </a:txBody>
                  <a:tcPr/>
                </a:tc>
                <a:tc>
                  <a:txBody>
                    <a:bodyPr/>
                    <a:lstStyle/>
                    <a:p>
                      <a:r>
                        <a:rPr lang="en-GB" dirty="0" smtClean="0"/>
                        <a:t>Pg 20</a:t>
                      </a:r>
                      <a:endParaRPr lang="en-GB" dirty="0"/>
                    </a:p>
                  </a:txBody>
                  <a:tcPr/>
                </a:tc>
                <a:tc>
                  <a:txBody>
                    <a:bodyPr/>
                    <a:lstStyle/>
                    <a:p>
                      <a:r>
                        <a:rPr lang="en-GB" dirty="0" smtClean="0"/>
                        <a:t>Pg 24</a:t>
                      </a:r>
                      <a:endParaRPr lang="en-GB" dirty="0"/>
                    </a:p>
                  </a:txBody>
                  <a:tcPr/>
                </a:tc>
              </a:tr>
              <a:tr h="883920">
                <a:tc>
                  <a:txBody>
                    <a:bodyPr/>
                    <a:lstStyle/>
                    <a:p>
                      <a:r>
                        <a:rPr lang="en-GB" dirty="0" smtClean="0"/>
                        <a:t>Interests</a:t>
                      </a:r>
                      <a:endParaRPr lang="en-GB" dirty="0"/>
                    </a:p>
                  </a:txBody>
                  <a:tcPr/>
                </a:tc>
                <a:tc>
                  <a:txBody>
                    <a:bodyPr/>
                    <a:lstStyle/>
                    <a:p>
                      <a:r>
                        <a:rPr lang="en-GB" dirty="0" smtClean="0"/>
                        <a:t>Pg30-31</a:t>
                      </a:r>
                      <a:endParaRPr lang="en-GB" dirty="0"/>
                    </a:p>
                  </a:txBody>
                  <a:tcPr/>
                </a:tc>
                <a:tc>
                  <a:txBody>
                    <a:bodyPr/>
                    <a:lstStyle/>
                    <a:p>
                      <a:r>
                        <a:rPr lang="en-GB" dirty="0" smtClean="0"/>
                        <a:t>n/a</a:t>
                      </a:r>
                      <a:endParaRPr lang="en-GB" dirty="0"/>
                    </a:p>
                  </a:txBody>
                  <a:tcPr/>
                </a:tc>
                <a:tc>
                  <a:txBody>
                    <a:bodyPr/>
                    <a:lstStyle/>
                    <a:p>
                      <a:r>
                        <a:rPr lang="en-GB" dirty="0" smtClean="0"/>
                        <a:t>Pg 25</a:t>
                      </a:r>
                      <a:endParaRPr lang="en-GB" dirty="0"/>
                    </a:p>
                  </a:txBody>
                  <a:tcPr/>
                </a:tc>
              </a:tr>
              <a:tr h="883920">
                <a:tc>
                  <a:txBody>
                    <a:bodyPr/>
                    <a:lstStyle/>
                    <a:p>
                      <a:r>
                        <a:rPr lang="en-GB" dirty="0" smtClean="0"/>
                        <a:t>Priorities</a:t>
                      </a:r>
                      <a:endParaRPr lang="en-GB" dirty="0"/>
                    </a:p>
                  </a:txBody>
                  <a:tcPr/>
                </a:tc>
                <a:tc>
                  <a:txBody>
                    <a:bodyPr/>
                    <a:lstStyle/>
                    <a:p>
                      <a:r>
                        <a:rPr lang="en-GB" dirty="0" smtClean="0"/>
                        <a:t>Pg 27</a:t>
                      </a:r>
                      <a:endParaRPr lang="en-GB" dirty="0"/>
                    </a:p>
                  </a:txBody>
                  <a:tcPr/>
                </a:tc>
                <a:tc>
                  <a:txBody>
                    <a:bodyPr/>
                    <a:lstStyle/>
                    <a:p>
                      <a:r>
                        <a:rPr lang="en-GB" dirty="0" smtClean="0"/>
                        <a:t>Pg 21-22</a:t>
                      </a:r>
                      <a:endParaRPr lang="en-GB" dirty="0"/>
                    </a:p>
                  </a:txBody>
                  <a:tcPr/>
                </a:tc>
                <a:tc>
                  <a:txBody>
                    <a:bodyPr/>
                    <a:lstStyle/>
                    <a:p>
                      <a:r>
                        <a:rPr lang="en-GB" dirty="0" smtClean="0"/>
                        <a:t>Pg 23</a:t>
                      </a:r>
                    </a:p>
                    <a:p>
                      <a:r>
                        <a:rPr lang="en-GB" sz="1800" kern="1200" dirty="0" smtClean="0">
                          <a:solidFill>
                            <a:schemeClr val="dk1"/>
                          </a:solidFill>
                          <a:latin typeface="+mn-lt"/>
                          <a:ea typeface="+mn-ea"/>
                          <a:cs typeface="+mn-cs"/>
                        </a:rPr>
                        <a:t>Wants to live the 'American Dream'; interested in material things e.g. motorcycle</a:t>
                      </a:r>
                      <a:endParaRPr lang="en-GB" dirty="0"/>
                    </a:p>
                  </a:txBody>
                  <a:tcPr/>
                </a:tc>
              </a:tr>
              <a:tr h="1264920">
                <a:tc>
                  <a:txBody>
                    <a:bodyPr/>
                    <a:lstStyle/>
                    <a:p>
                      <a:r>
                        <a:rPr lang="en-GB" dirty="0" smtClean="0"/>
                        <a:t>Appearance</a:t>
                      </a:r>
                      <a:endParaRPr lang="en-GB" dirty="0"/>
                    </a:p>
                  </a:txBody>
                  <a:tcPr/>
                </a:tc>
                <a:tc>
                  <a:txBody>
                    <a:bodyPr/>
                    <a:lstStyle/>
                    <a:p>
                      <a:r>
                        <a:rPr lang="en-GB" dirty="0" smtClean="0"/>
                        <a:t>Pg 4</a:t>
                      </a:r>
                      <a:endParaRPr lang="en-GB" dirty="0"/>
                    </a:p>
                  </a:txBody>
                  <a:tcPr/>
                </a:tc>
                <a:tc>
                  <a:txBody>
                    <a:bodyPr/>
                    <a:lstStyle/>
                    <a:p>
                      <a:r>
                        <a:rPr lang="en-GB" dirty="0" smtClean="0"/>
                        <a:t>Pg 18</a:t>
                      </a:r>
                    </a:p>
                    <a:p>
                      <a:r>
                        <a:rPr lang="en-GB" dirty="0" smtClean="0"/>
                        <a:t>Strong</a:t>
                      </a:r>
                      <a:r>
                        <a:rPr lang="en-GB" baseline="0" dirty="0" smtClean="0"/>
                        <a:t> despite his poverty “square-built”</a:t>
                      </a:r>
                      <a:endParaRPr lang="en-GB" dirty="0"/>
                    </a:p>
                  </a:txBody>
                  <a:tcPr/>
                </a:tc>
                <a:tc>
                  <a:txBody>
                    <a:bodyPr/>
                    <a:lstStyle/>
                    <a:p>
                      <a:r>
                        <a:rPr lang="en-GB" dirty="0" smtClean="0"/>
                        <a:t>Pg 23</a:t>
                      </a:r>
                      <a:endParaRPr lang="en-GB" dirty="0"/>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28237018"/>
              </p:ext>
            </p:extLst>
          </p:nvPr>
        </p:nvGraphicFramePr>
        <p:xfrm>
          <a:off x="228600" y="228600"/>
          <a:ext cx="8382000" cy="6385560"/>
        </p:xfrm>
        <a:graphic>
          <a:graphicData uri="http://schemas.openxmlformats.org/drawingml/2006/table">
            <a:tbl>
              <a:tblPr firstRow="1" bandRow="1">
                <a:tableStyleId>{5C22544A-7EE6-4342-B048-85BDC9FD1C3A}</a:tableStyleId>
              </a:tblPr>
              <a:tblGrid>
                <a:gridCol w="2095500"/>
                <a:gridCol w="2095500"/>
                <a:gridCol w="2095500"/>
                <a:gridCol w="2095500"/>
              </a:tblGrid>
              <a:tr h="533400">
                <a:tc>
                  <a:txBody>
                    <a:bodyPr/>
                    <a:lstStyle/>
                    <a:p>
                      <a:endParaRPr lang="en-GB" dirty="0"/>
                    </a:p>
                  </a:txBody>
                  <a:tcPr/>
                </a:tc>
                <a:tc>
                  <a:txBody>
                    <a:bodyPr/>
                    <a:lstStyle/>
                    <a:p>
                      <a:r>
                        <a:rPr lang="en-GB" dirty="0" smtClean="0"/>
                        <a:t>Eddie</a:t>
                      </a:r>
                      <a:endParaRPr lang="en-GB" dirty="0"/>
                    </a:p>
                  </a:txBody>
                  <a:tcPr/>
                </a:tc>
                <a:tc>
                  <a:txBody>
                    <a:bodyPr/>
                    <a:lstStyle/>
                    <a:p>
                      <a:r>
                        <a:rPr lang="en-GB" dirty="0" smtClean="0"/>
                        <a:t>Marco</a:t>
                      </a:r>
                      <a:endParaRPr lang="en-GB" dirty="0"/>
                    </a:p>
                  </a:txBody>
                  <a:tcPr/>
                </a:tc>
                <a:tc>
                  <a:txBody>
                    <a:bodyPr/>
                    <a:lstStyle/>
                    <a:p>
                      <a:r>
                        <a:rPr lang="en-GB" dirty="0" smtClean="0"/>
                        <a:t>Rodolpho</a:t>
                      </a:r>
                      <a:endParaRPr lang="en-GB" dirty="0"/>
                    </a:p>
                  </a:txBody>
                  <a:tcPr/>
                </a:tc>
              </a:tr>
              <a:tr h="883920">
                <a:tc>
                  <a:txBody>
                    <a:bodyPr/>
                    <a:lstStyle/>
                    <a:p>
                      <a:r>
                        <a:rPr lang="en-GB" dirty="0" smtClean="0"/>
                        <a:t>Job</a:t>
                      </a:r>
                      <a:endParaRPr lang="en-GB" dirty="0"/>
                    </a:p>
                  </a:txBody>
                  <a:tcPr/>
                </a:tc>
                <a:tc>
                  <a:txBody>
                    <a:bodyPr/>
                    <a:lstStyle/>
                    <a:p>
                      <a:r>
                        <a:rPr lang="en-GB" dirty="0" smtClean="0"/>
                        <a:t>Pg 14</a:t>
                      </a:r>
                    </a:p>
                    <a:p>
                      <a:r>
                        <a:rPr lang="en-GB" dirty="0" smtClean="0"/>
                        <a:t>Longshoreman-loading</a:t>
                      </a:r>
                      <a:r>
                        <a:rPr lang="en-GB" baseline="0" dirty="0" smtClean="0"/>
                        <a:t> boats at the docks-manual labour</a:t>
                      </a:r>
                      <a:endParaRPr lang="en-GB" dirty="0"/>
                    </a:p>
                  </a:txBody>
                  <a:tcPr/>
                </a:tc>
                <a:tc>
                  <a:txBody>
                    <a:bodyPr/>
                    <a:lstStyle/>
                    <a:p>
                      <a:r>
                        <a:rPr lang="en-GB" dirty="0" err="1" smtClean="0"/>
                        <a:t>Pg</a:t>
                      </a:r>
                      <a:r>
                        <a:rPr lang="en-GB" dirty="0" smtClean="0"/>
                        <a:t> 20</a:t>
                      </a:r>
                    </a:p>
                    <a:p>
                      <a:r>
                        <a:rPr lang="en-GB" dirty="0" smtClean="0"/>
                        <a:t>Mason (bricklayer)-typically masculine profession-manual labour</a:t>
                      </a:r>
                      <a:endParaRPr lang="en-GB" dirty="0"/>
                    </a:p>
                  </a:txBody>
                  <a:tcPr/>
                </a:tc>
                <a:tc>
                  <a:txBody>
                    <a:bodyPr/>
                    <a:lstStyle/>
                    <a:p>
                      <a:r>
                        <a:rPr lang="en-GB" dirty="0" err="1" smtClean="0"/>
                        <a:t>Pg</a:t>
                      </a:r>
                      <a:r>
                        <a:rPr lang="en-GB" dirty="0" smtClean="0"/>
                        <a:t> 24</a:t>
                      </a:r>
                    </a:p>
                    <a:p>
                      <a:r>
                        <a:rPr lang="en-GB" dirty="0" smtClean="0"/>
                        <a:t>A singer-performer/messenger</a:t>
                      </a:r>
                      <a:endParaRPr lang="en-GB" dirty="0"/>
                    </a:p>
                  </a:txBody>
                  <a:tcPr/>
                </a:tc>
              </a:tr>
              <a:tr h="883920">
                <a:tc>
                  <a:txBody>
                    <a:bodyPr/>
                    <a:lstStyle/>
                    <a:p>
                      <a:r>
                        <a:rPr lang="en-GB" dirty="0" smtClean="0"/>
                        <a:t>Interests</a:t>
                      </a:r>
                      <a:endParaRPr lang="en-GB" dirty="0"/>
                    </a:p>
                  </a:txBody>
                  <a:tcPr/>
                </a:tc>
                <a:tc>
                  <a:txBody>
                    <a:bodyPr/>
                    <a:lstStyle/>
                    <a:p>
                      <a:r>
                        <a:rPr lang="en-GB" dirty="0" smtClean="0"/>
                        <a:t>Pg30-31</a:t>
                      </a:r>
                    </a:p>
                    <a:p>
                      <a:r>
                        <a:rPr lang="en-GB" dirty="0" smtClean="0"/>
                        <a:t>Bowling-’sport’-does it with male friends</a:t>
                      </a:r>
                      <a:endParaRPr lang="en-GB" dirty="0"/>
                    </a:p>
                  </a:txBody>
                  <a:tcPr/>
                </a:tc>
                <a:tc>
                  <a:txBody>
                    <a:bodyPr/>
                    <a:lstStyle/>
                    <a:p>
                      <a:r>
                        <a:rPr lang="en-GB" dirty="0" smtClean="0"/>
                        <a:t>n/a</a:t>
                      </a:r>
                      <a:endParaRPr lang="en-GB" dirty="0"/>
                    </a:p>
                  </a:txBody>
                  <a:tcPr/>
                </a:tc>
                <a:tc>
                  <a:txBody>
                    <a:bodyPr/>
                    <a:lstStyle/>
                    <a:p>
                      <a:r>
                        <a:rPr lang="en-GB" dirty="0" err="1" smtClean="0"/>
                        <a:t>Pg</a:t>
                      </a:r>
                      <a:r>
                        <a:rPr lang="en-GB" dirty="0" smtClean="0"/>
                        <a:t> 25</a:t>
                      </a:r>
                    </a:p>
                    <a:p>
                      <a:r>
                        <a:rPr lang="en-GB" dirty="0" smtClean="0"/>
                        <a:t>Singing/music-bonds with Catherine over this</a:t>
                      </a:r>
                      <a:endParaRPr lang="en-GB" dirty="0"/>
                    </a:p>
                  </a:txBody>
                  <a:tcPr/>
                </a:tc>
              </a:tr>
              <a:tr h="883920">
                <a:tc>
                  <a:txBody>
                    <a:bodyPr/>
                    <a:lstStyle/>
                    <a:p>
                      <a:r>
                        <a:rPr lang="en-GB" dirty="0" smtClean="0"/>
                        <a:t>Priorities</a:t>
                      </a:r>
                      <a:endParaRPr lang="en-GB" dirty="0"/>
                    </a:p>
                  </a:txBody>
                  <a:tcPr/>
                </a:tc>
                <a:tc>
                  <a:txBody>
                    <a:bodyPr/>
                    <a:lstStyle/>
                    <a:p>
                      <a:r>
                        <a:rPr lang="en-GB" dirty="0" err="1" smtClean="0"/>
                        <a:t>Pg</a:t>
                      </a:r>
                      <a:r>
                        <a:rPr lang="en-GB" dirty="0" smtClean="0"/>
                        <a:t> 27</a:t>
                      </a:r>
                    </a:p>
                    <a:p>
                      <a:r>
                        <a:rPr lang="en-GB" dirty="0" smtClean="0"/>
                        <a:t>Family-B and C, providing</a:t>
                      </a:r>
                      <a:r>
                        <a:rPr lang="en-GB" baseline="0" dirty="0" smtClean="0"/>
                        <a:t> for them</a:t>
                      </a:r>
                      <a:endParaRPr lang="en-GB" dirty="0"/>
                    </a:p>
                  </a:txBody>
                  <a:tcPr/>
                </a:tc>
                <a:tc>
                  <a:txBody>
                    <a:bodyPr/>
                    <a:lstStyle/>
                    <a:p>
                      <a:r>
                        <a:rPr lang="en-GB" dirty="0" err="1" smtClean="0"/>
                        <a:t>Pg</a:t>
                      </a:r>
                      <a:r>
                        <a:rPr lang="en-GB" dirty="0" smtClean="0"/>
                        <a:t> 21-22</a:t>
                      </a:r>
                    </a:p>
                    <a:p>
                      <a:r>
                        <a:rPr lang="en-GB" dirty="0" smtClean="0"/>
                        <a:t>Similar to E-sending money home to Italy</a:t>
                      </a:r>
                      <a:endParaRPr lang="en-GB" dirty="0"/>
                    </a:p>
                  </a:txBody>
                  <a:tcPr/>
                </a:tc>
                <a:tc>
                  <a:txBody>
                    <a:bodyPr/>
                    <a:lstStyle/>
                    <a:p>
                      <a:r>
                        <a:rPr lang="en-GB" dirty="0" smtClean="0"/>
                        <a:t>Pg 23</a:t>
                      </a:r>
                    </a:p>
                    <a:p>
                      <a:r>
                        <a:rPr lang="en-GB" sz="1800" kern="1200" dirty="0" smtClean="0">
                          <a:solidFill>
                            <a:schemeClr val="dk1"/>
                          </a:solidFill>
                          <a:latin typeface="+mn-lt"/>
                          <a:ea typeface="+mn-ea"/>
                          <a:cs typeface="+mn-cs"/>
                        </a:rPr>
                        <a:t>Wants to live the 'American Dream'; interested in material things e.g. motorcycle</a:t>
                      </a:r>
                      <a:endParaRPr lang="en-GB" dirty="0"/>
                    </a:p>
                  </a:txBody>
                  <a:tcPr/>
                </a:tc>
              </a:tr>
              <a:tr h="1264920">
                <a:tc>
                  <a:txBody>
                    <a:bodyPr/>
                    <a:lstStyle/>
                    <a:p>
                      <a:r>
                        <a:rPr lang="en-GB" dirty="0" smtClean="0"/>
                        <a:t>Appearance</a:t>
                      </a:r>
                      <a:endParaRPr lang="en-GB" dirty="0"/>
                    </a:p>
                  </a:txBody>
                  <a:tcPr/>
                </a:tc>
                <a:tc>
                  <a:txBody>
                    <a:bodyPr/>
                    <a:lstStyle/>
                    <a:p>
                      <a:r>
                        <a:rPr lang="en-GB" dirty="0" err="1" smtClean="0"/>
                        <a:t>Pg</a:t>
                      </a:r>
                      <a:r>
                        <a:rPr lang="en-GB" dirty="0" smtClean="0"/>
                        <a:t> 4</a:t>
                      </a:r>
                    </a:p>
                    <a:p>
                      <a:r>
                        <a:rPr lang="en-GB" dirty="0" smtClean="0"/>
                        <a:t>“husky, slightly overweight”-not</a:t>
                      </a:r>
                      <a:r>
                        <a:rPr lang="en-GB" baseline="0" dirty="0" smtClean="0"/>
                        <a:t> concerned about appearance</a:t>
                      </a:r>
                      <a:endParaRPr lang="en-GB" dirty="0"/>
                    </a:p>
                  </a:txBody>
                  <a:tcPr/>
                </a:tc>
                <a:tc>
                  <a:txBody>
                    <a:bodyPr/>
                    <a:lstStyle/>
                    <a:p>
                      <a:r>
                        <a:rPr lang="en-GB" dirty="0" smtClean="0"/>
                        <a:t>Pg 18</a:t>
                      </a:r>
                    </a:p>
                    <a:p>
                      <a:r>
                        <a:rPr lang="en-GB" dirty="0" smtClean="0"/>
                        <a:t>Strong</a:t>
                      </a:r>
                      <a:r>
                        <a:rPr lang="en-GB" baseline="0" dirty="0" smtClean="0"/>
                        <a:t> despite his poverty “square-built”</a:t>
                      </a:r>
                      <a:endParaRPr lang="en-GB" dirty="0"/>
                    </a:p>
                  </a:txBody>
                  <a:tcPr/>
                </a:tc>
                <a:tc>
                  <a:txBody>
                    <a:bodyPr/>
                    <a:lstStyle/>
                    <a:p>
                      <a:r>
                        <a:rPr lang="en-GB" dirty="0" err="1" smtClean="0"/>
                        <a:t>Pg</a:t>
                      </a:r>
                      <a:r>
                        <a:rPr lang="en-GB" dirty="0" smtClean="0"/>
                        <a:t> 23</a:t>
                      </a:r>
                    </a:p>
                    <a:p>
                      <a:r>
                        <a:rPr lang="en-GB" dirty="0" smtClean="0"/>
                        <a:t>Blonde, unusual in their community-fair</a:t>
                      </a:r>
                      <a:endParaRPr lang="en-GB" dirty="0"/>
                    </a:p>
                  </a:txBody>
                  <a:tcPr/>
                </a:tc>
              </a:tr>
            </a:tbl>
          </a:graphicData>
        </a:graphic>
      </p:graphicFrame>
    </p:spTree>
    <p:extLst>
      <p:ext uri="{BB962C8B-B14F-4D97-AF65-F5344CB8AC3E}">
        <p14:creationId xmlns:p14="http://schemas.microsoft.com/office/powerpoint/2010/main" val="33405518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solidFill>
              </a:rPr>
              <a:t>Context</a:t>
            </a:r>
            <a:r>
              <a:rPr lang="en-GB" dirty="0" smtClean="0">
                <a:solidFill>
                  <a:schemeClr val="bg1"/>
                </a:solidFill>
              </a:rPr>
              <a:t>-what is happening at this point in the play</a:t>
            </a:r>
          </a:p>
          <a:p>
            <a:pPr marL="0" indent="0">
              <a:buNone/>
            </a:pP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n-important part of the play</a:t>
            </a:r>
          </a:p>
          <a:p>
            <a:pPr marL="0" indent="0">
              <a:buNone/>
            </a:pP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-what this quotation means, what it tells us about characters/themes/setting</a:t>
            </a:r>
            <a:endParaRPr lang="en-GB" dirty="0">
              <a:solidFill>
                <a:schemeClr val="bg1"/>
              </a:solidFill>
            </a:endParaRPr>
          </a:p>
        </p:txBody>
      </p:sp>
    </p:spTree>
    <p:extLst>
      <p:ext uri="{BB962C8B-B14F-4D97-AF65-F5344CB8AC3E}">
        <p14:creationId xmlns:p14="http://schemas.microsoft.com/office/powerpoint/2010/main" val="27023485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Alfieri’s description of Eddie</a:t>
            </a:r>
          </a:p>
          <a:p>
            <a:pPr marL="0" indent="0">
              <a:buNone/>
            </a:pPr>
            <a:r>
              <a:rPr lang="en-GB" b="1" dirty="0" smtClean="0">
                <a:solidFill>
                  <a:schemeClr val="bg1"/>
                </a:solidFill>
              </a:rPr>
              <a:t>Quotation</a:t>
            </a:r>
          </a:p>
          <a:p>
            <a:pPr marL="0" indent="0">
              <a:buNone/>
            </a:pPr>
            <a:r>
              <a:rPr lang="en-GB" dirty="0" smtClean="0">
                <a:solidFill>
                  <a:schemeClr val="bg1"/>
                </a:solidFill>
              </a:rPr>
              <a:t>“Who can ever know what will be discovered? Eddie Carbone had never expected to have a destiny...Now…there was a future, there was a trouble that would not go away.” pg 27</a:t>
            </a:r>
            <a:endParaRPr lang="en-GB" b="1" dirty="0" smtClean="0">
              <a:solidFill>
                <a:schemeClr val="bg1"/>
              </a:solidFill>
            </a:endParaRPr>
          </a:p>
          <a:p>
            <a:pPr marL="0" indent="0">
              <a:buNone/>
            </a:pPr>
            <a:r>
              <a:rPr lang="en-GB" b="1" dirty="0" smtClean="0">
                <a:solidFill>
                  <a:schemeClr val="bg1"/>
                </a:solidFill>
              </a:rPr>
              <a:t>Analysis</a:t>
            </a:r>
          </a:p>
          <a:p>
            <a:pPr marL="0" indent="0">
              <a:buNone/>
            </a:pPr>
            <a:r>
              <a:rPr lang="en-GB" dirty="0" smtClean="0">
                <a:solidFill>
                  <a:schemeClr val="bg1"/>
                </a:solidFill>
              </a:rPr>
              <a:t>Alfieri playing choric role-emphasising importance of Eddie’s actions and impact this will have on the play. Idea of fate-typical of Greek tragedy-sense of </a:t>
            </a:r>
            <a:r>
              <a:rPr lang="en-GB" dirty="0" err="1" smtClean="0">
                <a:solidFill>
                  <a:schemeClr val="bg1"/>
                </a:solidFill>
              </a:rPr>
              <a:t>forboding</a:t>
            </a:r>
            <a:endParaRPr lang="en-GB" dirty="0" smtClean="0">
              <a:solidFill>
                <a:schemeClr val="bg1"/>
              </a:solidFill>
            </a:endParaRPr>
          </a:p>
        </p:txBody>
      </p:sp>
    </p:spTree>
    <p:extLst>
      <p:ext uri="{BB962C8B-B14F-4D97-AF65-F5344CB8AC3E}">
        <p14:creationId xmlns:p14="http://schemas.microsoft.com/office/powerpoint/2010/main" val="39323395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Quotations-Section 3</a:t>
            </a:r>
            <a:endParaRPr lang="en-GB" dirty="0">
              <a:solidFill>
                <a:schemeClr val="bg1"/>
              </a:solidFill>
            </a:endParaRPr>
          </a:p>
        </p:txBody>
      </p:sp>
      <p:sp>
        <p:nvSpPr>
          <p:cNvPr id="3" name="Content Placeholder 2"/>
          <p:cNvSpPr>
            <a:spLocks noGrp="1"/>
          </p:cNvSpPr>
          <p:nvPr>
            <p:ph idx="1"/>
          </p:nvPr>
        </p:nvSpPr>
        <p:spPr>
          <a:xfrm>
            <a:off x="457200" y="1600200"/>
            <a:ext cx="8305800" cy="4800600"/>
          </a:xfrm>
        </p:spPr>
        <p:txBody>
          <a:bodyPr>
            <a:normAutofit fontScale="92500" lnSpcReduction="20000"/>
          </a:bodyPr>
          <a:lstStyle/>
          <a:p>
            <a:pPr marL="0" indent="0">
              <a:buNone/>
            </a:pPr>
            <a:r>
              <a:rPr lang="en-GB" dirty="0" smtClean="0">
                <a:solidFill>
                  <a:schemeClr val="bg1"/>
                </a:solidFill>
              </a:rPr>
              <a:t>Find quotations from:</a:t>
            </a:r>
          </a:p>
          <a:p>
            <a:r>
              <a:rPr lang="en-GB" dirty="0" smtClean="0">
                <a:solidFill>
                  <a:schemeClr val="bg1"/>
                </a:solidFill>
              </a:rPr>
              <a:t>Pg 28-Eddie, about Rodolpho (Nixon, Joseph, Shannon)</a:t>
            </a:r>
          </a:p>
          <a:p>
            <a:endParaRPr lang="en-GB" dirty="0">
              <a:solidFill>
                <a:schemeClr val="bg1"/>
              </a:solidFill>
            </a:endParaRPr>
          </a:p>
          <a:p>
            <a:r>
              <a:rPr lang="en-GB" dirty="0" smtClean="0">
                <a:solidFill>
                  <a:schemeClr val="bg1"/>
                </a:solidFill>
              </a:rPr>
              <a:t>Pg 28-Eddie, about Marco (Arran, James)</a:t>
            </a:r>
          </a:p>
          <a:p>
            <a:endParaRPr lang="en-GB" dirty="0" smtClean="0">
              <a:solidFill>
                <a:schemeClr val="bg1"/>
              </a:solidFill>
            </a:endParaRPr>
          </a:p>
          <a:p>
            <a:r>
              <a:rPr lang="en-GB" dirty="0" smtClean="0">
                <a:solidFill>
                  <a:schemeClr val="bg1"/>
                </a:solidFill>
              </a:rPr>
              <a:t>Pg 30-Mike, about Marco (Shea, Amy, Mandy)</a:t>
            </a:r>
          </a:p>
          <a:p>
            <a:endParaRPr lang="en-GB" dirty="0" smtClean="0">
              <a:solidFill>
                <a:schemeClr val="bg1"/>
              </a:solidFill>
            </a:endParaRPr>
          </a:p>
          <a:p>
            <a:r>
              <a:rPr lang="en-GB" dirty="0" smtClean="0">
                <a:solidFill>
                  <a:schemeClr val="bg1"/>
                </a:solidFill>
              </a:rPr>
              <a:t>Pg31-32-Mike and Louis, about Rodolpho (Marta, </a:t>
            </a:r>
            <a:r>
              <a:rPr lang="en-GB" dirty="0" err="1" smtClean="0">
                <a:solidFill>
                  <a:schemeClr val="bg1"/>
                </a:solidFill>
              </a:rPr>
              <a:t>Patrycja</a:t>
            </a:r>
            <a:r>
              <a:rPr lang="en-GB" dirty="0" smtClean="0">
                <a:solidFill>
                  <a:schemeClr val="bg1"/>
                </a:solidFill>
              </a:rPr>
              <a:t>, Katie, Sophie)</a:t>
            </a:r>
            <a:endParaRPr lang="en-GB" dirty="0">
              <a:solidFill>
                <a:schemeClr val="bg1"/>
              </a:solidFill>
            </a:endParaRPr>
          </a:p>
          <a:p>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15480098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GB" dirty="0" smtClean="0">
                <a:solidFill>
                  <a:schemeClr val="bg1"/>
                </a:solidFill>
              </a:rPr>
              <a:t>Section 3-Important Quotations</a:t>
            </a:r>
            <a:endParaRPr lang="en-GB" dirty="0">
              <a:solidFill>
                <a:schemeClr val="bg1"/>
              </a:solidFill>
            </a:endParaRPr>
          </a:p>
        </p:txBody>
      </p:sp>
      <p:sp>
        <p:nvSpPr>
          <p:cNvPr id="3" name="Content Placeholder 2"/>
          <p:cNvSpPr>
            <a:spLocks noGrp="1"/>
          </p:cNvSpPr>
          <p:nvPr>
            <p:ph idx="1"/>
          </p:nvPr>
        </p:nvSpPr>
        <p:spPr>
          <a:xfrm>
            <a:off x="457200" y="1219200"/>
            <a:ext cx="8382000" cy="5562600"/>
          </a:xfrm>
        </p:spPr>
        <p:txBody>
          <a:bodyPr>
            <a:normAutofit fontScale="70000" lnSpcReduction="20000"/>
          </a:bodyPr>
          <a:lstStyle/>
          <a:p>
            <a:pPr>
              <a:buNone/>
            </a:pPr>
            <a:r>
              <a:rPr lang="en-GB" dirty="0" smtClean="0">
                <a:solidFill>
                  <a:schemeClr val="bg1"/>
                </a:solidFill>
              </a:rPr>
              <a:t>“Paper Doll they’re </a:t>
            </a:r>
            <a:r>
              <a:rPr lang="en-GB" dirty="0" err="1" smtClean="0">
                <a:solidFill>
                  <a:schemeClr val="bg1"/>
                </a:solidFill>
              </a:rPr>
              <a:t>callin</a:t>
            </a:r>
            <a:r>
              <a:rPr lang="en-GB" dirty="0" smtClean="0">
                <a:solidFill>
                  <a:schemeClr val="bg1"/>
                </a:solidFill>
              </a:rPr>
              <a:t>’ him. Canary. He’s like a weird...with that wacky hair, he’s like a chorus girl or </a:t>
            </a:r>
            <a:r>
              <a:rPr lang="en-GB" dirty="0" err="1" smtClean="0">
                <a:solidFill>
                  <a:schemeClr val="bg1"/>
                </a:solidFill>
              </a:rPr>
              <a:t>sump’m.”pg</a:t>
            </a:r>
            <a:r>
              <a:rPr lang="en-GB" dirty="0" smtClean="0">
                <a:solidFill>
                  <a:schemeClr val="bg1"/>
                </a:solidFill>
              </a:rPr>
              <a:t> 28</a:t>
            </a:r>
          </a:p>
          <a:p>
            <a:pPr>
              <a:buNone/>
            </a:pPr>
            <a:endParaRPr lang="en-GB" dirty="0" smtClean="0">
              <a:solidFill>
                <a:schemeClr val="bg1"/>
              </a:solidFill>
            </a:endParaRPr>
          </a:p>
          <a:p>
            <a:pPr>
              <a:buNone/>
            </a:pPr>
            <a:endParaRPr lang="en-GB" dirty="0" smtClean="0">
              <a:solidFill>
                <a:schemeClr val="bg1"/>
              </a:solidFill>
            </a:endParaRPr>
          </a:p>
          <a:p>
            <a:pPr>
              <a:buNone/>
            </a:pPr>
            <a:r>
              <a:rPr lang="en-GB" dirty="0" smtClean="0">
                <a:solidFill>
                  <a:schemeClr val="bg1"/>
                </a:solidFill>
              </a:rPr>
              <a:t>“Marco goes around like a man; nobody kids Marco.” pg 28</a:t>
            </a:r>
          </a:p>
          <a:p>
            <a:pPr>
              <a:buNone/>
            </a:pPr>
            <a:endParaRPr lang="en-GB" dirty="0" smtClean="0">
              <a:solidFill>
                <a:schemeClr val="bg1"/>
              </a:solidFill>
            </a:endParaRPr>
          </a:p>
          <a:p>
            <a:pPr>
              <a:buNone/>
            </a:pPr>
            <a:endParaRPr lang="en-GB" dirty="0" smtClean="0">
              <a:solidFill>
                <a:schemeClr val="bg1"/>
              </a:solidFill>
            </a:endParaRPr>
          </a:p>
          <a:p>
            <a:pPr>
              <a:buNone/>
            </a:pPr>
            <a:r>
              <a:rPr lang="en-GB" dirty="0" smtClean="0">
                <a:solidFill>
                  <a:schemeClr val="bg1"/>
                </a:solidFill>
              </a:rPr>
              <a:t>“that older one, boy, he’s a regular bull...they leave him alone he </a:t>
            </a:r>
            <a:r>
              <a:rPr lang="en-GB" dirty="0" err="1" smtClean="0">
                <a:solidFill>
                  <a:schemeClr val="bg1"/>
                </a:solidFill>
              </a:rPr>
              <a:t>woulda</a:t>
            </a:r>
            <a:r>
              <a:rPr lang="en-GB" dirty="0" smtClean="0">
                <a:solidFill>
                  <a:schemeClr val="bg1"/>
                </a:solidFill>
              </a:rPr>
              <a:t> load the whole ship by himself.” pg 30</a:t>
            </a:r>
          </a:p>
          <a:p>
            <a:pPr>
              <a:buNone/>
            </a:pPr>
            <a:endParaRPr lang="en-GB" dirty="0" smtClean="0">
              <a:solidFill>
                <a:schemeClr val="bg1"/>
              </a:solidFill>
            </a:endParaRPr>
          </a:p>
          <a:p>
            <a:pPr>
              <a:buNone/>
            </a:pPr>
            <a:endParaRPr lang="en-GB" dirty="0" smtClean="0">
              <a:solidFill>
                <a:schemeClr val="bg1"/>
              </a:solidFill>
            </a:endParaRPr>
          </a:p>
          <a:p>
            <a:pPr>
              <a:buNone/>
            </a:pPr>
            <a:endParaRPr lang="en-GB" dirty="0" smtClean="0">
              <a:solidFill>
                <a:schemeClr val="bg1"/>
              </a:solidFill>
            </a:endParaRPr>
          </a:p>
          <a:p>
            <a:pPr>
              <a:buNone/>
            </a:pPr>
            <a:r>
              <a:rPr lang="en-GB" dirty="0" smtClean="0">
                <a:solidFill>
                  <a:schemeClr val="bg1"/>
                </a:solidFill>
              </a:rPr>
              <a:t>“their laughter rises as they see Rodolpho, who does not understand but joins in” 31-32</a:t>
            </a:r>
          </a:p>
          <a:p>
            <a:pPr>
              <a:buNone/>
            </a:pPr>
            <a:endParaRPr lang="en-GB" dirty="0" smtClean="0">
              <a:solidFill>
                <a:schemeClr val="bg1"/>
              </a:solidFill>
            </a:endParaRPr>
          </a:p>
          <a:p>
            <a:pPr>
              <a:buNone/>
            </a:pPr>
            <a:r>
              <a:rPr lang="en-GB" dirty="0" smtClean="0">
                <a:solidFill>
                  <a:schemeClr val="bg1"/>
                </a:solidFill>
              </a:rPr>
              <a:t> </a:t>
            </a:r>
            <a:endParaRPr lang="en-GB"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Plot</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buNone/>
            </a:pPr>
            <a:r>
              <a:rPr lang="en-GB" b="1" dirty="0" smtClean="0">
                <a:solidFill>
                  <a:schemeClr val="bg1">
                    <a:lumMod val="95000"/>
                  </a:schemeClr>
                </a:solidFill>
              </a:rPr>
              <a:t>Definition?</a:t>
            </a:r>
          </a:p>
          <a:p>
            <a:r>
              <a:rPr lang="en-GB" dirty="0" smtClean="0">
                <a:solidFill>
                  <a:schemeClr val="bg1">
                    <a:lumMod val="95000"/>
                  </a:schemeClr>
                </a:solidFill>
              </a:rPr>
              <a:t>The </a:t>
            </a:r>
            <a:r>
              <a:rPr lang="en-GB" dirty="0">
                <a:solidFill>
                  <a:schemeClr val="bg1">
                    <a:lumMod val="95000"/>
                  </a:schemeClr>
                </a:solidFill>
              </a:rPr>
              <a:t>story; the basis of the piece of </a:t>
            </a:r>
            <a:r>
              <a:rPr lang="en-GB" dirty="0" smtClean="0">
                <a:solidFill>
                  <a:schemeClr val="bg1">
                    <a:lumMod val="95000"/>
                  </a:schemeClr>
                </a:solidFill>
              </a:rPr>
              <a:t>drama</a:t>
            </a:r>
          </a:p>
          <a:p>
            <a:endParaRPr lang="en-GB" dirty="0">
              <a:solidFill>
                <a:schemeClr val="bg1">
                  <a:lumMod val="95000"/>
                </a:schemeClr>
              </a:solidFill>
            </a:endParaRPr>
          </a:p>
          <a:p>
            <a:pPr marL="0" indent="0">
              <a:buNone/>
            </a:pPr>
            <a:r>
              <a:rPr lang="en-GB" b="1" dirty="0" smtClean="0">
                <a:solidFill>
                  <a:schemeClr val="bg1">
                    <a:lumMod val="95000"/>
                  </a:schemeClr>
                </a:solidFill>
              </a:rPr>
              <a:t>A View From the Bridge?</a:t>
            </a:r>
          </a:p>
          <a:p>
            <a:r>
              <a:rPr lang="en-GB" dirty="0" smtClean="0">
                <a:solidFill>
                  <a:schemeClr val="bg1">
                    <a:lumMod val="95000"/>
                  </a:schemeClr>
                </a:solidFill>
              </a:rPr>
              <a:t>Italian immigration</a:t>
            </a:r>
          </a:p>
          <a:p>
            <a:r>
              <a:rPr lang="en-GB" dirty="0" smtClean="0">
                <a:solidFill>
                  <a:schemeClr val="bg1">
                    <a:lumMod val="95000"/>
                  </a:schemeClr>
                </a:solidFill>
              </a:rPr>
              <a:t>Family relationships</a:t>
            </a:r>
          </a:p>
          <a:p>
            <a:r>
              <a:rPr lang="en-GB" dirty="0" smtClean="0">
                <a:solidFill>
                  <a:schemeClr val="bg1">
                    <a:lumMod val="95000"/>
                  </a:schemeClr>
                </a:solidFill>
              </a:rPr>
              <a:t>Jealousy</a:t>
            </a:r>
          </a:p>
          <a:p>
            <a:r>
              <a:rPr lang="en-GB" dirty="0" smtClean="0">
                <a:solidFill>
                  <a:schemeClr val="bg1">
                    <a:lumMod val="95000"/>
                  </a:schemeClr>
                </a:solidFill>
              </a:rPr>
              <a:t>fate</a:t>
            </a:r>
            <a:endParaRPr lang="en-GB" dirty="0">
              <a:solidFill>
                <a:schemeClr val="bg1">
                  <a:lumMod val="95000"/>
                </a:schemeClr>
              </a:solidFill>
            </a:endParaRPr>
          </a:p>
        </p:txBody>
      </p:sp>
      <p:pic>
        <p:nvPicPr>
          <p:cNvPr id="2050" name="Picture 2" descr="C:\Users\lh1094c\AppData\Local\Microsoft\Windows\Temporary Internet Files\Content.IE5\KH1ZLFB5\30437-larg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971800"/>
            <a:ext cx="3378200" cy="2084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94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Eddie talking to B about R</a:t>
            </a:r>
          </a:p>
          <a:p>
            <a:pPr marL="0" indent="0">
              <a:buNone/>
            </a:pPr>
            <a:r>
              <a:rPr lang="en-GB" b="1" dirty="0" smtClean="0">
                <a:solidFill>
                  <a:schemeClr val="bg1"/>
                </a:solidFill>
              </a:rPr>
              <a:t>Quotation</a:t>
            </a:r>
          </a:p>
          <a:p>
            <a:pPr marL="0" indent="0">
              <a:buNone/>
            </a:pPr>
            <a:r>
              <a:rPr lang="en-GB" dirty="0" smtClean="0">
                <a:solidFill>
                  <a:schemeClr val="bg1"/>
                </a:solidFill>
              </a:rPr>
              <a:t>“And with that wacky hair; he’s like a chorus girl </a:t>
            </a:r>
            <a:r>
              <a:rPr lang="en-GB" dirty="0">
                <a:solidFill>
                  <a:schemeClr val="bg1"/>
                </a:solidFill>
              </a:rPr>
              <a:t>o</a:t>
            </a:r>
            <a:r>
              <a:rPr lang="en-GB" dirty="0" smtClean="0">
                <a:solidFill>
                  <a:schemeClr val="bg1"/>
                </a:solidFill>
              </a:rPr>
              <a:t>r </a:t>
            </a:r>
            <a:r>
              <a:rPr lang="en-GB" dirty="0" err="1" smtClean="0">
                <a:solidFill>
                  <a:schemeClr val="bg1"/>
                </a:solidFill>
              </a:rPr>
              <a:t>sump’m</a:t>
            </a:r>
            <a:r>
              <a:rPr lang="en-GB" dirty="0" smtClean="0">
                <a:solidFill>
                  <a:schemeClr val="bg1"/>
                </a:solidFill>
              </a:rPr>
              <a:t>” (</a:t>
            </a:r>
            <a:r>
              <a:rPr lang="en-GB" dirty="0" err="1" smtClean="0">
                <a:solidFill>
                  <a:schemeClr val="bg1"/>
                </a:solidFill>
              </a:rPr>
              <a:t>pg</a:t>
            </a:r>
            <a:r>
              <a:rPr lang="en-GB" dirty="0" smtClean="0">
                <a:solidFill>
                  <a:schemeClr val="bg1"/>
                </a:solidFill>
              </a:rPr>
              <a:t> 28)</a:t>
            </a:r>
          </a:p>
          <a:p>
            <a:pPr marL="0" indent="0">
              <a:buNone/>
            </a:pPr>
            <a:r>
              <a:rPr lang="en-GB" b="1" dirty="0" smtClean="0">
                <a:solidFill>
                  <a:schemeClr val="bg1"/>
                </a:solidFill>
              </a:rPr>
              <a:t>Analysis</a:t>
            </a:r>
          </a:p>
          <a:p>
            <a:pPr marL="0" indent="0">
              <a:buNone/>
            </a:pPr>
            <a:r>
              <a:rPr lang="en-GB" dirty="0" smtClean="0">
                <a:solidFill>
                  <a:schemeClr val="bg1"/>
                </a:solidFill>
              </a:rPr>
              <a:t>E sees R as less of a man than M, respects him less, uses v. silly justifications for why-won’t admit that he doesn’t like R because of his relationship with C, so is trying to undermine him</a:t>
            </a:r>
          </a:p>
        </p:txBody>
      </p:sp>
    </p:spTree>
    <p:extLst>
      <p:ext uri="{BB962C8B-B14F-4D97-AF65-F5344CB8AC3E}">
        <p14:creationId xmlns:p14="http://schemas.microsoft.com/office/powerpoint/2010/main" val="40056592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b="1" dirty="0" smtClean="0">
                <a:solidFill>
                  <a:schemeClr val="bg1"/>
                </a:solidFill>
              </a:rPr>
              <a:t>Context</a:t>
            </a:r>
          </a:p>
          <a:p>
            <a:pPr marL="0" indent="0">
              <a:buNone/>
            </a:pPr>
            <a:r>
              <a:rPr lang="en-GB" dirty="0" smtClean="0">
                <a:solidFill>
                  <a:schemeClr val="bg1"/>
                </a:solidFill>
              </a:rPr>
              <a:t>E talking to B about M</a:t>
            </a:r>
          </a:p>
          <a:p>
            <a:pPr marL="0" indent="0">
              <a:buNone/>
            </a:pPr>
            <a:r>
              <a:rPr lang="en-GB" b="1" dirty="0" smtClean="0">
                <a:solidFill>
                  <a:schemeClr val="bg1"/>
                </a:solidFill>
              </a:rPr>
              <a:t>Quotation</a:t>
            </a:r>
          </a:p>
          <a:p>
            <a:pPr marL="0" indent="0">
              <a:buNone/>
            </a:pPr>
            <a:r>
              <a:rPr lang="en-GB" dirty="0" smtClean="0">
                <a:solidFill>
                  <a:schemeClr val="bg1"/>
                </a:solidFill>
              </a:rPr>
              <a:t>“Marco goes around like a man; nobody kids Marco.” (</a:t>
            </a:r>
            <a:r>
              <a:rPr lang="en-GB" dirty="0" err="1" smtClean="0">
                <a:solidFill>
                  <a:schemeClr val="bg1"/>
                </a:solidFill>
              </a:rPr>
              <a:t>pg</a:t>
            </a:r>
            <a:r>
              <a:rPr lang="en-GB" dirty="0" smtClean="0">
                <a:solidFill>
                  <a:schemeClr val="bg1"/>
                </a:solidFill>
              </a:rPr>
              <a:t> 28)</a:t>
            </a:r>
          </a:p>
          <a:p>
            <a:pPr marL="0" indent="0">
              <a:buNone/>
            </a:pPr>
            <a:r>
              <a:rPr lang="en-GB" b="1" dirty="0" smtClean="0">
                <a:solidFill>
                  <a:schemeClr val="bg1"/>
                </a:solidFill>
              </a:rPr>
              <a:t>Analysis</a:t>
            </a:r>
          </a:p>
          <a:p>
            <a:pPr marL="0" indent="0">
              <a:buNone/>
            </a:pPr>
            <a:r>
              <a:rPr lang="en-GB" dirty="0" smtClean="0">
                <a:solidFill>
                  <a:schemeClr val="bg1"/>
                </a:solidFill>
              </a:rPr>
              <a:t>E respects M as a man-sees similarities between them; fulfils stereotypical idea of masculinity-strong provider who takes responsibilities seriously</a:t>
            </a:r>
          </a:p>
        </p:txBody>
      </p:sp>
    </p:spTree>
    <p:extLst>
      <p:ext uri="{BB962C8B-B14F-4D97-AF65-F5344CB8AC3E}">
        <p14:creationId xmlns:p14="http://schemas.microsoft.com/office/powerpoint/2010/main" val="24379956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92500"/>
          </a:bodyPr>
          <a:lstStyle/>
          <a:p>
            <a:pPr marL="0" indent="0">
              <a:buNone/>
            </a:pPr>
            <a:r>
              <a:rPr lang="en-GB" b="1" dirty="0" smtClean="0">
                <a:solidFill>
                  <a:schemeClr val="bg1"/>
                </a:solidFill>
              </a:rPr>
              <a:t>Context</a:t>
            </a:r>
          </a:p>
          <a:p>
            <a:pPr marL="0" indent="0">
              <a:buNone/>
            </a:pPr>
            <a:r>
              <a:rPr lang="en-GB" dirty="0" smtClean="0">
                <a:solidFill>
                  <a:schemeClr val="bg1"/>
                </a:solidFill>
              </a:rPr>
              <a:t>Mike, talking to E about Marco</a:t>
            </a:r>
          </a:p>
          <a:p>
            <a:pPr marL="0" indent="0">
              <a:buNone/>
            </a:pPr>
            <a:r>
              <a:rPr lang="en-GB" b="1" dirty="0" smtClean="0">
                <a:solidFill>
                  <a:schemeClr val="bg1"/>
                </a:solidFill>
              </a:rPr>
              <a:t>Quotation</a:t>
            </a:r>
          </a:p>
          <a:p>
            <a:pPr marL="0" indent="0">
              <a:buNone/>
            </a:pPr>
            <a:r>
              <a:rPr lang="en-GB" dirty="0" smtClean="0">
                <a:solidFill>
                  <a:schemeClr val="bg1"/>
                </a:solidFill>
              </a:rPr>
              <a:t>“That older one, boy, he’s a regular bull” (</a:t>
            </a:r>
            <a:r>
              <a:rPr lang="en-GB" dirty="0" err="1" smtClean="0">
                <a:solidFill>
                  <a:schemeClr val="bg1"/>
                </a:solidFill>
              </a:rPr>
              <a:t>pg</a:t>
            </a:r>
            <a:r>
              <a:rPr lang="en-GB" dirty="0" smtClean="0">
                <a:solidFill>
                  <a:schemeClr val="bg1"/>
                </a:solidFill>
              </a:rPr>
              <a:t> 30)</a:t>
            </a:r>
          </a:p>
          <a:p>
            <a:pPr marL="0" indent="0">
              <a:buNone/>
            </a:pPr>
            <a:r>
              <a:rPr lang="en-GB" b="1" dirty="0" smtClean="0">
                <a:solidFill>
                  <a:schemeClr val="bg1"/>
                </a:solidFill>
              </a:rPr>
              <a:t>Analysis</a:t>
            </a:r>
          </a:p>
          <a:p>
            <a:pPr marL="0" indent="0">
              <a:buNone/>
            </a:pPr>
            <a:r>
              <a:rPr lang="en-GB" dirty="0" smtClean="0">
                <a:solidFill>
                  <a:schemeClr val="bg1"/>
                </a:solidFill>
              </a:rPr>
              <a:t>Comparison to bull-strong, powerful, dedicated, manly. Contrasts to ‘canary’ description of R (sweet, fragile, small); impressed by M, respect him</a:t>
            </a:r>
          </a:p>
        </p:txBody>
      </p:sp>
    </p:spTree>
    <p:extLst>
      <p:ext uri="{BB962C8B-B14F-4D97-AF65-F5344CB8AC3E}">
        <p14:creationId xmlns:p14="http://schemas.microsoft.com/office/powerpoint/2010/main" val="24379956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b="1" dirty="0" smtClean="0">
                <a:solidFill>
                  <a:schemeClr val="bg1"/>
                </a:solidFill>
              </a:rPr>
              <a:t>Context</a:t>
            </a:r>
          </a:p>
          <a:p>
            <a:pPr marL="0" indent="0">
              <a:buNone/>
            </a:pPr>
            <a:r>
              <a:rPr lang="en-GB" dirty="0" smtClean="0">
                <a:solidFill>
                  <a:schemeClr val="bg1"/>
                </a:solidFill>
              </a:rPr>
              <a:t>Mike and Louis, about R</a:t>
            </a:r>
          </a:p>
          <a:p>
            <a:pPr marL="0" indent="0">
              <a:buNone/>
            </a:pPr>
            <a:r>
              <a:rPr lang="en-GB" b="1" dirty="0" smtClean="0">
                <a:solidFill>
                  <a:schemeClr val="bg1"/>
                </a:solidFill>
              </a:rPr>
              <a:t>Quotation</a:t>
            </a:r>
          </a:p>
          <a:p>
            <a:pPr marL="0" indent="0">
              <a:buNone/>
            </a:pPr>
            <a:r>
              <a:rPr lang="en-GB" dirty="0" smtClean="0">
                <a:solidFill>
                  <a:schemeClr val="bg1"/>
                </a:solidFill>
              </a:rPr>
              <a:t>“Their laughter rises as they see Rodolpho, who does not understand but joins in.” (</a:t>
            </a:r>
            <a:r>
              <a:rPr lang="en-GB" dirty="0" err="1" smtClean="0">
                <a:solidFill>
                  <a:schemeClr val="bg1"/>
                </a:solidFill>
              </a:rPr>
              <a:t>pg</a:t>
            </a:r>
            <a:r>
              <a:rPr lang="en-GB" dirty="0" smtClean="0">
                <a:solidFill>
                  <a:schemeClr val="bg1"/>
                </a:solidFill>
              </a:rPr>
              <a:t> 31-32)</a:t>
            </a:r>
          </a:p>
          <a:p>
            <a:pPr marL="0" indent="0">
              <a:buNone/>
            </a:pPr>
            <a:r>
              <a:rPr lang="en-GB" b="1" dirty="0" smtClean="0">
                <a:solidFill>
                  <a:schemeClr val="bg1"/>
                </a:solidFill>
              </a:rPr>
              <a:t>Analysis</a:t>
            </a:r>
          </a:p>
          <a:p>
            <a:pPr marL="0" indent="0">
              <a:buNone/>
            </a:pPr>
            <a:r>
              <a:rPr lang="en-GB" dirty="0" smtClean="0">
                <a:solidFill>
                  <a:schemeClr val="bg1"/>
                </a:solidFill>
              </a:rPr>
              <a:t>M&amp;L laugh at R, not with him-think he is a joke, do not respect him-make fun of him to E, who takes it as an insult-R oblivious to their mocking</a:t>
            </a:r>
          </a:p>
        </p:txBody>
      </p:sp>
    </p:spTree>
    <p:extLst>
      <p:ext uri="{BB962C8B-B14F-4D97-AF65-F5344CB8AC3E}">
        <p14:creationId xmlns:p14="http://schemas.microsoft.com/office/powerpoint/2010/main" val="24379956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a:solidFill>
                  <a:schemeClr val="bg1">
                    <a:lumMod val="95000"/>
                  </a:schemeClr>
                </a:solidFill>
              </a:rPr>
              <a:t>A View From The </a:t>
            </a:r>
            <a:r>
              <a:rPr lang="en-GB" altLang="en-US" sz="4000" b="1" u="sng" dirty="0" smtClean="0">
                <a:solidFill>
                  <a:schemeClr val="bg1">
                    <a:lumMod val="95000"/>
                  </a:schemeClr>
                </a:solidFill>
              </a:rPr>
              <a:t>Bridge: Section 4</a:t>
            </a:r>
            <a:r>
              <a:rPr lang="en-GB" altLang="en-US" sz="4000" b="1" u="sng" dirty="0">
                <a:solidFill>
                  <a:schemeClr val="bg1">
                    <a:lumMod val="95000"/>
                  </a:schemeClr>
                </a:solidFill>
              </a:rPr>
              <a:t/>
            </a:r>
            <a:br>
              <a:rPr lang="en-GB" altLang="en-US" sz="4000" b="1" u="sng" dirty="0">
                <a:solidFill>
                  <a:schemeClr val="bg1">
                    <a:lumMod val="95000"/>
                  </a:schemeClr>
                </a:solidFill>
              </a:rPr>
            </a:br>
            <a:r>
              <a:rPr lang="en-GB" altLang="en-US" sz="4000" b="1" u="sng" dirty="0" smtClean="0">
                <a:solidFill>
                  <a:schemeClr val="bg1">
                    <a:lumMod val="95000"/>
                  </a:schemeClr>
                </a:solidFill>
              </a:rPr>
              <a:t>pg 32-38</a:t>
            </a:r>
            <a:endParaRPr lang="en-US" altLang="en-US" sz="4000" b="1" u="sng" dirty="0">
              <a:solidFill>
                <a:schemeClr val="bg1">
                  <a:lumMod val="95000"/>
                </a:schemeClr>
              </a:solidFill>
            </a:endParaRPr>
          </a:p>
        </p:txBody>
      </p:sp>
      <p:pic>
        <p:nvPicPr>
          <p:cNvPr id="2051" name="Picture 6" descr="image: postcard of Brooklyn Brid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86063" y="2347913"/>
            <a:ext cx="3571875" cy="3028950"/>
          </a:xfrm>
          <a:noFill/>
        </p:spPr>
      </p:pic>
    </p:spTree>
    <p:extLst>
      <p:ext uri="{BB962C8B-B14F-4D97-AF65-F5344CB8AC3E}">
        <p14:creationId xmlns:p14="http://schemas.microsoft.com/office/powerpoint/2010/main" val="12753829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Pg 32-38</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Eddie</a:t>
            </a:r>
          </a:p>
          <a:p>
            <a:r>
              <a:rPr lang="en-GB" dirty="0" smtClean="0">
                <a:solidFill>
                  <a:schemeClr val="bg1"/>
                </a:solidFill>
              </a:rPr>
              <a:t>Beatrice</a:t>
            </a:r>
          </a:p>
          <a:p>
            <a:r>
              <a:rPr lang="en-GB" dirty="0" smtClean="0">
                <a:solidFill>
                  <a:schemeClr val="bg1"/>
                </a:solidFill>
              </a:rPr>
              <a:t>Catherine</a:t>
            </a:r>
          </a:p>
          <a:p>
            <a:r>
              <a:rPr lang="en-GB" dirty="0" smtClean="0">
                <a:solidFill>
                  <a:schemeClr val="bg1"/>
                </a:solidFill>
              </a:rPr>
              <a:t>Rodolpho</a:t>
            </a:r>
          </a:p>
          <a:p>
            <a:endParaRPr lang="en-GB" dirty="0"/>
          </a:p>
        </p:txBody>
      </p:sp>
    </p:spTree>
    <p:extLst>
      <p:ext uri="{BB962C8B-B14F-4D97-AF65-F5344CB8AC3E}">
        <p14:creationId xmlns:p14="http://schemas.microsoft.com/office/powerpoint/2010/main" val="29771811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Homework</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Creative folio first draft-due Fri 29</a:t>
            </a:r>
            <a:r>
              <a:rPr lang="en-GB" baseline="30000" dirty="0" smtClean="0">
                <a:solidFill>
                  <a:schemeClr val="bg1"/>
                </a:solidFill>
              </a:rPr>
              <a:t>th</a:t>
            </a:r>
            <a:r>
              <a:rPr lang="en-GB" dirty="0" smtClean="0">
                <a:solidFill>
                  <a:schemeClr val="bg1"/>
                </a:solidFill>
              </a:rPr>
              <a:t> Sept -this Fri!)</a:t>
            </a:r>
          </a:p>
          <a:p>
            <a:endParaRPr lang="en-GB" dirty="0">
              <a:solidFill>
                <a:schemeClr val="bg1"/>
              </a:solidFill>
            </a:endParaRPr>
          </a:p>
          <a:p>
            <a:r>
              <a:rPr lang="en-GB" dirty="0" smtClean="0">
                <a:solidFill>
                  <a:schemeClr val="bg1"/>
                </a:solidFill>
              </a:rPr>
              <a:t>Handwritten, printed, emailed, pen drive-get it in!</a:t>
            </a:r>
          </a:p>
          <a:p>
            <a:endParaRPr lang="en-GB" dirty="0">
              <a:solidFill>
                <a:schemeClr val="bg1"/>
              </a:solidFill>
            </a:endParaRPr>
          </a:p>
          <a:p>
            <a:r>
              <a:rPr lang="en-GB" dirty="0" smtClean="0">
                <a:solidFill>
                  <a:schemeClr val="bg1"/>
                </a:solidFill>
              </a:rPr>
              <a:t>gw15innesmairi@glow.sch.uk</a:t>
            </a:r>
            <a:endParaRPr lang="en-GB" dirty="0">
              <a:solidFill>
                <a:schemeClr val="bg1"/>
              </a:solidFill>
            </a:endParaRPr>
          </a:p>
        </p:txBody>
      </p:sp>
    </p:spTree>
    <p:extLst>
      <p:ext uri="{BB962C8B-B14F-4D97-AF65-F5344CB8AC3E}">
        <p14:creationId xmlns:p14="http://schemas.microsoft.com/office/powerpoint/2010/main" val="22697332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Pg 32-38 Summary Qs</a:t>
            </a:r>
            <a:endParaRPr lang="en-GB" dirty="0">
              <a:solidFill>
                <a:schemeClr val="bg1"/>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GB" dirty="0" smtClean="0">
                <a:solidFill>
                  <a:schemeClr val="bg1"/>
                </a:solidFill>
              </a:rPr>
              <a:t>How does Miller use stage directions on pg 32 to show Eddie’s affection for Catherine?</a:t>
            </a:r>
          </a:p>
          <a:p>
            <a:pPr marL="514350" indent="-514350">
              <a:buAutoNum type="arabicPeriod"/>
            </a:pPr>
            <a:endParaRPr lang="en-GB" dirty="0" smtClean="0">
              <a:solidFill>
                <a:schemeClr val="bg1"/>
              </a:solidFill>
            </a:endParaRPr>
          </a:p>
          <a:p>
            <a:pPr marL="514350" indent="-514350">
              <a:buAutoNum type="arabicPeriod"/>
            </a:pPr>
            <a:r>
              <a:rPr lang="en-GB" dirty="0" smtClean="0">
                <a:solidFill>
                  <a:schemeClr val="bg1"/>
                </a:solidFill>
              </a:rPr>
              <a:t>What does Eddie accuse Rodolpho of? What is his evidence? (pg 34)</a:t>
            </a:r>
          </a:p>
          <a:p>
            <a:pPr marL="514350" indent="-514350">
              <a:buAutoNum type="arabicPeriod"/>
            </a:pPr>
            <a:endParaRPr lang="en-GB" dirty="0" smtClean="0">
              <a:solidFill>
                <a:schemeClr val="bg1"/>
              </a:solidFill>
            </a:endParaRPr>
          </a:p>
          <a:p>
            <a:pPr marL="514350" indent="-514350">
              <a:buAutoNum type="arabicPeriod"/>
            </a:pPr>
            <a:r>
              <a:rPr lang="en-GB" dirty="0" smtClean="0">
                <a:solidFill>
                  <a:schemeClr val="bg1"/>
                </a:solidFill>
              </a:rPr>
              <a:t>What is Catherine’s reaction to Eddie’s accusation? (pg 35)</a:t>
            </a:r>
          </a:p>
          <a:p>
            <a:pPr marL="514350" indent="-514350">
              <a:buAutoNum type="arabicPeriod"/>
            </a:pPr>
            <a:endParaRPr lang="en-GB" dirty="0" smtClean="0">
              <a:solidFill>
                <a:schemeClr val="bg1"/>
              </a:solidFill>
            </a:endParaRPr>
          </a:p>
          <a:p>
            <a:pPr marL="514350" indent="-514350">
              <a:buAutoNum type="arabicPeriod"/>
            </a:pPr>
            <a:endParaRPr lang="en-GB" dirty="0" smtClean="0"/>
          </a:p>
          <a:p>
            <a:pPr marL="514350" indent="-514350">
              <a:buAutoNum type="arabicPeriod"/>
            </a:pPr>
            <a:endParaRPr lang="en-GB" dirty="0"/>
          </a:p>
        </p:txBody>
      </p:sp>
    </p:spTree>
    <p:extLst>
      <p:ext uri="{BB962C8B-B14F-4D97-AF65-F5344CB8AC3E}">
        <p14:creationId xmlns:p14="http://schemas.microsoft.com/office/powerpoint/2010/main" val="9761482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Pg 32-38 Summary Qs</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514350" indent="-514350">
              <a:buNone/>
            </a:pPr>
            <a:r>
              <a:rPr lang="en-GB" dirty="0" smtClean="0">
                <a:solidFill>
                  <a:schemeClr val="bg1"/>
                </a:solidFill>
              </a:rPr>
              <a:t>4. After Catherine leaves, the stage directions state that Eddie “makes an awkward gesture of eroded command” (pg 35) after Catherine. What does this mean?</a:t>
            </a:r>
          </a:p>
          <a:p>
            <a:pPr marL="514350" indent="-514350">
              <a:buNone/>
            </a:pPr>
            <a:endParaRPr lang="en-GB" dirty="0" smtClean="0">
              <a:solidFill>
                <a:schemeClr val="bg1"/>
              </a:solidFill>
            </a:endParaRPr>
          </a:p>
          <a:p>
            <a:pPr marL="0" lvl="0" indent="0">
              <a:buNone/>
            </a:pPr>
            <a:r>
              <a:rPr lang="en-GB" dirty="0" smtClean="0">
                <a:solidFill>
                  <a:schemeClr val="bg1"/>
                </a:solidFill>
              </a:rPr>
              <a:t>5. What </a:t>
            </a:r>
            <a:r>
              <a:rPr lang="en-GB" dirty="0">
                <a:solidFill>
                  <a:schemeClr val="bg1"/>
                </a:solidFill>
              </a:rPr>
              <a:t>is Beatrice’s advice to Catherine</a:t>
            </a:r>
            <a:r>
              <a:rPr lang="en-GB" dirty="0" smtClean="0">
                <a:solidFill>
                  <a:schemeClr val="bg1"/>
                </a:solidFill>
              </a:rPr>
              <a:t>? (pg 36-37)</a:t>
            </a:r>
          </a:p>
          <a:p>
            <a:pPr marL="0" lvl="0" indent="0">
              <a:buNone/>
            </a:pPr>
            <a:endParaRPr lang="en-GB" dirty="0">
              <a:solidFill>
                <a:schemeClr val="bg1"/>
              </a:solidFill>
            </a:endParaRPr>
          </a:p>
          <a:p>
            <a:pPr marL="0" lvl="0" indent="0">
              <a:buNone/>
            </a:pPr>
            <a:r>
              <a:rPr lang="en-GB" dirty="0" smtClean="0">
                <a:solidFill>
                  <a:schemeClr val="bg1"/>
                </a:solidFill>
              </a:rPr>
              <a:t>6. What does Beatrice suggest about the relationship between Catherine and Eddie? (pg 37-38)</a:t>
            </a:r>
            <a:endParaRPr lang="en-GB" dirty="0">
              <a:solidFill>
                <a:schemeClr val="bg1"/>
              </a:solidFill>
            </a:endParaRPr>
          </a:p>
          <a:p>
            <a:pPr marL="514350" indent="-514350">
              <a:buAutoNum type="arabicPeriod"/>
            </a:pPr>
            <a:endParaRPr lang="en-GB" dirty="0" smtClean="0"/>
          </a:p>
          <a:p>
            <a:pPr marL="514350" indent="-514350">
              <a:buAutoNum type="arabicPeriod"/>
            </a:pPr>
            <a:endParaRPr lang="en-GB" dirty="0"/>
          </a:p>
        </p:txBody>
      </p:sp>
    </p:spTree>
    <p:extLst>
      <p:ext uri="{BB962C8B-B14F-4D97-AF65-F5344CB8AC3E}">
        <p14:creationId xmlns:p14="http://schemas.microsoft.com/office/powerpoint/2010/main" val="9761482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Catherine and Eddie Relationship Timeline</a:t>
            </a:r>
            <a:endParaRPr lang="en-GB" dirty="0">
              <a:solidFill>
                <a:schemeClr val="bg1"/>
              </a:solidFill>
            </a:endParaRPr>
          </a:p>
        </p:txBody>
      </p:sp>
      <p:cxnSp>
        <p:nvCxnSpPr>
          <p:cNvPr id="5" name="Straight Connector 4"/>
          <p:cNvCxnSpPr/>
          <p:nvPr/>
        </p:nvCxnSpPr>
        <p:spPr>
          <a:xfrm flipV="1">
            <a:off x="1324841" y="3969327"/>
            <a:ext cx="6639791" cy="207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324841" y="3636819"/>
            <a:ext cx="0" cy="3532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8651" y="2618509"/>
            <a:ext cx="1553441" cy="954107"/>
          </a:xfrm>
          <a:prstGeom prst="rect">
            <a:avLst/>
          </a:prstGeom>
          <a:noFill/>
        </p:spPr>
        <p:txBody>
          <a:bodyPr wrap="square" rtlCol="0">
            <a:spAutoFit/>
          </a:bodyPr>
          <a:lstStyle/>
          <a:p>
            <a:r>
              <a:rPr lang="en-GB" sz="2800" dirty="0" smtClean="0">
                <a:solidFill>
                  <a:schemeClr val="bg1"/>
                </a:solidFill>
              </a:rPr>
              <a:t>Start of play-</a:t>
            </a:r>
            <a:endParaRPr lang="en-GB" sz="2800" dirty="0">
              <a:solidFill>
                <a:schemeClr val="bg1"/>
              </a:solidFill>
            </a:endParaRPr>
          </a:p>
        </p:txBody>
      </p:sp>
      <p:cxnSp>
        <p:nvCxnSpPr>
          <p:cNvPr id="11" name="Straight Connector 10"/>
          <p:cNvCxnSpPr/>
          <p:nvPr/>
        </p:nvCxnSpPr>
        <p:spPr>
          <a:xfrm flipV="1">
            <a:off x="2431473" y="4031673"/>
            <a:ext cx="15587" cy="3325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460172" y="3636819"/>
            <a:ext cx="0" cy="3325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70362" y="4364181"/>
            <a:ext cx="1787237" cy="1384995"/>
          </a:xfrm>
          <a:prstGeom prst="rect">
            <a:avLst/>
          </a:prstGeom>
          <a:noFill/>
        </p:spPr>
        <p:txBody>
          <a:bodyPr wrap="square" rtlCol="0">
            <a:spAutoFit/>
          </a:bodyPr>
          <a:lstStyle/>
          <a:p>
            <a:r>
              <a:rPr lang="en-GB" sz="2800" dirty="0" smtClean="0">
                <a:solidFill>
                  <a:schemeClr val="bg1"/>
                </a:solidFill>
              </a:rPr>
              <a:t>Arrival of Marco and </a:t>
            </a:r>
            <a:r>
              <a:rPr lang="en-GB" sz="2800" dirty="0" err="1" smtClean="0">
                <a:solidFill>
                  <a:schemeClr val="bg1"/>
                </a:solidFill>
              </a:rPr>
              <a:t>Rodolpho</a:t>
            </a:r>
            <a:r>
              <a:rPr lang="en-GB" sz="2800" dirty="0" smtClean="0">
                <a:solidFill>
                  <a:schemeClr val="bg1"/>
                </a:solidFill>
              </a:rPr>
              <a:t>-</a:t>
            </a:r>
            <a:endParaRPr lang="en-GB" sz="2800" dirty="0">
              <a:solidFill>
                <a:schemeClr val="bg1"/>
              </a:solidFill>
            </a:endParaRPr>
          </a:p>
        </p:txBody>
      </p:sp>
      <p:sp>
        <p:nvSpPr>
          <p:cNvPr id="15" name="TextBox 14"/>
          <p:cNvSpPr txBox="1"/>
          <p:nvPr/>
        </p:nvSpPr>
        <p:spPr>
          <a:xfrm>
            <a:off x="2976996" y="2548559"/>
            <a:ext cx="1433945" cy="954107"/>
          </a:xfrm>
          <a:prstGeom prst="rect">
            <a:avLst/>
          </a:prstGeom>
          <a:noFill/>
        </p:spPr>
        <p:txBody>
          <a:bodyPr wrap="square" rtlCol="0">
            <a:spAutoFit/>
          </a:bodyPr>
          <a:lstStyle/>
          <a:p>
            <a:r>
              <a:rPr lang="en-GB" sz="2800" dirty="0" smtClean="0">
                <a:solidFill>
                  <a:schemeClr val="bg1"/>
                </a:solidFill>
              </a:rPr>
              <a:t>Cinema trip-</a:t>
            </a:r>
            <a:endParaRPr lang="en-GB" sz="2800" dirty="0">
              <a:solidFill>
                <a:schemeClr val="bg1"/>
              </a:solidFill>
            </a:endParaRPr>
          </a:p>
        </p:txBody>
      </p:sp>
    </p:spTree>
    <p:extLst>
      <p:ext uri="{BB962C8B-B14F-4D97-AF65-F5344CB8AC3E}">
        <p14:creationId xmlns:p14="http://schemas.microsoft.com/office/powerpoint/2010/main" val="3216608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Characters</a:t>
            </a:r>
            <a:endParaRPr lang="en-GB" dirty="0">
              <a:solidFill>
                <a:schemeClr val="bg1">
                  <a:lumMod val="95000"/>
                </a:schemeClr>
              </a:solidFill>
            </a:endParaRPr>
          </a:p>
        </p:txBody>
      </p:sp>
      <p:sp>
        <p:nvSpPr>
          <p:cNvPr id="3" name="Content Placeholder 2"/>
          <p:cNvSpPr>
            <a:spLocks noGrp="1"/>
          </p:cNvSpPr>
          <p:nvPr>
            <p:ph idx="1"/>
          </p:nvPr>
        </p:nvSpPr>
        <p:spPr/>
        <p:txBody>
          <a:bodyPr>
            <a:normAutofit fontScale="92500"/>
          </a:bodyPr>
          <a:lstStyle/>
          <a:p>
            <a:pPr marL="0" indent="0">
              <a:buNone/>
            </a:pPr>
            <a:r>
              <a:rPr lang="en-GB" b="1" dirty="0" smtClean="0">
                <a:solidFill>
                  <a:schemeClr val="bg1">
                    <a:lumMod val="95000"/>
                  </a:schemeClr>
                </a:solidFill>
              </a:rPr>
              <a:t>Definition?</a:t>
            </a:r>
          </a:p>
          <a:p>
            <a:pPr marL="0" indent="0">
              <a:buNone/>
            </a:pPr>
            <a:r>
              <a:rPr lang="en-GB" dirty="0">
                <a:solidFill>
                  <a:schemeClr val="bg1">
                    <a:lumMod val="95000"/>
                  </a:schemeClr>
                </a:solidFill>
              </a:rPr>
              <a:t>The people involved in the plot of the play.</a:t>
            </a:r>
          </a:p>
          <a:p>
            <a:pPr marL="0" indent="0">
              <a:buNone/>
            </a:pPr>
            <a:r>
              <a:rPr lang="en-GB" dirty="0">
                <a:solidFill>
                  <a:schemeClr val="bg1">
                    <a:lumMod val="95000"/>
                  </a:schemeClr>
                </a:solidFill>
              </a:rPr>
              <a:t>Involves:</a:t>
            </a:r>
          </a:p>
          <a:p>
            <a:pPr marL="0" indent="0">
              <a:buNone/>
            </a:pPr>
            <a:r>
              <a:rPr lang="en-GB" dirty="0">
                <a:solidFill>
                  <a:schemeClr val="bg1">
                    <a:lumMod val="95000"/>
                  </a:schemeClr>
                </a:solidFill>
              </a:rPr>
              <a:t>-delivery of dialogue</a:t>
            </a:r>
          </a:p>
          <a:p>
            <a:pPr marL="0" indent="0">
              <a:buNone/>
            </a:pPr>
            <a:r>
              <a:rPr lang="en-GB" dirty="0">
                <a:solidFill>
                  <a:schemeClr val="bg1">
                    <a:lumMod val="95000"/>
                  </a:schemeClr>
                </a:solidFill>
              </a:rPr>
              <a:t>-emotion and expression</a:t>
            </a:r>
          </a:p>
          <a:p>
            <a:pPr marL="0" indent="0">
              <a:buNone/>
            </a:pPr>
            <a:r>
              <a:rPr lang="en-GB" dirty="0">
                <a:solidFill>
                  <a:schemeClr val="bg1">
                    <a:lumMod val="95000"/>
                  </a:schemeClr>
                </a:solidFill>
              </a:rPr>
              <a:t>-</a:t>
            </a:r>
            <a:r>
              <a:rPr lang="en-GB" dirty="0" smtClean="0">
                <a:solidFill>
                  <a:schemeClr val="bg1">
                    <a:lumMod val="95000"/>
                  </a:schemeClr>
                </a:solidFill>
              </a:rPr>
              <a:t>movement</a:t>
            </a:r>
          </a:p>
          <a:p>
            <a:pPr marL="0" indent="0">
              <a:buNone/>
            </a:pPr>
            <a:r>
              <a:rPr lang="en-GB" b="1" dirty="0" smtClean="0">
                <a:solidFill>
                  <a:schemeClr val="bg1">
                    <a:lumMod val="95000"/>
                  </a:schemeClr>
                </a:solidFill>
              </a:rPr>
              <a:t>A View From The Bridge-Main Characters</a:t>
            </a:r>
          </a:p>
          <a:p>
            <a:pPr marL="0" indent="0">
              <a:buNone/>
            </a:pPr>
            <a:r>
              <a:rPr lang="en-GB" dirty="0" smtClean="0">
                <a:solidFill>
                  <a:schemeClr val="bg1">
                    <a:lumMod val="95000"/>
                  </a:schemeClr>
                </a:solidFill>
              </a:rPr>
              <a:t>Eddie, Alfieri, Beatrice, Catherine, Marco, Rodolpho</a:t>
            </a:r>
            <a:endParaRPr lang="en-GB" dirty="0">
              <a:solidFill>
                <a:schemeClr val="bg1">
                  <a:lumMod val="95000"/>
                </a:schemeClr>
              </a:solidFill>
            </a:endParaRPr>
          </a:p>
          <a:p>
            <a:pPr marL="0" indent="0">
              <a:buNone/>
            </a:pPr>
            <a:endParaRPr lang="en-GB" dirty="0"/>
          </a:p>
        </p:txBody>
      </p:sp>
      <p:pic>
        <p:nvPicPr>
          <p:cNvPr id="3076" name="Picture 4" descr="C:\Users\lh1094c\AppData\Local\Microsoft\Windows\Temporary Internet Files\Content.IE5\BIRHQ45W\Identify_part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819400"/>
            <a:ext cx="1857399" cy="191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58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Catherine and Eddie Relationship Timeline</a:t>
            </a:r>
            <a:endParaRPr lang="en-GB" dirty="0">
              <a:solidFill>
                <a:schemeClr val="bg1"/>
              </a:solidFill>
            </a:endParaRPr>
          </a:p>
        </p:txBody>
      </p:sp>
      <p:cxnSp>
        <p:nvCxnSpPr>
          <p:cNvPr id="5" name="Straight Connector 4"/>
          <p:cNvCxnSpPr/>
          <p:nvPr/>
        </p:nvCxnSpPr>
        <p:spPr>
          <a:xfrm flipV="1">
            <a:off x="1324841" y="3969327"/>
            <a:ext cx="6639791" cy="2078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324841" y="3636819"/>
            <a:ext cx="0" cy="3532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0" y="1926011"/>
            <a:ext cx="1949161" cy="2062103"/>
          </a:xfrm>
          <a:prstGeom prst="rect">
            <a:avLst/>
          </a:prstGeom>
          <a:noFill/>
        </p:spPr>
        <p:txBody>
          <a:bodyPr wrap="square" rtlCol="0">
            <a:spAutoFit/>
          </a:bodyPr>
          <a:lstStyle/>
          <a:p>
            <a:r>
              <a:rPr lang="en-GB" sz="2000" b="1" dirty="0" smtClean="0">
                <a:solidFill>
                  <a:schemeClr val="bg1"/>
                </a:solidFill>
              </a:rPr>
              <a:t>Start of play-</a:t>
            </a:r>
          </a:p>
          <a:p>
            <a:pPr marL="342900" indent="-342900">
              <a:buFont typeface="Arial" panose="020B0604020202020204" pitchFamily="34" charset="0"/>
              <a:buChar char="•"/>
            </a:pPr>
            <a:r>
              <a:rPr lang="en-GB" sz="2000" dirty="0" smtClean="0">
                <a:solidFill>
                  <a:schemeClr val="bg1"/>
                </a:solidFill>
              </a:rPr>
              <a:t>Controlling (E)</a:t>
            </a:r>
          </a:p>
          <a:p>
            <a:pPr marL="342900" indent="-342900">
              <a:buFont typeface="Arial" panose="020B0604020202020204" pitchFamily="34" charset="0"/>
              <a:buChar char="•"/>
            </a:pPr>
            <a:r>
              <a:rPr lang="en-GB" sz="2000" dirty="0" smtClean="0">
                <a:solidFill>
                  <a:schemeClr val="bg1"/>
                </a:solidFill>
              </a:rPr>
              <a:t>Close</a:t>
            </a:r>
          </a:p>
          <a:p>
            <a:pPr marL="342900" indent="-342900">
              <a:buFont typeface="Arial" panose="020B0604020202020204" pitchFamily="34" charset="0"/>
              <a:buChar char="•"/>
            </a:pPr>
            <a:r>
              <a:rPr lang="en-GB" sz="2000" dirty="0" smtClean="0">
                <a:solidFill>
                  <a:schemeClr val="bg1"/>
                </a:solidFill>
              </a:rPr>
              <a:t>Childish (C)</a:t>
            </a:r>
          </a:p>
          <a:p>
            <a:endParaRPr lang="en-GB" sz="2800" b="1" dirty="0">
              <a:solidFill>
                <a:schemeClr val="bg1"/>
              </a:solidFill>
            </a:endParaRPr>
          </a:p>
        </p:txBody>
      </p:sp>
      <p:cxnSp>
        <p:nvCxnSpPr>
          <p:cNvPr id="11" name="Straight Connector 10"/>
          <p:cNvCxnSpPr/>
          <p:nvPr/>
        </p:nvCxnSpPr>
        <p:spPr>
          <a:xfrm flipV="1">
            <a:off x="2431473" y="4031673"/>
            <a:ext cx="15587" cy="3325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460172" y="3636819"/>
            <a:ext cx="0" cy="3325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51463" y="3886200"/>
            <a:ext cx="2568137" cy="2677656"/>
          </a:xfrm>
          <a:prstGeom prst="rect">
            <a:avLst/>
          </a:prstGeom>
          <a:noFill/>
        </p:spPr>
        <p:txBody>
          <a:bodyPr wrap="square" rtlCol="0">
            <a:spAutoFit/>
          </a:bodyPr>
          <a:lstStyle/>
          <a:p>
            <a:r>
              <a:rPr lang="en-GB" sz="2000" b="1" dirty="0" smtClean="0">
                <a:solidFill>
                  <a:schemeClr val="bg1"/>
                </a:solidFill>
              </a:rPr>
              <a:t>Arrival of Marco and </a:t>
            </a:r>
            <a:r>
              <a:rPr lang="en-GB" sz="2000" b="1" dirty="0" err="1" smtClean="0">
                <a:solidFill>
                  <a:schemeClr val="bg1"/>
                </a:solidFill>
              </a:rPr>
              <a:t>Rodolpho</a:t>
            </a:r>
            <a:r>
              <a:rPr lang="en-GB" sz="2000" b="1" dirty="0" smtClean="0">
                <a:solidFill>
                  <a:schemeClr val="bg1"/>
                </a:solidFill>
              </a:rPr>
              <a:t>-</a:t>
            </a:r>
          </a:p>
          <a:p>
            <a:pPr marL="342900" indent="-342900">
              <a:buFont typeface="Arial" panose="020B0604020202020204" pitchFamily="34" charset="0"/>
              <a:buChar char="•"/>
            </a:pPr>
            <a:r>
              <a:rPr lang="en-GB" sz="2000" dirty="0" smtClean="0">
                <a:solidFill>
                  <a:schemeClr val="bg1"/>
                </a:solidFill>
              </a:rPr>
              <a:t>C more aware of E’s control</a:t>
            </a:r>
          </a:p>
          <a:p>
            <a:pPr marL="342900" indent="-342900">
              <a:buFont typeface="Arial" panose="020B0604020202020204" pitchFamily="34" charset="0"/>
              <a:buChar char="•"/>
            </a:pPr>
            <a:r>
              <a:rPr lang="en-GB" sz="2000" dirty="0" smtClean="0">
                <a:solidFill>
                  <a:schemeClr val="bg1"/>
                </a:solidFill>
              </a:rPr>
              <a:t>C less interested in E</a:t>
            </a:r>
          </a:p>
          <a:p>
            <a:pPr marL="342900" indent="-342900">
              <a:buFont typeface="Arial" panose="020B0604020202020204" pitchFamily="34" charset="0"/>
              <a:buChar char="•"/>
            </a:pPr>
            <a:r>
              <a:rPr lang="en-GB" sz="2000" dirty="0" smtClean="0">
                <a:solidFill>
                  <a:schemeClr val="bg1"/>
                </a:solidFill>
              </a:rPr>
              <a:t>E becomes jealous</a:t>
            </a:r>
          </a:p>
          <a:p>
            <a:endParaRPr lang="en-GB" sz="2800" b="1" dirty="0">
              <a:solidFill>
                <a:schemeClr val="bg1"/>
              </a:solidFill>
            </a:endParaRPr>
          </a:p>
        </p:txBody>
      </p:sp>
      <p:sp>
        <p:nvSpPr>
          <p:cNvPr id="15" name="TextBox 14"/>
          <p:cNvSpPr txBox="1"/>
          <p:nvPr/>
        </p:nvSpPr>
        <p:spPr>
          <a:xfrm>
            <a:off x="2940626" y="1931395"/>
            <a:ext cx="2088574" cy="2031325"/>
          </a:xfrm>
          <a:prstGeom prst="rect">
            <a:avLst/>
          </a:prstGeom>
          <a:noFill/>
        </p:spPr>
        <p:txBody>
          <a:bodyPr wrap="square" rtlCol="0">
            <a:spAutoFit/>
          </a:bodyPr>
          <a:lstStyle/>
          <a:p>
            <a:r>
              <a:rPr lang="en-GB" b="1" dirty="0" smtClean="0">
                <a:solidFill>
                  <a:schemeClr val="bg1"/>
                </a:solidFill>
              </a:rPr>
              <a:t>Cinema trip-</a:t>
            </a:r>
          </a:p>
          <a:p>
            <a:pPr marL="285750" indent="-285750">
              <a:buFont typeface="Arial" panose="020B0604020202020204" pitchFamily="34" charset="0"/>
              <a:buChar char="•"/>
            </a:pPr>
            <a:r>
              <a:rPr lang="en-GB" dirty="0" smtClean="0">
                <a:solidFill>
                  <a:schemeClr val="bg1"/>
                </a:solidFill>
              </a:rPr>
              <a:t>E is losing control over C</a:t>
            </a:r>
          </a:p>
          <a:p>
            <a:pPr marL="285750" indent="-285750">
              <a:buFont typeface="Arial" panose="020B0604020202020204" pitchFamily="34" charset="0"/>
              <a:buChar char="•"/>
            </a:pPr>
            <a:r>
              <a:rPr lang="en-GB" dirty="0" smtClean="0">
                <a:solidFill>
                  <a:schemeClr val="bg1"/>
                </a:solidFill>
              </a:rPr>
              <a:t>Argumentative</a:t>
            </a:r>
          </a:p>
          <a:p>
            <a:pPr marL="285750" indent="-285750">
              <a:buFont typeface="Arial" panose="020B0604020202020204" pitchFamily="34" charset="0"/>
              <a:buChar char="•"/>
            </a:pPr>
            <a:r>
              <a:rPr lang="en-GB" dirty="0" smtClean="0">
                <a:solidFill>
                  <a:schemeClr val="bg1"/>
                </a:solidFill>
              </a:rPr>
              <a:t>C becoming more independent</a:t>
            </a:r>
            <a:endParaRPr lang="en-GB" dirty="0">
              <a:solidFill>
                <a:schemeClr val="bg1"/>
              </a:solidFill>
            </a:endParaRPr>
          </a:p>
        </p:txBody>
      </p:sp>
    </p:spTree>
    <p:extLst>
      <p:ext uri="{BB962C8B-B14F-4D97-AF65-F5344CB8AC3E}">
        <p14:creationId xmlns:p14="http://schemas.microsoft.com/office/powerpoint/2010/main" val="17549798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solidFill>
              </a:rPr>
              <a:t>Context</a:t>
            </a:r>
            <a:r>
              <a:rPr lang="en-GB" dirty="0" smtClean="0">
                <a:solidFill>
                  <a:schemeClr val="bg1"/>
                </a:solidFill>
              </a:rPr>
              <a:t>-what is happening at this point in the play</a:t>
            </a:r>
          </a:p>
          <a:p>
            <a:pPr marL="0" indent="0">
              <a:buNone/>
            </a:pP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n-important part of the play</a:t>
            </a:r>
          </a:p>
          <a:p>
            <a:pPr marL="0" indent="0">
              <a:buNone/>
            </a:pP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-what this quotation means, what it tells us about characters/themes/setting</a:t>
            </a:r>
            <a:endParaRPr lang="en-GB" dirty="0">
              <a:solidFill>
                <a:schemeClr val="bg1"/>
              </a:solidFill>
            </a:endParaRPr>
          </a:p>
        </p:txBody>
      </p:sp>
    </p:spTree>
    <p:extLst>
      <p:ext uri="{BB962C8B-B14F-4D97-AF65-F5344CB8AC3E}">
        <p14:creationId xmlns:p14="http://schemas.microsoft.com/office/powerpoint/2010/main" val="27023485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b="1" dirty="0" smtClean="0">
                <a:solidFill>
                  <a:schemeClr val="bg1"/>
                </a:solidFill>
              </a:rPr>
              <a:t>Context</a:t>
            </a:r>
          </a:p>
          <a:p>
            <a:pPr marL="0" indent="0">
              <a:buNone/>
            </a:pPr>
            <a:r>
              <a:rPr lang="en-GB" dirty="0" smtClean="0">
                <a:solidFill>
                  <a:schemeClr val="bg1"/>
                </a:solidFill>
              </a:rPr>
              <a:t>Eddie, about his relationship with Catherine</a:t>
            </a:r>
          </a:p>
          <a:p>
            <a:pPr marL="0" indent="0">
              <a:buNone/>
            </a:pPr>
            <a:r>
              <a:rPr lang="en-GB" b="1" dirty="0" smtClean="0">
                <a:solidFill>
                  <a:schemeClr val="bg1"/>
                </a:solidFill>
              </a:rPr>
              <a:t>Quotation</a:t>
            </a:r>
          </a:p>
          <a:p>
            <a:pPr marL="0" indent="0">
              <a:buNone/>
            </a:pPr>
            <a:r>
              <a:rPr lang="en-GB" dirty="0" smtClean="0">
                <a:solidFill>
                  <a:schemeClr val="bg1"/>
                </a:solidFill>
              </a:rPr>
              <a:t>“Now, I turn around, you’re a big girl. I don’t know how to talk to you...you’re </a:t>
            </a:r>
            <a:r>
              <a:rPr lang="en-GB" dirty="0" err="1" smtClean="0">
                <a:solidFill>
                  <a:schemeClr val="bg1"/>
                </a:solidFill>
              </a:rPr>
              <a:t>runnin</a:t>
            </a:r>
            <a:r>
              <a:rPr lang="en-GB" dirty="0" smtClean="0">
                <a:solidFill>
                  <a:schemeClr val="bg1"/>
                </a:solidFill>
              </a:rPr>
              <a:t>’, you’re </a:t>
            </a:r>
            <a:r>
              <a:rPr lang="en-GB" dirty="0" err="1" smtClean="0">
                <a:solidFill>
                  <a:schemeClr val="bg1"/>
                </a:solidFill>
              </a:rPr>
              <a:t>runnin</a:t>
            </a:r>
            <a:r>
              <a:rPr lang="en-GB" dirty="0" smtClean="0">
                <a:solidFill>
                  <a:schemeClr val="bg1"/>
                </a:solidFill>
              </a:rPr>
              <a:t>’, Katie. I don’t think you listening any more to me.” pg 33</a:t>
            </a:r>
            <a:endParaRPr lang="en-GB" b="1" dirty="0" smtClean="0">
              <a:solidFill>
                <a:schemeClr val="bg1"/>
              </a:solidFill>
            </a:endParaRPr>
          </a:p>
          <a:p>
            <a:pPr marL="0" indent="0">
              <a:buNone/>
            </a:pPr>
            <a:r>
              <a:rPr lang="en-GB" b="1" dirty="0" smtClean="0">
                <a:solidFill>
                  <a:schemeClr val="bg1"/>
                </a:solidFill>
              </a:rPr>
              <a:t>Analysis</a:t>
            </a:r>
          </a:p>
          <a:p>
            <a:pPr marL="0" indent="0">
              <a:buNone/>
            </a:pPr>
            <a:r>
              <a:rPr lang="en-GB" dirty="0" smtClean="0">
                <a:solidFill>
                  <a:schemeClr val="bg1"/>
                </a:solidFill>
              </a:rPr>
              <a:t>Eddie expresses his sadness at the distance growing between them-he desires to keep control over her, makes her feel guilty about becoming independent</a:t>
            </a:r>
          </a:p>
        </p:txBody>
      </p:sp>
    </p:spTree>
    <p:extLst>
      <p:ext uri="{BB962C8B-B14F-4D97-AF65-F5344CB8AC3E}">
        <p14:creationId xmlns:p14="http://schemas.microsoft.com/office/powerpoint/2010/main" val="39323395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Quotations-Section 4</a:t>
            </a:r>
            <a:endParaRPr lang="en-GB" dirty="0">
              <a:solidFill>
                <a:schemeClr val="bg1"/>
              </a:solidFill>
            </a:endParaRPr>
          </a:p>
        </p:txBody>
      </p:sp>
      <p:sp>
        <p:nvSpPr>
          <p:cNvPr id="3" name="Content Placeholder 2"/>
          <p:cNvSpPr>
            <a:spLocks noGrp="1"/>
          </p:cNvSpPr>
          <p:nvPr>
            <p:ph idx="1"/>
          </p:nvPr>
        </p:nvSpPr>
        <p:spPr>
          <a:xfrm>
            <a:off x="457200" y="1600200"/>
            <a:ext cx="8305800" cy="4800600"/>
          </a:xfrm>
        </p:spPr>
        <p:txBody>
          <a:bodyPr>
            <a:normAutofit/>
          </a:bodyPr>
          <a:lstStyle/>
          <a:p>
            <a:pPr marL="0" indent="0">
              <a:buNone/>
            </a:pPr>
            <a:r>
              <a:rPr lang="en-GB" dirty="0" smtClean="0">
                <a:solidFill>
                  <a:schemeClr val="bg1"/>
                </a:solidFill>
              </a:rPr>
              <a:t>Find quotations from:</a:t>
            </a:r>
          </a:p>
          <a:p>
            <a:r>
              <a:rPr lang="en-GB" dirty="0" smtClean="0">
                <a:solidFill>
                  <a:schemeClr val="bg1"/>
                </a:solidFill>
              </a:rPr>
              <a:t>Pg 33-Catherine’s fear about telling Eddie how she feels about Rodolpho, Eddie’s reaction</a:t>
            </a:r>
          </a:p>
          <a:p>
            <a:endParaRPr lang="en-GB" dirty="0" smtClean="0">
              <a:solidFill>
                <a:schemeClr val="bg1"/>
              </a:solidFill>
            </a:endParaRPr>
          </a:p>
          <a:p>
            <a:r>
              <a:rPr lang="en-GB" dirty="0" smtClean="0">
                <a:solidFill>
                  <a:schemeClr val="bg1"/>
                </a:solidFill>
              </a:rPr>
              <a:t>Pg  34-Eddie’s accusation about Rodolpho</a:t>
            </a:r>
          </a:p>
          <a:p>
            <a:endParaRPr lang="en-GB" dirty="0" smtClean="0">
              <a:solidFill>
                <a:schemeClr val="bg1"/>
              </a:solidFill>
            </a:endParaRPr>
          </a:p>
          <a:p>
            <a:r>
              <a:rPr lang="en-GB" dirty="0" smtClean="0">
                <a:solidFill>
                  <a:schemeClr val="bg1"/>
                </a:solidFill>
              </a:rPr>
              <a:t>Pg 35-Eddie’s struggle to control his emotions</a:t>
            </a:r>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15480098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Section 4-Important Quotations</a:t>
            </a:r>
            <a:endParaRPr lang="en-GB" dirty="0">
              <a:solidFill>
                <a:schemeClr val="bg1"/>
              </a:solidFill>
            </a:endParaRPr>
          </a:p>
        </p:txBody>
      </p:sp>
      <p:sp>
        <p:nvSpPr>
          <p:cNvPr id="3" name="Content Placeholder 2"/>
          <p:cNvSpPr>
            <a:spLocks noGrp="1"/>
          </p:cNvSpPr>
          <p:nvPr>
            <p:ph idx="1"/>
          </p:nvPr>
        </p:nvSpPr>
        <p:spPr>
          <a:xfrm>
            <a:off x="457200" y="1219200"/>
            <a:ext cx="8534400" cy="6172200"/>
          </a:xfrm>
        </p:spPr>
        <p:txBody>
          <a:bodyPr>
            <a:normAutofit fontScale="92500" lnSpcReduction="20000"/>
          </a:bodyPr>
          <a:lstStyle/>
          <a:p>
            <a:pPr>
              <a:buNone/>
            </a:pPr>
            <a:endParaRPr lang="en-GB" dirty="0" smtClean="0">
              <a:solidFill>
                <a:schemeClr val="bg1"/>
              </a:solidFill>
            </a:endParaRPr>
          </a:p>
          <a:p>
            <a:pPr>
              <a:buNone/>
            </a:pPr>
            <a:r>
              <a:rPr lang="en-GB" dirty="0" smtClean="0">
                <a:solidFill>
                  <a:schemeClr val="bg1"/>
                </a:solidFill>
              </a:rPr>
              <a:t>“she looks at him for consequences, smiling but tense. He looks at her like a lost boy.” pg 33</a:t>
            </a:r>
          </a:p>
          <a:p>
            <a:pPr>
              <a:buNone/>
            </a:pPr>
            <a:endParaRPr lang="en-GB" dirty="0" smtClean="0">
              <a:solidFill>
                <a:schemeClr val="bg1"/>
              </a:solidFill>
            </a:endParaRPr>
          </a:p>
          <a:p>
            <a:pPr>
              <a:buNone/>
            </a:pPr>
            <a:r>
              <a:rPr lang="en-GB" dirty="0" smtClean="0">
                <a:solidFill>
                  <a:schemeClr val="bg1"/>
                </a:solidFill>
              </a:rPr>
              <a:t>“Katie, he’s only </a:t>
            </a:r>
            <a:r>
              <a:rPr lang="en-GB" dirty="0" err="1" smtClean="0">
                <a:solidFill>
                  <a:schemeClr val="bg1"/>
                </a:solidFill>
              </a:rPr>
              <a:t>bowin</a:t>
            </a:r>
            <a:r>
              <a:rPr lang="en-GB" dirty="0" smtClean="0">
                <a:solidFill>
                  <a:schemeClr val="bg1"/>
                </a:solidFill>
              </a:rPr>
              <a:t>’ to his </a:t>
            </a:r>
            <a:r>
              <a:rPr lang="en-GB" dirty="0" err="1" smtClean="0">
                <a:solidFill>
                  <a:schemeClr val="bg1"/>
                </a:solidFill>
              </a:rPr>
              <a:t>passport.”pg</a:t>
            </a:r>
            <a:r>
              <a:rPr lang="en-GB" dirty="0" smtClean="0">
                <a:solidFill>
                  <a:schemeClr val="bg1"/>
                </a:solidFill>
              </a:rPr>
              <a:t> 34</a:t>
            </a:r>
          </a:p>
          <a:p>
            <a:pPr>
              <a:buNone/>
            </a:pPr>
            <a:endParaRPr lang="en-GB" dirty="0" smtClean="0">
              <a:solidFill>
                <a:schemeClr val="bg1"/>
              </a:solidFill>
            </a:endParaRPr>
          </a:p>
          <a:p>
            <a:pPr>
              <a:buNone/>
            </a:pPr>
            <a:r>
              <a:rPr lang="en-GB" dirty="0" smtClean="0">
                <a:solidFill>
                  <a:schemeClr val="bg1"/>
                </a:solidFill>
              </a:rPr>
              <a:t>“inwardly angered at his flowing emotion, which in itself alarms her” pg 35</a:t>
            </a:r>
          </a:p>
          <a:p>
            <a:pPr>
              <a:buNone/>
            </a:pPr>
            <a:endParaRPr lang="en-GB" dirty="0" smtClean="0">
              <a:solidFill>
                <a:schemeClr val="bg1"/>
              </a:solidFill>
            </a:endParaRPr>
          </a:p>
          <a:p>
            <a:pPr>
              <a:buNone/>
            </a:pPr>
            <a:endParaRPr lang="en-GB" dirty="0" smtClean="0">
              <a:solidFill>
                <a:schemeClr val="bg1"/>
              </a:solidFill>
            </a:endParaRPr>
          </a:p>
          <a:p>
            <a:pPr>
              <a:buNone/>
            </a:pPr>
            <a:endParaRPr lang="en-GB" dirty="0" smtClean="0">
              <a:solidFill>
                <a:schemeClr val="bg1"/>
              </a:solidFill>
            </a:endParaRPr>
          </a:p>
          <a:p>
            <a:pPr>
              <a:buNone/>
            </a:pPr>
            <a:endParaRPr lang="en-GB" dirty="0" smtClean="0">
              <a:solidFill>
                <a:schemeClr val="bg1"/>
              </a:solidFill>
            </a:endParaRPr>
          </a:p>
          <a:p>
            <a:pPr>
              <a:buNone/>
            </a:pPr>
            <a:r>
              <a:rPr lang="en-GB" dirty="0" smtClean="0">
                <a:solidFill>
                  <a:schemeClr val="bg1"/>
                </a:solidFill>
              </a:rPr>
              <a:t> </a:t>
            </a:r>
            <a:endParaRPr lang="en-GB" dirty="0">
              <a:solidFill>
                <a:schemeClr val="bg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b="1" dirty="0" smtClean="0">
                <a:solidFill>
                  <a:schemeClr val="bg1"/>
                </a:solidFill>
              </a:rPr>
              <a:t>Context</a:t>
            </a:r>
          </a:p>
          <a:p>
            <a:pPr marL="0" indent="0">
              <a:buNone/>
            </a:pPr>
            <a:r>
              <a:rPr lang="en-GB" dirty="0" smtClean="0">
                <a:solidFill>
                  <a:schemeClr val="bg1"/>
                </a:solidFill>
              </a:rPr>
              <a:t>C tells E she likes R</a:t>
            </a:r>
          </a:p>
          <a:p>
            <a:pPr marL="0" indent="0">
              <a:buNone/>
            </a:pPr>
            <a:r>
              <a:rPr lang="en-GB" b="1" dirty="0" smtClean="0">
                <a:solidFill>
                  <a:schemeClr val="bg1"/>
                </a:solidFill>
              </a:rPr>
              <a:t>Quotation</a:t>
            </a:r>
          </a:p>
          <a:p>
            <a:pPr marL="0" indent="0">
              <a:buNone/>
            </a:pPr>
            <a:r>
              <a:rPr lang="en-GB" dirty="0" smtClean="0">
                <a:solidFill>
                  <a:schemeClr val="bg1"/>
                </a:solidFill>
              </a:rPr>
              <a:t>“(Now she looks at him for the consequences, smiling but tense. He looks at her like a lost boy)”(</a:t>
            </a:r>
            <a:r>
              <a:rPr lang="en-GB" dirty="0" err="1" smtClean="0">
                <a:solidFill>
                  <a:schemeClr val="bg1"/>
                </a:solidFill>
              </a:rPr>
              <a:t>pg</a:t>
            </a:r>
            <a:r>
              <a:rPr lang="en-GB" dirty="0" smtClean="0">
                <a:solidFill>
                  <a:schemeClr val="bg1"/>
                </a:solidFill>
              </a:rPr>
              <a:t> 33)</a:t>
            </a:r>
          </a:p>
          <a:p>
            <a:pPr marL="0" indent="0">
              <a:buNone/>
            </a:pPr>
            <a:r>
              <a:rPr lang="en-GB" b="1" dirty="0" smtClean="0">
                <a:solidFill>
                  <a:schemeClr val="bg1"/>
                </a:solidFill>
              </a:rPr>
              <a:t>Analysis</a:t>
            </a:r>
          </a:p>
          <a:p>
            <a:pPr marL="0" indent="0">
              <a:buNone/>
            </a:pPr>
            <a:r>
              <a:rPr lang="en-GB" dirty="0" smtClean="0">
                <a:solidFill>
                  <a:schemeClr val="bg1"/>
                </a:solidFill>
              </a:rPr>
              <a:t>C’s reaction indicates she expects E to react badly to her admission, worried/fearful of what he will say/do, but trying to stand up for herself. E no longer in position of control, becomes child figure here, pathetic image</a:t>
            </a:r>
          </a:p>
        </p:txBody>
      </p:sp>
    </p:spTree>
    <p:extLst>
      <p:ext uri="{BB962C8B-B14F-4D97-AF65-F5344CB8AC3E}">
        <p14:creationId xmlns:p14="http://schemas.microsoft.com/office/powerpoint/2010/main" val="5566436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E speaking about R’s ‘true’ intentions</a:t>
            </a:r>
          </a:p>
          <a:p>
            <a:pPr marL="0" indent="0">
              <a:buNone/>
            </a:pPr>
            <a:r>
              <a:rPr lang="en-GB" b="1" dirty="0" smtClean="0">
                <a:solidFill>
                  <a:schemeClr val="bg1"/>
                </a:solidFill>
              </a:rPr>
              <a:t>Quotation</a:t>
            </a:r>
          </a:p>
          <a:p>
            <a:pPr marL="0" indent="0">
              <a:buNone/>
            </a:pPr>
            <a:r>
              <a:rPr lang="en-GB" dirty="0">
                <a:solidFill>
                  <a:schemeClr val="bg1"/>
                </a:solidFill>
              </a:rPr>
              <a:t>“Katie, he’s only </a:t>
            </a:r>
            <a:r>
              <a:rPr lang="en-GB" dirty="0" err="1">
                <a:solidFill>
                  <a:schemeClr val="bg1"/>
                </a:solidFill>
              </a:rPr>
              <a:t>bowin</a:t>
            </a:r>
            <a:r>
              <a:rPr lang="en-GB" dirty="0">
                <a:solidFill>
                  <a:schemeClr val="bg1"/>
                </a:solidFill>
              </a:rPr>
              <a:t>’ to his passport.”</a:t>
            </a:r>
            <a:r>
              <a:rPr lang="en-GB" dirty="0" err="1">
                <a:solidFill>
                  <a:schemeClr val="bg1"/>
                </a:solidFill>
              </a:rPr>
              <a:t>pg</a:t>
            </a:r>
            <a:r>
              <a:rPr lang="en-GB" dirty="0">
                <a:solidFill>
                  <a:schemeClr val="bg1"/>
                </a:solidFill>
              </a:rPr>
              <a:t> </a:t>
            </a:r>
            <a:r>
              <a:rPr lang="en-GB" dirty="0" smtClean="0">
                <a:solidFill>
                  <a:schemeClr val="bg1"/>
                </a:solidFill>
              </a:rPr>
              <a:t>34</a:t>
            </a:r>
            <a:endParaRPr lang="en-GB" b="1" dirty="0" smtClean="0">
              <a:solidFill>
                <a:schemeClr val="bg1"/>
              </a:solidFill>
            </a:endParaRPr>
          </a:p>
          <a:p>
            <a:pPr marL="0" indent="0">
              <a:buNone/>
            </a:pPr>
            <a:r>
              <a:rPr lang="en-GB" b="1" dirty="0" smtClean="0">
                <a:solidFill>
                  <a:schemeClr val="bg1"/>
                </a:solidFill>
              </a:rPr>
              <a:t>Analysis</a:t>
            </a:r>
          </a:p>
          <a:p>
            <a:pPr marL="0" indent="0">
              <a:buNone/>
            </a:pPr>
            <a:r>
              <a:rPr lang="en-GB" dirty="0" smtClean="0">
                <a:solidFill>
                  <a:schemeClr val="bg1"/>
                </a:solidFill>
              </a:rPr>
              <a:t>E is portraying R as a user-that he is deceitful and charming C to remain in the country, looking for a green card marriage-indicates E’s low opinion of R and desperation to make C disillusioned with idea of R</a:t>
            </a:r>
          </a:p>
        </p:txBody>
      </p:sp>
    </p:spTree>
    <p:extLst>
      <p:ext uri="{BB962C8B-B14F-4D97-AF65-F5344CB8AC3E}">
        <p14:creationId xmlns:p14="http://schemas.microsoft.com/office/powerpoint/2010/main" val="15219924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b="1" dirty="0" smtClean="0">
                <a:solidFill>
                  <a:schemeClr val="bg1"/>
                </a:solidFill>
              </a:rPr>
              <a:t>Context</a:t>
            </a:r>
          </a:p>
          <a:p>
            <a:pPr marL="0" indent="0">
              <a:buNone/>
            </a:pPr>
            <a:r>
              <a:rPr lang="en-GB" dirty="0" smtClean="0">
                <a:solidFill>
                  <a:schemeClr val="bg1"/>
                </a:solidFill>
              </a:rPr>
              <a:t>Description of B’s reaction to E’s emotional outpour</a:t>
            </a:r>
          </a:p>
          <a:p>
            <a:pPr marL="0" indent="0">
              <a:buNone/>
            </a:pPr>
            <a:r>
              <a:rPr lang="en-GB" b="1" dirty="0" smtClean="0">
                <a:solidFill>
                  <a:schemeClr val="bg1"/>
                </a:solidFill>
              </a:rPr>
              <a:t>Quotation</a:t>
            </a:r>
          </a:p>
          <a:p>
            <a:pPr marL="0" indent="0">
              <a:buNone/>
            </a:pPr>
            <a:r>
              <a:rPr lang="en-GB" dirty="0">
                <a:solidFill>
                  <a:schemeClr val="bg1"/>
                </a:solidFill>
              </a:rPr>
              <a:t>“inwardly angered at his flowing emotion, which in itself alarms her” </a:t>
            </a:r>
            <a:r>
              <a:rPr lang="en-GB" dirty="0" err="1">
                <a:solidFill>
                  <a:schemeClr val="bg1"/>
                </a:solidFill>
              </a:rPr>
              <a:t>pg</a:t>
            </a:r>
            <a:r>
              <a:rPr lang="en-GB" dirty="0">
                <a:solidFill>
                  <a:schemeClr val="bg1"/>
                </a:solidFill>
              </a:rPr>
              <a:t> </a:t>
            </a:r>
            <a:r>
              <a:rPr lang="en-GB" dirty="0" smtClean="0">
                <a:solidFill>
                  <a:schemeClr val="bg1"/>
                </a:solidFill>
              </a:rPr>
              <a:t>35</a:t>
            </a:r>
            <a:endParaRPr lang="en-GB" b="1" dirty="0" smtClean="0">
              <a:solidFill>
                <a:schemeClr val="bg1"/>
              </a:solidFill>
            </a:endParaRPr>
          </a:p>
          <a:p>
            <a:pPr marL="0" indent="0">
              <a:buNone/>
            </a:pPr>
            <a:r>
              <a:rPr lang="en-GB" b="1" dirty="0" smtClean="0">
                <a:solidFill>
                  <a:schemeClr val="bg1"/>
                </a:solidFill>
              </a:rPr>
              <a:t>Analysis</a:t>
            </a:r>
          </a:p>
          <a:p>
            <a:pPr marL="0" indent="0">
              <a:buNone/>
            </a:pPr>
            <a:r>
              <a:rPr lang="en-GB" dirty="0" smtClean="0">
                <a:solidFill>
                  <a:schemeClr val="bg1"/>
                </a:solidFill>
              </a:rPr>
              <a:t>Suggests she is not used to E expressing his emotions (‘alarms’)-stoic figure; becomes angered by E’s obsession over C and how he is allowing this to make him emotional-jealous over effect C has on him?</a:t>
            </a:r>
          </a:p>
          <a:p>
            <a:pPr marL="0" indent="0">
              <a:buNone/>
            </a:pPr>
            <a:endParaRPr lang="en-GB" dirty="0" smtClean="0">
              <a:solidFill>
                <a:schemeClr val="bg1"/>
              </a:solidFill>
            </a:endParaRPr>
          </a:p>
        </p:txBody>
      </p:sp>
    </p:spTree>
    <p:extLst>
      <p:ext uri="{BB962C8B-B14F-4D97-AF65-F5344CB8AC3E}">
        <p14:creationId xmlns:p14="http://schemas.microsoft.com/office/powerpoint/2010/main" val="15219924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p:txBody>
          <a:bodyPr>
            <a:normAutofit fontScale="90000"/>
          </a:bodyPr>
          <a:lstStyle/>
          <a:p>
            <a:pPr eaLnBrk="1" hangingPunct="1"/>
            <a:r>
              <a:rPr lang="en-GB" altLang="en-US" sz="4000" b="1" u="sng" dirty="0">
                <a:solidFill>
                  <a:schemeClr val="bg1">
                    <a:lumMod val="95000"/>
                  </a:schemeClr>
                </a:solidFill>
              </a:rPr>
              <a:t>A View From The </a:t>
            </a:r>
            <a:r>
              <a:rPr lang="en-GB" altLang="en-US" sz="4000" b="1" u="sng" dirty="0" smtClean="0">
                <a:solidFill>
                  <a:schemeClr val="bg1">
                    <a:lumMod val="95000"/>
                  </a:schemeClr>
                </a:solidFill>
              </a:rPr>
              <a:t>Bridge: Section 5</a:t>
            </a:r>
            <a:r>
              <a:rPr lang="en-GB" altLang="en-US" sz="4000" b="1" u="sng" dirty="0">
                <a:solidFill>
                  <a:schemeClr val="bg1">
                    <a:lumMod val="95000"/>
                  </a:schemeClr>
                </a:solidFill>
              </a:rPr>
              <a:t/>
            </a:r>
            <a:br>
              <a:rPr lang="en-GB" altLang="en-US" sz="4000" b="1" u="sng" dirty="0">
                <a:solidFill>
                  <a:schemeClr val="bg1">
                    <a:lumMod val="95000"/>
                  </a:schemeClr>
                </a:solidFill>
              </a:rPr>
            </a:br>
            <a:r>
              <a:rPr lang="en-GB" altLang="en-US" sz="4000" b="1" u="sng" dirty="0" smtClean="0">
                <a:solidFill>
                  <a:schemeClr val="bg1">
                    <a:lumMod val="95000"/>
                  </a:schemeClr>
                </a:solidFill>
              </a:rPr>
              <a:t>pg 38-44</a:t>
            </a:r>
            <a:endParaRPr lang="en-US" altLang="en-US" sz="4000" b="1" u="sng" dirty="0">
              <a:solidFill>
                <a:schemeClr val="bg1">
                  <a:lumMod val="95000"/>
                </a:schemeClr>
              </a:solidFill>
            </a:endParaRPr>
          </a:p>
        </p:txBody>
      </p:sp>
      <p:pic>
        <p:nvPicPr>
          <p:cNvPr id="2051" name="Picture 6" descr="image: postcard of Brooklyn Brid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86063" y="2347913"/>
            <a:ext cx="3571875" cy="3028950"/>
          </a:xfrm>
          <a:noFill/>
        </p:spPr>
      </p:pic>
    </p:spTree>
    <p:extLst>
      <p:ext uri="{BB962C8B-B14F-4D97-AF65-F5344CB8AC3E}">
        <p14:creationId xmlns:p14="http://schemas.microsoft.com/office/powerpoint/2010/main" val="20173896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Pg 38-44 Characters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Alfieri</a:t>
            </a:r>
          </a:p>
          <a:p>
            <a:endParaRPr lang="en-GB" dirty="0" smtClean="0">
              <a:solidFill>
                <a:schemeClr val="bg1"/>
              </a:solidFill>
            </a:endParaRPr>
          </a:p>
          <a:p>
            <a:r>
              <a:rPr lang="en-GB" dirty="0" smtClean="0">
                <a:solidFill>
                  <a:schemeClr val="bg1"/>
                </a:solidFill>
              </a:rPr>
              <a:t>Eddie</a:t>
            </a:r>
          </a:p>
          <a:p>
            <a:endParaRPr lang="en-GB" dirty="0"/>
          </a:p>
        </p:txBody>
      </p:sp>
    </p:spTree>
    <p:extLst>
      <p:ext uri="{BB962C8B-B14F-4D97-AF65-F5344CB8AC3E}">
        <p14:creationId xmlns:p14="http://schemas.microsoft.com/office/powerpoint/2010/main" val="1207808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lumMod val="95000"/>
                  </a:schemeClr>
                </a:solidFill>
              </a:rPr>
              <a:t>Protagonist</a:t>
            </a:r>
            <a:endParaRPr lang="en-GB" dirty="0">
              <a:solidFill>
                <a:schemeClr val="bg1">
                  <a:lumMod val="95000"/>
                </a:schemeClr>
              </a:solidFill>
            </a:endParaRPr>
          </a:p>
        </p:txBody>
      </p:sp>
      <p:sp>
        <p:nvSpPr>
          <p:cNvPr id="3" name="Content Placeholder 2"/>
          <p:cNvSpPr>
            <a:spLocks noGrp="1"/>
          </p:cNvSpPr>
          <p:nvPr>
            <p:ph idx="1"/>
          </p:nvPr>
        </p:nvSpPr>
        <p:spPr>
          <a:xfrm>
            <a:off x="457200" y="1600200"/>
            <a:ext cx="6019800" cy="4525963"/>
          </a:xfrm>
        </p:spPr>
        <p:txBody>
          <a:bodyPr>
            <a:normAutofit/>
          </a:bodyPr>
          <a:lstStyle/>
          <a:p>
            <a:pPr marL="0" indent="0">
              <a:buNone/>
            </a:pPr>
            <a:r>
              <a:rPr lang="en-GB" b="1" dirty="0" smtClean="0">
                <a:solidFill>
                  <a:schemeClr val="bg1">
                    <a:lumMod val="95000"/>
                  </a:schemeClr>
                </a:solidFill>
              </a:rPr>
              <a:t>Definition?</a:t>
            </a:r>
          </a:p>
          <a:p>
            <a:pPr marL="0" indent="0">
              <a:buNone/>
            </a:pPr>
            <a:r>
              <a:rPr lang="en-GB" dirty="0" smtClean="0">
                <a:solidFill>
                  <a:schemeClr val="bg1">
                    <a:lumMod val="95000"/>
                  </a:schemeClr>
                </a:solidFill>
              </a:rPr>
              <a:t>The main characters who the audience feel sympathy for</a:t>
            </a:r>
          </a:p>
          <a:p>
            <a:pPr marL="0" indent="0">
              <a:buNone/>
            </a:pPr>
            <a:endParaRPr lang="en-GB" b="1" dirty="0" smtClean="0">
              <a:solidFill>
                <a:schemeClr val="bg1">
                  <a:lumMod val="95000"/>
                </a:schemeClr>
              </a:solidFill>
            </a:endParaRPr>
          </a:p>
          <a:p>
            <a:pPr marL="0" indent="0">
              <a:buNone/>
            </a:pPr>
            <a:r>
              <a:rPr lang="en-GB" b="1" dirty="0" smtClean="0">
                <a:solidFill>
                  <a:schemeClr val="bg1">
                    <a:lumMod val="95000"/>
                  </a:schemeClr>
                </a:solidFill>
              </a:rPr>
              <a:t>A View From The Bridge</a:t>
            </a:r>
          </a:p>
          <a:p>
            <a:pPr marL="0" indent="0">
              <a:buNone/>
            </a:pPr>
            <a:r>
              <a:rPr lang="en-GB" dirty="0" smtClean="0">
                <a:solidFill>
                  <a:schemeClr val="bg1">
                    <a:lumMod val="95000"/>
                  </a:schemeClr>
                </a:solidFill>
              </a:rPr>
              <a:t>?</a:t>
            </a:r>
            <a:endParaRPr lang="en-GB" dirty="0">
              <a:solidFill>
                <a:schemeClr val="bg1">
                  <a:lumMod val="95000"/>
                </a:schemeClr>
              </a:solidFill>
            </a:endParaRPr>
          </a:p>
        </p:txBody>
      </p:sp>
      <p:pic>
        <p:nvPicPr>
          <p:cNvPr id="4098" name="Picture 2" descr="C:\Users\lh1094c\AppData\Local\Microsoft\Windows\Temporary Internet Files\Content.IE5\KH1ZLFB5\512px-Thumbs_up_font_awesome.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51460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17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Scene</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What is a key scene? What does a scene need to do in order to gain this title?</a:t>
            </a:r>
            <a:endParaRPr lang="en-GB"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3561" y="2747806"/>
            <a:ext cx="1150144" cy="2981325"/>
          </a:xfrm>
          <a:prstGeom prst="rect">
            <a:avLst/>
          </a:prstGeom>
        </p:spPr>
      </p:pic>
    </p:spTree>
    <p:extLst>
      <p:ext uri="{BB962C8B-B14F-4D97-AF65-F5344CB8AC3E}">
        <p14:creationId xmlns:p14="http://schemas.microsoft.com/office/powerpoint/2010/main" val="14767430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Scene</a:t>
            </a:r>
            <a:endParaRPr lang="en-GB"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GB" dirty="0">
                <a:solidFill>
                  <a:schemeClr val="bg1"/>
                </a:solidFill>
              </a:rPr>
              <a:t>A key scene is one in which:</a:t>
            </a:r>
          </a:p>
          <a:p>
            <a:pPr marL="0" indent="0">
              <a:buNone/>
            </a:pPr>
            <a:r>
              <a:rPr lang="en-GB" dirty="0">
                <a:solidFill>
                  <a:schemeClr val="bg1"/>
                </a:solidFill>
              </a:rPr>
              <a:t>- there is a turning point</a:t>
            </a:r>
          </a:p>
          <a:p>
            <a:pPr marL="0" indent="0">
              <a:buNone/>
            </a:pPr>
            <a:r>
              <a:rPr lang="en-GB" dirty="0">
                <a:solidFill>
                  <a:schemeClr val="bg1"/>
                </a:solidFill>
              </a:rPr>
              <a:t>- a character develops or is exposed in some way</a:t>
            </a:r>
          </a:p>
          <a:p>
            <a:pPr marL="0" indent="0">
              <a:buNone/>
            </a:pPr>
            <a:r>
              <a:rPr lang="en-GB" dirty="0">
                <a:solidFill>
                  <a:schemeClr val="bg1"/>
                </a:solidFill>
              </a:rPr>
              <a:t>- tension/conflict between characters is built</a:t>
            </a:r>
          </a:p>
          <a:p>
            <a:pPr>
              <a:buFontTx/>
              <a:buChar char="-"/>
            </a:pPr>
            <a:r>
              <a:rPr lang="en-GB" dirty="0" smtClean="0">
                <a:solidFill>
                  <a:schemeClr val="bg1"/>
                </a:solidFill>
              </a:rPr>
              <a:t>something </a:t>
            </a:r>
            <a:r>
              <a:rPr lang="en-GB" dirty="0">
                <a:solidFill>
                  <a:schemeClr val="bg1"/>
                </a:solidFill>
              </a:rPr>
              <a:t>important happens to move the plot </a:t>
            </a:r>
            <a:r>
              <a:rPr lang="en-GB" dirty="0" smtClean="0">
                <a:solidFill>
                  <a:schemeClr val="bg1"/>
                </a:solidFill>
              </a:rPr>
              <a:t>along</a:t>
            </a:r>
          </a:p>
          <a:p>
            <a:pPr>
              <a:buFontTx/>
              <a:buChar char="-"/>
            </a:pPr>
            <a:endParaRPr lang="en-GB" dirty="0"/>
          </a:p>
          <a:p>
            <a:pPr marL="0" indent="0">
              <a:buNone/>
            </a:pPr>
            <a:r>
              <a:rPr lang="en-GB" dirty="0" smtClean="0">
                <a:solidFill>
                  <a:schemeClr val="bg1"/>
                </a:solidFill>
              </a:rPr>
              <a:t>Which of these statements applies to the scene we have read today? Why? Discuss in your groups why Eddie’s meeting with Alfieri can be seen as a key scene.</a:t>
            </a:r>
            <a:endParaRPr lang="en-GB" dirty="0">
              <a:solidFill>
                <a:schemeClr val="bg1"/>
              </a:solidFill>
            </a:endParaRPr>
          </a:p>
          <a:p>
            <a:endParaRPr lang="en-GB" dirty="0"/>
          </a:p>
        </p:txBody>
      </p:sp>
    </p:spTree>
    <p:extLst>
      <p:ext uri="{BB962C8B-B14F-4D97-AF65-F5344CB8AC3E}">
        <p14:creationId xmlns:p14="http://schemas.microsoft.com/office/powerpoint/2010/main" val="38919302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Turning Point</a:t>
            </a:r>
            <a:endParaRPr lang="en-GB" dirty="0">
              <a:solidFill>
                <a:schemeClr val="bg1"/>
              </a:solidFill>
            </a:endParaRPr>
          </a:p>
        </p:txBody>
      </p:sp>
      <p:sp>
        <p:nvSpPr>
          <p:cNvPr id="3" name="Content Placeholder 2"/>
          <p:cNvSpPr>
            <a:spLocks noGrp="1"/>
          </p:cNvSpPr>
          <p:nvPr>
            <p:ph idx="1"/>
          </p:nvPr>
        </p:nvSpPr>
        <p:spPr/>
        <p:txBody>
          <a:bodyPr>
            <a:normAutofit fontScale="92500"/>
          </a:bodyPr>
          <a:lstStyle/>
          <a:p>
            <a:pPr marL="0" indent="0">
              <a:buNone/>
            </a:pPr>
            <a:r>
              <a:rPr lang="en-GB" u="sng" dirty="0" smtClean="0">
                <a:solidFill>
                  <a:schemeClr val="bg1"/>
                </a:solidFill>
              </a:rPr>
              <a:t>Turning Point</a:t>
            </a:r>
          </a:p>
          <a:p>
            <a:pPr marL="0" indent="0">
              <a:buNone/>
            </a:pPr>
            <a:r>
              <a:rPr lang="en-GB" dirty="0" smtClean="0">
                <a:solidFill>
                  <a:schemeClr val="bg1"/>
                </a:solidFill>
              </a:rPr>
              <a:t>Eddie admits he has lost control of the situation and he has been repressing his emotions-both about Catherine and about C’s relationship with R</a:t>
            </a:r>
          </a:p>
          <a:p>
            <a:pPr marL="0" indent="0">
              <a:buNone/>
            </a:pPr>
            <a:r>
              <a:rPr lang="en-GB" u="sng" dirty="0" smtClean="0">
                <a:solidFill>
                  <a:schemeClr val="bg1"/>
                </a:solidFill>
              </a:rPr>
              <a:t>Evidence</a:t>
            </a:r>
          </a:p>
          <a:p>
            <a:pPr marL="0" indent="0">
              <a:buNone/>
            </a:pPr>
            <a:r>
              <a:rPr lang="en-GB" dirty="0" smtClean="0">
                <a:solidFill>
                  <a:schemeClr val="bg1"/>
                </a:solidFill>
              </a:rPr>
              <a:t>“(it begins to break through) And now I </a:t>
            </a:r>
            <a:r>
              <a:rPr lang="en-GB" dirty="0" err="1" smtClean="0">
                <a:solidFill>
                  <a:schemeClr val="bg1"/>
                </a:solidFill>
              </a:rPr>
              <a:t>gotta</a:t>
            </a:r>
            <a:r>
              <a:rPr lang="en-GB" dirty="0" smtClean="0">
                <a:solidFill>
                  <a:schemeClr val="bg1"/>
                </a:solidFill>
              </a:rPr>
              <a:t> sit in my house and look at a son-of-a-bitch punk like that…puts his dirty filthy hands on her like a goddam thief!” (</a:t>
            </a:r>
            <a:r>
              <a:rPr lang="en-GB" dirty="0" err="1" smtClean="0">
                <a:solidFill>
                  <a:schemeClr val="bg1"/>
                </a:solidFill>
              </a:rPr>
              <a:t>pg</a:t>
            </a:r>
            <a:r>
              <a:rPr lang="en-GB" dirty="0" smtClean="0">
                <a:solidFill>
                  <a:schemeClr val="bg1"/>
                </a:solidFill>
              </a:rPr>
              <a:t> 43)</a:t>
            </a:r>
          </a:p>
          <a:p>
            <a:pPr marL="0" indent="0">
              <a:buNone/>
            </a:pPr>
            <a:endParaRPr lang="en-GB" dirty="0">
              <a:solidFill>
                <a:schemeClr val="bg1"/>
              </a:solidFill>
            </a:endParaRPr>
          </a:p>
        </p:txBody>
      </p:sp>
    </p:spTree>
    <p:extLst>
      <p:ext uri="{BB962C8B-B14F-4D97-AF65-F5344CB8AC3E}">
        <p14:creationId xmlns:p14="http://schemas.microsoft.com/office/powerpoint/2010/main" val="29005207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Character develops/exposed</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u="sng" dirty="0" smtClean="0">
                <a:solidFill>
                  <a:schemeClr val="bg1"/>
                </a:solidFill>
              </a:rPr>
              <a:t>Character develops/exposed</a:t>
            </a:r>
          </a:p>
          <a:p>
            <a:pPr marL="0" indent="0">
              <a:buNone/>
            </a:pPr>
            <a:r>
              <a:rPr lang="en-GB" dirty="0" smtClean="0">
                <a:solidFill>
                  <a:schemeClr val="bg1"/>
                </a:solidFill>
              </a:rPr>
              <a:t>Eddie’s manner changes when accused of trying to ‘snitch’ on R; obsession over C exposed in anger about her relationship with R</a:t>
            </a:r>
            <a:endParaRPr lang="en-GB" dirty="0">
              <a:solidFill>
                <a:schemeClr val="bg1"/>
              </a:solidFill>
            </a:endParaRPr>
          </a:p>
          <a:p>
            <a:pPr marL="0" indent="0">
              <a:buNone/>
            </a:pPr>
            <a:r>
              <a:rPr lang="en-GB" u="sng" dirty="0" smtClean="0">
                <a:solidFill>
                  <a:schemeClr val="bg1"/>
                </a:solidFill>
              </a:rPr>
              <a:t>Evidence</a:t>
            </a:r>
          </a:p>
          <a:p>
            <a:pPr marL="0" indent="0">
              <a:buNone/>
            </a:pPr>
            <a:r>
              <a:rPr lang="en-GB" dirty="0" smtClean="0">
                <a:solidFill>
                  <a:schemeClr val="bg1"/>
                </a:solidFill>
              </a:rPr>
              <a:t>“he’s stealing from me!”</a:t>
            </a:r>
          </a:p>
          <a:p>
            <a:pPr marL="0" indent="0">
              <a:buNone/>
            </a:pPr>
            <a:r>
              <a:rPr lang="en-GB" dirty="0" smtClean="0">
                <a:solidFill>
                  <a:schemeClr val="bg1"/>
                </a:solidFill>
              </a:rPr>
              <a:t>“She wants to get married, Eddie. She can’t marry you</a:t>
            </a:r>
            <a:r>
              <a:rPr lang="en-GB" smtClean="0">
                <a:solidFill>
                  <a:schemeClr val="bg1"/>
                </a:solidFill>
              </a:rPr>
              <a:t>, can she?”</a:t>
            </a:r>
            <a:endParaRPr lang="en-GB" dirty="0">
              <a:solidFill>
                <a:schemeClr val="bg1"/>
              </a:solidFill>
            </a:endParaRPr>
          </a:p>
        </p:txBody>
      </p:sp>
    </p:spTree>
    <p:extLst>
      <p:ext uri="{BB962C8B-B14F-4D97-AF65-F5344CB8AC3E}">
        <p14:creationId xmlns:p14="http://schemas.microsoft.com/office/powerpoint/2010/main" val="29683505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Tension/conflict built</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buNone/>
            </a:pPr>
            <a:r>
              <a:rPr lang="en-GB" u="sng" dirty="0" smtClean="0">
                <a:solidFill>
                  <a:schemeClr val="bg1"/>
                </a:solidFill>
              </a:rPr>
              <a:t>Tension/conflict built</a:t>
            </a:r>
          </a:p>
          <a:p>
            <a:pPr marL="0" indent="0">
              <a:buNone/>
            </a:pPr>
            <a:r>
              <a:rPr lang="en-GB" dirty="0" smtClean="0">
                <a:solidFill>
                  <a:schemeClr val="bg1"/>
                </a:solidFill>
              </a:rPr>
              <a:t>Eddie makes opinion of R clear, reveals his hatred/distrust to Alfieri</a:t>
            </a:r>
            <a:endParaRPr lang="en-GB" dirty="0">
              <a:solidFill>
                <a:schemeClr val="bg1"/>
              </a:solidFill>
            </a:endParaRPr>
          </a:p>
          <a:p>
            <a:pPr marL="0" indent="0">
              <a:buNone/>
            </a:pPr>
            <a:endParaRPr lang="en-GB" dirty="0" smtClean="0">
              <a:solidFill>
                <a:schemeClr val="bg1"/>
              </a:solidFill>
            </a:endParaRPr>
          </a:p>
          <a:p>
            <a:pPr marL="0" indent="0">
              <a:buNone/>
            </a:pPr>
            <a:r>
              <a:rPr lang="en-GB" u="sng" dirty="0" smtClean="0">
                <a:solidFill>
                  <a:schemeClr val="bg1"/>
                </a:solidFill>
              </a:rPr>
              <a:t>Evidence</a:t>
            </a:r>
          </a:p>
          <a:p>
            <a:pPr marL="0" indent="0">
              <a:buNone/>
            </a:pPr>
            <a:r>
              <a:rPr lang="en-GB" dirty="0" smtClean="0">
                <a:solidFill>
                  <a:schemeClr val="bg1"/>
                </a:solidFill>
              </a:rPr>
              <a:t>“….that </a:t>
            </a:r>
            <a:r>
              <a:rPr lang="en-GB" dirty="0" err="1" smtClean="0">
                <a:solidFill>
                  <a:schemeClr val="bg1"/>
                </a:solidFill>
              </a:rPr>
              <a:t>ain’t</a:t>
            </a:r>
            <a:r>
              <a:rPr lang="en-GB" dirty="0" smtClean="0">
                <a:solidFill>
                  <a:schemeClr val="bg1"/>
                </a:solidFill>
              </a:rPr>
              <a:t> why they’re </a:t>
            </a:r>
            <a:r>
              <a:rPr lang="en-GB" dirty="0" err="1" smtClean="0">
                <a:solidFill>
                  <a:schemeClr val="bg1"/>
                </a:solidFill>
              </a:rPr>
              <a:t>laughin</a:t>
            </a:r>
            <a:r>
              <a:rPr lang="en-GB" dirty="0" smtClean="0">
                <a:solidFill>
                  <a:schemeClr val="bg1"/>
                </a:solidFill>
              </a:rPr>
              <a:t>’. Which they’re not </a:t>
            </a:r>
            <a:r>
              <a:rPr lang="en-GB" dirty="0" err="1" smtClean="0">
                <a:solidFill>
                  <a:schemeClr val="bg1"/>
                </a:solidFill>
              </a:rPr>
              <a:t>goin</a:t>
            </a:r>
            <a:r>
              <a:rPr lang="en-GB" dirty="0" smtClean="0">
                <a:solidFill>
                  <a:schemeClr val="bg1"/>
                </a:solidFill>
              </a:rPr>
              <a:t>’ to come out with me because they know he’s my relative….when I think of that guy laying’ his hands on her I could-” </a:t>
            </a:r>
            <a:r>
              <a:rPr lang="en-GB" dirty="0" err="1" smtClean="0">
                <a:solidFill>
                  <a:schemeClr val="bg1"/>
                </a:solidFill>
              </a:rPr>
              <a:t>pg</a:t>
            </a:r>
            <a:r>
              <a:rPr lang="en-GB" dirty="0" smtClean="0">
                <a:solidFill>
                  <a:schemeClr val="bg1"/>
                </a:solidFill>
              </a:rPr>
              <a:t> 41</a:t>
            </a:r>
            <a:endParaRPr lang="en-GB" dirty="0">
              <a:solidFill>
                <a:schemeClr val="bg1"/>
              </a:solidFill>
            </a:endParaRPr>
          </a:p>
        </p:txBody>
      </p:sp>
    </p:spTree>
    <p:extLst>
      <p:ext uri="{BB962C8B-B14F-4D97-AF65-F5344CB8AC3E}">
        <p14:creationId xmlns:p14="http://schemas.microsoft.com/office/powerpoint/2010/main" val="6097363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Plot development</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buNone/>
            </a:pPr>
            <a:r>
              <a:rPr lang="en-GB" u="sng" dirty="0" smtClean="0">
                <a:solidFill>
                  <a:schemeClr val="bg1"/>
                </a:solidFill>
              </a:rPr>
              <a:t>Plot development</a:t>
            </a:r>
            <a:endParaRPr lang="en-GB" dirty="0">
              <a:solidFill>
                <a:schemeClr val="bg1"/>
              </a:solidFill>
            </a:endParaRPr>
          </a:p>
          <a:p>
            <a:pPr marL="0" indent="0">
              <a:buNone/>
            </a:pPr>
            <a:r>
              <a:rPr lang="en-GB" dirty="0" smtClean="0">
                <a:solidFill>
                  <a:schemeClr val="bg1"/>
                </a:solidFill>
              </a:rPr>
              <a:t>Alfieri hints towards Eddie snitching on R and M-going against moral code of community</a:t>
            </a:r>
          </a:p>
          <a:p>
            <a:pPr marL="0" indent="0">
              <a:buNone/>
            </a:pPr>
            <a:endParaRPr lang="en-GB" dirty="0" smtClean="0">
              <a:solidFill>
                <a:schemeClr val="bg1"/>
              </a:solidFill>
            </a:endParaRPr>
          </a:p>
          <a:p>
            <a:pPr marL="0" indent="0">
              <a:buNone/>
            </a:pPr>
            <a:r>
              <a:rPr lang="en-GB" u="sng" dirty="0" smtClean="0">
                <a:solidFill>
                  <a:schemeClr val="bg1"/>
                </a:solidFill>
              </a:rPr>
              <a:t>Evidence</a:t>
            </a:r>
          </a:p>
          <a:p>
            <a:pPr marL="0" indent="0">
              <a:buNone/>
            </a:pPr>
            <a:r>
              <a:rPr lang="en-GB" dirty="0" smtClean="0">
                <a:solidFill>
                  <a:schemeClr val="bg1"/>
                </a:solidFill>
              </a:rPr>
              <a:t>“There’s only one legal question here…the manner in which they entered the country. But I don’t think you want to do anything about that, do you?”</a:t>
            </a:r>
            <a:endParaRPr lang="en-GB" dirty="0">
              <a:solidFill>
                <a:schemeClr val="bg1"/>
              </a:solidFill>
            </a:endParaRPr>
          </a:p>
        </p:txBody>
      </p:sp>
    </p:spTree>
    <p:extLst>
      <p:ext uri="{BB962C8B-B14F-4D97-AF65-F5344CB8AC3E}">
        <p14:creationId xmlns:p14="http://schemas.microsoft.com/office/powerpoint/2010/main" val="34382649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Analysing Key Quotations</a:t>
            </a:r>
            <a:endParaRPr lang="en-GB" dirty="0">
              <a:solidFill>
                <a:schemeClr val="bg1"/>
              </a:solidFill>
            </a:endParaRPr>
          </a:p>
        </p:txBody>
      </p:sp>
      <p:sp>
        <p:nvSpPr>
          <p:cNvPr id="3" name="Content Placeholder 2"/>
          <p:cNvSpPr>
            <a:spLocks noGrp="1"/>
          </p:cNvSpPr>
          <p:nvPr>
            <p:ph idx="1"/>
          </p:nvPr>
        </p:nvSpPr>
        <p:spPr/>
        <p:txBody>
          <a:bodyPr/>
          <a:lstStyle/>
          <a:p>
            <a:pPr marL="0" indent="0">
              <a:buNone/>
            </a:pPr>
            <a:r>
              <a:rPr lang="en-GB" b="1" dirty="0" smtClean="0">
                <a:solidFill>
                  <a:schemeClr val="bg1"/>
                </a:solidFill>
              </a:rPr>
              <a:t>Context</a:t>
            </a:r>
            <a:r>
              <a:rPr lang="en-GB" dirty="0" smtClean="0">
                <a:solidFill>
                  <a:schemeClr val="bg1"/>
                </a:solidFill>
              </a:rPr>
              <a:t>-what is happening at this point in the play</a:t>
            </a:r>
          </a:p>
          <a:p>
            <a:pPr marL="0" indent="0">
              <a:buNone/>
            </a:pPr>
            <a:endParaRPr lang="en-GB" dirty="0">
              <a:solidFill>
                <a:schemeClr val="bg1"/>
              </a:solidFill>
            </a:endParaRPr>
          </a:p>
          <a:p>
            <a:pPr marL="0" indent="0">
              <a:buNone/>
            </a:pPr>
            <a:r>
              <a:rPr lang="en-GB" b="1" dirty="0" smtClean="0">
                <a:solidFill>
                  <a:schemeClr val="bg1"/>
                </a:solidFill>
              </a:rPr>
              <a:t>Quotatio</a:t>
            </a:r>
            <a:r>
              <a:rPr lang="en-GB" dirty="0" smtClean="0">
                <a:solidFill>
                  <a:schemeClr val="bg1"/>
                </a:solidFill>
              </a:rPr>
              <a:t>n-important part of the play</a:t>
            </a:r>
          </a:p>
          <a:p>
            <a:pPr marL="0" indent="0">
              <a:buNone/>
            </a:pPr>
            <a:endParaRPr lang="en-GB" dirty="0">
              <a:solidFill>
                <a:schemeClr val="bg1"/>
              </a:solidFill>
            </a:endParaRPr>
          </a:p>
          <a:p>
            <a:pPr marL="0" indent="0">
              <a:buNone/>
            </a:pPr>
            <a:r>
              <a:rPr lang="en-GB" b="1" dirty="0" smtClean="0">
                <a:solidFill>
                  <a:schemeClr val="bg1"/>
                </a:solidFill>
              </a:rPr>
              <a:t>Analysis</a:t>
            </a:r>
            <a:r>
              <a:rPr lang="en-GB" dirty="0" smtClean="0">
                <a:solidFill>
                  <a:schemeClr val="bg1"/>
                </a:solidFill>
              </a:rPr>
              <a:t>-what this quotation means, what it tells us about characters/themes/setting</a:t>
            </a:r>
            <a:endParaRPr lang="en-GB" dirty="0">
              <a:solidFill>
                <a:schemeClr val="bg1"/>
              </a:solidFill>
            </a:endParaRPr>
          </a:p>
        </p:txBody>
      </p:sp>
    </p:spTree>
    <p:extLst>
      <p:ext uri="{BB962C8B-B14F-4D97-AF65-F5344CB8AC3E}">
        <p14:creationId xmlns:p14="http://schemas.microsoft.com/office/powerpoint/2010/main" val="27023485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Alfieri, describing Eddie</a:t>
            </a:r>
          </a:p>
          <a:p>
            <a:pPr marL="0" indent="0">
              <a:buNone/>
            </a:pPr>
            <a:r>
              <a:rPr lang="en-GB" b="1" dirty="0" smtClean="0">
                <a:solidFill>
                  <a:schemeClr val="bg1"/>
                </a:solidFill>
              </a:rPr>
              <a:t>Quotation</a:t>
            </a:r>
          </a:p>
          <a:p>
            <a:pPr marL="0" indent="0">
              <a:buNone/>
            </a:pPr>
            <a:r>
              <a:rPr lang="en-GB" dirty="0" smtClean="0">
                <a:solidFill>
                  <a:schemeClr val="bg1"/>
                </a:solidFill>
              </a:rPr>
              <a:t>“his eyes were like tunnels; my first thought was that he had committed a crime-...but soon I saw it was only a passion that had moved into his body, like a stranger.” pg 38-39</a:t>
            </a:r>
            <a:endParaRPr lang="en-GB" b="1" dirty="0" smtClean="0">
              <a:solidFill>
                <a:schemeClr val="bg1"/>
              </a:solidFill>
            </a:endParaRPr>
          </a:p>
          <a:p>
            <a:pPr marL="0" indent="0">
              <a:buNone/>
            </a:pPr>
            <a:r>
              <a:rPr lang="en-GB" b="1" dirty="0" smtClean="0">
                <a:solidFill>
                  <a:schemeClr val="bg1"/>
                </a:solidFill>
              </a:rPr>
              <a:t>Analysis</a:t>
            </a:r>
          </a:p>
          <a:p>
            <a:pPr marL="0" indent="0">
              <a:buNone/>
            </a:pPr>
            <a:r>
              <a:rPr lang="en-GB" dirty="0" smtClean="0">
                <a:solidFill>
                  <a:schemeClr val="bg1"/>
                </a:solidFill>
              </a:rPr>
              <a:t>‘tunnel vision’-set on one goal/purpose, ignoring everything else; link between passion/crime-unsettling force taking over Eddie, unusual-idea of toxic masculinity</a:t>
            </a:r>
          </a:p>
        </p:txBody>
      </p:sp>
    </p:spTree>
    <p:extLst>
      <p:ext uri="{BB962C8B-B14F-4D97-AF65-F5344CB8AC3E}">
        <p14:creationId xmlns:p14="http://schemas.microsoft.com/office/powerpoint/2010/main" val="39323395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b="1" dirty="0" smtClean="0">
                <a:solidFill>
                  <a:schemeClr val="bg1"/>
                </a:solidFill>
              </a:rPr>
              <a:t>Context</a:t>
            </a:r>
          </a:p>
          <a:p>
            <a:pPr marL="0" indent="0">
              <a:buNone/>
            </a:pPr>
            <a:r>
              <a:rPr lang="en-GB" dirty="0" smtClean="0">
                <a:solidFill>
                  <a:schemeClr val="bg1"/>
                </a:solidFill>
              </a:rPr>
              <a:t>Alfieri, describing Eddie’s destiny</a:t>
            </a:r>
          </a:p>
          <a:p>
            <a:pPr marL="0" indent="0">
              <a:buNone/>
            </a:pPr>
            <a:r>
              <a:rPr lang="en-GB" b="1" dirty="0" smtClean="0">
                <a:solidFill>
                  <a:schemeClr val="bg1"/>
                </a:solidFill>
              </a:rPr>
              <a:t>Quotation</a:t>
            </a:r>
          </a:p>
          <a:p>
            <a:pPr marL="0" indent="0">
              <a:buNone/>
            </a:pPr>
            <a:r>
              <a:rPr lang="en-GB" dirty="0" smtClean="0">
                <a:solidFill>
                  <a:schemeClr val="bg1"/>
                </a:solidFill>
              </a:rPr>
              <a:t>“I could see every step coming, step after step, like a dark figure walking down a hall toward a certain door. I knew where he was heading for, I knew where he was going to end.” pg 43</a:t>
            </a:r>
            <a:endParaRPr lang="en-GB" b="1" dirty="0" smtClean="0">
              <a:solidFill>
                <a:schemeClr val="bg1"/>
              </a:solidFill>
            </a:endParaRPr>
          </a:p>
          <a:p>
            <a:pPr marL="0" indent="0">
              <a:buNone/>
            </a:pPr>
            <a:r>
              <a:rPr lang="en-GB" b="1" dirty="0" smtClean="0">
                <a:solidFill>
                  <a:schemeClr val="bg1"/>
                </a:solidFill>
              </a:rPr>
              <a:t>Analysis</a:t>
            </a:r>
          </a:p>
          <a:p>
            <a:pPr marL="0" indent="0">
              <a:buNone/>
            </a:pPr>
            <a:r>
              <a:rPr lang="en-GB" dirty="0" smtClean="0">
                <a:solidFill>
                  <a:schemeClr val="bg1"/>
                </a:solidFill>
              </a:rPr>
              <a:t>Alfieri’s role as choric figure-foreshadowing future events-idea of fate, Eddie’s tragic outcome is predestined-hinting at tragic end-‘dark figure’</a:t>
            </a:r>
          </a:p>
        </p:txBody>
      </p:sp>
    </p:spTree>
    <p:extLst>
      <p:ext uri="{BB962C8B-B14F-4D97-AF65-F5344CB8AC3E}">
        <p14:creationId xmlns:p14="http://schemas.microsoft.com/office/powerpoint/2010/main" val="393233959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Quotations-Section 5</a:t>
            </a:r>
            <a:endParaRPr lang="en-GB" dirty="0">
              <a:solidFill>
                <a:schemeClr val="bg1"/>
              </a:solidFill>
            </a:endParaRPr>
          </a:p>
        </p:txBody>
      </p:sp>
      <p:sp>
        <p:nvSpPr>
          <p:cNvPr id="3" name="Content Placeholder 2"/>
          <p:cNvSpPr>
            <a:spLocks noGrp="1"/>
          </p:cNvSpPr>
          <p:nvPr>
            <p:ph idx="1"/>
          </p:nvPr>
        </p:nvSpPr>
        <p:spPr>
          <a:xfrm>
            <a:off x="457200" y="1600200"/>
            <a:ext cx="8305800" cy="4800600"/>
          </a:xfrm>
        </p:spPr>
        <p:txBody>
          <a:bodyPr>
            <a:normAutofit fontScale="70000" lnSpcReduction="20000"/>
          </a:bodyPr>
          <a:lstStyle/>
          <a:p>
            <a:pPr marL="0" indent="0">
              <a:buNone/>
            </a:pPr>
            <a:r>
              <a:rPr lang="en-GB" dirty="0" smtClean="0">
                <a:solidFill>
                  <a:schemeClr val="bg1"/>
                </a:solidFill>
              </a:rPr>
              <a:t>Find quotations from:</a:t>
            </a:r>
          </a:p>
          <a:p>
            <a:r>
              <a:rPr lang="en-GB" dirty="0" err="1" smtClean="0">
                <a:solidFill>
                  <a:schemeClr val="bg1"/>
                </a:solidFill>
              </a:rPr>
              <a:t>pg</a:t>
            </a:r>
            <a:r>
              <a:rPr lang="en-GB" dirty="0" smtClean="0">
                <a:solidFill>
                  <a:schemeClr val="bg1"/>
                </a:solidFill>
              </a:rPr>
              <a:t> 38-39-Alfieri</a:t>
            </a:r>
            <a:r>
              <a:rPr lang="en-GB" dirty="0">
                <a:solidFill>
                  <a:schemeClr val="bg1"/>
                </a:solidFill>
              </a:rPr>
              <a:t>, describing </a:t>
            </a:r>
            <a:r>
              <a:rPr lang="en-GB" dirty="0" smtClean="0">
                <a:solidFill>
                  <a:schemeClr val="bg1"/>
                </a:solidFill>
              </a:rPr>
              <a:t>Eddie-K and S</a:t>
            </a:r>
          </a:p>
          <a:p>
            <a:endParaRPr lang="en-GB" dirty="0">
              <a:solidFill>
                <a:schemeClr val="bg1"/>
              </a:solidFill>
            </a:endParaRPr>
          </a:p>
          <a:p>
            <a:r>
              <a:rPr lang="en-GB" dirty="0" err="1" smtClean="0">
                <a:solidFill>
                  <a:schemeClr val="bg1"/>
                </a:solidFill>
              </a:rPr>
              <a:t>Pg</a:t>
            </a:r>
            <a:r>
              <a:rPr lang="en-GB" dirty="0" smtClean="0">
                <a:solidFill>
                  <a:schemeClr val="bg1"/>
                </a:solidFill>
              </a:rPr>
              <a:t> 43-Alfieri describing Eddie’s destiny-M and P</a:t>
            </a:r>
            <a:endParaRPr lang="en-GB" dirty="0">
              <a:solidFill>
                <a:schemeClr val="bg1"/>
              </a:solidFill>
            </a:endParaRPr>
          </a:p>
          <a:p>
            <a:pPr marL="0" indent="0">
              <a:buNone/>
            </a:pPr>
            <a:endParaRPr lang="en-GB" dirty="0" smtClean="0">
              <a:solidFill>
                <a:schemeClr val="bg1"/>
              </a:solidFill>
            </a:endParaRPr>
          </a:p>
          <a:p>
            <a:r>
              <a:rPr lang="en-GB" dirty="0" smtClean="0">
                <a:solidFill>
                  <a:schemeClr val="bg1"/>
                </a:solidFill>
              </a:rPr>
              <a:t>Pg 40-Eddie’s description of </a:t>
            </a:r>
            <a:r>
              <a:rPr lang="en-GB" dirty="0" err="1" smtClean="0">
                <a:solidFill>
                  <a:schemeClr val="bg1"/>
                </a:solidFill>
              </a:rPr>
              <a:t>Rodolpho</a:t>
            </a:r>
            <a:r>
              <a:rPr lang="en-GB" dirty="0" smtClean="0">
                <a:solidFill>
                  <a:schemeClr val="bg1"/>
                </a:solidFill>
              </a:rPr>
              <a:t>-A and M</a:t>
            </a:r>
          </a:p>
          <a:p>
            <a:endParaRPr lang="en-GB" dirty="0" smtClean="0">
              <a:solidFill>
                <a:schemeClr val="bg1"/>
              </a:solidFill>
            </a:endParaRPr>
          </a:p>
          <a:p>
            <a:r>
              <a:rPr lang="en-GB" dirty="0" smtClean="0">
                <a:solidFill>
                  <a:schemeClr val="bg1"/>
                </a:solidFill>
              </a:rPr>
              <a:t>Pg 41-Eddie’s description of Rodolpho and dresses-S, J, A</a:t>
            </a:r>
          </a:p>
          <a:p>
            <a:endParaRPr lang="en-GB" dirty="0" smtClean="0">
              <a:solidFill>
                <a:schemeClr val="bg1"/>
              </a:solidFill>
            </a:endParaRPr>
          </a:p>
          <a:p>
            <a:r>
              <a:rPr lang="en-GB" dirty="0" smtClean="0">
                <a:solidFill>
                  <a:schemeClr val="bg1"/>
                </a:solidFill>
              </a:rPr>
              <a:t>Pg 42-Alfieri’s advice to Eddie about his feelings for </a:t>
            </a:r>
            <a:r>
              <a:rPr lang="en-GB" dirty="0">
                <a:solidFill>
                  <a:schemeClr val="bg1"/>
                </a:solidFill>
              </a:rPr>
              <a:t>Catherine-N and </a:t>
            </a:r>
            <a:r>
              <a:rPr lang="en-GB" dirty="0" smtClean="0">
                <a:solidFill>
                  <a:schemeClr val="bg1"/>
                </a:solidFill>
              </a:rPr>
              <a:t>J</a:t>
            </a:r>
          </a:p>
          <a:p>
            <a:endParaRPr lang="en-GB" dirty="0" smtClean="0">
              <a:solidFill>
                <a:schemeClr val="bg1"/>
              </a:solidFill>
            </a:endParaRPr>
          </a:p>
          <a:p>
            <a:r>
              <a:rPr lang="en-GB" dirty="0" smtClean="0">
                <a:solidFill>
                  <a:schemeClr val="bg1"/>
                </a:solidFill>
              </a:rPr>
              <a:t>Pg 43-Eddie’s reaction to Rodolpho and Catherine-</a:t>
            </a:r>
          </a:p>
          <a:p>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1548009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5362</TotalTime>
  <Words>16913</Words>
  <Application>Microsoft Office PowerPoint</Application>
  <PresentationFormat>On-screen Show (4:3)</PresentationFormat>
  <Paragraphs>2164</Paragraphs>
  <Slides>303</Slides>
  <Notes>2</Notes>
  <HiddenSlides>3</HiddenSlides>
  <MMClips>0</MMClips>
  <ScaleCrop>false</ScaleCrop>
  <HeadingPairs>
    <vt:vector size="4" baseType="variant">
      <vt:variant>
        <vt:lpstr>Theme</vt:lpstr>
      </vt:variant>
      <vt:variant>
        <vt:i4>1</vt:i4>
      </vt:variant>
      <vt:variant>
        <vt:lpstr>Slide Titles</vt:lpstr>
      </vt:variant>
      <vt:variant>
        <vt:i4>303</vt:i4>
      </vt:variant>
    </vt:vector>
  </HeadingPairs>
  <TitlesOfParts>
    <vt:vector size="304" baseType="lpstr">
      <vt:lpstr>Office Theme</vt:lpstr>
      <vt:lpstr>A View From The Bridge By Arthur Miller</vt:lpstr>
      <vt:lpstr>Arthur Miller</vt:lpstr>
      <vt:lpstr>Arthur Miller-A Brief History</vt:lpstr>
      <vt:lpstr>PowerPoint Presentation</vt:lpstr>
      <vt:lpstr>Drama-key terminology</vt:lpstr>
      <vt:lpstr>Playwright</vt:lpstr>
      <vt:lpstr>Plot</vt:lpstr>
      <vt:lpstr>Characters</vt:lpstr>
      <vt:lpstr>Protagonist</vt:lpstr>
      <vt:lpstr>Antagonist</vt:lpstr>
      <vt:lpstr>Setting</vt:lpstr>
      <vt:lpstr>Stage Directions</vt:lpstr>
      <vt:lpstr>Dialogue</vt:lpstr>
      <vt:lpstr>Monologue/Soliloquy</vt:lpstr>
      <vt:lpstr>Scenic Arrangements/Mise-en-Scene</vt:lpstr>
      <vt:lpstr>Conflict</vt:lpstr>
      <vt:lpstr>Dramatic Irony</vt:lpstr>
      <vt:lpstr>What is Greek Tragedy?</vt:lpstr>
      <vt:lpstr>Background to Setting </vt:lpstr>
      <vt:lpstr>Italian American Accent</vt:lpstr>
      <vt:lpstr>1950s and Italian Immigration</vt:lpstr>
      <vt:lpstr>Casting Act 1</vt:lpstr>
      <vt:lpstr>A View From The Bridge: Section 1 pg 3-18</vt:lpstr>
      <vt:lpstr>Today</vt:lpstr>
      <vt:lpstr>Casting Act 1</vt:lpstr>
      <vt:lpstr>Summary of Section 1</vt:lpstr>
      <vt:lpstr>Characters: First Impressions</vt:lpstr>
      <vt:lpstr>PowerPoint Presentation</vt:lpstr>
      <vt:lpstr>Present your findings to the class!</vt:lpstr>
      <vt:lpstr>Analysing Key Quotations</vt:lpstr>
      <vt:lpstr>Analysing Key Quotations</vt:lpstr>
      <vt:lpstr>Example</vt:lpstr>
      <vt:lpstr>Key Quotations-Section 1</vt:lpstr>
      <vt:lpstr>Example</vt:lpstr>
      <vt:lpstr>Example</vt:lpstr>
      <vt:lpstr>Example</vt:lpstr>
      <vt:lpstr>Example</vt:lpstr>
      <vt:lpstr>Example</vt:lpstr>
      <vt:lpstr>A View From The Bridge: Section 2 pg 18-27</vt:lpstr>
      <vt:lpstr>Pg 18-27</vt:lpstr>
      <vt:lpstr>Starter Task</vt:lpstr>
      <vt:lpstr>Summary Questions pg 18-27</vt:lpstr>
      <vt:lpstr>Summary Questions pg 18-27</vt:lpstr>
      <vt:lpstr>Summary Questions pg 18-27</vt:lpstr>
      <vt:lpstr>Introducing Marco and Rodolpho</vt:lpstr>
      <vt:lpstr>Analysing Key Quotations</vt:lpstr>
      <vt:lpstr>Analysing Key Quotations</vt:lpstr>
      <vt:lpstr>Example</vt:lpstr>
      <vt:lpstr>Key Quotations-Section 2</vt:lpstr>
      <vt:lpstr>Example</vt:lpstr>
      <vt:lpstr>Example</vt:lpstr>
      <vt:lpstr>Example</vt:lpstr>
      <vt:lpstr>Example</vt:lpstr>
      <vt:lpstr>Key Quotations-Section 2</vt:lpstr>
      <vt:lpstr>A View From The Bridge: Section 3 pg 27-31</vt:lpstr>
      <vt:lpstr>Pg 27-31</vt:lpstr>
      <vt:lpstr>Pg 27-31 Summary Qs</vt:lpstr>
      <vt:lpstr>Pg 27-31 Summary Qs</vt:lpstr>
      <vt:lpstr>Masculinity in the 1950s</vt:lpstr>
      <vt:lpstr>PowerPoint Presentation</vt:lpstr>
      <vt:lpstr>Toxic Masculinity</vt:lpstr>
      <vt:lpstr>PowerPoint Presentation</vt:lpstr>
      <vt:lpstr>Theme-Ideas of Masculinity</vt:lpstr>
      <vt:lpstr>PowerPoint Presentation</vt:lpstr>
      <vt:lpstr>PowerPoint Presentation</vt:lpstr>
      <vt:lpstr>Analysing Key Quotations</vt:lpstr>
      <vt:lpstr>Example</vt:lpstr>
      <vt:lpstr>Key Quotations-Section 3</vt:lpstr>
      <vt:lpstr>Section 3-Important Quotations</vt:lpstr>
      <vt:lpstr>Example</vt:lpstr>
      <vt:lpstr>Example</vt:lpstr>
      <vt:lpstr>Example</vt:lpstr>
      <vt:lpstr>Example</vt:lpstr>
      <vt:lpstr>A View From The Bridge: Section 4 pg 32-38</vt:lpstr>
      <vt:lpstr>Pg 32-38</vt:lpstr>
      <vt:lpstr>Homework</vt:lpstr>
      <vt:lpstr>Pg 32-38 Summary Qs</vt:lpstr>
      <vt:lpstr>Pg 32-38 Summary Qs</vt:lpstr>
      <vt:lpstr>Catherine and Eddie Relationship Timeline</vt:lpstr>
      <vt:lpstr>Catherine and Eddie Relationship Timeline</vt:lpstr>
      <vt:lpstr>Analysing Key Quotations</vt:lpstr>
      <vt:lpstr>Example</vt:lpstr>
      <vt:lpstr>Key Quotations-Section 4</vt:lpstr>
      <vt:lpstr>Section 4-Important Quotations</vt:lpstr>
      <vt:lpstr>Example</vt:lpstr>
      <vt:lpstr>Example</vt:lpstr>
      <vt:lpstr>Example</vt:lpstr>
      <vt:lpstr>A View From The Bridge: Section 5 pg 38-44</vt:lpstr>
      <vt:lpstr>Pg 38-44 Characters</vt:lpstr>
      <vt:lpstr>Key Scene</vt:lpstr>
      <vt:lpstr>Key Scene</vt:lpstr>
      <vt:lpstr>Turning Point</vt:lpstr>
      <vt:lpstr>Character develops/exposed</vt:lpstr>
      <vt:lpstr>Tension/conflict built</vt:lpstr>
      <vt:lpstr>Plot development</vt:lpstr>
      <vt:lpstr>Analysing Key Quotations</vt:lpstr>
      <vt:lpstr>Example</vt:lpstr>
      <vt:lpstr>Example</vt:lpstr>
      <vt:lpstr>Key Quotations-Section 5</vt:lpstr>
      <vt:lpstr>Analysing Key Quotations</vt:lpstr>
      <vt:lpstr>Analysing Key Quotations</vt:lpstr>
      <vt:lpstr>Analysing Key Quotations</vt:lpstr>
      <vt:lpstr>Analysing Key Quotations</vt:lpstr>
      <vt:lpstr>Analysing Key Quotations</vt:lpstr>
      <vt:lpstr>Analysing Key Quotations</vt:lpstr>
      <vt:lpstr>Section 5-Key Quotations</vt:lpstr>
      <vt:lpstr>A View From The Bridge: Section 6 pg 44-52</vt:lpstr>
      <vt:lpstr>Pg 44-52</vt:lpstr>
      <vt:lpstr>Analysing Key Quotations</vt:lpstr>
      <vt:lpstr>Example</vt:lpstr>
      <vt:lpstr>Key Quotations-Section 6</vt:lpstr>
      <vt:lpstr>Section 6-Key Quotations</vt:lpstr>
      <vt:lpstr>Example</vt:lpstr>
      <vt:lpstr>Example</vt:lpstr>
      <vt:lpstr>Example</vt:lpstr>
      <vt:lpstr>Creating and Building Tension</vt:lpstr>
      <vt:lpstr>Tension Introduced</vt:lpstr>
      <vt:lpstr>Tension Introduced</vt:lpstr>
      <vt:lpstr>Tension builds</vt:lpstr>
      <vt:lpstr>The Climax</vt:lpstr>
      <vt:lpstr>Resolution/Outcome</vt:lpstr>
      <vt:lpstr>Learning Review</vt:lpstr>
      <vt:lpstr>A View From The Bridge: Review of Act 1</vt:lpstr>
      <vt:lpstr>Essay Writing-N5 Vs Higher</vt:lpstr>
      <vt:lpstr>Writing About AVFTB</vt:lpstr>
      <vt:lpstr>Breaking Down the Question</vt:lpstr>
      <vt:lpstr>Breaking Down The Question</vt:lpstr>
      <vt:lpstr>The ‘Magic Box’</vt:lpstr>
      <vt:lpstr>Introduction</vt:lpstr>
      <vt:lpstr> Example Introduction Plan</vt:lpstr>
      <vt:lpstr>Example Intro</vt:lpstr>
      <vt:lpstr>Main Paragraph Plans</vt:lpstr>
      <vt:lpstr>Main Paragraph Structure-PCQE</vt:lpstr>
      <vt:lpstr>Main Paragraph 1 (Example)</vt:lpstr>
      <vt:lpstr>PowerPoint Presentation</vt:lpstr>
      <vt:lpstr>Main Paragraph 2-Building Tension</vt:lpstr>
      <vt:lpstr>Main Paragraph 3-Climax</vt:lpstr>
      <vt:lpstr>Main Paragraph 4-Consequence</vt:lpstr>
      <vt:lpstr>Conclusion</vt:lpstr>
      <vt:lpstr>Example Conclusion</vt:lpstr>
      <vt:lpstr>A View From The Bridge: Section 7 pg 53-59</vt:lpstr>
      <vt:lpstr>Pg 53-59</vt:lpstr>
      <vt:lpstr>The Kissing Scene</vt:lpstr>
      <vt:lpstr>Eddie and Catherine’s kiss</vt:lpstr>
      <vt:lpstr>Eddie and Catherine’s Kiss</vt:lpstr>
      <vt:lpstr>Eddie and Rodolpho’s Kiss</vt:lpstr>
      <vt:lpstr>Key Scene</vt:lpstr>
      <vt:lpstr>Key Scene-pg 53-59</vt:lpstr>
      <vt:lpstr>Key Scene-pg 53-59</vt:lpstr>
      <vt:lpstr>Analysing Key Quotations</vt:lpstr>
      <vt:lpstr>Example</vt:lpstr>
      <vt:lpstr>Key Quotations-Section 7</vt:lpstr>
      <vt:lpstr>Example</vt:lpstr>
      <vt:lpstr>Example</vt:lpstr>
      <vt:lpstr>Example</vt:lpstr>
      <vt:lpstr>Example</vt:lpstr>
      <vt:lpstr>Section 7-Key Quotations</vt:lpstr>
      <vt:lpstr>A View From The Bridge: Section 8 pg 59-71</vt:lpstr>
      <vt:lpstr>Pg 59-61</vt:lpstr>
      <vt:lpstr>PowerPoint Presentation</vt:lpstr>
      <vt:lpstr> Alfieri-Greek Choric Figure</vt:lpstr>
      <vt:lpstr>Alfieri-Greek Choric Figure</vt:lpstr>
      <vt:lpstr>Alfieri-Greek Choric Figure</vt:lpstr>
      <vt:lpstr>Pg 61-71</vt:lpstr>
      <vt:lpstr>Rising Conflict-Eddie Vs Marco</vt:lpstr>
      <vt:lpstr>Rising Conflict-Eddie Vs Marco</vt:lpstr>
      <vt:lpstr>Symbolism</vt:lpstr>
      <vt:lpstr>Symbolism</vt:lpstr>
      <vt:lpstr>Analysing Key Quotations</vt:lpstr>
      <vt:lpstr>Example</vt:lpstr>
      <vt:lpstr>Key Quotations-Section 8</vt:lpstr>
      <vt:lpstr>Analysing Key Quotations</vt:lpstr>
      <vt:lpstr>Analysing Key Quotations</vt:lpstr>
      <vt:lpstr>Analysing Key Quotations</vt:lpstr>
      <vt:lpstr>Analysing Key Quotations</vt:lpstr>
      <vt:lpstr>Analysing Key Quotations</vt:lpstr>
      <vt:lpstr>Section 8-Key Quotations</vt:lpstr>
      <vt:lpstr>A View From The Bridge: Section 9 pg 71-79</vt:lpstr>
      <vt:lpstr>Pg 71-79</vt:lpstr>
      <vt:lpstr>Greek Tragic Hero</vt:lpstr>
      <vt:lpstr>Eddie-A Tragic Hero?</vt:lpstr>
      <vt:lpstr>Eddie-A Tragic Hero?</vt:lpstr>
      <vt:lpstr>Eddie-A Tragic Hero?</vt:lpstr>
      <vt:lpstr>‘Heroic’?</vt:lpstr>
      <vt:lpstr>AVFTB-A Tragedy?</vt:lpstr>
      <vt:lpstr>PowerPoint Presentation</vt:lpstr>
      <vt:lpstr>PowerPoint Presentation</vt:lpstr>
      <vt:lpstr>Climax</vt:lpstr>
      <vt:lpstr>Themes-Final Comments</vt:lpstr>
      <vt:lpstr>Theme-Justice Vs. Law</vt:lpstr>
      <vt:lpstr>Theme-Fate</vt:lpstr>
      <vt:lpstr>Theme-Masculinity</vt:lpstr>
      <vt:lpstr>Analysing Key Quotations</vt:lpstr>
      <vt:lpstr>Example</vt:lpstr>
      <vt:lpstr>Key Quotations-Section 9</vt:lpstr>
      <vt:lpstr>Example</vt:lpstr>
      <vt:lpstr>Example</vt:lpstr>
      <vt:lpstr>Example</vt:lpstr>
      <vt:lpstr>Example</vt:lpstr>
      <vt:lpstr>Example</vt:lpstr>
      <vt:lpstr>Example</vt:lpstr>
      <vt:lpstr>Section 9-Key Quotations</vt:lpstr>
      <vt:lpstr>A View From The Bridge-Essay Questions</vt:lpstr>
      <vt:lpstr>Most Common Question Types</vt:lpstr>
      <vt:lpstr>Key Scene Practice Essay</vt:lpstr>
      <vt:lpstr>Format of a Key Scene Essay</vt:lpstr>
      <vt:lpstr>Key Scene Quotations</vt:lpstr>
      <vt:lpstr>Key Scene Essay Plan-Introduction</vt:lpstr>
      <vt:lpstr>Key Scene Essay Plan-Summary</vt:lpstr>
      <vt:lpstr>Structure of MP</vt:lpstr>
      <vt:lpstr>Key Scene Plan-MP1-Establishing theme</vt:lpstr>
      <vt:lpstr>Key Scene Plan-MP1-Establishing theme</vt:lpstr>
      <vt:lpstr>Key Scene Essay Plan-MP2-Establishing Character</vt:lpstr>
      <vt:lpstr>Key Scene Essay Plan-MP3-Climax of Act 1</vt:lpstr>
      <vt:lpstr>Key Scene Essay Plan-MP3-Climax of Act 1</vt:lpstr>
      <vt:lpstr>Key Scene Essay Plan-MP4-Key Scene</vt:lpstr>
      <vt:lpstr>Key Scene Essay Plan-MP4-Key Scene</vt:lpstr>
      <vt:lpstr>Conclusion</vt:lpstr>
      <vt:lpstr>REMINDER</vt:lpstr>
      <vt:lpstr>A View From The Bridge-Character Essay</vt:lpstr>
      <vt:lpstr>Previous Character Essay Qs</vt:lpstr>
      <vt:lpstr>Example Character Q</vt:lpstr>
      <vt:lpstr>Initial Thoughts-What to Include</vt:lpstr>
      <vt:lpstr>Format of a Character Essay</vt:lpstr>
      <vt:lpstr>Character Essay Plan-Introduction</vt:lpstr>
      <vt:lpstr>Character Plan-MP1-Establishing theme/character</vt:lpstr>
      <vt:lpstr>For Thurs 15th Feb</vt:lpstr>
      <vt:lpstr>Character Plan-MP2-Developing character</vt:lpstr>
      <vt:lpstr>Character Plan-MP3-Turning Point-Alfieri’s Office</vt:lpstr>
      <vt:lpstr>Character Plan-MP4-Climax-ending</vt:lpstr>
      <vt:lpstr>Conclusion</vt:lpstr>
      <vt:lpstr>Essay Writing 101- Decoding Questions and Writing Introductions</vt:lpstr>
      <vt:lpstr>Decoding Questions</vt:lpstr>
      <vt:lpstr>The Process</vt:lpstr>
      <vt:lpstr>Example</vt:lpstr>
      <vt:lpstr>Your turn!</vt:lpstr>
      <vt:lpstr>Planning Your Essay</vt:lpstr>
      <vt:lpstr>Planning Tips</vt:lpstr>
      <vt:lpstr>Planning Your Essay</vt:lpstr>
      <vt:lpstr>Planning Essay-Conflict</vt:lpstr>
      <vt:lpstr>Planning Essay-Conflict</vt:lpstr>
      <vt:lpstr>To write a good intro, you have to have TASTE</vt:lpstr>
      <vt:lpstr>TASTE</vt:lpstr>
      <vt:lpstr>Example</vt:lpstr>
      <vt:lpstr>What we can prep-TAS</vt:lpstr>
      <vt:lpstr>Writing your TAS</vt:lpstr>
      <vt:lpstr>Model TAS</vt:lpstr>
      <vt:lpstr>Making it specific</vt:lpstr>
      <vt:lpstr>Adding the TE-EXAMPLE</vt:lpstr>
      <vt:lpstr>Your Turn!</vt:lpstr>
      <vt:lpstr>Deadlines</vt:lpstr>
      <vt:lpstr>Essay Writing 101- Writing FULLY in Main Paragraphs</vt:lpstr>
      <vt:lpstr>Using the Structure</vt:lpstr>
      <vt:lpstr>Making Your Point</vt:lpstr>
      <vt:lpstr>Linking Words</vt:lpstr>
      <vt:lpstr>Example</vt:lpstr>
      <vt:lpstr>Topic Sentence Practice</vt:lpstr>
      <vt:lpstr>Example topic sentence MP2</vt:lpstr>
      <vt:lpstr>Context</vt:lpstr>
      <vt:lpstr>Context Practice</vt:lpstr>
      <vt:lpstr>Example Context MP2</vt:lpstr>
      <vt:lpstr>Choose Quotation</vt:lpstr>
      <vt:lpstr>Quotation for Your Paragraph</vt:lpstr>
      <vt:lpstr>Deadlines</vt:lpstr>
      <vt:lpstr>Explanation</vt:lpstr>
      <vt:lpstr>Words for linking analysis to quotes</vt:lpstr>
      <vt:lpstr>Example Explanation</vt:lpstr>
      <vt:lpstr>Example MP2</vt:lpstr>
      <vt:lpstr>Example Explanation-MP2</vt:lpstr>
      <vt:lpstr>Linking to the Q</vt:lpstr>
      <vt:lpstr>Example Link to Q</vt:lpstr>
      <vt:lpstr>Full Main Paragraph Example</vt:lpstr>
      <vt:lpstr>Homework-for Mon 5th March</vt:lpstr>
      <vt:lpstr>Deadlines</vt:lpstr>
      <vt:lpstr>Essay Writing 101- Writing a Successful Conclusion</vt:lpstr>
      <vt:lpstr>Concluding-SERVE</vt:lpstr>
      <vt:lpstr>Example</vt:lpstr>
      <vt:lpstr>Example</vt:lpstr>
      <vt:lpstr>Your Turn!</vt:lpstr>
      <vt:lpstr>Reviewing Your Work</vt:lpstr>
      <vt:lpstr>Spelling</vt:lpstr>
      <vt:lpstr>Punctuation and Grammar</vt:lpstr>
      <vt:lpstr>Presentation</vt:lpstr>
      <vt:lpstr>Clarity of Expression</vt:lpstr>
      <vt:lpstr>Deadlines</vt:lpstr>
      <vt:lpstr>Conflict Essay-General Feedback</vt:lpstr>
      <vt:lpstr>Today</vt:lpstr>
      <vt:lpstr>Planning Essay-Conflict</vt:lpstr>
      <vt:lpstr>Deadlines</vt:lpstr>
      <vt:lpstr>Codes!</vt:lpstr>
      <vt:lpstr>Deadlines</vt:lpstr>
      <vt:lpstr>Folio Cover Sheets</vt:lpstr>
      <vt:lpstr>A View From The Bridge-Internal Conflict Essay</vt:lpstr>
      <vt:lpstr>Question</vt:lpstr>
      <vt:lpstr>Basic Plan</vt:lpstr>
      <vt:lpstr>Codes!</vt:lpstr>
      <vt:lpstr>A View From The Bridge-Theme Essay</vt:lpstr>
      <vt:lpstr>Example Theme Q</vt:lpstr>
      <vt:lpstr>Format of a Theme Essay</vt:lpstr>
      <vt:lpstr>A View From The Bridge-Conflict Essay</vt:lpstr>
      <vt:lpstr>Previous Conflict Qs</vt:lpstr>
      <vt:lpstr>Example Conflict Q</vt:lpstr>
      <vt:lpstr>Format of a Theme Essay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View From The Bridge By Arthur Miller</dc:title>
  <dc:creator>LHutchison</dc:creator>
  <cp:lastModifiedBy>MInnes (St Thomas Aquinas)</cp:lastModifiedBy>
  <cp:revision>260</cp:revision>
  <cp:lastPrinted>2018-03-26T11:18:55Z</cp:lastPrinted>
  <dcterms:created xsi:type="dcterms:W3CDTF">2006-08-16T00:00:00Z</dcterms:created>
  <dcterms:modified xsi:type="dcterms:W3CDTF">2018-03-28T10:28:00Z</dcterms:modified>
</cp:coreProperties>
</file>