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5"/>
  </p:notesMasterIdLst>
  <p:sldIdLst>
    <p:sldId id="256" r:id="rId2"/>
    <p:sldId id="262" r:id="rId3"/>
    <p:sldId id="257" r:id="rId4"/>
    <p:sldId id="269" r:id="rId5"/>
    <p:sldId id="264" r:id="rId6"/>
    <p:sldId id="267" r:id="rId7"/>
    <p:sldId id="265" r:id="rId8"/>
    <p:sldId id="266" r:id="rId9"/>
    <p:sldId id="268" r:id="rId10"/>
    <p:sldId id="260" r:id="rId11"/>
    <p:sldId id="270" r:id="rId12"/>
    <p:sldId id="259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707"/>
  </p:normalViewPr>
  <p:slideViewPr>
    <p:cSldViewPr snapToGrid="0">
      <p:cViewPr varScale="1">
        <p:scale>
          <a:sx n="112" d="100"/>
          <a:sy n="112" d="100"/>
        </p:scale>
        <p:origin x="51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7819A-C0FD-F14E-9529-70E703536630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CF6FA-EEF2-3A4B-B06B-38977E413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66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CF6FA-EEF2-3A4B-B06B-38977E413A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8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CF6FA-EEF2-3A4B-B06B-38977E413A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09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98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1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3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49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3/25/2025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861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1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4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3/25/2025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7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2C5EAEF-6478-4102-8F5D-A5FE9FC97ACB}" type="datetime1">
              <a:rPr lang="en-US" smtClean="0"/>
              <a:t>3/25/2025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4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chieve.hashtag-learning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hinglink.com/card/167919877985035878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secondar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oyzTzM4Wj0KVQTctawUZKbQ-E7bqOW1Imztqf1fg0TZUMzFNNktTVEVXREJPUUFQMk8wNUpIUUgyVy4u&amp;route=shortur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lowscotland.sharepoint.com/sites/6202721/eLearning%20Help%20Guides/Forms/AllItems.aspx?id=/sites/6202721/eLearning%20Help%20Guides/eSgoil%20Training%20Manuals%20and%20Handbooks/e-Sgoil%20Training%20manual%20FINAL%20V5%20-%20Nov%2022.pdf&amp;viewid=f823d7dc-b52d-4b20-884c-af9208de5522&amp;parent=/sites/6202721/eLearning%20Help%20Guides/eSgoil%20Training%20Manuals%20and%20Handbook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B249E3-95D0-D70A-226B-DE54E2D4D6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112" b="1"/>
          <a:stretch/>
        </p:blipFill>
        <p:spPr>
          <a:xfrm>
            <a:off x="20" y="368499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BB1772-836D-235B-7C80-C0686BD04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6492" y="2279715"/>
            <a:ext cx="5649211" cy="3685731"/>
          </a:xfrm>
        </p:spPr>
        <p:txBody>
          <a:bodyPr anchor="t">
            <a:normAutofit/>
          </a:bodyPr>
          <a:lstStyle/>
          <a:p>
            <a:pPr algn="l"/>
            <a:r>
              <a:rPr lang="en-GB" sz="6600" dirty="0"/>
              <a:t>Revision Guides</a:t>
            </a:r>
          </a:p>
        </p:txBody>
      </p:sp>
    </p:spTree>
    <p:extLst>
      <p:ext uri="{BB962C8B-B14F-4D97-AF65-F5344CB8AC3E}">
        <p14:creationId xmlns:p14="http://schemas.microsoft.com/office/powerpoint/2010/main" val="191836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F835-BA7D-0621-577F-C7DF83CF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6972"/>
            <a:ext cx="7729728" cy="1188720"/>
          </a:xfrm>
        </p:spPr>
        <p:txBody>
          <a:bodyPr/>
          <a:lstStyle/>
          <a:p>
            <a:r>
              <a:rPr lang="en-GB" dirty="0"/>
              <a:t>West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37DC5-0BDF-6060-68F8-2BDE47E12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" y="1510284"/>
            <a:ext cx="11713464" cy="5190744"/>
          </a:xfrm>
        </p:spPr>
        <p:txBody>
          <a:bodyPr/>
          <a:lstStyle/>
          <a:p>
            <a:r>
              <a:rPr lang="en-GB" sz="2400" dirty="0"/>
              <a:t>You can add this as a tile in your GLOW launchpad. Just type in “WEST OS” into the search bar.</a:t>
            </a:r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You just need to sign in with your GLOW email and you will be taken to this home screen: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C52749-FC05-7B73-D1D3-4A4F7EF9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876" y="1992058"/>
            <a:ext cx="5253124" cy="1762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6B292F-0322-C75B-77A2-EE0DBE573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999" y="4428732"/>
            <a:ext cx="6258877" cy="2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41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D2163-FD04-3F2D-2AB4-153E45964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F846-FEE3-E957-00EA-19FC1CE47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6972"/>
            <a:ext cx="7729728" cy="1188720"/>
          </a:xfrm>
        </p:spPr>
        <p:txBody>
          <a:bodyPr/>
          <a:lstStyle/>
          <a:p>
            <a:r>
              <a:rPr lang="en-GB" dirty="0"/>
              <a:t>West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78CA-31DF-C192-C848-DD1D38705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" y="1510284"/>
            <a:ext cx="11713464" cy="5190744"/>
          </a:xfrm>
        </p:spPr>
        <p:txBody>
          <a:bodyPr/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EEAE2-BB1E-2813-29ED-E6E44B3FB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298" y="1447101"/>
            <a:ext cx="5549902" cy="1571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32C104-3A75-59D7-D75E-6732B5939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298" y="3385516"/>
            <a:ext cx="5549902" cy="8118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720DE2-5995-EAC0-1EB6-ECBE66860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298" y="4563880"/>
            <a:ext cx="5549902" cy="21365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1DA545-4C5E-CDF1-D145-6F30E57BC192}"/>
              </a:ext>
            </a:extLst>
          </p:cNvPr>
          <p:cNvSpPr txBox="1"/>
          <p:nvPr/>
        </p:nvSpPr>
        <p:spPr>
          <a:xfrm>
            <a:off x="304800" y="1509728"/>
            <a:ext cx="5791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Click into your stage of school.  For example: Senior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Click into the subject you want to study. For example: Art and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Click into the level you want to study. For example: Higher Art and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Look through the resources and topics you want to focus on.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0F27F3-73C8-BD02-70E0-CC44BAD9EA6F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9112249" y="3019038"/>
            <a:ext cx="0" cy="3664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2719FE-532E-E1DC-1E1B-1AE113922127}"/>
              </a:ext>
            </a:extLst>
          </p:cNvPr>
          <p:cNvCxnSpPr/>
          <p:nvPr/>
        </p:nvCxnSpPr>
        <p:spPr>
          <a:xfrm>
            <a:off x="9112249" y="4197401"/>
            <a:ext cx="0" cy="3664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914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16E3B-9B56-347E-B1F4-A1916DCB0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216" y="76200"/>
            <a:ext cx="7729728" cy="1188720"/>
          </a:xfrm>
        </p:spPr>
        <p:txBody>
          <a:bodyPr/>
          <a:lstStyle/>
          <a:p>
            <a:r>
              <a:rPr lang="en-GB" dirty="0"/>
              <a:t>Achieve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0F1A6-4735-B421-5B58-A11E250B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39" y="1845564"/>
            <a:ext cx="8360664" cy="4341876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400" b="0" i="0" dirty="0">
                <a:solidFill>
                  <a:schemeClr val="tx1"/>
                </a:solidFill>
                <a:effectLst/>
                <a:latin typeface="+mj-lt"/>
              </a:rPr>
              <a:t>Log in to the website using this link: </a:t>
            </a:r>
            <a:r>
              <a:rPr lang="en-GB" sz="2400" b="0" i="0" u="sng" dirty="0">
                <a:solidFill>
                  <a:srgbClr val="00B0F0"/>
                </a:solidFill>
                <a:effectLst/>
                <a:latin typeface="+mj-lt"/>
                <a:hlinkClick r:id="rId2" tooltip="https://achieve.hashtag-learning.co.uk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https://achieve.hashtag-learning.co.uk/</a:t>
            </a:r>
            <a:endParaRPr lang="en-GB" sz="2400" u="sng" dirty="0">
              <a:solidFill>
                <a:srgbClr val="242424"/>
              </a:solidFill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Sign up and create a new account. Use your GLOW email address to sign up. 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You can then choose the courses you would like to study. 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You will be able to revise key areas, complete assessments and past paper questions. </a:t>
            </a: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5CBC0-5C01-976C-4BE7-AD1376003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114" y="1360932"/>
            <a:ext cx="3137326" cy="1766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CFB0CB-561A-F79B-F34C-9FC8D14B3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786" y="3283288"/>
            <a:ext cx="3137326" cy="1766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7493E6-C5BE-E474-7DAC-84C4C4205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786" y="5209862"/>
            <a:ext cx="3137326" cy="157193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3242D0-10ED-2BA4-02EF-3BC906C8A002}"/>
              </a:ext>
            </a:extLst>
          </p:cNvPr>
          <p:cNvCxnSpPr>
            <a:cxnSpLocks/>
          </p:cNvCxnSpPr>
          <p:nvPr/>
        </p:nvCxnSpPr>
        <p:spPr>
          <a:xfrm>
            <a:off x="10331449" y="3019038"/>
            <a:ext cx="0" cy="3482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65ABC0-225E-AF25-1530-CD43D46326A9}"/>
              </a:ext>
            </a:extLst>
          </p:cNvPr>
          <p:cNvCxnSpPr/>
          <p:nvPr/>
        </p:nvCxnSpPr>
        <p:spPr>
          <a:xfrm>
            <a:off x="10331449" y="4923186"/>
            <a:ext cx="0" cy="3664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047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CD35F-3F06-1D3E-A1CA-6099BD0B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9574"/>
            <a:ext cx="7729728" cy="1188720"/>
          </a:xfrm>
        </p:spPr>
        <p:txBody>
          <a:bodyPr/>
          <a:lstStyle/>
          <a:p>
            <a:r>
              <a:rPr lang="en-GB"/>
              <a:t>Scholar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9AC2-2E83-85FE-6E70-F7F4AF3FA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947" y="1817647"/>
            <a:ext cx="10896876" cy="3101983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You can add this as a tile in your GLOW launchpad. Just type in “Scholar” into the search bar.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You </a:t>
            </a:r>
            <a:r>
              <a:rPr lang="en-GB" sz="2400" dirty="0">
                <a:latin typeface="+mj-lt"/>
              </a:rPr>
              <a:t>will then need to sign in with your GLOW email.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You can use Scholar to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learn key areas, assess your knowledge and develop your understanding using animations. </a:t>
            </a:r>
          </a:p>
          <a:p>
            <a:endParaRPr lang="en-GB" sz="2400" dirty="0"/>
          </a:p>
          <a:p>
            <a:endParaRPr lang="en-GB" sz="18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24484-7A90-19DF-B9E3-2378588C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217" y="2283062"/>
            <a:ext cx="7118647" cy="1578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6FAA50-0E24-EF9D-70D6-DC93820D5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070" y="4754399"/>
            <a:ext cx="2577666" cy="20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1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74AB-94C2-4EC1-6BEA-F40281FF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2692"/>
            <a:ext cx="7729728" cy="1188720"/>
          </a:xfrm>
        </p:spPr>
        <p:txBody>
          <a:bodyPr/>
          <a:lstStyle/>
          <a:p>
            <a:r>
              <a:rPr lang="en-GB" dirty="0"/>
              <a:t>Thing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5B47-027B-6A91-5CF2-C477EA912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" y="1571244"/>
            <a:ext cx="11902440" cy="4661916"/>
          </a:xfrm>
        </p:spPr>
        <p:txBody>
          <a:bodyPr/>
          <a:lstStyle/>
          <a:p>
            <a:r>
              <a:rPr lang="en-GB" sz="2350" dirty="0">
                <a:hlinkClick r:id="rId2"/>
              </a:rPr>
              <a:t>https://www.thinglink.com/card/1679198779850358786</a:t>
            </a:r>
            <a:endParaRPr lang="en-GB" sz="2350" dirty="0"/>
          </a:p>
          <a:p>
            <a:r>
              <a:rPr lang="en-GB" sz="2350" dirty="0"/>
              <a:t>This is a link which will take you to the page below, you can select which subject area you want to study. There are a variety of sources, links to other websites and helpful videos to watch.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8FC17-092F-47B5-3D3F-52742AC15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056" y="3034639"/>
            <a:ext cx="7248144" cy="3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F979-3AE1-8CB0-912C-1E6550FC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3424"/>
            <a:ext cx="7729728" cy="1188720"/>
          </a:xfrm>
        </p:spPr>
        <p:txBody>
          <a:bodyPr/>
          <a:lstStyle/>
          <a:p>
            <a:r>
              <a:rPr lang="en-GB" dirty="0"/>
              <a:t>BBC BiteSIZE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AEA1B-0EC5-E228-BCE7-5B807DA17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80" y="1711754"/>
            <a:ext cx="11757997" cy="4974054"/>
          </a:xfrm>
        </p:spPr>
        <p:txBody>
          <a:bodyPr/>
          <a:lstStyle/>
          <a:p>
            <a:r>
              <a:rPr lang="en-GB" sz="2400" dirty="0">
                <a:hlinkClick r:id="rId3"/>
              </a:rPr>
              <a:t>https://www.bbc.co.uk/bitesize/secondary</a:t>
            </a:r>
            <a:endParaRPr lang="en-GB" sz="2400" dirty="0"/>
          </a:p>
          <a:p>
            <a:r>
              <a:rPr lang="en-GB" sz="2400" dirty="0"/>
              <a:t>Log into the Bitesize website and then select which level you are studying in the Scotland category. </a:t>
            </a:r>
          </a:p>
          <a:p>
            <a:r>
              <a:rPr lang="en-GB" sz="2400" dirty="0"/>
              <a:t>Then select which subject you would like to study, then pick which topic to focus on.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 descr="A screenshot of a web page&#10;&#10;Description automatically generated">
            <a:extLst>
              <a:ext uri="{FF2B5EF4-FFF2-40B4-BE49-F238E27FC236}">
                <a16:creationId xmlns:a16="http://schemas.microsoft.com/office/drawing/2014/main" id="{185B3EEC-B774-6057-7F4F-764ABE3D8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538" y="4251927"/>
            <a:ext cx="3248005" cy="1812369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F19C651-8B74-8D9E-0E47-A20842C91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22" y="3781648"/>
            <a:ext cx="3248005" cy="2752928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83DECBAC-7840-84A9-04C8-19D862B21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245" y="4251927"/>
            <a:ext cx="3761634" cy="181236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EFC85E-C1F3-904E-3B55-39003F4DE2F5}"/>
              </a:ext>
            </a:extLst>
          </p:cNvPr>
          <p:cNvCxnSpPr/>
          <p:nvPr/>
        </p:nvCxnSpPr>
        <p:spPr>
          <a:xfrm>
            <a:off x="3561347" y="5158111"/>
            <a:ext cx="49730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6C48DD-B2C0-D90D-81A2-90094F7557BF}"/>
              </a:ext>
            </a:extLst>
          </p:cNvPr>
          <p:cNvCxnSpPr/>
          <p:nvPr/>
        </p:nvCxnSpPr>
        <p:spPr>
          <a:xfrm>
            <a:off x="7582741" y="5142643"/>
            <a:ext cx="49730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03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7C48-70CA-5B0C-EC97-D2D39539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2692"/>
            <a:ext cx="7729728" cy="1188720"/>
          </a:xfrm>
        </p:spPr>
        <p:txBody>
          <a:bodyPr/>
          <a:lstStyle/>
          <a:p>
            <a:r>
              <a:rPr lang="en-GB" dirty="0"/>
              <a:t>E-</a:t>
            </a:r>
            <a:r>
              <a:rPr lang="en-GB" dirty="0" err="1"/>
              <a:t>sgoil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49AB-CB81-595D-532C-D3EB5FA6E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256" y="1662684"/>
            <a:ext cx="10616184" cy="4646676"/>
          </a:xfrm>
        </p:spPr>
        <p:txBody>
          <a:bodyPr/>
          <a:lstStyle/>
          <a:p>
            <a:r>
              <a:rPr lang="en-GB" sz="2400" dirty="0"/>
              <a:t>You can add this as a tile in your GLOW launchpad. Just type in “e-</a:t>
            </a:r>
            <a:r>
              <a:rPr lang="en-GB" sz="2400" dirty="0" err="1"/>
              <a:t>sgoil</a:t>
            </a:r>
            <a:r>
              <a:rPr lang="en-GB" sz="2400" dirty="0"/>
              <a:t> resources” into the search bar.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There are a wide variety of resources to study in these subject areas: </a:t>
            </a:r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C5FDA-5B19-1BD6-E820-8ADD0D93A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227707"/>
            <a:ext cx="5244802" cy="175831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590275-34D2-A1FA-6A26-ACBB1602F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196211"/>
              </p:ext>
            </p:extLst>
          </p:nvPr>
        </p:nvGraphicFramePr>
        <p:xfrm>
          <a:off x="0" y="5039815"/>
          <a:ext cx="12192000" cy="1540817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19070223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5208899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6789787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86340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6150986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876654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855076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550739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9485607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25432818"/>
                    </a:ext>
                  </a:extLst>
                </a:gridCol>
              </a:tblGrid>
              <a:tr h="15408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141414"/>
                          </a:solidFill>
                          <a:effectLst/>
                          <a:latin typeface="var(--fontFamilyCustomFont1100, var(--fontFamilyBase))"/>
                        </a:rPr>
                        <a:t>Expressive Arts</a:t>
                      </a:r>
                      <a:endParaRPr lang="en-GB" sz="1800" b="1" dirty="0">
                        <a:solidFill>
                          <a:srgbClr val="323130"/>
                        </a:solidFill>
                        <a:effectLst/>
                        <a:latin typeface="var(--fontFamilyCustomFont1100, var(--fontFamilyBase))"/>
                      </a:endParaRPr>
                    </a:p>
                  </a:txBody>
                  <a:tcPr marL="17195" marR="34390" marT="17195" marB="17195" anchor="ctr">
                    <a:lnL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141414"/>
                          </a:solidFill>
                          <a:effectLst/>
                          <a:latin typeface="var(--fontFamilyCustomFont1100, var(--fontFamilyBase))"/>
                        </a:rPr>
                        <a:t>Religious &amp; Moral Education</a:t>
                      </a:r>
                      <a:endParaRPr lang="en-GB" sz="1800" b="1">
                        <a:solidFill>
                          <a:srgbClr val="323130"/>
                        </a:solidFill>
                        <a:effectLst/>
                        <a:latin typeface="var(--fontFamilyCustomFont1100, var(--fontFamilyBase))"/>
                      </a:endParaRPr>
                    </a:p>
                  </a:txBody>
                  <a:tcPr marL="17195" marR="34390" marT="17195" marB="17195" anchor="ctr">
                    <a:lnL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141414"/>
                          </a:solidFill>
                          <a:effectLst/>
                          <a:latin typeface="var(--fontFamilyCustomFont1100, var(--fontFamilyBase))"/>
                        </a:rPr>
                        <a:t>Health &amp; Well Being</a:t>
                      </a:r>
                      <a:endParaRPr lang="en-GB" sz="1800" b="1">
                        <a:solidFill>
                          <a:srgbClr val="323130"/>
                        </a:solidFill>
                        <a:effectLst/>
                        <a:latin typeface="var(--fontFamilyCustomFont1100, var(--fontFamilyBase))"/>
                      </a:endParaRPr>
                    </a:p>
                  </a:txBody>
                  <a:tcPr marL="17195" marR="34390" marT="17195" marB="17195" anchor="ctr">
                    <a:lnL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141414"/>
                          </a:solidFill>
                          <a:effectLst/>
                          <a:latin typeface="var(--fontFamilyCustomFont1100, var(--fontFamilyBase))"/>
                        </a:rPr>
                        <a:t>Languages</a:t>
                      </a:r>
                      <a:endParaRPr lang="en-GB" sz="1800" b="1">
                        <a:solidFill>
                          <a:srgbClr val="323130"/>
                        </a:solidFill>
                        <a:effectLst/>
                        <a:latin typeface="var(--fontFamilyCustomFont1100, var(--fontFamilyBase))"/>
                      </a:endParaRPr>
                    </a:p>
                  </a:txBody>
                  <a:tcPr marL="17195" marR="34390" marT="17195" marB="17195" anchor="ctr">
                    <a:lnL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141414"/>
                          </a:solidFill>
                          <a:effectLst/>
                          <a:latin typeface="var(--fontFamilyCustomFont1100, var(--fontFamilyBase))"/>
                        </a:rPr>
                        <a:t>Maths</a:t>
                      </a:r>
                      <a:endParaRPr lang="en-GB" sz="1800" b="1">
                        <a:solidFill>
                          <a:srgbClr val="323130"/>
                        </a:solidFill>
                        <a:effectLst/>
                        <a:latin typeface="var(--fontFamilyCustomFont1100, var(--fontFamilyBase))"/>
                      </a:endParaRPr>
                    </a:p>
                  </a:txBody>
                  <a:tcPr marL="17195" marR="34390" marT="17195" marB="17195" anchor="ctr">
                    <a:lnL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141414"/>
                          </a:solidFill>
                          <a:effectLst/>
                          <a:latin typeface="var(--fontFamilyCustomFont1100, var(--fontFamilyBase))"/>
                        </a:rPr>
                        <a:t>Science</a:t>
                      </a:r>
                      <a:endParaRPr lang="en-GB" sz="1800" b="1">
                        <a:solidFill>
                          <a:srgbClr val="323130"/>
                        </a:solidFill>
                        <a:effectLst/>
                        <a:latin typeface="var(--fontFamilyCustomFont1100, var(--fontFamilyBase))"/>
                      </a:endParaRPr>
                    </a:p>
                  </a:txBody>
                  <a:tcPr marL="17195" marR="34390" marT="17195" marB="17195" anchor="ctr">
                    <a:lnL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141414"/>
                          </a:solidFill>
                          <a:effectLst/>
                          <a:latin typeface="var(--fontFamilyCustomFont1100, var(--fontFamilyBase))"/>
                        </a:rPr>
                        <a:t>Social Studies</a:t>
                      </a:r>
                      <a:endParaRPr lang="en-GB" sz="1800" b="1" dirty="0">
                        <a:solidFill>
                          <a:srgbClr val="323130"/>
                        </a:solidFill>
                        <a:effectLst/>
                        <a:latin typeface="var(--fontFamilyCustomFont1100, var(--fontFamilyBase))"/>
                      </a:endParaRPr>
                    </a:p>
                  </a:txBody>
                  <a:tcPr marL="17195" marR="34390" marT="17195" marB="17195" anchor="ctr">
                    <a:lnL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141414"/>
                          </a:solidFill>
                          <a:effectLst/>
                          <a:latin typeface="var(--fontFamilyCustomFont1100, var(--fontFamilyBase))"/>
                        </a:rPr>
                        <a:t>Technologies</a:t>
                      </a:r>
                      <a:endParaRPr lang="en-GB" sz="1700" b="1" dirty="0">
                        <a:solidFill>
                          <a:srgbClr val="323130"/>
                        </a:solidFill>
                        <a:effectLst/>
                        <a:latin typeface="var(--fontFamilyCustomFont1100, var(--fontFamilyBase))"/>
                      </a:endParaRPr>
                    </a:p>
                  </a:txBody>
                  <a:tcPr marL="17195" marR="34390" marT="17195" marB="17195" anchor="ctr">
                    <a:lnL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141414"/>
                          </a:solidFill>
                          <a:effectLst/>
                          <a:latin typeface="var(--fontFamilyCustomFont1100, var(--fontFamilyBase))"/>
                        </a:rPr>
                        <a:t>Guidance</a:t>
                      </a:r>
                      <a:endParaRPr lang="en-GB" sz="1800" b="1">
                        <a:solidFill>
                          <a:srgbClr val="323130"/>
                        </a:solidFill>
                        <a:effectLst/>
                        <a:latin typeface="var(--fontFamilyCustomFont1100, var(--fontFamilyBase))"/>
                      </a:endParaRPr>
                    </a:p>
                  </a:txBody>
                  <a:tcPr marL="17195" marR="34390" marT="17195" marB="17195" anchor="ctr">
                    <a:lnL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141414"/>
                          </a:solidFill>
                          <a:effectLst/>
                          <a:latin typeface="var(--fontFamilyCustomFont1100, var(--fontFamilyBase))"/>
                        </a:rPr>
                        <a:t>Other</a:t>
                      </a:r>
                      <a:endParaRPr lang="en-GB" sz="1800" b="1" dirty="0">
                        <a:solidFill>
                          <a:srgbClr val="323130"/>
                        </a:solidFill>
                        <a:effectLst/>
                        <a:latin typeface="var(--fontFamilyCustomFont1100, var(--fontFamilyBase))"/>
                      </a:endParaRPr>
                    </a:p>
                  </a:txBody>
                  <a:tcPr marL="17195" marR="34390" marT="17195" marB="17195" anchor="ctr">
                    <a:lnL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5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50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11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C92B9-B1D7-42B7-8517-BDC3D4D34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1308-0809-405F-929E-0AB4E6B4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3763"/>
            <a:ext cx="7729728" cy="1188720"/>
          </a:xfrm>
        </p:spPr>
        <p:txBody>
          <a:bodyPr/>
          <a:lstStyle/>
          <a:p>
            <a:r>
              <a:rPr lang="en-GB" dirty="0"/>
              <a:t>E-SGOIL – Study Support </a:t>
            </a:r>
            <a:br>
              <a:rPr lang="en-GB" dirty="0"/>
            </a:br>
            <a:r>
              <a:rPr lang="en-GB" dirty="0"/>
              <a:t>How to Sign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D0B28-5E09-038C-6996-2BFD02AF0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86" y="1361514"/>
            <a:ext cx="8297228" cy="549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9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4213D7-A71A-7704-FD52-B6CA5F001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878" y="2349292"/>
            <a:ext cx="10394919" cy="215941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79417D-8D56-1248-01BA-DFE1793FD2B8}"/>
              </a:ext>
            </a:extLst>
          </p:cNvPr>
          <p:cNvSpPr txBox="1"/>
          <p:nvPr/>
        </p:nvSpPr>
        <p:spPr>
          <a:xfrm>
            <a:off x="2042160" y="4954648"/>
            <a:ext cx="89844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Registration Form link: 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https://forms.office.com/pages/responsepage.aspx?id=oyzTzM4Wj0KVQTctawUZKbQ-E7bqOW1Imztqf1fg0TZUMzFNNktTVEVXREJPUUFQMk8wNUpIUUgyVy4u&amp;route=shorturl</a:t>
            </a:r>
            <a:endParaRPr lang="en-GB" dirty="0"/>
          </a:p>
          <a:p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3E8CD6-4155-8662-1AA3-0DF71BF9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7" y="566125"/>
            <a:ext cx="7731125" cy="1187450"/>
          </a:xfrm>
        </p:spPr>
        <p:txBody>
          <a:bodyPr/>
          <a:lstStyle/>
          <a:p>
            <a:r>
              <a:rPr lang="en-GB" dirty="0"/>
              <a:t>E-SGOIL –  Easter School </a:t>
            </a:r>
            <a:br>
              <a:rPr lang="en-GB" dirty="0"/>
            </a:br>
            <a:r>
              <a:rPr lang="en-GB" dirty="0"/>
              <a:t>How to Sign up</a:t>
            </a:r>
          </a:p>
        </p:txBody>
      </p:sp>
    </p:spTree>
    <p:extLst>
      <p:ext uri="{BB962C8B-B14F-4D97-AF65-F5344CB8AC3E}">
        <p14:creationId xmlns:p14="http://schemas.microsoft.com/office/powerpoint/2010/main" val="229997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F2567-65F2-4D2B-0FE2-485C37B41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76C92-9B2E-C197-5CD8-DDE4E719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3763"/>
            <a:ext cx="7729728" cy="1188720"/>
          </a:xfrm>
        </p:spPr>
        <p:txBody>
          <a:bodyPr/>
          <a:lstStyle/>
          <a:p>
            <a:r>
              <a:rPr lang="en-GB" dirty="0"/>
              <a:t>E-SGOIL - Easter Timetables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2556C5-2B29-CA1A-1875-ACF5DADBE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58" y="1342483"/>
            <a:ext cx="9270683" cy="55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F31AB-2C28-4098-FE1C-836CEBB66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FAD06-C87E-D294-9700-93F8EBB9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3763"/>
            <a:ext cx="7729728" cy="1188720"/>
          </a:xfrm>
        </p:spPr>
        <p:txBody>
          <a:bodyPr/>
          <a:lstStyle/>
          <a:p>
            <a:r>
              <a:rPr lang="en-GB" dirty="0"/>
              <a:t>E-SGOIL - Easter Timetables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6FAA6-C094-78BD-1064-06ED1CC4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188" y="1350116"/>
            <a:ext cx="9183624" cy="55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5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68C20-69E8-F0B5-9172-4B7E69937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FA97-18B5-F32E-DA8E-2EA59B67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3763"/>
            <a:ext cx="7729728" cy="1188720"/>
          </a:xfrm>
        </p:spPr>
        <p:txBody>
          <a:bodyPr/>
          <a:lstStyle/>
          <a:p>
            <a:r>
              <a:rPr lang="en-GB" dirty="0"/>
              <a:t>E-SGOIL – Staff Digital Skills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F5EF5-E6C2-5131-0423-E26D17C173C3}"/>
              </a:ext>
            </a:extLst>
          </p:cNvPr>
          <p:cNvSpPr txBox="1"/>
          <p:nvPr/>
        </p:nvSpPr>
        <p:spPr>
          <a:xfrm>
            <a:off x="594360" y="6141930"/>
            <a:ext cx="110032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2"/>
              </a:rPr>
              <a:t>https://glowscotland.sharepoint.com/sites/6202721/eLearning%20Help%20Guides/Forms/AllItems.aspx?id=/sites/6202721/eLearning%20Help%20Guides/eSgoil%20Training%20Manuals%20and%20Handbooks/e-Sgoil%20Training%20manual%20FINAL%20V5%20-%20Nov%2022.pdf&amp;viewid=f823d7dc-b52d-4b20-884c-af9208de5522&amp;parent=/sites/6202721/eLearning%20Help%20Guides/eSgoil%20Training%20Manuals%20and%20Handbooks</a:t>
            </a:r>
            <a:endParaRPr lang="en-GB" sz="14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49615-FB4F-9BD3-32C1-EE5225704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908" y="1536253"/>
            <a:ext cx="6501384" cy="727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72CC03-F90D-D627-86B1-F84FF4E60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908" y="2264081"/>
            <a:ext cx="6501384" cy="37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8770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{059A9A79-CBE1-D24F-A57F-4FF0A130E2C9}tf10001120</Template>
  <TotalTime>339</TotalTime>
  <Words>532</Words>
  <Application>Microsoft Office PowerPoint</Application>
  <PresentationFormat>Widescreen</PresentationFormat>
  <Paragraphs>82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var(--fontFamilyCustomFont1100, var(--fontFamilyBase))</vt:lpstr>
      <vt:lpstr>Parcel</vt:lpstr>
      <vt:lpstr>Revision Guides</vt:lpstr>
      <vt:lpstr>Thing Link</vt:lpstr>
      <vt:lpstr>BBC BiteSIZE</vt:lpstr>
      <vt:lpstr>E-sgoil</vt:lpstr>
      <vt:lpstr>E-SGOIL – Study Support  How to Sign up</vt:lpstr>
      <vt:lpstr>E-SGOIL –  Easter School  How to Sign up</vt:lpstr>
      <vt:lpstr>E-SGOIL - Easter Timetables</vt:lpstr>
      <vt:lpstr>E-SGOIL - Easter Timetables</vt:lpstr>
      <vt:lpstr>E-SGOIL – Staff Digital Skills</vt:lpstr>
      <vt:lpstr>West os</vt:lpstr>
      <vt:lpstr>West os</vt:lpstr>
      <vt:lpstr>Achieve</vt:lpstr>
      <vt:lpstr>Scholar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Guides</dc:title>
  <dc:creator>catherine costello</dc:creator>
  <cp:lastModifiedBy>Cohen, A ( Lochend )</cp:lastModifiedBy>
  <cp:revision>7</cp:revision>
  <dcterms:created xsi:type="dcterms:W3CDTF">2025-03-25T06:40:50Z</dcterms:created>
  <dcterms:modified xsi:type="dcterms:W3CDTF">2025-03-25T16:29:40Z</dcterms:modified>
</cp:coreProperties>
</file>