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5"/>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3"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rshp.scot/" TargetMode="External"/><Relationship Id="rId5" Type="http://schemas.openxmlformats.org/officeDocument/2006/relationships/hyperlink" Target="https://vimeo.com/showcase/6310425/video/361996285"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www.samh.org.uk/"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www.myworldofwork.co.uk/"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nhs.uk/live-well/eat-well/" TargetMode="External"/><Relationship Id="rId5" Type="http://schemas.openxmlformats.org/officeDocument/2006/relationships/hyperlink" Target="http://www.nhsggc.org.uk/weightogo"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descr="Picture 2"/>
          <p:cNvPicPr>
            <a:picLocks noChangeAspect="1"/>
          </p:cNvPicPr>
          <p:nvPr/>
        </p:nvPicPr>
        <p:blipFill>
          <a:blip r:embed="rId4"/>
          <a:stretch>
            <a:fillRect/>
          </a:stretch>
        </p:blipFill>
        <p:spPr>
          <a:xfrm>
            <a:off x="2387125" y="377824"/>
            <a:ext cx="4541840" cy="6480177"/>
          </a:xfrm>
          <a:prstGeom prst="rect">
            <a:avLst/>
          </a:prstGeom>
          <a:ln w="12700">
            <a:miter lim="400000"/>
          </a:ln>
        </p:spPr>
      </p:pic>
      <p:sp>
        <p:nvSpPr>
          <p:cNvPr id="95" name="Title 1"/>
          <p:cNvSpPr txBox="1">
            <a:spLocks noGrp="1"/>
          </p:cNvSpPr>
          <p:nvPr>
            <p:ph type="ctrTitle"/>
          </p:nvPr>
        </p:nvSpPr>
        <p:spPr>
          <a:xfrm>
            <a:off x="865427" y="2617036"/>
            <a:ext cx="7772401" cy="1470029"/>
          </a:xfrm>
          <a:prstGeom prst="rect">
            <a:avLst/>
          </a:prstGeom>
        </p:spPr>
        <p:txBody>
          <a:bodyPr>
            <a:normAutofit fontScale="90000"/>
          </a:bodyPr>
          <a:lstStyle/>
          <a:p>
            <a:pPr defTabSz="146303">
              <a:defRPr sz="1700"/>
            </a:pPr>
            <a:r>
              <a:rPr sz="6000" b="1" dirty="0"/>
              <a:t>Health and Wellbeing</a:t>
            </a:r>
            <a:br>
              <a:rPr lang="en-GB" sz="6000" b="1" dirty="0"/>
            </a:br>
            <a:br>
              <a:rPr lang="en-GB" sz="6000" b="1" dirty="0"/>
            </a:br>
            <a:r>
              <a:rPr lang="en-GB" sz="6000" dirty="0"/>
              <a:t>Information session for parents and carers</a:t>
            </a:r>
            <a:br>
              <a:rPr dirty="0"/>
            </a:br>
            <a:br>
              <a:rPr dirty="0"/>
            </a:br>
            <a:br>
              <a:rPr dirty="0"/>
            </a:br>
            <a:br>
              <a:rPr dirty="0"/>
            </a:br>
            <a:endParaRPr dirty="0"/>
          </a:p>
        </p:txBody>
      </p:sp>
      <p:pic>
        <p:nvPicPr>
          <p:cNvPr id="96" name="Content Placeholder 2" descr="Content Placeholder 2"/>
          <p:cNvPicPr>
            <a:picLocks noChangeAspect="1"/>
          </p:cNvPicPr>
          <p:nvPr/>
        </p:nvPicPr>
        <p:blipFill>
          <a:blip r:embed="rId5"/>
          <a:stretch>
            <a:fillRect/>
          </a:stretch>
        </p:blipFill>
        <p:spPr>
          <a:xfrm>
            <a:off x="7772400" y="5186043"/>
            <a:ext cx="865428" cy="1170091"/>
          </a:xfrm>
          <a:prstGeom prst="rect">
            <a:avLst/>
          </a:prstGeom>
          <a:ln w="12700">
            <a:miter lim="400000"/>
          </a:ln>
        </p:spPr>
      </p:pic>
      <p:pic>
        <p:nvPicPr>
          <p:cNvPr id="9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375251" y="585698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3"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9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2" descr="Picture 2"/>
          <p:cNvPicPr>
            <a:picLocks noChangeAspect="1"/>
          </p:cNvPicPr>
          <p:nvPr/>
        </p:nvPicPr>
        <p:blipFill>
          <a:blip r:embed="rId4"/>
          <a:stretch>
            <a:fillRect/>
          </a:stretch>
        </p:blipFill>
        <p:spPr>
          <a:xfrm>
            <a:off x="2300288" y="188912"/>
            <a:ext cx="4541838" cy="6480177"/>
          </a:xfrm>
          <a:prstGeom prst="rect">
            <a:avLst/>
          </a:prstGeom>
          <a:ln w="12700">
            <a:miter lim="400000"/>
          </a:ln>
        </p:spPr>
      </p:pic>
      <p:sp>
        <p:nvSpPr>
          <p:cNvPr id="165" name="Title 1"/>
          <p:cNvSpPr txBox="1">
            <a:spLocks noGrp="1"/>
          </p:cNvSpPr>
          <p:nvPr>
            <p:ph type="title"/>
          </p:nvPr>
        </p:nvSpPr>
        <p:spPr>
          <a:xfrm>
            <a:off x="1299850" y="274638"/>
            <a:ext cx="7386950" cy="685699"/>
          </a:xfrm>
          <a:prstGeom prst="rect">
            <a:avLst/>
          </a:prstGeom>
        </p:spPr>
        <p:txBody>
          <a:bodyPr>
            <a:normAutofit fontScale="90000"/>
          </a:bodyPr>
          <a:lstStyle/>
          <a:p>
            <a:pPr defTabSz="448055">
              <a:defRPr sz="1300"/>
            </a:pPr>
            <a:br>
              <a:rPr dirty="0"/>
            </a:br>
            <a:r>
              <a:rPr sz="2800" b="1" u="sng" dirty="0"/>
              <a:t>Substance Misuse</a:t>
            </a:r>
            <a:br>
              <a:rPr b="1" u="sng" dirty="0"/>
            </a:br>
            <a:endParaRPr b="1" u="sng" dirty="0"/>
          </a:p>
        </p:txBody>
      </p:sp>
      <p:sp>
        <p:nvSpPr>
          <p:cNvPr id="166" name="Text Placeholder 3"/>
          <p:cNvSpPr txBox="1">
            <a:spLocks noGrp="1"/>
          </p:cNvSpPr>
          <p:nvPr>
            <p:ph type="body" sz="quarter" idx="1"/>
          </p:nvPr>
        </p:nvSpPr>
        <p:spPr>
          <a:xfrm>
            <a:off x="770617" y="1124744"/>
            <a:ext cx="4040188" cy="639765"/>
          </a:xfrm>
          <a:prstGeom prst="rect">
            <a:avLst/>
          </a:prstGeom>
        </p:spPr>
        <p:txBody>
          <a:bodyPr/>
          <a:lstStyle/>
          <a:p>
            <a:r>
              <a:rPr dirty="0"/>
              <a:t>What we do:</a:t>
            </a:r>
          </a:p>
        </p:txBody>
      </p:sp>
      <p:sp>
        <p:nvSpPr>
          <p:cNvPr id="167" name="Content Placeholder 2"/>
          <p:cNvSpPr txBox="1"/>
          <p:nvPr/>
        </p:nvSpPr>
        <p:spPr>
          <a:xfrm>
            <a:off x="502918" y="1844824"/>
            <a:ext cx="3948752" cy="428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400"/>
            </a:pPr>
            <a:r>
              <a:rPr dirty="0"/>
              <a:t>PSE Lessons</a:t>
            </a:r>
          </a:p>
          <a:p>
            <a:pPr marL="742950" lvl="1" indent="-285750">
              <a:spcBef>
                <a:spcPts val="400"/>
              </a:spcBef>
              <a:buSzPct val="100000"/>
              <a:buFont typeface="Arial"/>
              <a:buChar char="–"/>
              <a:defRPr sz="2000"/>
            </a:pPr>
            <a:r>
              <a:rPr dirty="0"/>
              <a:t>Smoking</a:t>
            </a:r>
          </a:p>
          <a:p>
            <a:pPr marL="742950" lvl="1" indent="-285750">
              <a:spcBef>
                <a:spcPts val="400"/>
              </a:spcBef>
              <a:buSzPct val="100000"/>
              <a:buFont typeface="Arial"/>
              <a:buChar char="–"/>
              <a:defRPr sz="2000"/>
            </a:pPr>
            <a:r>
              <a:t>E-cigs/Vaping</a:t>
            </a:r>
          </a:p>
          <a:p>
            <a:pPr marL="742950" lvl="1" indent="-285750">
              <a:spcBef>
                <a:spcPts val="400"/>
              </a:spcBef>
              <a:buSzPct val="100000"/>
              <a:buFont typeface="Arial"/>
              <a:buChar char="–"/>
              <a:defRPr sz="2000"/>
            </a:pPr>
            <a:r>
              <a:rPr dirty="0"/>
              <a:t>Drugs</a:t>
            </a:r>
          </a:p>
          <a:p>
            <a:pPr marL="742950" lvl="1" indent="-285750">
              <a:spcBef>
                <a:spcPts val="400"/>
              </a:spcBef>
              <a:buSzPct val="100000"/>
              <a:buFont typeface="Arial"/>
              <a:buChar char="–"/>
              <a:defRPr sz="2000"/>
            </a:pPr>
            <a:r>
              <a:rPr dirty="0"/>
              <a:t>Solvent Misuse</a:t>
            </a:r>
          </a:p>
          <a:p>
            <a:pPr marL="742950" lvl="1" indent="-285750">
              <a:spcBef>
                <a:spcPts val="400"/>
              </a:spcBef>
              <a:buSzPct val="100000"/>
              <a:buFont typeface="Arial"/>
              <a:buChar char="–"/>
              <a:defRPr sz="2000"/>
            </a:pPr>
            <a:r>
              <a:rPr dirty="0"/>
              <a:t>Legal Highs</a:t>
            </a:r>
          </a:p>
          <a:p>
            <a:pPr marL="742950" lvl="1" indent="-285750">
              <a:spcBef>
                <a:spcPts val="400"/>
              </a:spcBef>
              <a:buSzPct val="100000"/>
              <a:buFont typeface="Arial"/>
              <a:buChar char="–"/>
              <a:defRPr sz="2000"/>
            </a:pPr>
            <a:r>
              <a:rPr dirty="0"/>
              <a:t>Alcohol</a:t>
            </a:r>
          </a:p>
          <a:p>
            <a:pPr marL="742950" lvl="1" indent="-285750">
              <a:spcBef>
                <a:spcPts val="400"/>
              </a:spcBef>
              <a:buSzPct val="100000"/>
              <a:buFont typeface="Arial"/>
              <a:buChar char="–"/>
              <a:defRPr sz="2000"/>
            </a:pPr>
            <a:r>
              <a:rPr dirty="0"/>
              <a:t>Consequences </a:t>
            </a:r>
          </a:p>
          <a:p>
            <a:pPr marL="342900" indent="-342900">
              <a:spcBef>
                <a:spcPts val="500"/>
              </a:spcBef>
              <a:buSzPct val="100000"/>
              <a:buFont typeface="Arial"/>
              <a:buChar char="•"/>
              <a:defRPr sz="2400"/>
            </a:pPr>
            <a:r>
              <a:rPr dirty="0"/>
              <a:t>Addiction support services</a:t>
            </a:r>
          </a:p>
        </p:txBody>
      </p:sp>
      <p:sp>
        <p:nvSpPr>
          <p:cNvPr id="168" name="Text Placeholder 4"/>
          <p:cNvSpPr>
            <a:spLocks noGrp="1"/>
          </p:cNvSpPr>
          <p:nvPr>
            <p:ph type="body" idx="21"/>
          </p:nvPr>
        </p:nvSpPr>
        <p:spPr>
          <a:xfrm>
            <a:off x="4630770" y="1052736"/>
            <a:ext cx="4041777" cy="639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500"/>
              </a:spcBef>
              <a:buSzTx/>
              <a:buNone/>
              <a:defRPr sz="2400" b="1"/>
            </a:lvl1pPr>
          </a:lstStyle>
          <a:p>
            <a:r>
              <a:t>How you could support us:</a:t>
            </a:r>
          </a:p>
        </p:txBody>
      </p:sp>
      <p:pic>
        <p:nvPicPr>
          <p:cNvPr id="169" name="Content Placeholder 2" descr="Content Placeholder 2"/>
          <p:cNvPicPr>
            <a:picLocks noChangeAspect="1"/>
          </p:cNvPicPr>
          <p:nvPr/>
        </p:nvPicPr>
        <p:blipFill>
          <a:blip r:embed="rId5"/>
          <a:stretch>
            <a:fillRect/>
          </a:stretch>
        </p:blipFill>
        <p:spPr>
          <a:xfrm>
            <a:off x="107504" y="39645"/>
            <a:ext cx="865428" cy="1170091"/>
          </a:xfrm>
          <a:prstGeom prst="rect">
            <a:avLst/>
          </a:prstGeom>
          <a:ln w="12700">
            <a:miter lim="400000"/>
          </a:ln>
        </p:spPr>
      </p:pic>
      <p:pic>
        <p:nvPicPr>
          <p:cNvPr id="170" name="Content Placeholder 9" descr="Content Placeholder 9"/>
          <p:cNvPicPr>
            <a:picLocks noChangeAspect="1"/>
          </p:cNvPicPr>
          <p:nvPr/>
        </p:nvPicPr>
        <p:blipFill>
          <a:blip r:embed="rId6"/>
          <a:stretch>
            <a:fillRect/>
          </a:stretch>
        </p:blipFill>
        <p:spPr>
          <a:xfrm>
            <a:off x="6825005" y="4437112"/>
            <a:ext cx="1381321" cy="1314637"/>
          </a:xfrm>
          <a:prstGeom prst="rect">
            <a:avLst/>
          </a:prstGeom>
          <a:ln w="12700">
            <a:miter lim="400000"/>
          </a:ln>
        </p:spPr>
      </p:pic>
      <p:pic>
        <p:nvPicPr>
          <p:cNvPr id="171" name="Picture 10" descr="Picture 10"/>
          <p:cNvPicPr>
            <a:picLocks noChangeAspect="1"/>
          </p:cNvPicPr>
          <p:nvPr/>
        </p:nvPicPr>
        <p:blipFill>
          <a:blip r:embed="rId7"/>
          <a:stretch>
            <a:fillRect/>
          </a:stretch>
        </p:blipFill>
        <p:spPr>
          <a:xfrm>
            <a:off x="5292080" y="3811394"/>
            <a:ext cx="1695690" cy="514425"/>
          </a:xfrm>
          <a:prstGeom prst="rect">
            <a:avLst/>
          </a:prstGeom>
          <a:ln w="12700">
            <a:miter lim="400000"/>
          </a:ln>
        </p:spPr>
      </p:pic>
      <p:pic>
        <p:nvPicPr>
          <p:cNvPr id="172" name="Picture 11" descr="Picture 11"/>
          <p:cNvPicPr>
            <a:picLocks noChangeAspect="1"/>
          </p:cNvPicPr>
          <p:nvPr/>
        </p:nvPicPr>
        <p:blipFill>
          <a:blip r:embed="rId8"/>
          <a:stretch>
            <a:fillRect/>
          </a:stretch>
        </p:blipFill>
        <p:spPr>
          <a:xfrm>
            <a:off x="5613296" y="1849746"/>
            <a:ext cx="2105040" cy="1247236"/>
          </a:xfrm>
          <a:prstGeom prst="rect">
            <a:avLst/>
          </a:prstGeom>
          <a:ln w="12700">
            <a:miter lim="400000"/>
          </a:ln>
        </p:spPr>
      </p:pic>
      <p:pic>
        <p:nvPicPr>
          <p:cNvPr id="17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9"/>
          <a:stretch>
            <a:fillRect/>
          </a:stretch>
        </p:blipFill>
        <p:spPr>
          <a:xfrm>
            <a:off x="1460443" y="559329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56" fill="hold"/>
                                        <p:tgtEl>
                                          <p:spTgt spid="1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2" descr="Picture 2"/>
          <p:cNvPicPr>
            <a:picLocks noChangeAspect="1"/>
          </p:cNvPicPr>
          <p:nvPr/>
        </p:nvPicPr>
        <p:blipFill>
          <a:blip r:embed="rId4"/>
          <a:stretch>
            <a:fillRect/>
          </a:stretch>
        </p:blipFill>
        <p:spPr>
          <a:xfrm>
            <a:off x="2300288" y="188912"/>
            <a:ext cx="4541838" cy="6480177"/>
          </a:xfrm>
          <a:prstGeom prst="rect">
            <a:avLst/>
          </a:prstGeom>
          <a:ln w="12700">
            <a:miter lim="400000"/>
          </a:ln>
        </p:spPr>
      </p:pic>
      <p:sp>
        <p:nvSpPr>
          <p:cNvPr id="176" name="Title 1"/>
          <p:cNvSpPr txBox="1">
            <a:spLocks noGrp="1"/>
          </p:cNvSpPr>
          <p:nvPr>
            <p:ph type="title"/>
          </p:nvPr>
        </p:nvSpPr>
        <p:spPr>
          <a:xfrm>
            <a:off x="1299850" y="274638"/>
            <a:ext cx="7386950" cy="685699"/>
          </a:xfrm>
          <a:prstGeom prst="rect">
            <a:avLst/>
          </a:prstGeom>
        </p:spPr>
        <p:txBody>
          <a:bodyPr>
            <a:normAutofit fontScale="90000"/>
          </a:bodyPr>
          <a:lstStyle/>
          <a:p>
            <a:pPr defTabSz="448055">
              <a:defRPr sz="1300"/>
            </a:pPr>
            <a:br>
              <a:rPr dirty="0"/>
            </a:br>
            <a:r>
              <a:rPr sz="1800" b="1" u="sng" dirty="0"/>
              <a:t>Relationships, Sexual Health and Parenthood</a:t>
            </a:r>
            <a:br>
              <a:rPr b="1" dirty="0"/>
            </a:br>
            <a:endParaRPr b="1" dirty="0"/>
          </a:p>
        </p:txBody>
      </p:sp>
      <p:sp>
        <p:nvSpPr>
          <p:cNvPr id="177" name="Text Placeholder 3"/>
          <p:cNvSpPr txBox="1">
            <a:spLocks noGrp="1"/>
          </p:cNvSpPr>
          <p:nvPr>
            <p:ph type="body" sz="quarter" idx="1"/>
          </p:nvPr>
        </p:nvSpPr>
        <p:spPr>
          <a:xfrm>
            <a:off x="457200" y="1535112"/>
            <a:ext cx="4040188" cy="639765"/>
          </a:xfrm>
          <a:prstGeom prst="rect">
            <a:avLst/>
          </a:prstGeom>
        </p:spPr>
        <p:txBody>
          <a:bodyPr/>
          <a:lstStyle/>
          <a:p>
            <a:r>
              <a:t>What we do:</a:t>
            </a:r>
          </a:p>
        </p:txBody>
      </p:sp>
      <p:sp>
        <p:nvSpPr>
          <p:cNvPr id="178" name="Content Placeholder 2"/>
          <p:cNvSpPr txBox="1"/>
          <p:nvPr/>
        </p:nvSpPr>
        <p:spPr>
          <a:xfrm>
            <a:off x="502918" y="2492893"/>
            <a:ext cx="3948752" cy="3863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200"/>
            </a:pPr>
            <a:r>
              <a:t>Links with school nurse</a:t>
            </a:r>
          </a:p>
          <a:p>
            <a:pPr marL="342900" indent="-342900">
              <a:spcBef>
                <a:spcPts val="500"/>
              </a:spcBef>
              <a:buSzPct val="100000"/>
              <a:buFont typeface="Arial"/>
              <a:buChar char="•"/>
              <a:defRPr sz="2200"/>
            </a:pPr>
            <a:r>
              <a:t>PSE Lessons: RSHP</a:t>
            </a:r>
          </a:p>
          <a:p>
            <a:pPr marL="742950" lvl="1" indent="-285750">
              <a:spcBef>
                <a:spcPts val="400"/>
              </a:spcBef>
              <a:buSzPct val="100000"/>
              <a:buFont typeface="Arial"/>
              <a:buChar char="–"/>
            </a:pPr>
            <a:r>
              <a:t>Physical changes</a:t>
            </a:r>
          </a:p>
          <a:p>
            <a:pPr marL="742950" lvl="1" indent="-285750">
              <a:spcBef>
                <a:spcPts val="400"/>
              </a:spcBef>
              <a:buSzPct val="100000"/>
              <a:buFont typeface="Arial"/>
              <a:buChar char="–"/>
            </a:pPr>
            <a:r>
              <a:t>Sexual health, contraception and reproduction</a:t>
            </a:r>
          </a:p>
          <a:p>
            <a:pPr marL="742950" lvl="1" indent="-285750">
              <a:spcBef>
                <a:spcPts val="400"/>
              </a:spcBef>
              <a:buSzPct val="100000"/>
              <a:buFont typeface="Arial"/>
              <a:buChar char="–"/>
            </a:pPr>
            <a:r>
              <a:t>Positive relationships and friendships</a:t>
            </a:r>
          </a:p>
          <a:p>
            <a:pPr marL="742950" lvl="1" indent="-285750">
              <a:spcBef>
                <a:spcPts val="400"/>
              </a:spcBef>
              <a:buSzPct val="100000"/>
              <a:buFont typeface="Arial"/>
              <a:buChar char="–"/>
            </a:pPr>
            <a:r>
              <a:t>Gender equality, discrimination and gender based violence</a:t>
            </a:r>
          </a:p>
          <a:p>
            <a:pPr marL="742950" lvl="1" indent="-285750">
              <a:spcBef>
                <a:spcPts val="400"/>
              </a:spcBef>
              <a:buSzPct val="100000"/>
              <a:buFont typeface="Arial"/>
              <a:buChar char="–"/>
            </a:pPr>
            <a:r>
              <a:t>Parenthood and families</a:t>
            </a:r>
          </a:p>
          <a:p>
            <a:pPr marL="742950" lvl="1" indent="-285750">
              <a:spcBef>
                <a:spcPts val="400"/>
              </a:spcBef>
              <a:buSzPct val="100000"/>
              <a:buFont typeface="Arial"/>
              <a:buChar char="–"/>
            </a:pPr>
            <a:r>
              <a:t>Consent </a:t>
            </a:r>
          </a:p>
        </p:txBody>
      </p:sp>
      <p:sp>
        <p:nvSpPr>
          <p:cNvPr id="179" name="Text Placeholder 4"/>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500"/>
              </a:spcBef>
              <a:buSzTx/>
              <a:buNone/>
              <a:defRPr sz="2400" b="1"/>
            </a:lvl1pPr>
          </a:lstStyle>
          <a:p>
            <a:r>
              <a:t>How you could support us:</a:t>
            </a:r>
          </a:p>
        </p:txBody>
      </p:sp>
      <p:sp>
        <p:nvSpPr>
          <p:cNvPr id="180" name="Content Placeholder 5"/>
          <p:cNvSpPr txBox="1"/>
          <p:nvPr/>
        </p:nvSpPr>
        <p:spPr>
          <a:xfrm>
            <a:off x="4690745" y="2492893"/>
            <a:ext cx="3950335" cy="3633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400" u="sng">
                <a:solidFill>
                  <a:srgbClr val="0000FF"/>
                </a:solidFill>
                <a:uFill>
                  <a:solidFill>
                    <a:srgbClr val="0000FF"/>
                  </a:solidFill>
                </a:uFill>
              </a:defRPr>
            </a:pPr>
            <a:r>
              <a:rPr>
                <a:hlinkClick r:id="rId5"/>
              </a:rPr>
              <a:t>https://vimeo.com/showcase/6310425/video/361996285</a:t>
            </a:r>
            <a:r>
              <a:rPr u="none">
                <a:solidFill>
                  <a:srgbClr val="000000"/>
                </a:solidFill>
                <a:uFillTx/>
              </a:rPr>
              <a:t> </a:t>
            </a:r>
          </a:p>
          <a:p>
            <a:pPr marL="342900" indent="-342900">
              <a:spcBef>
                <a:spcPts val="500"/>
              </a:spcBef>
              <a:buSzPct val="100000"/>
              <a:buFont typeface="Arial"/>
              <a:buChar char="•"/>
              <a:defRPr sz="2400"/>
            </a:pPr>
            <a:endParaRPr u="none">
              <a:solidFill>
                <a:srgbClr val="000000"/>
              </a:solidFill>
              <a:uFillTx/>
            </a:endParaRPr>
          </a:p>
          <a:p>
            <a:pPr marL="342900" indent="-342900">
              <a:spcBef>
                <a:spcPts val="500"/>
              </a:spcBef>
              <a:buSzPct val="100000"/>
              <a:buFont typeface="Arial"/>
              <a:buChar char="•"/>
              <a:defRPr sz="2400"/>
            </a:pPr>
            <a:r>
              <a:t>Parent/Carer information page and all lessons for RSHP on </a:t>
            </a:r>
            <a:r>
              <a:rPr u="sng">
                <a:solidFill>
                  <a:srgbClr val="0000FF"/>
                </a:solidFill>
                <a:uFill>
                  <a:solidFill>
                    <a:srgbClr val="0000FF"/>
                  </a:solidFill>
                </a:uFill>
                <a:hlinkClick r:id="rId6"/>
              </a:rPr>
              <a:t>www.rshp.scot</a:t>
            </a:r>
            <a:r>
              <a:t> </a:t>
            </a:r>
          </a:p>
        </p:txBody>
      </p:sp>
      <p:pic>
        <p:nvPicPr>
          <p:cNvPr id="181" name="Content Placeholder 2" descr="Content Placeholder 2"/>
          <p:cNvPicPr>
            <a:picLocks noChangeAspect="1"/>
          </p:cNvPicPr>
          <p:nvPr/>
        </p:nvPicPr>
        <p:blipFill>
          <a:blip r:embed="rId7"/>
          <a:stretch>
            <a:fillRect/>
          </a:stretch>
        </p:blipFill>
        <p:spPr>
          <a:xfrm>
            <a:off x="7772400" y="5186043"/>
            <a:ext cx="865428" cy="1170091"/>
          </a:xfrm>
          <a:prstGeom prst="rect">
            <a:avLst/>
          </a:prstGeom>
          <a:ln w="12700">
            <a:miter lim="400000"/>
          </a:ln>
        </p:spPr>
      </p:pic>
      <p:pic>
        <p:nvPicPr>
          <p:cNvPr id="182" name="Content Placeholder 2" descr="Content Placeholder 2"/>
          <p:cNvPicPr>
            <a:picLocks noChangeAspect="1"/>
          </p:cNvPicPr>
          <p:nvPr/>
        </p:nvPicPr>
        <p:blipFill>
          <a:blip r:embed="rId7"/>
          <a:stretch>
            <a:fillRect/>
          </a:stretch>
        </p:blipFill>
        <p:spPr>
          <a:xfrm>
            <a:off x="434421" y="375293"/>
            <a:ext cx="865431" cy="1170088"/>
          </a:xfrm>
          <a:prstGeom prst="rect">
            <a:avLst/>
          </a:prstGeom>
          <a:ln w="12700">
            <a:miter lim="400000"/>
          </a:ln>
        </p:spPr>
      </p:pic>
      <p:pic>
        <p:nvPicPr>
          <p:cNvPr id="18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4574028" y="280425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36" fill="hold"/>
                                        <p:tgtEl>
                                          <p:spTgt spid="1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1" descr="Picture 1"/>
          <p:cNvPicPr>
            <a:picLocks/>
          </p:cNvPicPr>
          <p:nvPr/>
        </p:nvPicPr>
        <p:blipFill>
          <a:blip r:embed="rId4"/>
          <a:stretch>
            <a:fillRect/>
          </a:stretch>
        </p:blipFill>
        <p:spPr>
          <a:xfrm>
            <a:off x="395536" y="2362486"/>
            <a:ext cx="2121138" cy="1601679"/>
          </a:xfrm>
          <a:prstGeom prst="rect">
            <a:avLst/>
          </a:prstGeom>
          <a:ln w="12700">
            <a:miter lim="400000"/>
          </a:ln>
        </p:spPr>
      </p:pic>
      <p:sp>
        <p:nvSpPr>
          <p:cNvPr id="186" name="Rectangle 2"/>
          <p:cNvSpPr txBox="1">
            <a:spLocks noGrp="1"/>
          </p:cNvSpPr>
          <p:nvPr>
            <p:ph type="title"/>
          </p:nvPr>
        </p:nvSpPr>
        <p:spPr>
          <a:xfrm>
            <a:off x="457200" y="274637"/>
            <a:ext cx="8229600" cy="1143004"/>
          </a:xfrm>
          <a:prstGeom prst="rect">
            <a:avLst/>
          </a:prstGeom>
        </p:spPr>
        <p:txBody>
          <a:bodyPr/>
          <a:lstStyle/>
          <a:p>
            <a:pPr>
              <a:defRPr sz="2500" b="1" u="sng"/>
            </a:pPr>
            <a:r>
              <a:t>Relationships, Sexual Health and Parenthood</a:t>
            </a:r>
            <a:br/>
            <a:endParaRPr/>
          </a:p>
        </p:txBody>
      </p:sp>
      <p:sp>
        <p:nvSpPr>
          <p:cNvPr id="187" name="Text Box 3"/>
          <p:cNvSpPr txBox="1"/>
          <p:nvPr/>
        </p:nvSpPr>
        <p:spPr>
          <a:xfrm>
            <a:off x="729932" y="686052"/>
            <a:ext cx="7757160" cy="1475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spcBef>
                <a:spcPts val="1900"/>
              </a:spcBef>
              <a:defRPr sz="3200" b="1">
                <a:latin typeface="Arial"/>
                <a:ea typeface="Arial"/>
                <a:cs typeface="Arial"/>
                <a:sym typeface="Arial"/>
              </a:defRPr>
            </a:pPr>
            <a:r>
              <a:t>Question</a:t>
            </a:r>
            <a:endParaRPr>
              <a:latin typeface="Verdana"/>
              <a:ea typeface="Verdana"/>
              <a:cs typeface="Verdana"/>
              <a:sym typeface="Verdana"/>
            </a:endParaRPr>
          </a:p>
          <a:p>
            <a:pPr algn="ctr">
              <a:spcBef>
                <a:spcPts val="1400"/>
              </a:spcBef>
              <a:defRPr sz="2400">
                <a:latin typeface="Verdana"/>
                <a:ea typeface="Verdana"/>
                <a:cs typeface="Verdana"/>
                <a:sym typeface="Verdana"/>
              </a:defRPr>
            </a:pPr>
            <a:r>
              <a:t>What is the most common response from a PSE class when told they are being taught “Sex ed”? </a:t>
            </a:r>
          </a:p>
        </p:txBody>
      </p:sp>
      <p:sp>
        <p:nvSpPr>
          <p:cNvPr id="188" name="TextBox 2"/>
          <p:cNvSpPr txBox="1"/>
          <p:nvPr/>
        </p:nvSpPr>
        <p:spPr>
          <a:xfrm>
            <a:off x="112008" y="2290053"/>
            <a:ext cx="340608" cy="333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A)</a:t>
            </a:r>
          </a:p>
        </p:txBody>
      </p:sp>
      <p:pic>
        <p:nvPicPr>
          <p:cNvPr id="189" name="Picture 3" descr="Picture 3"/>
          <p:cNvPicPr>
            <a:picLocks noChangeAspect="1"/>
          </p:cNvPicPr>
          <p:nvPr/>
        </p:nvPicPr>
        <p:blipFill>
          <a:blip r:embed="rId5"/>
          <a:stretch>
            <a:fillRect/>
          </a:stretch>
        </p:blipFill>
        <p:spPr>
          <a:xfrm>
            <a:off x="2627783" y="2362486"/>
            <a:ext cx="2857501" cy="1600204"/>
          </a:xfrm>
          <a:prstGeom prst="rect">
            <a:avLst/>
          </a:prstGeom>
          <a:ln w="12700">
            <a:miter lim="400000"/>
          </a:ln>
        </p:spPr>
      </p:pic>
      <p:sp>
        <p:nvSpPr>
          <p:cNvPr id="190" name="TextBox 4"/>
          <p:cNvSpPr txBox="1"/>
          <p:nvPr/>
        </p:nvSpPr>
        <p:spPr>
          <a:xfrm>
            <a:off x="2673504" y="2378823"/>
            <a:ext cx="340611" cy="333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B)</a:t>
            </a:r>
          </a:p>
        </p:txBody>
      </p:sp>
      <p:pic>
        <p:nvPicPr>
          <p:cNvPr id="191" name="Picture 5" descr="Picture 5"/>
          <p:cNvPicPr>
            <a:picLocks noChangeAspect="1"/>
          </p:cNvPicPr>
          <p:nvPr/>
        </p:nvPicPr>
        <p:blipFill>
          <a:blip r:embed="rId6"/>
          <a:stretch>
            <a:fillRect/>
          </a:stretch>
        </p:blipFill>
        <p:spPr>
          <a:xfrm>
            <a:off x="5485284" y="2382190"/>
            <a:ext cx="2212308" cy="1586184"/>
          </a:xfrm>
          <a:prstGeom prst="rect">
            <a:avLst/>
          </a:prstGeom>
          <a:ln w="12700">
            <a:miter lim="400000"/>
          </a:ln>
        </p:spPr>
      </p:pic>
      <p:sp>
        <p:nvSpPr>
          <p:cNvPr id="192" name="TextBox 6"/>
          <p:cNvSpPr txBox="1"/>
          <p:nvPr/>
        </p:nvSpPr>
        <p:spPr>
          <a:xfrm>
            <a:off x="5148143" y="2382191"/>
            <a:ext cx="291423" cy="333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C)</a:t>
            </a:r>
          </a:p>
        </p:txBody>
      </p:sp>
      <p:sp>
        <p:nvSpPr>
          <p:cNvPr id="193" name="TextBox 7"/>
          <p:cNvSpPr txBox="1"/>
          <p:nvPr/>
        </p:nvSpPr>
        <p:spPr>
          <a:xfrm>
            <a:off x="729933" y="4221088"/>
            <a:ext cx="411971" cy="333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t>D)</a:t>
            </a:r>
          </a:p>
        </p:txBody>
      </p:sp>
      <p:pic>
        <p:nvPicPr>
          <p:cNvPr id="194" name="Picture 8" descr="Picture 8"/>
          <p:cNvPicPr>
            <a:picLocks noChangeAspect="1"/>
          </p:cNvPicPr>
          <p:nvPr/>
        </p:nvPicPr>
        <p:blipFill>
          <a:blip r:embed="rId7"/>
          <a:stretch>
            <a:fillRect/>
          </a:stretch>
        </p:blipFill>
        <p:spPr>
          <a:xfrm>
            <a:off x="1320475" y="4197413"/>
            <a:ext cx="2392398" cy="1491038"/>
          </a:xfrm>
          <a:prstGeom prst="rect">
            <a:avLst/>
          </a:prstGeom>
          <a:ln w="12700">
            <a:miter lim="400000"/>
          </a:ln>
        </p:spPr>
      </p:pic>
      <p:pic>
        <p:nvPicPr>
          <p:cNvPr id="19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4574028" y="276368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60" fill="hold"/>
                                        <p:tgtEl>
                                          <p:spTgt spid="1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Picture 2"/>
          <p:cNvPicPr>
            <a:picLocks noChangeAspect="1"/>
          </p:cNvPicPr>
          <p:nvPr/>
        </p:nvPicPr>
        <p:blipFill>
          <a:blip r:embed="rId4"/>
          <a:stretch>
            <a:fillRect/>
          </a:stretch>
        </p:blipFill>
        <p:spPr>
          <a:xfrm>
            <a:off x="2411758" y="188912"/>
            <a:ext cx="4541717" cy="6480001"/>
          </a:xfrm>
          <a:prstGeom prst="rect">
            <a:avLst/>
          </a:prstGeom>
          <a:ln w="12700">
            <a:miter lim="400000"/>
          </a:ln>
        </p:spPr>
      </p:pic>
      <p:pic>
        <p:nvPicPr>
          <p:cNvPr id="100" name="Content Placeholder 2" descr="Content Placeholder 2"/>
          <p:cNvPicPr>
            <a:picLocks noChangeAspect="1"/>
          </p:cNvPicPr>
          <p:nvPr/>
        </p:nvPicPr>
        <p:blipFill>
          <a:blip r:embed="rId5"/>
          <a:stretch>
            <a:fillRect/>
          </a:stretch>
        </p:blipFill>
        <p:spPr>
          <a:xfrm>
            <a:off x="434421" y="375293"/>
            <a:ext cx="865431" cy="1170088"/>
          </a:xfrm>
          <a:prstGeom prst="rect">
            <a:avLst/>
          </a:prstGeom>
          <a:ln w="12700">
            <a:miter lim="400000"/>
          </a:ln>
        </p:spPr>
      </p:pic>
      <p:sp>
        <p:nvSpPr>
          <p:cNvPr id="101" name="Title 1"/>
          <p:cNvSpPr txBox="1">
            <a:spLocks noGrp="1"/>
          </p:cNvSpPr>
          <p:nvPr>
            <p:ph type="ctrTitle"/>
          </p:nvPr>
        </p:nvSpPr>
        <p:spPr>
          <a:xfrm>
            <a:off x="-2340768" y="6356132"/>
            <a:ext cx="7772401" cy="576067"/>
          </a:xfrm>
          <a:prstGeom prst="rect">
            <a:avLst/>
          </a:prstGeom>
        </p:spPr>
        <p:txBody>
          <a:bodyPr/>
          <a:lstStyle/>
          <a:p>
            <a:pPr defTabSz="171906">
              <a:defRPr sz="1100"/>
            </a:pPr>
            <a:br/>
            <a:br/>
            <a:endParaRPr/>
          </a:p>
        </p:txBody>
      </p:sp>
      <p:sp>
        <p:nvSpPr>
          <p:cNvPr id="102" name="TextBox 1"/>
          <p:cNvSpPr txBox="1"/>
          <p:nvPr/>
        </p:nvSpPr>
        <p:spPr>
          <a:xfrm>
            <a:off x="1345569" y="188912"/>
            <a:ext cx="7325385" cy="8833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800" b="1" u="sng"/>
            </a:pPr>
            <a:r>
              <a:rPr lang="en-GB" dirty="0"/>
              <a:t>Our</a:t>
            </a:r>
            <a:r>
              <a:rPr dirty="0"/>
              <a:t> Objectives</a:t>
            </a:r>
          </a:p>
          <a:p>
            <a:pPr algn="ctr">
              <a:defRPr sz="2800" b="1" u="sng"/>
            </a:pPr>
            <a:endParaRPr dirty="0"/>
          </a:p>
          <a:p>
            <a:pPr marL="342900" indent="-342900">
              <a:buSzPct val="100000"/>
              <a:buFont typeface="Arial"/>
              <a:buChar char="•"/>
              <a:defRPr sz="2600"/>
            </a:pPr>
            <a:r>
              <a:rPr dirty="0"/>
              <a:t>Briefly describe what Health and Wellbeing is in a school context.</a:t>
            </a:r>
          </a:p>
          <a:p>
            <a:pPr marL="342900" indent="-342900">
              <a:buSzPct val="100000"/>
              <a:buFont typeface="Arial"/>
              <a:buChar char="•"/>
              <a:defRPr sz="2600"/>
            </a:pPr>
            <a:endParaRPr dirty="0"/>
          </a:p>
          <a:p>
            <a:pPr marL="342900" indent="-342900">
              <a:buSzPct val="100000"/>
              <a:buFont typeface="Arial"/>
              <a:buChar char="•"/>
              <a:defRPr sz="2600"/>
            </a:pPr>
            <a:r>
              <a:rPr dirty="0"/>
              <a:t>Show you how we check for progress in your child’s Health and Wellbeing levels.</a:t>
            </a:r>
          </a:p>
          <a:p>
            <a:pPr>
              <a:defRPr sz="2600"/>
            </a:pPr>
            <a:endParaRPr dirty="0"/>
          </a:p>
          <a:p>
            <a:pPr marL="342900" indent="-342900">
              <a:buSzPct val="100000"/>
              <a:buFont typeface="Arial"/>
              <a:buChar char="•"/>
              <a:defRPr sz="2600"/>
            </a:pPr>
            <a:r>
              <a:rPr dirty="0"/>
              <a:t>Discuss what it is we do in school to support your child’s Health and Wellbeing.</a:t>
            </a:r>
          </a:p>
          <a:p>
            <a:pPr marL="342900" indent="-342900">
              <a:buSzPct val="100000"/>
              <a:buFont typeface="Arial"/>
              <a:buChar char="•"/>
              <a:defRPr sz="2600"/>
            </a:pPr>
            <a:endParaRPr dirty="0"/>
          </a:p>
          <a:p>
            <a:pPr marL="342900" indent="-342900">
              <a:buSzPct val="100000"/>
              <a:buFont typeface="Arial"/>
              <a:buChar char="•"/>
              <a:defRPr sz="2600"/>
            </a:pPr>
            <a:r>
              <a:rPr dirty="0"/>
              <a:t>Consider some of the things you may choose to do as parents/carers to further support your child’s wellbeing.  </a:t>
            </a:r>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a:p>
            <a:pPr>
              <a:defRPr sz="2000"/>
            </a:pPr>
            <a:endParaRPr dirty="0"/>
          </a:p>
        </p:txBody>
      </p:sp>
      <p:pic>
        <p:nvPicPr>
          <p:cNvPr id="10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456387" y="566428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00" fill="hold"/>
                                        <p:tgtEl>
                                          <p:spTgt spid="1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0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descr="Picture 2"/>
          <p:cNvPicPr>
            <a:picLocks noChangeAspect="1"/>
          </p:cNvPicPr>
          <p:nvPr/>
        </p:nvPicPr>
        <p:blipFill>
          <a:blip r:embed="rId4"/>
          <a:stretch>
            <a:fillRect/>
          </a:stretch>
        </p:blipFill>
        <p:spPr>
          <a:xfrm>
            <a:off x="2300288" y="188912"/>
            <a:ext cx="4541838" cy="6480177"/>
          </a:xfrm>
          <a:prstGeom prst="rect">
            <a:avLst/>
          </a:prstGeom>
          <a:ln w="12700">
            <a:miter lim="400000"/>
          </a:ln>
        </p:spPr>
      </p:pic>
      <p:sp>
        <p:nvSpPr>
          <p:cNvPr id="106" name="Title 1"/>
          <p:cNvSpPr txBox="1">
            <a:spLocks noGrp="1"/>
          </p:cNvSpPr>
          <p:nvPr>
            <p:ph type="title"/>
          </p:nvPr>
        </p:nvSpPr>
        <p:spPr>
          <a:xfrm>
            <a:off x="1299850" y="188912"/>
            <a:ext cx="7386950" cy="771427"/>
          </a:xfrm>
          <a:prstGeom prst="rect">
            <a:avLst/>
          </a:prstGeom>
        </p:spPr>
        <p:txBody>
          <a:bodyPr>
            <a:normAutofit fontScale="90000"/>
          </a:bodyPr>
          <a:lstStyle/>
          <a:p>
            <a:pPr defTabSz="197510">
              <a:defRPr sz="500"/>
            </a:pPr>
            <a:br>
              <a:rPr dirty="0"/>
            </a:br>
            <a:br>
              <a:rPr dirty="0"/>
            </a:br>
            <a:br>
              <a:rPr dirty="0"/>
            </a:br>
            <a:r>
              <a:rPr sz="2400" b="1" u="sng" dirty="0"/>
              <a:t>What is Health and Wellbeing?</a:t>
            </a:r>
            <a:br>
              <a:rPr b="1" u="sng" dirty="0"/>
            </a:br>
            <a:br>
              <a:rPr b="1" u="sng" dirty="0"/>
            </a:br>
            <a:br>
              <a:rPr b="1" u="sng" dirty="0"/>
            </a:br>
            <a:endParaRPr b="1" u="sng" dirty="0"/>
          </a:p>
        </p:txBody>
      </p:sp>
      <p:sp>
        <p:nvSpPr>
          <p:cNvPr id="107" name="Content Placeholder 2"/>
          <p:cNvSpPr txBox="1">
            <a:spLocks noGrp="1"/>
          </p:cNvSpPr>
          <p:nvPr>
            <p:ph type="body" idx="1"/>
          </p:nvPr>
        </p:nvSpPr>
        <p:spPr>
          <a:xfrm>
            <a:off x="456406" y="1226033"/>
            <a:ext cx="8229601" cy="5068888"/>
          </a:xfrm>
          <a:prstGeom prst="rect">
            <a:avLst/>
          </a:prstGeom>
        </p:spPr>
        <p:txBody>
          <a:bodyPr/>
          <a:lstStyle/>
          <a:p>
            <a:pPr marL="0" indent="0">
              <a:lnSpc>
                <a:spcPct val="80000"/>
              </a:lnSpc>
              <a:spcBef>
                <a:spcPts val="0"/>
              </a:spcBef>
              <a:buSzTx/>
              <a:buNone/>
              <a:defRPr sz="2500" b="1"/>
            </a:pPr>
            <a:r>
              <a:rPr dirty="0"/>
              <a:t>Health and Wellbeing is about how we support your child in 6 key areas:</a:t>
            </a:r>
            <a:endParaRPr sz="2900" dirty="0"/>
          </a:p>
          <a:p>
            <a:pPr marL="0" indent="0">
              <a:lnSpc>
                <a:spcPct val="80000"/>
              </a:lnSpc>
              <a:spcBef>
                <a:spcPts val="0"/>
              </a:spcBef>
              <a:buSzTx/>
              <a:buNone/>
              <a:defRPr sz="2900" b="1"/>
            </a:pPr>
            <a:endParaRPr sz="2900" dirty="0"/>
          </a:p>
          <a:p>
            <a:pPr marL="0" indent="0">
              <a:lnSpc>
                <a:spcPct val="80000"/>
              </a:lnSpc>
              <a:spcBef>
                <a:spcPts val="0"/>
              </a:spcBef>
              <a:buSzTx/>
              <a:buNone/>
              <a:defRPr sz="2500"/>
            </a:pPr>
            <a:r>
              <a:rPr dirty="0"/>
              <a:t>	• Mental, emotional, social and physical wellbeing</a:t>
            </a:r>
            <a:endParaRPr sz="2900" dirty="0"/>
          </a:p>
          <a:p>
            <a:pPr marL="0" indent="0">
              <a:lnSpc>
                <a:spcPct val="80000"/>
              </a:lnSpc>
              <a:spcBef>
                <a:spcPts val="0"/>
              </a:spcBef>
              <a:buSzTx/>
              <a:buNone/>
              <a:defRPr sz="2900"/>
            </a:pPr>
            <a:endParaRPr sz="2900" dirty="0"/>
          </a:p>
          <a:p>
            <a:pPr marL="0" indent="0">
              <a:lnSpc>
                <a:spcPct val="80000"/>
              </a:lnSpc>
              <a:spcBef>
                <a:spcPts val="0"/>
              </a:spcBef>
              <a:buSzTx/>
              <a:buNone/>
              <a:defRPr sz="2500"/>
            </a:pPr>
            <a:r>
              <a:rPr dirty="0"/>
              <a:t>	• Planning for choices and changes</a:t>
            </a:r>
            <a:endParaRPr sz="2900" dirty="0"/>
          </a:p>
          <a:p>
            <a:pPr marL="0" indent="0">
              <a:lnSpc>
                <a:spcPct val="80000"/>
              </a:lnSpc>
              <a:spcBef>
                <a:spcPts val="0"/>
              </a:spcBef>
              <a:buSzTx/>
              <a:buNone/>
              <a:defRPr sz="2900"/>
            </a:pPr>
            <a:endParaRPr sz="2900" dirty="0"/>
          </a:p>
          <a:p>
            <a:pPr marL="0" indent="0">
              <a:lnSpc>
                <a:spcPct val="80000"/>
              </a:lnSpc>
              <a:spcBef>
                <a:spcPts val="0"/>
              </a:spcBef>
              <a:buSzTx/>
              <a:buNone/>
              <a:defRPr sz="2500"/>
            </a:pPr>
            <a:r>
              <a:rPr dirty="0"/>
              <a:t>	• Physical education, physical activity and sport</a:t>
            </a:r>
            <a:endParaRPr sz="2900" dirty="0"/>
          </a:p>
          <a:p>
            <a:pPr marL="0" indent="0">
              <a:lnSpc>
                <a:spcPct val="80000"/>
              </a:lnSpc>
              <a:spcBef>
                <a:spcPts val="0"/>
              </a:spcBef>
              <a:buSzTx/>
              <a:buNone/>
              <a:defRPr sz="2900"/>
            </a:pPr>
            <a:endParaRPr sz="2900" dirty="0"/>
          </a:p>
          <a:p>
            <a:pPr marL="0" indent="0">
              <a:lnSpc>
                <a:spcPct val="80000"/>
              </a:lnSpc>
              <a:spcBef>
                <a:spcPts val="0"/>
              </a:spcBef>
              <a:buSzTx/>
              <a:buNone/>
              <a:defRPr sz="2500"/>
            </a:pPr>
            <a:r>
              <a:rPr dirty="0"/>
              <a:t>	• Food and health</a:t>
            </a:r>
            <a:endParaRPr sz="2900" dirty="0"/>
          </a:p>
          <a:p>
            <a:pPr marL="0" indent="0">
              <a:lnSpc>
                <a:spcPct val="80000"/>
              </a:lnSpc>
              <a:spcBef>
                <a:spcPts val="0"/>
              </a:spcBef>
              <a:buSzTx/>
              <a:buNone/>
              <a:defRPr sz="2900"/>
            </a:pPr>
            <a:endParaRPr sz="2900" dirty="0"/>
          </a:p>
          <a:p>
            <a:pPr marL="0" indent="0">
              <a:lnSpc>
                <a:spcPct val="80000"/>
              </a:lnSpc>
              <a:spcBef>
                <a:spcPts val="0"/>
              </a:spcBef>
              <a:buSzTx/>
              <a:buNone/>
              <a:defRPr sz="2500"/>
            </a:pPr>
            <a:r>
              <a:rPr dirty="0"/>
              <a:t>	• Substance misuse</a:t>
            </a:r>
            <a:endParaRPr sz="2900" dirty="0"/>
          </a:p>
          <a:p>
            <a:pPr marL="0" indent="0">
              <a:lnSpc>
                <a:spcPct val="80000"/>
              </a:lnSpc>
              <a:spcBef>
                <a:spcPts val="0"/>
              </a:spcBef>
              <a:buSzTx/>
              <a:buNone/>
              <a:defRPr sz="2900"/>
            </a:pPr>
            <a:endParaRPr sz="2900" dirty="0"/>
          </a:p>
          <a:p>
            <a:pPr marL="0" indent="0">
              <a:lnSpc>
                <a:spcPct val="80000"/>
              </a:lnSpc>
              <a:spcBef>
                <a:spcPts val="0"/>
              </a:spcBef>
              <a:buSzTx/>
              <a:buNone/>
              <a:defRPr sz="2500"/>
            </a:pPr>
            <a:r>
              <a:rPr dirty="0"/>
              <a:t>	• Relationships, sexual health and parenthood</a:t>
            </a:r>
          </a:p>
        </p:txBody>
      </p:sp>
      <p:pic>
        <p:nvPicPr>
          <p:cNvPr id="108" name="Content Placeholder 2" descr="Content Placeholder 2"/>
          <p:cNvPicPr>
            <a:picLocks noChangeAspect="1"/>
          </p:cNvPicPr>
          <p:nvPr/>
        </p:nvPicPr>
        <p:blipFill>
          <a:blip r:embed="rId5"/>
          <a:stretch>
            <a:fillRect/>
          </a:stretch>
        </p:blipFill>
        <p:spPr>
          <a:xfrm>
            <a:off x="107504" y="33522"/>
            <a:ext cx="865428" cy="1170091"/>
          </a:xfrm>
          <a:prstGeom prst="rect">
            <a:avLst/>
          </a:prstGeom>
          <a:ln w="12700">
            <a:miter lim="400000"/>
          </a:ln>
        </p:spPr>
      </p:pic>
      <p:pic>
        <p:nvPicPr>
          <p:cNvPr id="10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547665" y="582656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41" fill="hold"/>
                                        <p:tgtEl>
                                          <p:spTgt spid="1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0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2" descr="Picture 2"/>
          <p:cNvPicPr>
            <a:picLocks noChangeAspect="1"/>
          </p:cNvPicPr>
          <p:nvPr/>
        </p:nvPicPr>
        <p:blipFill>
          <a:blip r:embed="rId4"/>
          <a:stretch>
            <a:fillRect/>
          </a:stretch>
        </p:blipFill>
        <p:spPr>
          <a:xfrm>
            <a:off x="2300288" y="188912"/>
            <a:ext cx="4541838" cy="6480177"/>
          </a:xfrm>
          <a:prstGeom prst="rect">
            <a:avLst/>
          </a:prstGeom>
          <a:ln w="12700">
            <a:miter lim="400000"/>
          </a:ln>
        </p:spPr>
      </p:pic>
      <p:sp>
        <p:nvSpPr>
          <p:cNvPr id="112" name="Title 1"/>
          <p:cNvSpPr txBox="1">
            <a:spLocks noGrp="1"/>
          </p:cNvSpPr>
          <p:nvPr>
            <p:ph type="title"/>
          </p:nvPr>
        </p:nvSpPr>
        <p:spPr>
          <a:xfrm>
            <a:off x="1299850" y="548679"/>
            <a:ext cx="7386950" cy="868959"/>
          </a:xfrm>
          <a:prstGeom prst="rect">
            <a:avLst/>
          </a:prstGeom>
        </p:spPr>
        <p:txBody>
          <a:bodyPr/>
          <a:lstStyle/>
          <a:p>
            <a:pPr defTabSz="886966">
              <a:defRPr sz="2700" b="1" u="sng"/>
            </a:pPr>
            <a:r>
              <a:t>Monitoring Progress within HWB</a:t>
            </a:r>
            <a:r>
              <a:rPr u="none"/>
              <a:t>:</a:t>
            </a:r>
            <a:br>
              <a:rPr u="none"/>
            </a:br>
            <a:endParaRPr u="none"/>
          </a:p>
        </p:txBody>
      </p:sp>
      <p:sp>
        <p:nvSpPr>
          <p:cNvPr id="113" name="Content Placeholder 2"/>
          <p:cNvSpPr txBox="1">
            <a:spLocks noGrp="1"/>
          </p:cNvSpPr>
          <p:nvPr>
            <p:ph type="body" idx="1"/>
          </p:nvPr>
        </p:nvSpPr>
        <p:spPr>
          <a:xfrm>
            <a:off x="423003" y="1245125"/>
            <a:ext cx="8229601" cy="4525963"/>
          </a:xfrm>
          <a:prstGeom prst="rect">
            <a:avLst/>
          </a:prstGeom>
        </p:spPr>
        <p:txBody>
          <a:bodyPr/>
          <a:lstStyle/>
          <a:p>
            <a:pPr marL="0" indent="0">
              <a:lnSpc>
                <a:spcPct val="80000"/>
              </a:lnSpc>
              <a:buSzTx/>
              <a:buNone/>
              <a:defRPr sz="2200"/>
            </a:pPr>
            <a:endParaRPr/>
          </a:p>
          <a:p>
            <a:pPr>
              <a:lnSpc>
                <a:spcPct val="80000"/>
              </a:lnSpc>
              <a:defRPr sz="2200" u="sng"/>
            </a:pPr>
            <a:r>
              <a:t>Curricular method</a:t>
            </a:r>
            <a:r>
              <a:rPr u="none"/>
              <a:t>:</a:t>
            </a:r>
          </a:p>
          <a:p>
            <a:pPr marL="742950" lvl="1" indent="-285750">
              <a:lnSpc>
                <a:spcPct val="80000"/>
              </a:lnSpc>
              <a:spcBef>
                <a:spcPts val="600"/>
              </a:spcBef>
              <a:defRPr sz="1900"/>
            </a:pPr>
            <a:r>
              <a:t>This is the Health and Wellbeing experiences and outcomes from PSE, PE and HE combined.</a:t>
            </a:r>
          </a:p>
          <a:p>
            <a:pPr marL="0" indent="16328">
              <a:lnSpc>
                <a:spcPct val="80000"/>
              </a:lnSpc>
              <a:spcBef>
                <a:spcPts val="600"/>
              </a:spcBef>
              <a:buSzTx/>
              <a:buNone/>
              <a:defRPr sz="1900"/>
            </a:pPr>
            <a:endParaRPr/>
          </a:p>
          <a:p>
            <a:pPr marL="0" indent="16328">
              <a:lnSpc>
                <a:spcPct val="80000"/>
              </a:lnSpc>
              <a:spcBef>
                <a:spcPts val="600"/>
              </a:spcBef>
              <a:buSzTx/>
              <a:buNone/>
              <a:defRPr sz="1900"/>
            </a:pPr>
            <a:r>
              <a:t> Pupil A: Physical Education grade = level 3.1 </a:t>
            </a:r>
          </a:p>
          <a:p>
            <a:pPr marL="0" indent="16328">
              <a:lnSpc>
                <a:spcPct val="80000"/>
              </a:lnSpc>
              <a:spcBef>
                <a:spcPts val="600"/>
              </a:spcBef>
              <a:buSzTx/>
              <a:buNone/>
              <a:defRPr sz="1900"/>
            </a:pPr>
            <a:r>
              <a:t>               Home Economics grade = level 3.2</a:t>
            </a:r>
          </a:p>
          <a:p>
            <a:pPr marL="0" indent="16328">
              <a:lnSpc>
                <a:spcPct val="80000"/>
              </a:lnSpc>
              <a:spcBef>
                <a:spcPts val="600"/>
              </a:spcBef>
              <a:buSzTx/>
              <a:buNone/>
              <a:defRPr sz="1900"/>
            </a:pPr>
            <a:r>
              <a:t>               Personal Social Education = level 3.1</a:t>
            </a:r>
          </a:p>
          <a:p>
            <a:pPr marL="0" indent="16328">
              <a:lnSpc>
                <a:spcPct val="80000"/>
              </a:lnSpc>
              <a:spcBef>
                <a:spcPts val="600"/>
              </a:spcBef>
              <a:buSzTx/>
              <a:buNone/>
              <a:defRPr sz="1900"/>
            </a:pPr>
            <a:r>
              <a:t>               Overall Grade Awarded = </a:t>
            </a:r>
            <a:r>
              <a:rPr b="1"/>
              <a:t>level 3.1</a:t>
            </a:r>
          </a:p>
          <a:p>
            <a:pPr marL="0" indent="0">
              <a:lnSpc>
                <a:spcPct val="80000"/>
              </a:lnSpc>
              <a:buSzTx/>
              <a:buNone/>
              <a:defRPr sz="2200"/>
            </a:pPr>
            <a:endParaRPr b="1"/>
          </a:p>
          <a:p>
            <a:pPr>
              <a:lnSpc>
                <a:spcPct val="80000"/>
              </a:lnSpc>
              <a:defRPr sz="2200" u="sng"/>
            </a:pPr>
            <a:r>
              <a:t>Wellbeing overview</a:t>
            </a:r>
            <a:r>
              <a:rPr u="none"/>
              <a:t>:</a:t>
            </a:r>
          </a:p>
          <a:p>
            <a:pPr marL="742950" lvl="1" indent="-285750">
              <a:lnSpc>
                <a:spcPct val="80000"/>
              </a:lnSpc>
              <a:spcBef>
                <a:spcPts val="600"/>
              </a:spcBef>
              <a:defRPr sz="1900"/>
            </a:pPr>
            <a:r>
              <a:t>This is our wellbeing web made from the SHANARRI wellbeing indicators</a:t>
            </a:r>
          </a:p>
          <a:p>
            <a:pPr marL="742950" lvl="1" indent="-285750">
              <a:lnSpc>
                <a:spcPct val="80000"/>
              </a:lnSpc>
              <a:spcBef>
                <a:spcPts val="600"/>
              </a:spcBef>
              <a:defRPr sz="1900"/>
            </a:pPr>
            <a:r>
              <a:t>Please see an example on our next slide</a:t>
            </a:r>
          </a:p>
        </p:txBody>
      </p:sp>
      <p:pic>
        <p:nvPicPr>
          <p:cNvPr id="114" name="Content Placeholder 2" descr="Content Placeholder 2"/>
          <p:cNvPicPr>
            <a:picLocks noChangeAspect="1"/>
          </p:cNvPicPr>
          <p:nvPr/>
        </p:nvPicPr>
        <p:blipFill>
          <a:blip r:embed="rId5"/>
          <a:stretch>
            <a:fillRect/>
          </a:stretch>
        </p:blipFill>
        <p:spPr>
          <a:xfrm>
            <a:off x="7772400" y="5186043"/>
            <a:ext cx="865428" cy="1170091"/>
          </a:xfrm>
          <a:prstGeom prst="rect">
            <a:avLst/>
          </a:prstGeom>
          <a:ln w="12700">
            <a:miter lim="400000"/>
          </a:ln>
        </p:spPr>
      </p:pic>
      <p:pic>
        <p:nvPicPr>
          <p:cNvPr id="115" name="Content Placeholder 2" descr="Content Placeholder 2"/>
          <p:cNvPicPr>
            <a:picLocks noChangeAspect="1"/>
          </p:cNvPicPr>
          <p:nvPr/>
        </p:nvPicPr>
        <p:blipFill>
          <a:blip r:embed="rId5"/>
          <a:stretch>
            <a:fillRect/>
          </a:stretch>
        </p:blipFill>
        <p:spPr>
          <a:xfrm>
            <a:off x="434421" y="375293"/>
            <a:ext cx="865431" cy="1170088"/>
          </a:xfrm>
          <a:prstGeom prst="rect">
            <a:avLst/>
          </a:prstGeom>
          <a:ln w="12700">
            <a:miter lim="400000"/>
          </a:ln>
        </p:spPr>
      </p:pic>
      <p:pic>
        <p:nvPicPr>
          <p:cNvPr id="11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476672" y="567443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10"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2" descr="Picture 2"/>
          <p:cNvPicPr>
            <a:picLocks noChangeAspect="1"/>
          </p:cNvPicPr>
          <p:nvPr/>
        </p:nvPicPr>
        <p:blipFill>
          <a:blip r:embed="rId4"/>
          <a:stretch>
            <a:fillRect/>
          </a:stretch>
        </p:blipFill>
        <p:spPr>
          <a:xfrm>
            <a:off x="2411758" y="188912"/>
            <a:ext cx="4541717" cy="6480001"/>
          </a:xfrm>
          <a:prstGeom prst="rect">
            <a:avLst/>
          </a:prstGeom>
          <a:ln w="12700">
            <a:miter lim="400000"/>
          </a:ln>
        </p:spPr>
      </p:pic>
      <p:pic>
        <p:nvPicPr>
          <p:cNvPr id="119" name="Content Placeholder 2" descr="Content Placeholder 2"/>
          <p:cNvPicPr>
            <a:picLocks noChangeAspect="1"/>
          </p:cNvPicPr>
          <p:nvPr/>
        </p:nvPicPr>
        <p:blipFill>
          <a:blip r:embed="rId5"/>
          <a:stretch>
            <a:fillRect/>
          </a:stretch>
        </p:blipFill>
        <p:spPr>
          <a:xfrm>
            <a:off x="181222" y="0"/>
            <a:ext cx="865428" cy="1170088"/>
          </a:xfrm>
          <a:prstGeom prst="rect">
            <a:avLst/>
          </a:prstGeom>
          <a:ln w="12700">
            <a:miter lim="400000"/>
          </a:ln>
        </p:spPr>
      </p:pic>
      <p:sp>
        <p:nvSpPr>
          <p:cNvPr id="120" name="Title 1"/>
          <p:cNvSpPr txBox="1">
            <a:spLocks noGrp="1"/>
          </p:cNvSpPr>
          <p:nvPr>
            <p:ph type="ctrTitle"/>
          </p:nvPr>
        </p:nvSpPr>
        <p:spPr>
          <a:xfrm>
            <a:off x="-2340768" y="6356132"/>
            <a:ext cx="7772401" cy="576067"/>
          </a:xfrm>
          <a:prstGeom prst="rect">
            <a:avLst/>
          </a:prstGeom>
        </p:spPr>
        <p:txBody>
          <a:bodyPr/>
          <a:lstStyle/>
          <a:p>
            <a:pPr defTabSz="171906">
              <a:defRPr sz="1100"/>
            </a:pPr>
            <a:br/>
            <a:br/>
            <a:endParaRPr/>
          </a:p>
        </p:txBody>
      </p:sp>
      <p:sp>
        <p:nvSpPr>
          <p:cNvPr id="121" name="TextBox 1"/>
          <p:cNvSpPr txBox="1"/>
          <p:nvPr/>
        </p:nvSpPr>
        <p:spPr>
          <a:xfrm>
            <a:off x="480144" y="151092"/>
            <a:ext cx="8438624" cy="58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000" b="1" u="sng"/>
            </a:pPr>
            <a:r>
              <a:t>Wellbeing Indicators</a:t>
            </a:r>
          </a:p>
          <a:p>
            <a:pPr algn="ctr">
              <a:defRPr sz="2000" b="1"/>
            </a:pPr>
            <a:endParaRPr/>
          </a:p>
          <a:p>
            <a:pPr algn="ctr">
              <a:defRPr sz="2000" b="1"/>
            </a:pPr>
            <a:endParaRPr/>
          </a:p>
          <a:p>
            <a:pPr algn="ctr">
              <a:defRPr sz="2000" b="1"/>
            </a:pPr>
            <a:endParaRPr/>
          </a:p>
          <a:p>
            <a:pPr algn="ctr">
              <a:defRPr sz="2000" b="1"/>
            </a:pPr>
            <a:endParaRPr/>
          </a:p>
          <a:p>
            <a:pPr algn="ctr">
              <a:defRPr sz="2000" b="1"/>
            </a:pPr>
            <a:endParaRPr/>
          </a:p>
          <a:p>
            <a:pPr algn="ctr">
              <a:defRPr sz="2000" b="1"/>
            </a:pPr>
            <a:endParaRPr/>
          </a:p>
          <a:p>
            <a:pPr algn="ctr">
              <a:defRPr sz="2000" b="1"/>
            </a:pPr>
            <a:endParaRPr/>
          </a:p>
          <a:p>
            <a:pPr algn="ctr">
              <a:defRPr sz="2000" b="1"/>
            </a:pPr>
            <a:endParaRPr/>
          </a:p>
          <a:p>
            <a:pPr algn="ctr">
              <a:defRPr sz="2000" b="1"/>
            </a:pPr>
            <a:endParaRPr/>
          </a:p>
          <a:p>
            <a:pPr algn="ctr">
              <a:defRPr sz="2000" b="1"/>
            </a:pPr>
            <a:endParaRPr/>
          </a:p>
          <a:p>
            <a:pPr>
              <a:defRPr sz="2000"/>
            </a:pPr>
            <a:endParaRPr/>
          </a:p>
          <a:p>
            <a:pPr>
              <a:defRPr sz="2000"/>
            </a:pPr>
            <a:endParaRPr/>
          </a:p>
          <a:p>
            <a:pPr>
              <a:defRPr sz="2000"/>
            </a:pPr>
            <a:endParaRPr/>
          </a:p>
          <a:p>
            <a:pPr>
              <a:defRPr sz="2000"/>
            </a:pPr>
            <a:endParaRPr/>
          </a:p>
          <a:p>
            <a:pPr>
              <a:defRPr sz="2000"/>
            </a:pPr>
            <a:endParaRPr/>
          </a:p>
          <a:p>
            <a:pPr>
              <a:defRPr sz="2000" b="1" i="1"/>
            </a:pPr>
            <a:r>
              <a:t>“Each child is unique and there is no set level of wellbeing that children should achieve. Wellbeing is influenced by children’s individual experiences and changing needs as they grow”		Scottish Government Website.</a:t>
            </a:r>
          </a:p>
        </p:txBody>
      </p:sp>
      <p:pic>
        <p:nvPicPr>
          <p:cNvPr id="122" name="Picture 3" descr="Picture 3"/>
          <p:cNvPicPr>
            <a:picLocks noChangeAspect="1"/>
          </p:cNvPicPr>
          <p:nvPr/>
        </p:nvPicPr>
        <p:blipFill>
          <a:blip r:embed="rId6"/>
          <a:stretch>
            <a:fillRect/>
          </a:stretch>
        </p:blipFill>
        <p:spPr>
          <a:xfrm>
            <a:off x="434421" y="1119199"/>
            <a:ext cx="4190864" cy="3874959"/>
          </a:xfrm>
          <a:prstGeom prst="rect">
            <a:avLst/>
          </a:prstGeom>
          <a:ln w="12700">
            <a:miter lim="400000"/>
          </a:ln>
        </p:spPr>
      </p:pic>
      <p:pic>
        <p:nvPicPr>
          <p:cNvPr id="123" name="Content Placeholder 3" descr="Content Placeholder 3"/>
          <p:cNvPicPr>
            <a:picLocks noChangeAspect="1"/>
          </p:cNvPicPr>
          <p:nvPr/>
        </p:nvPicPr>
        <p:blipFill>
          <a:blip r:embed="rId7"/>
          <a:stretch>
            <a:fillRect/>
          </a:stretch>
        </p:blipFill>
        <p:spPr>
          <a:xfrm>
            <a:off x="4621462" y="1119199"/>
            <a:ext cx="4339207" cy="3874959"/>
          </a:xfrm>
          <a:prstGeom prst="rect">
            <a:avLst/>
          </a:prstGeom>
          <a:ln w="12700">
            <a:miter lim="400000"/>
          </a:ln>
        </p:spPr>
      </p:pic>
      <p:pic>
        <p:nvPicPr>
          <p:cNvPr id="12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354966" y="600404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21" fill="hold"/>
                                        <p:tgtEl>
                                          <p:spTgt spid="1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2" descr="Picture 2"/>
          <p:cNvPicPr>
            <a:picLocks noChangeAspect="1"/>
          </p:cNvPicPr>
          <p:nvPr/>
        </p:nvPicPr>
        <p:blipFill>
          <a:blip r:embed="rId4"/>
          <a:stretch>
            <a:fillRect/>
          </a:stretch>
        </p:blipFill>
        <p:spPr>
          <a:xfrm>
            <a:off x="2300288" y="188912"/>
            <a:ext cx="4541838" cy="6480177"/>
          </a:xfrm>
          <a:prstGeom prst="rect">
            <a:avLst/>
          </a:prstGeom>
          <a:ln w="12700">
            <a:miter lim="400000"/>
          </a:ln>
        </p:spPr>
      </p:pic>
      <p:sp>
        <p:nvSpPr>
          <p:cNvPr id="127" name="Title 1"/>
          <p:cNvSpPr txBox="1">
            <a:spLocks noGrp="1"/>
          </p:cNvSpPr>
          <p:nvPr>
            <p:ph type="title"/>
          </p:nvPr>
        </p:nvSpPr>
        <p:spPr>
          <a:xfrm>
            <a:off x="1299850" y="188911"/>
            <a:ext cx="7715199" cy="685703"/>
          </a:xfrm>
          <a:prstGeom prst="rect">
            <a:avLst/>
          </a:prstGeom>
        </p:spPr>
        <p:txBody>
          <a:bodyPr/>
          <a:lstStyle/>
          <a:p>
            <a:pPr defTabSz="713230">
              <a:defRPr sz="2100"/>
            </a:pPr>
            <a:br/>
            <a:r>
              <a:rPr b="1" u="sng"/>
              <a:t>Mental, Emotional, Social and Physical Wellbeing</a:t>
            </a:r>
          </a:p>
        </p:txBody>
      </p:sp>
      <p:sp>
        <p:nvSpPr>
          <p:cNvPr id="128" name="Text Placeholder 3"/>
          <p:cNvSpPr txBox="1">
            <a:spLocks noGrp="1"/>
          </p:cNvSpPr>
          <p:nvPr>
            <p:ph type="body" sz="quarter" idx="1"/>
          </p:nvPr>
        </p:nvSpPr>
        <p:spPr>
          <a:xfrm>
            <a:off x="457200" y="1535112"/>
            <a:ext cx="4040188" cy="639765"/>
          </a:xfrm>
          <a:prstGeom prst="rect">
            <a:avLst/>
          </a:prstGeom>
        </p:spPr>
        <p:txBody>
          <a:bodyPr/>
          <a:lstStyle>
            <a:lvl1pPr>
              <a:defRPr u="sng"/>
            </a:lvl1pPr>
          </a:lstStyle>
          <a:p>
            <a:r>
              <a:t>What we do:</a:t>
            </a:r>
          </a:p>
        </p:txBody>
      </p:sp>
      <p:sp>
        <p:nvSpPr>
          <p:cNvPr id="129" name="Content Placeholder 2"/>
          <p:cNvSpPr txBox="1"/>
          <p:nvPr/>
        </p:nvSpPr>
        <p:spPr>
          <a:xfrm>
            <a:off x="502918" y="2492893"/>
            <a:ext cx="3948752" cy="3633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400"/>
            </a:pPr>
            <a:r>
              <a:t>Pastoral support</a:t>
            </a:r>
          </a:p>
          <a:p>
            <a:pPr marL="342900" indent="-342900">
              <a:spcBef>
                <a:spcPts val="500"/>
              </a:spcBef>
              <a:buSzPct val="100000"/>
              <a:buFont typeface="Arial"/>
              <a:buChar char="•"/>
              <a:defRPr sz="2400"/>
            </a:pPr>
            <a:r>
              <a:t>Mental Health supports</a:t>
            </a:r>
          </a:p>
          <a:p>
            <a:pPr marL="342900" indent="-342900">
              <a:spcBef>
                <a:spcPts val="500"/>
              </a:spcBef>
              <a:buSzPct val="100000"/>
              <a:buFont typeface="Arial"/>
              <a:buChar char="•"/>
              <a:defRPr sz="2400"/>
            </a:pPr>
            <a:r>
              <a:t>PSE lessons</a:t>
            </a:r>
          </a:p>
          <a:p>
            <a:pPr marL="342900" indent="-342900">
              <a:spcBef>
                <a:spcPts val="500"/>
              </a:spcBef>
              <a:buSzPct val="100000"/>
              <a:buFont typeface="Arial"/>
              <a:buChar char="•"/>
              <a:defRPr sz="2400"/>
            </a:pPr>
            <a:r>
              <a:t>Targeted Groupwork</a:t>
            </a:r>
          </a:p>
        </p:txBody>
      </p:sp>
      <p:sp>
        <p:nvSpPr>
          <p:cNvPr id="130" name="Text Placeholder 4"/>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500"/>
              </a:spcBef>
              <a:buSzTx/>
              <a:buNone/>
              <a:defRPr sz="2400" b="1"/>
            </a:lvl1pPr>
          </a:lstStyle>
          <a:p>
            <a:r>
              <a:t>How you could support us:</a:t>
            </a:r>
          </a:p>
        </p:txBody>
      </p:sp>
      <p:sp>
        <p:nvSpPr>
          <p:cNvPr id="131" name="Content Placeholder 5"/>
          <p:cNvSpPr txBox="1"/>
          <p:nvPr/>
        </p:nvSpPr>
        <p:spPr>
          <a:xfrm>
            <a:off x="4690745" y="2492893"/>
            <a:ext cx="3950335" cy="3633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400" u="sng">
                <a:solidFill>
                  <a:srgbClr val="0000FF"/>
                </a:solidFill>
                <a:uFill>
                  <a:solidFill>
                    <a:srgbClr val="0000FF"/>
                  </a:solidFill>
                </a:uFill>
              </a:defRPr>
            </a:pPr>
            <a:r>
              <a:rPr>
                <a:hlinkClick r:id="rId5"/>
              </a:rPr>
              <a:t>www.samh.org.uk</a:t>
            </a:r>
            <a:r>
              <a:rPr u="none">
                <a:solidFill>
                  <a:srgbClr val="000000"/>
                </a:solidFill>
                <a:uFillTx/>
              </a:rPr>
              <a:t> </a:t>
            </a:r>
          </a:p>
        </p:txBody>
      </p:sp>
      <p:pic>
        <p:nvPicPr>
          <p:cNvPr id="132" name="Content Placeholder 2" descr="Content Placeholder 2"/>
          <p:cNvPicPr>
            <a:picLocks noChangeAspect="1"/>
          </p:cNvPicPr>
          <p:nvPr/>
        </p:nvPicPr>
        <p:blipFill>
          <a:blip r:embed="rId6"/>
          <a:stretch>
            <a:fillRect/>
          </a:stretch>
        </p:blipFill>
        <p:spPr>
          <a:xfrm>
            <a:off x="251518" y="188912"/>
            <a:ext cx="865431" cy="1170091"/>
          </a:xfrm>
          <a:prstGeom prst="rect">
            <a:avLst/>
          </a:prstGeom>
          <a:ln w="12700">
            <a:miter lim="400000"/>
          </a:ln>
        </p:spPr>
      </p:pic>
      <p:pic>
        <p:nvPicPr>
          <p:cNvPr id="133" name="Picture 6" descr="Picture 6"/>
          <p:cNvPicPr>
            <a:picLocks noChangeAspect="1"/>
          </p:cNvPicPr>
          <p:nvPr/>
        </p:nvPicPr>
        <p:blipFill>
          <a:blip r:embed="rId7"/>
          <a:stretch>
            <a:fillRect/>
          </a:stretch>
        </p:blipFill>
        <p:spPr>
          <a:xfrm>
            <a:off x="4283967" y="3212975"/>
            <a:ext cx="4420838" cy="2065814"/>
          </a:xfrm>
          <a:prstGeom prst="rect">
            <a:avLst/>
          </a:prstGeom>
          <a:ln w="12700">
            <a:miter lim="400000"/>
          </a:ln>
        </p:spPr>
      </p:pic>
      <p:pic>
        <p:nvPicPr>
          <p:cNvPr id="13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1815412" y="513690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98" fill="hold"/>
                                        <p:tgtEl>
                                          <p:spTgt spid="1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2" descr="Picture 2"/>
          <p:cNvPicPr>
            <a:picLocks noChangeAspect="1"/>
          </p:cNvPicPr>
          <p:nvPr/>
        </p:nvPicPr>
        <p:blipFill>
          <a:blip r:embed="rId4"/>
          <a:stretch>
            <a:fillRect/>
          </a:stretch>
        </p:blipFill>
        <p:spPr>
          <a:xfrm>
            <a:off x="2300288" y="188912"/>
            <a:ext cx="4541838" cy="6480177"/>
          </a:xfrm>
          <a:prstGeom prst="rect">
            <a:avLst/>
          </a:prstGeom>
          <a:ln w="12700">
            <a:miter lim="400000"/>
          </a:ln>
        </p:spPr>
      </p:pic>
      <p:sp>
        <p:nvSpPr>
          <p:cNvPr id="137" name="Title 1"/>
          <p:cNvSpPr txBox="1">
            <a:spLocks noGrp="1"/>
          </p:cNvSpPr>
          <p:nvPr>
            <p:ph type="title"/>
          </p:nvPr>
        </p:nvSpPr>
        <p:spPr>
          <a:xfrm>
            <a:off x="1299850" y="274638"/>
            <a:ext cx="7386950" cy="685699"/>
          </a:xfrm>
          <a:prstGeom prst="rect">
            <a:avLst/>
          </a:prstGeom>
        </p:spPr>
        <p:txBody>
          <a:bodyPr>
            <a:normAutofit fontScale="90000"/>
          </a:bodyPr>
          <a:lstStyle/>
          <a:p>
            <a:pPr defTabSz="448055">
              <a:defRPr sz="1300"/>
            </a:pPr>
            <a:br>
              <a:rPr dirty="0"/>
            </a:br>
            <a:r>
              <a:rPr sz="1800" b="1" u="sng" dirty="0"/>
              <a:t>Planning for Choices and Change</a:t>
            </a:r>
            <a:br>
              <a:rPr b="1" u="sng" dirty="0"/>
            </a:br>
            <a:endParaRPr b="1" u="sng" dirty="0"/>
          </a:p>
        </p:txBody>
      </p:sp>
      <p:sp>
        <p:nvSpPr>
          <p:cNvPr id="138" name="Text Placeholder 3"/>
          <p:cNvSpPr txBox="1">
            <a:spLocks noGrp="1"/>
          </p:cNvSpPr>
          <p:nvPr>
            <p:ph type="body" sz="quarter" idx="1"/>
          </p:nvPr>
        </p:nvSpPr>
        <p:spPr>
          <a:xfrm>
            <a:off x="434423" y="1412775"/>
            <a:ext cx="4040188" cy="639765"/>
          </a:xfrm>
          <a:prstGeom prst="rect">
            <a:avLst/>
          </a:prstGeom>
        </p:spPr>
        <p:txBody>
          <a:bodyPr/>
          <a:lstStyle/>
          <a:p>
            <a:r>
              <a:t>What we do:</a:t>
            </a:r>
          </a:p>
        </p:txBody>
      </p:sp>
      <p:sp>
        <p:nvSpPr>
          <p:cNvPr id="139" name="Content Placeholder 2"/>
          <p:cNvSpPr txBox="1"/>
          <p:nvPr/>
        </p:nvSpPr>
        <p:spPr>
          <a:xfrm>
            <a:off x="502918" y="2492893"/>
            <a:ext cx="3948752" cy="3633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lnSpc>
                <a:spcPct val="90000"/>
              </a:lnSpc>
              <a:spcBef>
                <a:spcPts val="500"/>
              </a:spcBef>
              <a:buSzPct val="100000"/>
              <a:buFont typeface="Arial"/>
              <a:buChar char="•"/>
              <a:defRPr sz="2400"/>
            </a:pPr>
            <a:r>
              <a:t>Links with SDS</a:t>
            </a:r>
          </a:p>
          <a:p>
            <a:pPr marL="342900" indent="-342900">
              <a:lnSpc>
                <a:spcPct val="90000"/>
              </a:lnSpc>
              <a:spcBef>
                <a:spcPts val="500"/>
              </a:spcBef>
              <a:buSzPct val="100000"/>
              <a:buFont typeface="Arial"/>
              <a:buChar char="•"/>
              <a:defRPr sz="2400"/>
            </a:pPr>
            <a:r>
              <a:t>1 to 1 interviews</a:t>
            </a:r>
          </a:p>
          <a:p>
            <a:pPr marL="342900" indent="-342900">
              <a:lnSpc>
                <a:spcPct val="90000"/>
              </a:lnSpc>
              <a:spcBef>
                <a:spcPts val="500"/>
              </a:spcBef>
              <a:buSzPct val="100000"/>
              <a:buFont typeface="Arial"/>
              <a:buChar char="•"/>
              <a:defRPr sz="2400"/>
            </a:pPr>
            <a:r>
              <a:t>PSE lessons</a:t>
            </a:r>
          </a:p>
          <a:p>
            <a:pPr marL="342900" indent="-342900">
              <a:lnSpc>
                <a:spcPct val="90000"/>
              </a:lnSpc>
              <a:spcBef>
                <a:spcPts val="500"/>
              </a:spcBef>
              <a:buSzPct val="100000"/>
              <a:buFont typeface="Arial"/>
              <a:buChar char="•"/>
              <a:defRPr sz="2400"/>
            </a:pPr>
            <a:r>
              <a:t>College/UCAS application support</a:t>
            </a:r>
          </a:p>
          <a:p>
            <a:pPr marL="342900" indent="-342900">
              <a:lnSpc>
                <a:spcPct val="90000"/>
              </a:lnSpc>
              <a:spcBef>
                <a:spcPts val="500"/>
              </a:spcBef>
              <a:buSzPct val="100000"/>
              <a:buFont typeface="Arial"/>
              <a:buChar char="•"/>
              <a:defRPr sz="2400"/>
            </a:pPr>
            <a:r>
              <a:t>Option choice interviews</a:t>
            </a:r>
          </a:p>
          <a:p>
            <a:pPr marL="342900" indent="-342900">
              <a:lnSpc>
                <a:spcPct val="90000"/>
              </a:lnSpc>
              <a:spcBef>
                <a:spcPts val="500"/>
              </a:spcBef>
              <a:buSzPct val="100000"/>
              <a:buFont typeface="Arial"/>
              <a:buChar char="•"/>
              <a:defRPr sz="2400"/>
            </a:pPr>
            <a:r>
              <a:t>2</a:t>
            </a:r>
            <a:r>
              <a:rPr baseline="30000"/>
              <a:t>nd</a:t>
            </a:r>
            <a:r>
              <a:t> highest in GCC for positive destinations, only behind the Gaelic School.</a:t>
            </a:r>
          </a:p>
        </p:txBody>
      </p:sp>
      <p:sp>
        <p:nvSpPr>
          <p:cNvPr id="140" name="Text Placeholder 4"/>
          <p:cNvSpPr>
            <a:spLocks noGrp="1"/>
          </p:cNvSpPr>
          <p:nvPr>
            <p:ph type="body" idx="21"/>
          </p:nvPr>
        </p:nvSpPr>
        <p:spPr>
          <a:xfrm>
            <a:off x="4596052" y="1412775"/>
            <a:ext cx="4041777" cy="639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500"/>
              </a:spcBef>
              <a:buSzTx/>
              <a:buNone/>
              <a:defRPr sz="2400" b="1"/>
            </a:lvl1pPr>
          </a:lstStyle>
          <a:p>
            <a:r>
              <a:t>How you could support us:</a:t>
            </a:r>
          </a:p>
        </p:txBody>
      </p:sp>
      <p:sp>
        <p:nvSpPr>
          <p:cNvPr id="141" name="Content Placeholder 5"/>
          <p:cNvSpPr txBox="1"/>
          <p:nvPr/>
        </p:nvSpPr>
        <p:spPr>
          <a:xfrm>
            <a:off x="4690745" y="2492893"/>
            <a:ext cx="3950335" cy="3633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400"/>
            </a:pPr>
            <a:r>
              <a:t>Discuss options with young person</a:t>
            </a:r>
          </a:p>
          <a:p>
            <a:pPr marL="342900" indent="-342900">
              <a:spcBef>
                <a:spcPts val="500"/>
              </a:spcBef>
              <a:buSzPct val="100000"/>
              <a:buFont typeface="Arial"/>
              <a:buChar char="•"/>
              <a:defRPr sz="2400"/>
            </a:pPr>
            <a:r>
              <a:t>Contact PT Pastoral care with any questions or concerns</a:t>
            </a:r>
          </a:p>
          <a:p>
            <a:pPr marL="342900" indent="-342900">
              <a:spcBef>
                <a:spcPts val="500"/>
              </a:spcBef>
              <a:buSzPct val="100000"/>
              <a:buFont typeface="Arial"/>
              <a:buChar char="•"/>
              <a:defRPr sz="2400" u="sng">
                <a:solidFill>
                  <a:srgbClr val="0000FF"/>
                </a:solidFill>
                <a:uFill>
                  <a:solidFill>
                    <a:srgbClr val="0000FF"/>
                  </a:solidFill>
                </a:uFill>
              </a:defRPr>
            </a:pPr>
            <a:r>
              <a:rPr>
                <a:hlinkClick r:id="rId5"/>
              </a:rPr>
              <a:t>www.myworldofwork.co.uk</a:t>
            </a:r>
            <a:r>
              <a:rPr u="none">
                <a:solidFill>
                  <a:srgbClr val="000000"/>
                </a:solidFill>
                <a:uFillTx/>
              </a:rPr>
              <a:t> </a:t>
            </a:r>
          </a:p>
        </p:txBody>
      </p:sp>
      <p:pic>
        <p:nvPicPr>
          <p:cNvPr id="142" name="Content Placeholder 2" descr="Content Placeholder 2"/>
          <p:cNvPicPr>
            <a:picLocks noChangeAspect="1"/>
          </p:cNvPicPr>
          <p:nvPr/>
        </p:nvPicPr>
        <p:blipFill>
          <a:blip r:embed="rId6"/>
          <a:stretch>
            <a:fillRect/>
          </a:stretch>
        </p:blipFill>
        <p:spPr>
          <a:xfrm>
            <a:off x="434421" y="375293"/>
            <a:ext cx="865431" cy="1170088"/>
          </a:xfrm>
          <a:prstGeom prst="rect">
            <a:avLst/>
          </a:prstGeom>
          <a:ln w="12700">
            <a:miter lim="400000"/>
          </a:ln>
        </p:spPr>
      </p:pic>
      <p:pic>
        <p:nvPicPr>
          <p:cNvPr id="143" name="Picture 6" descr="Picture 6"/>
          <p:cNvPicPr>
            <a:picLocks noChangeAspect="1"/>
          </p:cNvPicPr>
          <p:nvPr/>
        </p:nvPicPr>
        <p:blipFill>
          <a:blip r:embed="rId7"/>
          <a:stretch>
            <a:fillRect/>
          </a:stretch>
        </p:blipFill>
        <p:spPr>
          <a:xfrm>
            <a:off x="5076056" y="5115995"/>
            <a:ext cx="2886481" cy="1247952"/>
          </a:xfrm>
          <a:prstGeom prst="rect">
            <a:avLst/>
          </a:prstGeom>
          <a:ln w="12700">
            <a:miter lim="400000"/>
          </a:ln>
        </p:spPr>
      </p:pic>
      <p:pic>
        <p:nvPicPr>
          <p:cNvPr id="14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7109520" y="51724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95" fill="hold"/>
                                        <p:tgtEl>
                                          <p:spTgt spid="1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2" descr="Picture 2"/>
          <p:cNvPicPr>
            <a:picLocks noChangeAspect="1"/>
          </p:cNvPicPr>
          <p:nvPr/>
        </p:nvPicPr>
        <p:blipFill>
          <a:blip r:embed="rId4"/>
          <a:stretch>
            <a:fillRect/>
          </a:stretch>
        </p:blipFill>
        <p:spPr>
          <a:xfrm>
            <a:off x="2300288" y="188912"/>
            <a:ext cx="4541838" cy="6480177"/>
          </a:xfrm>
          <a:prstGeom prst="rect">
            <a:avLst/>
          </a:prstGeom>
          <a:ln w="12700">
            <a:miter lim="400000"/>
          </a:ln>
        </p:spPr>
      </p:pic>
      <p:sp>
        <p:nvSpPr>
          <p:cNvPr id="147" name="Title 1"/>
          <p:cNvSpPr txBox="1">
            <a:spLocks noGrp="1"/>
          </p:cNvSpPr>
          <p:nvPr>
            <p:ph type="title"/>
          </p:nvPr>
        </p:nvSpPr>
        <p:spPr>
          <a:xfrm>
            <a:off x="1299850" y="274638"/>
            <a:ext cx="7386950" cy="685699"/>
          </a:xfrm>
          <a:prstGeom prst="rect">
            <a:avLst/>
          </a:prstGeom>
        </p:spPr>
        <p:txBody>
          <a:bodyPr>
            <a:normAutofit fontScale="90000"/>
          </a:bodyPr>
          <a:lstStyle/>
          <a:p>
            <a:pPr defTabSz="448055">
              <a:defRPr sz="1300"/>
            </a:pPr>
            <a:br>
              <a:rPr dirty="0"/>
            </a:br>
            <a:r>
              <a:rPr sz="2400" b="1" u="sng" dirty="0"/>
              <a:t>Physical education, physical activity and sport</a:t>
            </a:r>
            <a:br>
              <a:rPr b="1" dirty="0"/>
            </a:br>
            <a:endParaRPr b="1" dirty="0"/>
          </a:p>
        </p:txBody>
      </p:sp>
      <p:sp>
        <p:nvSpPr>
          <p:cNvPr id="148" name="Text Placeholder 3"/>
          <p:cNvSpPr txBox="1">
            <a:spLocks noGrp="1"/>
          </p:cNvSpPr>
          <p:nvPr>
            <p:ph type="body" sz="quarter" idx="1"/>
          </p:nvPr>
        </p:nvSpPr>
        <p:spPr>
          <a:xfrm>
            <a:off x="454314" y="1412775"/>
            <a:ext cx="4040188" cy="639765"/>
          </a:xfrm>
          <a:prstGeom prst="rect">
            <a:avLst/>
          </a:prstGeom>
        </p:spPr>
        <p:txBody>
          <a:bodyPr/>
          <a:lstStyle/>
          <a:p>
            <a:r>
              <a:t>What we do</a:t>
            </a:r>
          </a:p>
        </p:txBody>
      </p:sp>
      <p:sp>
        <p:nvSpPr>
          <p:cNvPr id="149" name="Content Placeholder 2"/>
          <p:cNvSpPr txBox="1"/>
          <p:nvPr/>
        </p:nvSpPr>
        <p:spPr>
          <a:xfrm>
            <a:off x="502642" y="2132857"/>
            <a:ext cx="3948752" cy="4392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200"/>
            </a:pPr>
            <a:r>
              <a:t>Additional periods of PE plus our masterclass programme</a:t>
            </a:r>
          </a:p>
          <a:p>
            <a:pPr marL="342900" indent="-342900">
              <a:spcBef>
                <a:spcPts val="500"/>
              </a:spcBef>
              <a:buSzPct val="100000"/>
              <a:buFont typeface="Arial"/>
              <a:buChar char="•"/>
              <a:defRPr sz="2200"/>
            </a:pPr>
            <a:r>
              <a:t>Fitness Testing</a:t>
            </a:r>
          </a:p>
          <a:p>
            <a:pPr marL="342900" indent="-342900">
              <a:spcBef>
                <a:spcPts val="500"/>
              </a:spcBef>
              <a:buSzPct val="100000"/>
              <a:buFont typeface="Arial"/>
              <a:buChar char="•"/>
              <a:defRPr sz="2200"/>
            </a:pPr>
            <a:r>
              <a:t>Fitness, athletics and cross country blocks of activity</a:t>
            </a:r>
          </a:p>
          <a:p>
            <a:pPr marL="342900" indent="-342900">
              <a:spcBef>
                <a:spcPts val="500"/>
              </a:spcBef>
              <a:buSzPct val="100000"/>
              <a:buFont typeface="Arial"/>
              <a:buChar char="•"/>
              <a:defRPr sz="2200"/>
            </a:pPr>
            <a:r>
              <a:t>Personalisation and choice of activities. </a:t>
            </a:r>
          </a:p>
          <a:p>
            <a:pPr marL="342900" indent="-342900">
              <a:spcBef>
                <a:spcPts val="500"/>
              </a:spcBef>
              <a:buSzPct val="100000"/>
              <a:buFont typeface="Arial"/>
              <a:buChar char="•"/>
              <a:defRPr sz="2200"/>
            </a:pPr>
            <a:r>
              <a:t>Investment in new equipment</a:t>
            </a:r>
          </a:p>
          <a:p>
            <a:pPr marL="342900" indent="-342900">
              <a:spcBef>
                <a:spcPts val="500"/>
              </a:spcBef>
              <a:buSzPct val="100000"/>
              <a:buFont typeface="Arial"/>
              <a:buChar char="•"/>
              <a:defRPr sz="2200"/>
            </a:pPr>
            <a:r>
              <a:t>Lunchtime and after school clubs </a:t>
            </a:r>
          </a:p>
        </p:txBody>
      </p:sp>
      <p:sp>
        <p:nvSpPr>
          <p:cNvPr id="150" name="Text Placeholder 4"/>
          <p:cNvSpPr>
            <a:spLocks noGrp="1"/>
          </p:cNvSpPr>
          <p:nvPr>
            <p:ph type="body" idx="21"/>
          </p:nvPr>
        </p:nvSpPr>
        <p:spPr>
          <a:xfrm>
            <a:off x="4631625" y="1412775"/>
            <a:ext cx="4041777" cy="639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500"/>
              </a:spcBef>
              <a:buSzTx/>
              <a:buNone/>
              <a:defRPr sz="2400" b="1"/>
            </a:lvl1pPr>
          </a:lstStyle>
          <a:p>
            <a:r>
              <a:t>How you could support us</a:t>
            </a:r>
          </a:p>
        </p:txBody>
      </p:sp>
      <p:sp>
        <p:nvSpPr>
          <p:cNvPr id="151" name="Content Placeholder 5"/>
          <p:cNvSpPr txBox="1"/>
          <p:nvPr/>
        </p:nvSpPr>
        <p:spPr>
          <a:xfrm>
            <a:off x="5145528" y="2061123"/>
            <a:ext cx="3950337" cy="4464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a:spcBef>
                <a:spcPts val="500"/>
              </a:spcBef>
              <a:buSzPct val="100000"/>
              <a:buFont typeface="Arial"/>
              <a:buChar char="•"/>
              <a:defRPr sz="2200"/>
            </a:pPr>
            <a:r>
              <a:t>Check PE kit. </a:t>
            </a:r>
          </a:p>
          <a:p>
            <a:pPr marL="342900" indent="-342900">
              <a:spcBef>
                <a:spcPts val="500"/>
              </a:spcBef>
              <a:buSzPct val="100000"/>
              <a:buFont typeface="Arial"/>
              <a:buChar char="•"/>
              <a:defRPr sz="2200"/>
            </a:pPr>
            <a:r>
              <a:t>Encourage your young person to join extra curricular clubs</a:t>
            </a:r>
          </a:p>
          <a:p>
            <a:pPr marL="342900" indent="-342900">
              <a:spcBef>
                <a:spcPts val="500"/>
              </a:spcBef>
              <a:buSzPct val="100000"/>
              <a:buFont typeface="Arial"/>
              <a:buChar char="•"/>
              <a:defRPr sz="2200"/>
            </a:pPr>
            <a:r>
              <a:t>Encourage your young person to join clubs outwith school</a:t>
            </a:r>
          </a:p>
          <a:p>
            <a:pPr marL="342900" indent="-342900">
              <a:spcBef>
                <a:spcPts val="500"/>
              </a:spcBef>
              <a:buSzPct val="100000"/>
              <a:buFont typeface="Arial"/>
              <a:buChar char="•"/>
              <a:defRPr sz="2200"/>
            </a:pPr>
            <a:r>
              <a:t>Family fitness</a:t>
            </a:r>
          </a:p>
          <a:p>
            <a:pPr marL="342900" indent="-342900">
              <a:spcBef>
                <a:spcPts val="500"/>
              </a:spcBef>
              <a:buSzPct val="100000"/>
              <a:buFont typeface="Arial"/>
              <a:buChar char="•"/>
              <a:defRPr sz="2200"/>
            </a:pPr>
            <a:r>
              <a:t>Screen time</a:t>
            </a:r>
          </a:p>
        </p:txBody>
      </p:sp>
      <p:pic>
        <p:nvPicPr>
          <p:cNvPr id="152" name="Content Placeholder 2" descr="Content Placeholder 2"/>
          <p:cNvPicPr>
            <a:picLocks noChangeAspect="1"/>
          </p:cNvPicPr>
          <p:nvPr/>
        </p:nvPicPr>
        <p:blipFill>
          <a:blip r:embed="rId5"/>
          <a:stretch>
            <a:fillRect/>
          </a:stretch>
        </p:blipFill>
        <p:spPr>
          <a:xfrm>
            <a:off x="434421" y="375293"/>
            <a:ext cx="865431" cy="1170088"/>
          </a:xfrm>
          <a:prstGeom prst="rect">
            <a:avLst/>
          </a:prstGeom>
          <a:ln w="12700">
            <a:miter lim="400000"/>
          </a:ln>
        </p:spPr>
      </p:pic>
      <p:pic>
        <p:nvPicPr>
          <p:cNvPr id="15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283975" y="588741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843"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2" descr="Picture 2"/>
          <p:cNvPicPr>
            <a:picLocks noChangeAspect="1"/>
          </p:cNvPicPr>
          <p:nvPr/>
        </p:nvPicPr>
        <p:blipFill>
          <a:blip r:embed="rId4"/>
          <a:stretch>
            <a:fillRect/>
          </a:stretch>
        </p:blipFill>
        <p:spPr>
          <a:xfrm>
            <a:off x="2300288" y="188912"/>
            <a:ext cx="4541838" cy="6480177"/>
          </a:xfrm>
          <a:prstGeom prst="rect">
            <a:avLst/>
          </a:prstGeom>
          <a:ln w="12700">
            <a:miter lim="400000"/>
          </a:ln>
        </p:spPr>
      </p:pic>
      <p:sp>
        <p:nvSpPr>
          <p:cNvPr id="156" name="Title 1"/>
          <p:cNvSpPr txBox="1">
            <a:spLocks noGrp="1"/>
          </p:cNvSpPr>
          <p:nvPr>
            <p:ph type="title"/>
          </p:nvPr>
        </p:nvSpPr>
        <p:spPr>
          <a:xfrm>
            <a:off x="1299850" y="274638"/>
            <a:ext cx="7386950" cy="685699"/>
          </a:xfrm>
          <a:prstGeom prst="rect">
            <a:avLst/>
          </a:prstGeom>
        </p:spPr>
        <p:txBody>
          <a:bodyPr>
            <a:normAutofit fontScale="90000"/>
          </a:bodyPr>
          <a:lstStyle/>
          <a:p>
            <a:pPr defTabSz="448055">
              <a:defRPr sz="1300"/>
            </a:pPr>
            <a:br>
              <a:rPr dirty="0"/>
            </a:br>
            <a:r>
              <a:rPr sz="3200" b="1" u="sng" dirty="0"/>
              <a:t>Food and health</a:t>
            </a:r>
            <a:br>
              <a:rPr b="1" dirty="0"/>
            </a:br>
            <a:endParaRPr b="1" dirty="0"/>
          </a:p>
        </p:txBody>
      </p:sp>
      <p:sp>
        <p:nvSpPr>
          <p:cNvPr id="157" name="Text Placeholder 3"/>
          <p:cNvSpPr txBox="1">
            <a:spLocks noGrp="1"/>
          </p:cNvSpPr>
          <p:nvPr>
            <p:ph type="body" sz="quarter" idx="1"/>
          </p:nvPr>
        </p:nvSpPr>
        <p:spPr>
          <a:xfrm>
            <a:off x="434423" y="1340766"/>
            <a:ext cx="4040188" cy="639766"/>
          </a:xfrm>
          <a:prstGeom prst="rect">
            <a:avLst/>
          </a:prstGeom>
        </p:spPr>
        <p:txBody>
          <a:bodyPr/>
          <a:lstStyle/>
          <a:p>
            <a:r>
              <a:t>What we do</a:t>
            </a:r>
          </a:p>
        </p:txBody>
      </p:sp>
      <p:sp>
        <p:nvSpPr>
          <p:cNvPr id="158" name="Content Placeholder 2"/>
          <p:cNvSpPr txBox="1"/>
          <p:nvPr/>
        </p:nvSpPr>
        <p:spPr>
          <a:xfrm>
            <a:off x="225232" y="2060849"/>
            <a:ext cx="4226436" cy="4536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36041" indent="-336041" defTabSz="896111">
              <a:lnSpc>
                <a:spcPct val="81000"/>
              </a:lnSpc>
              <a:spcBef>
                <a:spcPts val="300"/>
              </a:spcBef>
              <a:buSzPct val="100000"/>
              <a:buFont typeface="Arial"/>
              <a:buChar char="•"/>
              <a:defRPr sz="1900"/>
            </a:pPr>
            <a:r>
              <a:t>In HE, PE, PSE and Science we teach:</a:t>
            </a:r>
          </a:p>
          <a:p>
            <a:pPr marL="728091" lvl="1" indent="-280034" defTabSz="896111">
              <a:lnSpc>
                <a:spcPct val="81000"/>
              </a:lnSpc>
              <a:spcBef>
                <a:spcPts val="300"/>
              </a:spcBef>
              <a:buSzPct val="100000"/>
              <a:buFont typeface="Arial"/>
              <a:buChar char="•"/>
              <a:defRPr sz="1600"/>
            </a:pPr>
            <a:r>
              <a:t>Nutrition basics </a:t>
            </a:r>
          </a:p>
          <a:p>
            <a:pPr marL="728091" lvl="1" indent="-280034" defTabSz="896111">
              <a:lnSpc>
                <a:spcPct val="81000"/>
              </a:lnSpc>
              <a:spcBef>
                <a:spcPts val="300"/>
              </a:spcBef>
              <a:buSzPct val="100000"/>
              <a:buFont typeface="Arial"/>
              <a:buChar char="•"/>
              <a:defRPr sz="1600"/>
            </a:pPr>
            <a:r>
              <a:t>How to cook healthy meals</a:t>
            </a:r>
          </a:p>
          <a:p>
            <a:pPr marL="728091" lvl="1" indent="-280034" defTabSz="896111">
              <a:lnSpc>
                <a:spcPct val="81000"/>
              </a:lnSpc>
              <a:spcBef>
                <a:spcPts val="300"/>
              </a:spcBef>
              <a:buSzPct val="100000"/>
              <a:buFont typeface="Arial"/>
              <a:buChar char="•"/>
              <a:defRPr sz="1600"/>
            </a:pPr>
            <a:r>
              <a:t>Food Safety and labelling </a:t>
            </a:r>
          </a:p>
          <a:p>
            <a:pPr marL="728091" lvl="1" indent="-280034" defTabSz="896111">
              <a:lnSpc>
                <a:spcPct val="81000"/>
              </a:lnSpc>
              <a:spcBef>
                <a:spcPts val="300"/>
              </a:spcBef>
              <a:buSzPct val="100000"/>
              <a:buFont typeface="Arial"/>
              <a:buChar char="•"/>
              <a:defRPr sz="1600"/>
            </a:pPr>
            <a:r>
              <a:t>Hydration </a:t>
            </a:r>
          </a:p>
          <a:p>
            <a:pPr marL="728091" lvl="1" indent="-280034" defTabSz="896111">
              <a:lnSpc>
                <a:spcPct val="81000"/>
              </a:lnSpc>
              <a:spcBef>
                <a:spcPts val="300"/>
              </a:spcBef>
              <a:buSzPct val="100000"/>
              <a:buFont typeface="Arial"/>
              <a:buChar char="•"/>
              <a:defRPr sz="1600"/>
            </a:pPr>
            <a:r>
              <a:t>Calorific values and healthy calorie intake</a:t>
            </a:r>
          </a:p>
          <a:p>
            <a:pPr marL="728091" lvl="1" indent="-280034" defTabSz="896111">
              <a:lnSpc>
                <a:spcPct val="81000"/>
              </a:lnSpc>
              <a:spcBef>
                <a:spcPts val="300"/>
              </a:spcBef>
              <a:buSzPct val="100000"/>
              <a:buFont typeface="Arial"/>
              <a:buChar char="•"/>
              <a:defRPr sz="1600"/>
            </a:pPr>
            <a:r>
              <a:t>Foods of the world and food culture</a:t>
            </a:r>
          </a:p>
          <a:p>
            <a:pPr marL="728091" lvl="1" indent="-280034" defTabSz="896111">
              <a:lnSpc>
                <a:spcPct val="81000"/>
              </a:lnSpc>
              <a:spcBef>
                <a:spcPts val="300"/>
              </a:spcBef>
              <a:buSzPct val="100000"/>
              <a:buFont typeface="Arial"/>
              <a:buChar char="•"/>
              <a:defRPr sz="1600"/>
            </a:pPr>
            <a:r>
              <a:t>Food waste and recycling – learning for sustainability</a:t>
            </a:r>
          </a:p>
          <a:p>
            <a:pPr marL="728091" lvl="1" indent="-280034" defTabSz="896111">
              <a:lnSpc>
                <a:spcPct val="81000"/>
              </a:lnSpc>
              <a:spcBef>
                <a:spcPts val="300"/>
              </a:spcBef>
              <a:buSzPct val="100000"/>
              <a:buFont typeface="Arial"/>
              <a:buChar char="•"/>
              <a:defRPr sz="1600"/>
            </a:pPr>
            <a:endParaRPr/>
          </a:p>
          <a:p>
            <a:pPr marL="728091" lvl="1" indent="-280034" defTabSz="896111">
              <a:lnSpc>
                <a:spcPct val="81000"/>
              </a:lnSpc>
              <a:spcBef>
                <a:spcPts val="300"/>
              </a:spcBef>
              <a:buSzPct val="100000"/>
              <a:buFont typeface="Arial"/>
              <a:buChar char="•"/>
              <a:defRPr sz="1600"/>
            </a:pPr>
            <a:r>
              <a:t>Weigh To Go is a free NHS service available for all young people (12-18 year olds) who are overweight or obese, and wish to take positive steps in losing weight and leading a healthier lifestyle. </a:t>
            </a:r>
            <a:r>
              <a:rPr u="sng">
                <a:solidFill>
                  <a:srgbClr val="0000FF"/>
                </a:solidFill>
                <a:uFill>
                  <a:solidFill>
                    <a:srgbClr val="0000FF"/>
                  </a:solidFill>
                </a:uFill>
                <a:hlinkClick r:id="rId5"/>
              </a:rPr>
              <a:t>www.nhsggc.org.uk/weightogo</a:t>
            </a:r>
          </a:p>
        </p:txBody>
      </p:sp>
      <p:sp>
        <p:nvSpPr>
          <p:cNvPr id="159" name="Text Placeholder 4"/>
          <p:cNvSpPr>
            <a:spLocks noGrp="1"/>
          </p:cNvSpPr>
          <p:nvPr>
            <p:ph type="body" idx="21"/>
          </p:nvPr>
        </p:nvSpPr>
        <p:spPr>
          <a:xfrm>
            <a:off x="4599844" y="1340766"/>
            <a:ext cx="4041777" cy="6397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500"/>
              </a:spcBef>
              <a:buSzTx/>
              <a:buNone/>
              <a:defRPr sz="2400" b="1"/>
            </a:lvl1pPr>
          </a:lstStyle>
          <a:p>
            <a:r>
              <a:t>How you could support us</a:t>
            </a:r>
          </a:p>
        </p:txBody>
      </p:sp>
      <p:sp>
        <p:nvSpPr>
          <p:cNvPr id="160" name="Content Placeholder 5"/>
          <p:cNvSpPr txBox="1"/>
          <p:nvPr/>
        </p:nvSpPr>
        <p:spPr>
          <a:xfrm>
            <a:off x="4690745" y="2132857"/>
            <a:ext cx="4084007" cy="4464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1176" indent="-281176" defTabSz="749808">
              <a:spcBef>
                <a:spcPts val="400"/>
              </a:spcBef>
              <a:buSzPct val="100000"/>
              <a:buFont typeface="Arial"/>
              <a:buChar char="•"/>
              <a:defRPr sz="1900"/>
            </a:pPr>
            <a:r>
              <a:t>Involve your young person in the cooking at home</a:t>
            </a:r>
          </a:p>
          <a:p>
            <a:pPr marL="281176" indent="-281176" defTabSz="749808">
              <a:spcBef>
                <a:spcPts val="400"/>
              </a:spcBef>
              <a:buSzPct val="100000"/>
              <a:buFont typeface="Arial"/>
              <a:buChar char="•"/>
              <a:defRPr sz="1900"/>
            </a:pPr>
            <a:r>
              <a:t>Involve them in the shopping for food and the recycling you do at home</a:t>
            </a:r>
          </a:p>
          <a:p>
            <a:pPr marL="281176" indent="-281176" defTabSz="749808">
              <a:spcBef>
                <a:spcPts val="400"/>
              </a:spcBef>
              <a:buSzPct val="100000"/>
              <a:buFont typeface="Arial"/>
              <a:buChar char="•"/>
              <a:defRPr sz="1900"/>
            </a:pPr>
            <a:r>
              <a:t>Monitor what your young person is eating at lunchtimes.</a:t>
            </a:r>
          </a:p>
          <a:p>
            <a:pPr marL="281176" indent="-281176" defTabSz="749808">
              <a:spcBef>
                <a:spcPts val="400"/>
              </a:spcBef>
              <a:buSzPct val="100000"/>
              <a:buFont typeface="Arial"/>
              <a:buChar char="•"/>
              <a:defRPr sz="1900"/>
            </a:pPr>
            <a:r>
              <a:t>Try to cook healthier sit down meals at home.</a:t>
            </a:r>
          </a:p>
          <a:p>
            <a:pPr marL="281176" indent="-281176" defTabSz="749808">
              <a:spcBef>
                <a:spcPts val="400"/>
              </a:spcBef>
              <a:buSzPct val="100000"/>
              <a:buFont typeface="Arial"/>
              <a:buChar char="•"/>
              <a:defRPr sz="1900"/>
            </a:pPr>
            <a:r>
              <a:t>Discuss things like calories and portion size with your young person.</a:t>
            </a:r>
          </a:p>
          <a:p>
            <a:pPr marL="281176" indent="-281176" defTabSz="749808">
              <a:spcBef>
                <a:spcPts val="400"/>
              </a:spcBef>
              <a:buSzPct val="100000"/>
              <a:buFont typeface="Arial"/>
              <a:buChar char="•"/>
              <a:defRPr sz="1900"/>
            </a:pPr>
            <a:r>
              <a:t>Support available </a:t>
            </a:r>
            <a:r>
              <a:rPr u="sng">
                <a:solidFill>
                  <a:srgbClr val="0000FF"/>
                </a:solidFill>
                <a:uFill>
                  <a:solidFill>
                    <a:srgbClr val="0000FF"/>
                  </a:solidFill>
                </a:uFill>
                <a:hlinkClick r:id="rId6"/>
              </a:rPr>
              <a:t>https://www.nhs.uk/live-well/eat-well/</a:t>
            </a:r>
          </a:p>
        </p:txBody>
      </p:sp>
      <p:pic>
        <p:nvPicPr>
          <p:cNvPr id="161" name="Content Placeholder 2" descr="Content Placeholder 2"/>
          <p:cNvPicPr>
            <a:picLocks noChangeAspect="1"/>
          </p:cNvPicPr>
          <p:nvPr/>
        </p:nvPicPr>
        <p:blipFill>
          <a:blip r:embed="rId7"/>
          <a:stretch>
            <a:fillRect/>
          </a:stretch>
        </p:blipFill>
        <p:spPr>
          <a:xfrm>
            <a:off x="434421" y="375293"/>
            <a:ext cx="865431" cy="1170088"/>
          </a:xfrm>
          <a:prstGeom prst="rect">
            <a:avLst/>
          </a:prstGeom>
          <a:ln w="12700">
            <a:miter lim="400000"/>
          </a:ln>
        </p:spPr>
      </p:pic>
      <p:pic>
        <p:nvPicPr>
          <p:cNvPr id="16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243406" y="592291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43"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783</Words>
  <Application>Microsoft Office PowerPoint</Application>
  <PresentationFormat>On-screen Show (4:3)</PresentationFormat>
  <Paragraphs>150</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Verdana</vt:lpstr>
      <vt:lpstr>Office Theme</vt:lpstr>
      <vt:lpstr>Health and Wellbeing  Information session for parents and carers    </vt:lpstr>
      <vt:lpstr>  </vt:lpstr>
      <vt:lpstr>   What is Health and Wellbeing?   </vt:lpstr>
      <vt:lpstr>Monitoring Progress within HWB: </vt:lpstr>
      <vt:lpstr>  </vt:lpstr>
      <vt:lpstr> Mental, Emotional, Social and Physical Wellbeing</vt:lpstr>
      <vt:lpstr> Planning for Choices and Change </vt:lpstr>
      <vt:lpstr> Physical education, physical activity and sport </vt:lpstr>
      <vt:lpstr> Food and health </vt:lpstr>
      <vt:lpstr> Substance Misuse </vt:lpstr>
      <vt:lpstr> Relationships, Sexual Health and Parenthood </vt:lpstr>
      <vt:lpstr>Relationships, Sexual Health and Parenthood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dc:title>
  <dc:creator>Alex Thom</dc:creator>
  <cp:lastModifiedBy>Alex Thom</cp:lastModifiedBy>
  <cp:revision>4</cp:revision>
  <dcterms:modified xsi:type="dcterms:W3CDTF">2020-12-04T13:19:09Z</dcterms:modified>
</cp:coreProperties>
</file>