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62" r:id="rId4"/>
    <p:sldId id="258" r:id="rId5"/>
    <p:sldId id="263" r:id="rId6"/>
    <p:sldId id="259" r:id="rId7"/>
    <p:sldId id="260" r:id="rId8"/>
    <p:sldId id="261" r:id="rId9"/>
    <p:sldId id="264" r:id="rId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5"/>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3"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3.jfif"/><Relationship Id="rId3" Type="http://schemas.openxmlformats.org/officeDocument/2006/relationships/image" Target="../media/image2.png"/><Relationship Id="rId7" Type="http://schemas.openxmlformats.org/officeDocument/2006/relationships/image" Target="../media/image12.jf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fif"/><Relationship Id="rId5" Type="http://schemas.openxmlformats.org/officeDocument/2006/relationships/image" Target="../media/image10.jfif"/><Relationship Id="rId4" Type="http://schemas.openxmlformats.org/officeDocument/2006/relationships/image" Target="../media/image9.jfif"/><Relationship Id="rId9" Type="http://schemas.openxmlformats.org/officeDocument/2006/relationships/image" Target="../media/image14.jf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Picture 2"/>
          <p:cNvPicPr>
            <a:picLocks noChangeAspect="1"/>
          </p:cNvPicPr>
          <p:nvPr/>
        </p:nvPicPr>
        <p:blipFill>
          <a:blip r:embed="rId2"/>
          <a:stretch>
            <a:fillRect/>
          </a:stretch>
        </p:blipFill>
        <p:spPr>
          <a:xfrm>
            <a:off x="2387125" y="377824"/>
            <a:ext cx="4541840" cy="6480177"/>
          </a:xfrm>
          <a:prstGeom prst="rect">
            <a:avLst/>
          </a:prstGeom>
          <a:ln w="12700">
            <a:miter lim="400000"/>
          </a:ln>
        </p:spPr>
      </p:pic>
      <p:sp>
        <p:nvSpPr>
          <p:cNvPr id="95" name="Title 1"/>
          <p:cNvSpPr txBox="1">
            <a:spLocks noGrp="1"/>
          </p:cNvSpPr>
          <p:nvPr>
            <p:ph type="ctrTitle"/>
          </p:nvPr>
        </p:nvSpPr>
        <p:spPr>
          <a:xfrm>
            <a:off x="685799" y="998817"/>
            <a:ext cx="7772401" cy="1439583"/>
          </a:xfrm>
          <a:prstGeom prst="rect">
            <a:avLst/>
          </a:prstGeom>
        </p:spPr>
        <p:txBody>
          <a:bodyPr>
            <a:normAutofit fontScale="90000"/>
          </a:bodyPr>
          <a:lstStyle/>
          <a:p>
            <a:pPr defTabSz="146303">
              <a:defRPr sz="1700"/>
            </a:pPr>
            <a:r>
              <a:rPr lang="en-GB" sz="5400" b="1" dirty="0"/>
              <a:t>House Groups</a:t>
            </a:r>
            <a:br>
              <a:rPr dirty="0"/>
            </a:br>
            <a:br>
              <a:rPr dirty="0"/>
            </a:br>
            <a:br>
              <a:rPr dirty="0"/>
            </a:br>
            <a:r>
              <a:rPr lang="en-GB" sz="2700" dirty="0"/>
              <a:t>King’s Park Secondary School</a:t>
            </a:r>
            <a:br>
              <a:rPr dirty="0"/>
            </a:br>
            <a:endParaRPr dirty="0"/>
          </a:p>
        </p:txBody>
      </p:sp>
      <p:pic>
        <p:nvPicPr>
          <p:cNvPr id="96" name="Content Placeholder 2" descr="Content Placeholder 2"/>
          <p:cNvPicPr>
            <a:picLocks noChangeAspect="1"/>
          </p:cNvPicPr>
          <p:nvPr/>
        </p:nvPicPr>
        <p:blipFill>
          <a:blip r:embed="rId3"/>
          <a:stretch>
            <a:fillRect/>
          </a:stretch>
        </p:blipFill>
        <p:spPr>
          <a:xfrm>
            <a:off x="7772400" y="5186043"/>
            <a:ext cx="865428" cy="1170091"/>
          </a:xfrm>
          <a:prstGeom prst="rect">
            <a:avLst/>
          </a:prstGeom>
          <a:ln w="12700">
            <a:miter lim="400000"/>
          </a:ln>
        </p:spPr>
      </p:pic>
      <p:sp>
        <p:nvSpPr>
          <p:cNvPr id="2" name="Oval 1">
            <a:extLst>
              <a:ext uri="{FF2B5EF4-FFF2-40B4-BE49-F238E27FC236}">
                <a16:creationId xmlns:a16="http://schemas.microsoft.com/office/drawing/2014/main" id="{F33793DA-4FD5-4B44-85A1-228BF4BF4C9B}"/>
              </a:ext>
            </a:extLst>
          </p:cNvPr>
          <p:cNvSpPr/>
          <p:nvPr/>
        </p:nvSpPr>
        <p:spPr>
          <a:xfrm>
            <a:off x="685798" y="4185313"/>
            <a:ext cx="1425223" cy="519345"/>
          </a:xfrm>
          <a:prstGeom prst="ellipse">
            <a:avLst/>
          </a:prstGeom>
          <a:solidFill>
            <a:srgbClr val="00B05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Calibri"/>
              </a:rPr>
              <a:t>Arran</a:t>
            </a:r>
          </a:p>
        </p:txBody>
      </p:sp>
      <p:sp>
        <p:nvSpPr>
          <p:cNvPr id="6" name="Oval 5">
            <a:extLst>
              <a:ext uri="{FF2B5EF4-FFF2-40B4-BE49-F238E27FC236}">
                <a16:creationId xmlns:a16="http://schemas.microsoft.com/office/drawing/2014/main" id="{E9DBA8C5-70B5-46DB-9976-31A1DAAB0F84}"/>
              </a:ext>
            </a:extLst>
          </p:cNvPr>
          <p:cNvSpPr/>
          <p:nvPr/>
        </p:nvSpPr>
        <p:spPr>
          <a:xfrm>
            <a:off x="2655709" y="4185313"/>
            <a:ext cx="1425223" cy="519345"/>
          </a:xfrm>
          <a:prstGeom prst="ellipse">
            <a:avLst/>
          </a:prstGeom>
          <a:solidFill>
            <a:srgbClr val="FFFF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dirty="0"/>
              <a:t>Lewis</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Oval 6">
            <a:extLst>
              <a:ext uri="{FF2B5EF4-FFF2-40B4-BE49-F238E27FC236}">
                <a16:creationId xmlns:a16="http://schemas.microsoft.com/office/drawing/2014/main" id="{BF6A01AF-4AD9-4C88-87AA-1083718D424D}"/>
              </a:ext>
            </a:extLst>
          </p:cNvPr>
          <p:cNvSpPr/>
          <p:nvPr/>
        </p:nvSpPr>
        <p:spPr>
          <a:xfrm>
            <a:off x="4658045" y="4185313"/>
            <a:ext cx="1425223" cy="519345"/>
          </a:xfrm>
          <a:prstGeom prst="ellipse">
            <a:avLst/>
          </a:prstGeom>
          <a:solidFill>
            <a:srgbClr val="00B0F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Calibri"/>
              </a:rPr>
              <a:t>Mull</a:t>
            </a:r>
          </a:p>
        </p:txBody>
      </p:sp>
      <p:sp>
        <p:nvSpPr>
          <p:cNvPr id="8" name="Oval 7">
            <a:extLst>
              <a:ext uri="{FF2B5EF4-FFF2-40B4-BE49-F238E27FC236}">
                <a16:creationId xmlns:a16="http://schemas.microsoft.com/office/drawing/2014/main" id="{77F28673-3814-4DB7-B0C6-7467A479EBE9}"/>
              </a:ext>
            </a:extLst>
          </p:cNvPr>
          <p:cNvSpPr/>
          <p:nvPr/>
        </p:nvSpPr>
        <p:spPr>
          <a:xfrm>
            <a:off x="6660381" y="4185313"/>
            <a:ext cx="1425223" cy="519345"/>
          </a:xfrm>
          <a:prstGeom prst="ellipse">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dirty="0"/>
              <a:t>Skye</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6912526"/>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2800" b="1" u="sng"/>
            </a:pPr>
            <a:r>
              <a:rPr lang="en-GB" sz="2400" dirty="0"/>
              <a:t>Why do we have House Groups?</a:t>
            </a:r>
          </a:p>
          <a:p>
            <a:pPr>
              <a:buSzPct val="100000"/>
              <a:defRPr sz="2600"/>
            </a:pPr>
            <a:endParaRPr lang="en-GB" dirty="0"/>
          </a:p>
          <a:p>
            <a:pPr marL="342900" indent="-342900">
              <a:buSzPct val="100000"/>
              <a:buFont typeface="Arial"/>
              <a:buChar char="•"/>
              <a:defRPr sz="2600"/>
            </a:pPr>
            <a:r>
              <a:rPr lang="en-GB" sz="1500" b="1" dirty="0"/>
              <a:t>Identity </a:t>
            </a:r>
            <a:r>
              <a:rPr lang="en-GB" sz="1500" dirty="0"/>
              <a:t>– House Groups give students and staff an additional identity within the school.  Students and staff should be proud to be part of their House as well as the whole school community as it gives an added sense of belonging.  </a:t>
            </a:r>
          </a:p>
          <a:p>
            <a:pPr>
              <a:buSzPct val="100000"/>
              <a:defRPr sz="2600"/>
            </a:pPr>
            <a:endParaRPr lang="en-GB" sz="1500" dirty="0"/>
          </a:p>
          <a:p>
            <a:pPr marL="342900" indent="-342900">
              <a:buSzPct val="100000"/>
              <a:buFont typeface="Arial"/>
              <a:buChar char="•"/>
              <a:defRPr sz="2600"/>
            </a:pPr>
            <a:r>
              <a:rPr lang="en-GB" sz="1500" b="1" dirty="0"/>
              <a:t>Collaboration (teamwork)</a:t>
            </a:r>
            <a:r>
              <a:rPr lang="en-GB" sz="1500" dirty="0"/>
              <a:t> - One of the main strengths of our House system is giving students of all ages the opportunity to work together, creating a truly cohesive environment and ensuring that age is not a barrier to friendship and collaboration. </a:t>
            </a:r>
          </a:p>
          <a:p>
            <a:pPr marL="342900" indent="-342900">
              <a:buSzPct val="100000"/>
              <a:buFont typeface="Arial"/>
              <a:buChar char="•"/>
              <a:defRPr sz="2600"/>
            </a:pPr>
            <a:endParaRPr lang="en-GB" sz="1500" dirty="0"/>
          </a:p>
          <a:p>
            <a:pPr marL="342900" indent="-342900">
              <a:buSzPct val="100000"/>
              <a:buFont typeface="Arial"/>
              <a:buChar char="•"/>
              <a:defRPr sz="2600"/>
            </a:pPr>
            <a:r>
              <a:rPr lang="en-GB" sz="1500" b="1" dirty="0">
                <a:solidFill>
                  <a:srgbClr val="FF0000"/>
                </a:solidFill>
              </a:rPr>
              <a:t>Competition</a:t>
            </a:r>
            <a:r>
              <a:rPr lang="en-GB" sz="1500" dirty="0"/>
              <a:t> – Competition between Houses is so much fun!  Everyone wants to be part of the most successful House Group – particularly if there is prizes for the winners!   Competition drives all students to improve themselves and to work together with others to achieve success.  </a:t>
            </a:r>
          </a:p>
          <a:p>
            <a:pPr marL="342900" indent="-342900">
              <a:buSzPct val="100000"/>
              <a:buFont typeface="Arial"/>
              <a:buChar char="•"/>
              <a:defRPr sz="2600"/>
            </a:pPr>
            <a:endParaRPr lang="en-GB" sz="1500" dirty="0"/>
          </a:p>
          <a:p>
            <a:pPr marL="342900" indent="-342900">
              <a:buSzPct val="100000"/>
              <a:buFont typeface="Arial"/>
              <a:buChar char="•"/>
              <a:defRPr sz="2600"/>
            </a:pPr>
            <a:r>
              <a:rPr lang="en-GB" sz="1500" b="1" dirty="0"/>
              <a:t>Leadership </a:t>
            </a:r>
            <a:r>
              <a:rPr lang="en-GB" sz="1500" dirty="0"/>
              <a:t>- The House system allows for the promotion of student’s responsibility.  House Captains are appointed in our school and we have an </a:t>
            </a:r>
            <a:r>
              <a:rPr lang="en-GB" sz="1500" dirty="0" err="1"/>
              <a:t>Interhouse</a:t>
            </a:r>
            <a:r>
              <a:rPr lang="en-GB" sz="1500" dirty="0"/>
              <a:t> committee which allows young people to shape our House system.  </a:t>
            </a:r>
          </a:p>
          <a:p>
            <a:pPr marL="342900" indent="-342900">
              <a:buSzPct val="100000"/>
              <a:buFont typeface="Arial"/>
              <a:buChar char="•"/>
              <a:defRPr sz="2600"/>
            </a:pPr>
            <a:endParaRPr lang="en-GB" sz="1500" dirty="0"/>
          </a:p>
          <a:p>
            <a:pPr marL="342900" indent="-342900">
              <a:buSzPct val="100000"/>
              <a:buFont typeface="Arial"/>
              <a:buChar char="•"/>
              <a:defRPr sz="2600"/>
            </a:pPr>
            <a:r>
              <a:rPr lang="en-GB" sz="1500" b="1" dirty="0"/>
              <a:t>Support</a:t>
            </a:r>
            <a:r>
              <a:rPr lang="en-GB" sz="1500" dirty="0"/>
              <a:t> – In our House system we have Pupil Support teachers who have a specific House group to provide support for.  Support also comes from pupils being supportive of their peers in their own House as well as the wider school community</a:t>
            </a:r>
            <a:endParaRPr sz="1500" dirty="0"/>
          </a:p>
          <a:p>
            <a:pPr>
              <a:defRPr sz="2000"/>
            </a:pP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7965991"/>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1" u="sng"/>
            </a:pPr>
            <a:r>
              <a:rPr lang="en-GB" sz="3600" dirty="0"/>
              <a:t>Identity</a:t>
            </a:r>
          </a:p>
          <a:p>
            <a:pPr marL="457200" indent="-457200">
              <a:buFont typeface="Arial" panose="020B0604020202020204" pitchFamily="34" charset="0"/>
              <a:buChar char="•"/>
              <a:defRPr sz="2800" b="1" u="sng"/>
            </a:pPr>
            <a:endParaRPr sz="1400" dirty="0"/>
          </a:p>
          <a:p>
            <a:pPr>
              <a:buSzPct val="100000"/>
              <a:defRPr sz="2600"/>
            </a:pPr>
            <a:endParaRPr sz="1600" dirty="0"/>
          </a:p>
          <a:p>
            <a:pPr>
              <a:defRPr sz="2000"/>
            </a:pPr>
            <a:r>
              <a:rPr lang="en-GB" dirty="0"/>
              <a:t>To help us with House identity we have two new features this session.</a:t>
            </a:r>
          </a:p>
          <a:p>
            <a:pPr>
              <a:defRPr sz="2000"/>
            </a:pPr>
            <a:endParaRPr lang="en-GB" dirty="0"/>
          </a:p>
          <a:p>
            <a:pPr marL="457200" indent="-457200">
              <a:buAutoNum type="arabicPeriod"/>
              <a:defRPr sz="2000"/>
            </a:pPr>
            <a:r>
              <a:rPr lang="en-GB" dirty="0"/>
              <a:t>All Staff in the school have been randomly assigned to a House Group.  You can see what House each teacher is in on the next slide.  The teachers in your House are there to help you to win the overall House Championships! </a:t>
            </a:r>
          </a:p>
          <a:p>
            <a:pPr>
              <a:defRPr sz="2000"/>
            </a:pPr>
            <a:endParaRPr lang="en-GB" dirty="0"/>
          </a:p>
          <a:p>
            <a:pPr>
              <a:defRPr sz="2000"/>
            </a:pPr>
            <a:r>
              <a:rPr lang="en-GB" dirty="0"/>
              <a:t>Teachers will also soon have a name plate displayed on their desks which will show what House Group they belong to by colour.</a:t>
            </a:r>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3" name="Picture 2">
            <a:extLst>
              <a:ext uri="{FF2B5EF4-FFF2-40B4-BE49-F238E27FC236}">
                <a16:creationId xmlns:a16="http://schemas.microsoft.com/office/drawing/2014/main" id="{BEFB2FE9-22C1-4D29-A96D-C66FD6E13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45" y="4720774"/>
            <a:ext cx="2094509" cy="2079782"/>
          </a:xfrm>
          <a:prstGeom prst="rect">
            <a:avLst/>
          </a:prstGeom>
        </p:spPr>
      </p:pic>
    </p:spTree>
    <p:extLst>
      <p:ext uri="{BB962C8B-B14F-4D97-AF65-F5344CB8AC3E}">
        <p14:creationId xmlns:p14="http://schemas.microsoft.com/office/powerpoint/2010/main" val="4904262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4955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1" u="sng"/>
            </a:pPr>
            <a:endParaRPr lang="en-GB" dirty="0"/>
          </a:p>
          <a:p>
            <a:pPr algn="ctr">
              <a:defRPr sz="2800" b="1" u="sng"/>
            </a:pPr>
            <a:endParaRPr lang="en-GB" dirty="0"/>
          </a:p>
          <a:p>
            <a:pPr algn="ctr">
              <a:defRPr sz="2800" b="1" u="sng"/>
            </a:pPr>
            <a:endParaRPr dirty="0"/>
          </a:p>
          <a:p>
            <a:pPr marL="342900" indent="-342900">
              <a:buSzPct val="100000"/>
              <a:buFont typeface="Arial"/>
              <a:buChar char="•"/>
              <a:defRPr sz="2600"/>
            </a:pPr>
            <a:endParaRPr dirty="0"/>
          </a:p>
          <a:p>
            <a:pPr marL="342900" indent="-342900">
              <a:buSzPct val="100000"/>
              <a:buFont typeface="Arial"/>
              <a:buChar char="•"/>
              <a:defRPr sz="26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3" name="Picture 2">
            <a:extLst>
              <a:ext uri="{FF2B5EF4-FFF2-40B4-BE49-F238E27FC236}">
                <a16:creationId xmlns:a16="http://schemas.microsoft.com/office/drawing/2014/main" id="{042FC219-C150-4767-9DF4-8B5DEBE6D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6914676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8899441"/>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1" u="sng"/>
            </a:pPr>
            <a:r>
              <a:rPr lang="en-GB" sz="3600" dirty="0"/>
              <a:t>Identity</a:t>
            </a:r>
          </a:p>
          <a:p>
            <a:pPr marL="457200" indent="-457200">
              <a:buFont typeface="Arial" panose="020B0604020202020204" pitchFamily="34" charset="0"/>
              <a:buChar char="•"/>
              <a:defRPr sz="2800" b="1" u="sng"/>
            </a:pPr>
            <a:endParaRPr sz="1400" dirty="0"/>
          </a:p>
          <a:p>
            <a:pPr>
              <a:buSzPct val="100000"/>
              <a:defRPr sz="2600"/>
            </a:pPr>
            <a:endParaRPr sz="1600" dirty="0"/>
          </a:p>
          <a:p>
            <a:pPr>
              <a:defRPr sz="2000"/>
            </a:pPr>
            <a:r>
              <a:rPr lang="en-GB" dirty="0"/>
              <a:t>2. Pupil Badges</a:t>
            </a:r>
          </a:p>
          <a:p>
            <a:pPr>
              <a:defRPr sz="2000"/>
            </a:pPr>
            <a:endParaRPr lang="en-GB" dirty="0"/>
          </a:p>
          <a:p>
            <a:pPr>
              <a:defRPr sz="2000"/>
            </a:pPr>
            <a:r>
              <a:rPr lang="en-GB" dirty="0"/>
              <a:t>All pupils in the school will have a badge with their House name and colour on it.  These should be displayed on your school tie.</a:t>
            </a:r>
          </a:p>
          <a:p>
            <a:pPr>
              <a:defRPr sz="2000"/>
            </a:pPr>
            <a:endParaRPr lang="en-GB" dirty="0"/>
          </a:p>
          <a:p>
            <a:pPr>
              <a:defRPr sz="2000"/>
            </a:pPr>
            <a:r>
              <a:rPr lang="en-GB" dirty="0"/>
              <a:t>Your Pupil Support teacher will give you your badge today before you leave the classroom.  </a:t>
            </a:r>
          </a:p>
          <a:p>
            <a:pPr>
              <a:defRPr sz="2000"/>
            </a:pPr>
            <a:endParaRPr lang="en-GB" dirty="0"/>
          </a:p>
          <a:p>
            <a:pPr>
              <a:defRPr sz="2000"/>
            </a:pPr>
            <a:r>
              <a:rPr lang="en-GB" dirty="0"/>
              <a:t>Please do not lose your badge as you may be asked to purchase a replacement from the school office.  </a:t>
            </a:r>
          </a:p>
          <a:p>
            <a:pPr>
              <a:defRPr sz="2000"/>
            </a:pPr>
            <a:endParaRPr lang="en-GB" dirty="0"/>
          </a:p>
          <a:p>
            <a:pPr>
              <a:defRPr sz="2000"/>
            </a:pPr>
            <a:endParaRPr lang="en-GB" dirty="0"/>
          </a:p>
          <a:p>
            <a:pPr>
              <a:defRPr sz="2000"/>
            </a:pPr>
            <a:endParaRPr lang="en-GB"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3" name="Picture 2">
            <a:extLst>
              <a:ext uri="{FF2B5EF4-FFF2-40B4-BE49-F238E27FC236}">
                <a16:creationId xmlns:a16="http://schemas.microsoft.com/office/drawing/2014/main" id="{B5DF7E75-2DF0-4D8E-818F-E8670D89E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705" y="4947709"/>
            <a:ext cx="1411330" cy="1881774"/>
          </a:xfrm>
          <a:prstGeom prst="rect">
            <a:avLst/>
          </a:prstGeom>
        </p:spPr>
      </p:pic>
      <p:pic>
        <p:nvPicPr>
          <p:cNvPr id="5" name="Picture 4">
            <a:extLst>
              <a:ext uri="{FF2B5EF4-FFF2-40B4-BE49-F238E27FC236}">
                <a16:creationId xmlns:a16="http://schemas.microsoft.com/office/drawing/2014/main" id="{DF8182B2-6A77-437F-B57A-1FAFA8C78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899" y="4930541"/>
            <a:ext cx="1445594" cy="1927459"/>
          </a:xfrm>
          <a:prstGeom prst="rect">
            <a:avLst/>
          </a:prstGeom>
        </p:spPr>
      </p:pic>
      <p:pic>
        <p:nvPicPr>
          <p:cNvPr id="7" name="Picture 6">
            <a:extLst>
              <a:ext uri="{FF2B5EF4-FFF2-40B4-BE49-F238E27FC236}">
                <a16:creationId xmlns:a16="http://schemas.microsoft.com/office/drawing/2014/main" id="{6E51F6B1-68F8-4062-BCC2-D814BDC60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997" y="4947710"/>
            <a:ext cx="1432718" cy="1910290"/>
          </a:xfrm>
          <a:prstGeom prst="rect">
            <a:avLst/>
          </a:prstGeom>
        </p:spPr>
      </p:pic>
      <p:pic>
        <p:nvPicPr>
          <p:cNvPr id="9" name="Picture 8">
            <a:extLst>
              <a:ext uri="{FF2B5EF4-FFF2-40B4-BE49-F238E27FC236}">
                <a16:creationId xmlns:a16="http://schemas.microsoft.com/office/drawing/2014/main" id="{31E018FA-9B29-448C-AF97-660FECD08D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2935" y="4902024"/>
            <a:ext cx="1445594" cy="1927459"/>
          </a:xfrm>
          <a:prstGeom prst="rect">
            <a:avLst/>
          </a:prstGeom>
        </p:spPr>
      </p:pic>
    </p:spTree>
    <p:extLst>
      <p:ext uri="{BB962C8B-B14F-4D97-AF65-F5344CB8AC3E}">
        <p14:creationId xmlns:p14="http://schemas.microsoft.com/office/powerpoint/2010/main" val="10867981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6299592"/>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buSzPct val="100000"/>
              <a:defRPr sz="2600"/>
            </a:pPr>
            <a:r>
              <a:rPr lang="en-GB" b="1" u="sng" dirty="0">
                <a:solidFill>
                  <a:srgbClr val="FF0000"/>
                </a:solidFill>
              </a:rPr>
              <a:t>House Competition</a:t>
            </a:r>
          </a:p>
          <a:p>
            <a:pPr algn="ctr">
              <a:buSzPct val="100000"/>
              <a:defRPr sz="2600"/>
            </a:pPr>
            <a:r>
              <a:rPr lang="en-GB" sz="1400" b="1" dirty="0"/>
              <a:t>+</a:t>
            </a:r>
          </a:p>
          <a:p>
            <a:pPr algn="ctr">
              <a:buSzPct val="100000"/>
              <a:defRPr sz="2600"/>
            </a:pPr>
            <a:r>
              <a:rPr lang="en-GB" sz="1600" b="1" u="sng" dirty="0"/>
              <a:t>PRIZES!</a:t>
            </a:r>
          </a:p>
          <a:p>
            <a:pPr algn="ctr">
              <a:buSzPct val="100000"/>
              <a:defRPr sz="2600"/>
            </a:pPr>
            <a:endParaRPr lang="en-GB" sz="1600" b="1" u="sng" dirty="0"/>
          </a:p>
          <a:p>
            <a:pPr>
              <a:buSzPct val="100000"/>
              <a:defRPr sz="2600"/>
            </a:pPr>
            <a:r>
              <a:rPr lang="en-GB" sz="2000" dirty="0"/>
              <a:t>All pupils in the winning House this session will win time out of class with access to inflatable slides and bouncy castles in the PE department!  This will take place on Wednesday 22</a:t>
            </a:r>
            <a:r>
              <a:rPr lang="en-GB" sz="2000" baseline="30000" dirty="0"/>
              <a:t>nd</a:t>
            </a:r>
            <a:r>
              <a:rPr lang="en-GB" sz="2000" dirty="0"/>
              <a:t> June 2022 during the last week of summer term.  With some treats thrown in too!  Make sue you are part of the winning House!</a:t>
            </a:r>
            <a:endParaRPr sz="2000"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3" name="Picture 2">
            <a:extLst>
              <a:ext uri="{FF2B5EF4-FFF2-40B4-BE49-F238E27FC236}">
                <a16:creationId xmlns:a16="http://schemas.microsoft.com/office/drawing/2014/main" id="{9212753E-3C9E-49C8-AF45-F03074EC0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48" y="5074104"/>
            <a:ext cx="2281796" cy="1762761"/>
          </a:xfrm>
          <a:prstGeom prst="rect">
            <a:avLst/>
          </a:prstGeom>
        </p:spPr>
      </p:pic>
      <p:pic>
        <p:nvPicPr>
          <p:cNvPr id="5" name="Picture 4">
            <a:extLst>
              <a:ext uri="{FF2B5EF4-FFF2-40B4-BE49-F238E27FC236}">
                <a16:creationId xmlns:a16="http://schemas.microsoft.com/office/drawing/2014/main" id="{CFBF7EC0-EE8F-4C7E-9308-5260A67A6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648" y="5074103"/>
            <a:ext cx="2635602" cy="1762761"/>
          </a:xfrm>
          <a:prstGeom prst="rect">
            <a:avLst/>
          </a:prstGeom>
        </p:spPr>
      </p:pic>
      <p:pic>
        <p:nvPicPr>
          <p:cNvPr id="7" name="Picture 6">
            <a:extLst>
              <a:ext uri="{FF2B5EF4-FFF2-40B4-BE49-F238E27FC236}">
                <a16:creationId xmlns:a16="http://schemas.microsoft.com/office/drawing/2014/main" id="{36BC8775-976C-4A7F-92AF-2A05ED0BD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375" y="5030806"/>
            <a:ext cx="2714625" cy="1819275"/>
          </a:xfrm>
          <a:prstGeom prst="rect">
            <a:avLst/>
          </a:prstGeom>
        </p:spPr>
      </p:pic>
      <p:pic>
        <p:nvPicPr>
          <p:cNvPr id="9" name="Picture 8">
            <a:extLst>
              <a:ext uri="{FF2B5EF4-FFF2-40B4-BE49-F238E27FC236}">
                <a16:creationId xmlns:a16="http://schemas.microsoft.com/office/drawing/2014/main" id="{891E6855-D471-4AD3-BF16-3B11B11132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376" y="3429000"/>
            <a:ext cx="2635602" cy="1565541"/>
          </a:xfrm>
          <a:prstGeom prst="rect">
            <a:avLst/>
          </a:prstGeom>
        </p:spPr>
      </p:pic>
      <p:pic>
        <p:nvPicPr>
          <p:cNvPr id="11" name="Picture 10">
            <a:extLst>
              <a:ext uri="{FF2B5EF4-FFF2-40B4-BE49-F238E27FC236}">
                <a16:creationId xmlns:a16="http://schemas.microsoft.com/office/drawing/2014/main" id="{D4BC9459-4ABC-45F0-82FC-42AF30D267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048" y="3401170"/>
            <a:ext cx="2281796" cy="1621200"/>
          </a:xfrm>
          <a:prstGeom prst="rect">
            <a:avLst/>
          </a:prstGeom>
        </p:spPr>
      </p:pic>
      <p:pic>
        <p:nvPicPr>
          <p:cNvPr id="13" name="Picture 12">
            <a:extLst>
              <a:ext uri="{FF2B5EF4-FFF2-40B4-BE49-F238E27FC236}">
                <a16:creationId xmlns:a16="http://schemas.microsoft.com/office/drawing/2014/main" id="{7092D6CE-0067-4E3F-A53A-D31EFFBB8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4648" y="3429000"/>
            <a:ext cx="2635602" cy="1593370"/>
          </a:xfrm>
          <a:prstGeom prst="rect">
            <a:avLst/>
          </a:prstGeom>
        </p:spPr>
      </p:pic>
    </p:spTree>
    <p:extLst>
      <p:ext uri="{BB962C8B-B14F-4D97-AF65-F5344CB8AC3E}">
        <p14:creationId xmlns:p14="http://schemas.microsoft.com/office/powerpoint/2010/main" val="18738897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5243984"/>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buSzPct val="100000"/>
              <a:defRPr sz="2600"/>
            </a:pPr>
            <a:r>
              <a:rPr lang="en-GB" sz="2400" b="1" u="sng" dirty="0"/>
              <a:t>How does the competition work?  How do you win?</a:t>
            </a:r>
          </a:p>
          <a:p>
            <a:pPr algn="ctr">
              <a:buSzPct val="100000"/>
              <a:defRPr sz="2600"/>
            </a:pPr>
            <a:endParaRPr lang="en-GB" sz="2400" b="1" u="sng" dirty="0"/>
          </a:p>
          <a:p>
            <a:pPr>
              <a:buSzPct val="100000"/>
              <a:defRPr sz="2600"/>
            </a:pPr>
            <a:r>
              <a:rPr lang="en-GB" sz="1600" dirty="0"/>
              <a:t>Each month you will have a chance to win House Points.  Every department in the school has a specific month where they can assign House points to you based on classwork, games and competitions.  </a:t>
            </a:r>
          </a:p>
          <a:p>
            <a:pPr>
              <a:buSzPct val="100000"/>
              <a:defRPr sz="26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2" name="Picture 1">
            <a:extLst>
              <a:ext uri="{FF2B5EF4-FFF2-40B4-BE49-F238E27FC236}">
                <a16:creationId xmlns:a16="http://schemas.microsoft.com/office/drawing/2014/main" id="{B0D54FDC-B529-4DA5-BD60-3EA0CCC908D8}"/>
              </a:ext>
            </a:extLst>
          </p:cNvPr>
          <p:cNvPicPr>
            <a:picLocks noChangeAspect="1"/>
          </p:cNvPicPr>
          <p:nvPr/>
        </p:nvPicPr>
        <p:blipFill>
          <a:blip r:embed="rId4"/>
          <a:stretch>
            <a:fillRect/>
          </a:stretch>
        </p:blipFill>
        <p:spPr>
          <a:xfrm>
            <a:off x="1683013" y="2036050"/>
            <a:ext cx="6949440" cy="4764506"/>
          </a:xfrm>
          <a:prstGeom prst="rect">
            <a:avLst/>
          </a:prstGeom>
        </p:spPr>
      </p:pic>
    </p:spTree>
    <p:extLst>
      <p:ext uri="{BB962C8B-B14F-4D97-AF65-F5344CB8AC3E}">
        <p14:creationId xmlns:p14="http://schemas.microsoft.com/office/powerpoint/2010/main" val="34588060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rPr dirty="0"/>
            </a:br>
            <a:br>
              <a:rPr dirty="0"/>
            </a:br>
            <a:endParaRPr dirty="0"/>
          </a:p>
        </p:txBody>
      </p:sp>
      <p:sp>
        <p:nvSpPr>
          <p:cNvPr id="102" name="TextBox 1"/>
          <p:cNvSpPr txBox="1"/>
          <p:nvPr/>
        </p:nvSpPr>
        <p:spPr>
          <a:xfrm>
            <a:off x="1345569" y="188912"/>
            <a:ext cx="7325385" cy="5243984"/>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b="1" u="sng"/>
            </a:pPr>
            <a:endParaRPr sz="1400" dirty="0"/>
          </a:p>
          <a:p>
            <a:pPr>
              <a:buSzPct val="100000"/>
              <a:defRPr sz="2600"/>
            </a:pPr>
            <a:r>
              <a:rPr lang="en-GB" sz="1600" dirty="0"/>
              <a:t>Each month your House will score either:</a:t>
            </a:r>
          </a:p>
          <a:p>
            <a:pPr>
              <a:buSzPct val="100000"/>
              <a:defRPr sz="2600"/>
            </a:pPr>
            <a:endParaRPr lang="en-GB" sz="1600" dirty="0"/>
          </a:p>
          <a:p>
            <a:pPr>
              <a:buSzPct val="100000"/>
              <a:defRPr sz="2600"/>
            </a:pPr>
            <a:r>
              <a:rPr lang="en-GB" sz="1600" dirty="0"/>
              <a:t>20 points – 1st Place</a:t>
            </a:r>
          </a:p>
          <a:p>
            <a:pPr>
              <a:buSzPct val="100000"/>
              <a:defRPr sz="2600"/>
            </a:pPr>
            <a:r>
              <a:rPr lang="en-GB" sz="1600" dirty="0"/>
              <a:t>15 points – 2nd Place</a:t>
            </a:r>
          </a:p>
          <a:p>
            <a:pPr>
              <a:buSzPct val="100000"/>
              <a:defRPr sz="2600"/>
            </a:pPr>
            <a:r>
              <a:rPr lang="en-GB" sz="1600" dirty="0"/>
              <a:t>10 points – 3rd place</a:t>
            </a:r>
          </a:p>
          <a:p>
            <a:pPr>
              <a:buSzPct val="100000"/>
              <a:defRPr sz="2600"/>
            </a:pPr>
            <a:r>
              <a:rPr lang="en-GB" sz="1600" dirty="0"/>
              <a:t>  5 points – 4th place</a:t>
            </a:r>
          </a:p>
          <a:p>
            <a:pPr>
              <a:buSzPct val="100000"/>
              <a:defRPr sz="2600"/>
            </a:pPr>
            <a:endParaRPr lang="en-GB" sz="1600" dirty="0"/>
          </a:p>
          <a:p>
            <a:pPr>
              <a:buSzPct val="100000"/>
              <a:defRPr sz="2600"/>
            </a:pPr>
            <a:r>
              <a:rPr lang="en-GB" sz="1600" dirty="0"/>
              <a:t>These House points and the overall running totals will be announced over the </a:t>
            </a:r>
            <a:r>
              <a:rPr lang="en-GB" sz="1600" dirty="0" err="1"/>
              <a:t>Tannoy</a:t>
            </a:r>
            <a:r>
              <a:rPr lang="en-GB" sz="1600" dirty="0"/>
              <a:t> by the House Committee at the end of each month to keep you informed of the scores.</a:t>
            </a:r>
          </a:p>
          <a:p>
            <a:pPr>
              <a:buSzPct val="100000"/>
              <a:defRPr sz="2600"/>
            </a:pPr>
            <a:endParaRPr lang="en-GB" sz="1600" dirty="0"/>
          </a:p>
          <a:p>
            <a:pPr>
              <a:buSzPct val="100000"/>
              <a:defRPr sz="2600"/>
            </a:pPr>
            <a:r>
              <a:rPr lang="en-GB" sz="1600" dirty="0"/>
              <a:t>When we get to June all of the House points won throughout the session will be added to the points you win on Sports Day. This will give us our overall House Champions.  Champions will be announced at the end of Sports Day along with the presentation of the House trophy!</a:t>
            </a:r>
          </a:p>
          <a:p>
            <a:pPr>
              <a:buSzPct val="100000"/>
              <a:defRPr sz="2600"/>
            </a:pPr>
            <a:endParaRPr lang="en-GB" sz="1600" dirty="0"/>
          </a:p>
          <a:p>
            <a:pPr>
              <a:buSzPct val="100000"/>
              <a:defRPr sz="2600"/>
            </a:pPr>
            <a:r>
              <a:rPr lang="en-GB" sz="1600" dirty="0"/>
              <a:t>Be sure to represent your House as much as you can each month as well as at Sports Day!  Every point counts – Good Luck!</a:t>
            </a:r>
            <a:endParaRPr sz="1600" dirty="0"/>
          </a:p>
        </p:txBody>
      </p:sp>
      <p:pic>
        <p:nvPicPr>
          <p:cNvPr id="3" name="Picture 2">
            <a:extLst>
              <a:ext uri="{FF2B5EF4-FFF2-40B4-BE49-F238E27FC236}">
                <a16:creationId xmlns:a16="http://schemas.microsoft.com/office/drawing/2014/main" id="{33F55252-E6A1-49BE-A3D6-8AE302648980}"/>
              </a:ext>
            </a:extLst>
          </p:cNvPr>
          <p:cNvPicPr>
            <a:picLocks noChangeAspect="1"/>
          </p:cNvPicPr>
          <p:nvPr/>
        </p:nvPicPr>
        <p:blipFill>
          <a:blip r:embed="rId4"/>
          <a:stretch>
            <a:fillRect/>
          </a:stretch>
        </p:blipFill>
        <p:spPr>
          <a:xfrm>
            <a:off x="6862830" y="5160480"/>
            <a:ext cx="2263359" cy="1697519"/>
          </a:xfrm>
          <a:prstGeom prst="rect">
            <a:avLst/>
          </a:prstGeom>
        </p:spPr>
      </p:pic>
      <p:pic>
        <p:nvPicPr>
          <p:cNvPr id="4" name="Picture 3">
            <a:extLst>
              <a:ext uri="{FF2B5EF4-FFF2-40B4-BE49-F238E27FC236}">
                <a16:creationId xmlns:a16="http://schemas.microsoft.com/office/drawing/2014/main" id="{DE9830E3-BE26-42B4-AB61-E7D31306988F}"/>
              </a:ext>
            </a:extLst>
          </p:cNvPr>
          <p:cNvPicPr>
            <a:picLocks noChangeAspect="1"/>
          </p:cNvPicPr>
          <p:nvPr/>
        </p:nvPicPr>
        <p:blipFill>
          <a:blip r:embed="rId5"/>
          <a:stretch>
            <a:fillRect/>
          </a:stretch>
        </p:blipFill>
        <p:spPr>
          <a:xfrm>
            <a:off x="4599470" y="5160480"/>
            <a:ext cx="2263360" cy="1697520"/>
          </a:xfrm>
          <a:prstGeom prst="rect">
            <a:avLst/>
          </a:prstGeom>
        </p:spPr>
      </p:pic>
      <p:pic>
        <p:nvPicPr>
          <p:cNvPr id="5" name="Picture 4">
            <a:extLst>
              <a:ext uri="{FF2B5EF4-FFF2-40B4-BE49-F238E27FC236}">
                <a16:creationId xmlns:a16="http://schemas.microsoft.com/office/drawing/2014/main" id="{EA3AFF37-7C00-4E33-AF69-B40E0B9B6B9C}"/>
              </a:ext>
            </a:extLst>
          </p:cNvPr>
          <p:cNvPicPr>
            <a:picLocks noChangeAspect="1"/>
          </p:cNvPicPr>
          <p:nvPr/>
        </p:nvPicPr>
        <p:blipFill>
          <a:blip r:embed="rId6"/>
          <a:stretch>
            <a:fillRect/>
          </a:stretch>
        </p:blipFill>
        <p:spPr>
          <a:xfrm>
            <a:off x="2328458" y="5160478"/>
            <a:ext cx="2263361" cy="1697521"/>
          </a:xfrm>
          <a:prstGeom prst="rect">
            <a:avLst/>
          </a:prstGeom>
        </p:spPr>
      </p:pic>
      <p:pic>
        <p:nvPicPr>
          <p:cNvPr id="8" name="Picture 7">
            <a:extLst>
              <a:ext uri="{FF2B5EF4-FFF2-40B4-BE49-F238E27FC236}">
                <a16:creationId xmlns:a16="http://schemas.microsoft.com/office/drawing/2014/main" id="{491E7CB0-56EF-4799-86A8-78B4E1C468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44" y="5160477"/>
            <a:ext cx="2263363" cy="1697522"/>
          </a:xfrm>
          <a:prstGeom prst="rect">
            <a:avLst/>
          </a:prstGeom>
        </p:spPr>
      </p:pic>
    </p:spTree>
    <p:extLst>
      <p:ext uri="{BB962C8B-B14F-4D97-AF65-F5344CB8AC3E}">
        <p14:creationId xmlns:p14="http://schemas.microsoft.com/office/powerpoint/2010/main" val="36871091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2"/>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3"/>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normAutofit fontScale="90000"/>
          </a:bodyPr>
          <a:lstStyle/>
          <a:p>
            <a:pPr defTabSz="171906">
              <a:defRPr sz="1100"/>
            </a:pPr>
            <a:br/>
            <a:br/>
            <a:endParaRPr/>
          </a:p>
        </p:txBody>
      </p:sp>
      <p:sp>
        <p:nvSpPr>
          <p:cNvPr id="102" name="TextBox 1"/>
          <p:cNvSpPr txBox="1"/>
          <p:nvPr/>
        </p:nvSpPr>
        <p:spPr>
          <a:xfrm>
            <a:off x="1345569" y="188912"/>
            <a:ext cx="7325385" cy="5312088"/>
          </a:xfrm>
          <a:prstGeom prst="flowChartAlternateProcess">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buSzPct val="100000"/>
              <a:defRPr sz="2600"/>
            </a:pPr>
            <a:r>
              <a:rPr lang="en-GB" sz="2400" b="1" u="sng" dirty="0"/>
              <a:t>Finally</a:t>
            </a:r>
          </a:p>
          <a:p>
            <a:pPr algn="ctr">
              <a:buSzPct val="100000"/>
              <a:defRPr sz="2600"/>
            </a:pPr>
            <a:endParaRPr lang="en-GB" sz="2400" b="1" u="sng" dirty="0"/>
          </a:p>
          <a:p>
            <a:pPr>
              <a:buSzPct val="100000"/>
              <a:defRPr sz="2600"/>
            </a:pPr>
            <a:r>
              <a:rPr lang="en-GB" dirty="0"/>
              <a:t>Outside the school office you will be able to keep track of what House is in the lead each month by the number of tokens in the House Jar.  </a:t>
            </a: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3" name="Picture 2">
            <a:extLst>
              <a:ext uri="{FF2B5EF4-FFF2-40B4-BE49-F238E27FC236}">
                <a16:creationId xmlns:a16="http://schemas.microsoft.com/office/drawing/2014/main" id="{5A96499E-48BE-430C-9B3F-A61C14054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346" y="2502568"/>
            <a:ext cx="6410500" cy="4355431"/>
          </a:xfrm>
          <a:prstGeom prst="rect">
            <a:avLst/>
          </a:prstGeom>
        </p:spPr>
      </p:pic>
    </p:spTree>
    <p:extLst>
      <p:ext uri="{BB962C8B-B14F-4D97-AF65-F5344CB8AC3E}">
        <p14:creationId xmlns:p14="http://schemas.microsoft.com/office/powerpoint/2010/main" val="3255248588"/>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597</TotalTime>
  <Words>690</Words>
  <Application>Microsoft Office PowerPoint</Application>
  <PresentationFormat>On-screen Show (4:3)</PresentationFormat>
  <Paragraphs>117</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House Groups   King’s Park Secondary School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dc:title>
  <dc:creator>Alex Thom</dc:creator>
  <cp:lastModifiedBy>Alex Thom</cp:lastModifiedBy>
  <cp:revision>28</cp:revision>
  <dcterms:modified xsi:type="dcterms:W3CDTF">2021-09-17T14:34:01Z</dcterms:modified>
</cp:coreProperties>
</file>