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15"/>
  </p:notesMasterIdLst>
  <p:sldIdLst>
    <p:sldId id="256" r:id="rId2"/>
    <p:sldId id="269" r:id="rId3"/>
    <p:sldId id="259" r:id="rId4"/>
    <p:sldId id="262" r:id="rId5"/>
    <p:sldId id="263" r:id="rId6"/>
    <p:sldId id="271" r:id="rId7"/>
    <p:sldId id="265" r:id="rId8"/>
    <p:sldId id="264" r:id="rId9"/>
    <p:sldId id="273" r:id="rId10"/>
    <p:sldId id="274" r:id="rId11"/>
    <p:sldId id="258" r:id="rId12"/>
    <p:sldId id="268"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88633" autoAdjust="0"/>
  </p:normalViewPr>
  <p:slideViewPr>
    <p:cSldViewPr snapToGrid="0">
      <p:cViewPr varScale="1">
        <p:scale>
          <a:sx n="60" d="100"/>
          <a:sy n="60" d="100"/>
        </p:scale>
        <p:origin x="-72" y="-4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78DDB6-9469-400E-9BD2-B53B6EFD9F2E}" type="datetimeFigureOut">
              <a:rPr lang="en-GB" smtClean="0"/>
              <a:t>01/02/2019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46A03-D805-498D-BC3D-D37E7C38058D}" type="slidenum">
              <a:rPr lang="en-GB" smtClean="0"/>
              <a:t>‹#›</a:t>
            </a:fld>
            <a:endParaRPr lang="en-GB"/>
          </a:p>
        </p:txBody>
      </p:sp>
    </p:spTree>
    <p:extLst>
      <p:ext uri="{BB962C8B-B14F-4D97-AF65-F5344CB8AC3E}">
        <p14:creationId xmlns:p14="http://schemas.microsoft.com/office/powerpoint/2010/main" val="367007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like young people and adults that have been exposed to ACEs  growing up it is also possible for us a human beings to experience toxic stress from both our work and home environment.</a:t>
            </a:r>
          </a:p>
          <a:p>
            <a:r>
              <a:rPr lang="en-GB" dirty="0" smtClean="0"/>
              <a:t>If we are constantly trying to perform in a highly tense or overly productive environment that is unmanageable for us we will exist in a state of toxic stress and fear. </a:t>
            </a:r>
          </a:p>
          <a:p>
            <a:r>
              <a:rPr lang="en-GB" dirty="0" smtClean="0"/>
              <a:t>This mental, physical and emotional state forces our limbic system to constantly realise hormones that will put out bodies in survival mode and that in itself pollutes our minds therefore we cannot function. </a:t>
            </a:r>
          </a:p>
          <a:p>
            <a:endParaRPr lang="en-GB" dirty="0" smtClean="0"/>
          </a:p>
          <a:p>
            <a:r>
              <a:rPr lang="en-GB" dirty="0" smtClean="0"/>
              <a:t>If this becomes our new NORMAL, we will begin to BURN OUT! </a:t>
            </a:r>
          </a:p>
          <a:p>
            <a:endParaRPr lang="en-GB" dirty="0"/>
          </a:p>
        </p:txBody>
      </p:sp>
      <p:sp>
        <p:nvSpPr>
          <p:cNvPr id="4" name="Slide Number Placeholder 3"/>
          <p:cNvSpPr>
            <a:spLocks noGrp="1"/>
          </p:cNvSpPr>
          <p:nvPr>
            <p:ph type="sldNum" sz="quarter" idx="10"/>
          </p:nvPr>
        </p:nvSpPr>
        <p:spPr/>
        <p:txBody>
          <a:bodyPr/>
          <a:lstStyle/>
          <a:p>
            <a:fld id="{9E846A03-D805-498D-BC3D-D37E7C38058D}" type="slidenum">
              <a:rPr lang="en-GB" smtClean="0"/>
              <a:t>3</a:t>
            </a:fld>
            <a:endParaRPr lang="en-GB"/>
          </a:p>
        </p:txBody>
      </p:sp>
    </p:spTree>
    <p:extLst>
      <p:ext uri="{BB962C8B-B14F-4D97-AF65-F5344CB8AC3E}">
        <p14:creationId xmlns:p14="http://schemas.microsoft.com/office/powerpoint/2010/main" val="61960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a:t>
            </a:r>
            <a:r>
              <a:rPr lang="en-GB" baseline="0" dirty="0"/>
              <a:t> shouldn’t be like this has been a reoccurring phrase in my head hearing about unfortunately circumstances and hearing of events in the school and community that have happened and it was even more clear and made even more sense after I watched the ACES video. Only, I didn’t feel as hopeless.</a:t>
            </a:r>
          </a:p>
          <a:p>
            <a:r>
              <a:rPr lang="en-GB" baseline="0" dirty="0"/>
              <a:t>Which then made me feel quite fired up knowing that I know I could make a difference or maybe just an improvement for some young people.</a:t>
            </a:r>
            <a:endParaRPr lang="en-GB" dirty="0"/>
          </a:p>
        </p:txBody>
      </p:sp>
      <p:sp>
        <p:nvSpPr>
          <p:cNvPr id="4" name="Slide Number Placeholder 3"/>
          <p:cNvSpPr>
            <a:spLocks noGrp="1"/>
          </p:cNvSpPr>
          <p:nvPr>
            <p:ph type="sldNum" sz="quarter" idx="10"/>
          </p:nvPr>
        </p:nvSpPr>
        <p:spPr/>
        <p:txBody>
          <a:bodyPr/>
          <a:lstStyle/>
          <a:p>
            <a:fld id="{9E846A03-D805-498D-BC3D-D37E7C38058D}" type="slidenum">
              <a:rPr lang="en-GB" smtClean="0"/>
              <a:t>4</a:t>
            </a:fld>
            <a:endParaRPr lang="en-GB"/>
          </a:p>
        </p:txBody>
      </p:sp>
    </p:spTree>
    <p:extLst>
      <p:ext uri="{BB962C8B-B14F-4D97-AF65-F5344CB8AC3E}">
        <p14:creationId xmlns:p14="http://schemas.microsoft.com/office/powerpoint/2010/main" val="84642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is</a:t>
            </a:r>
            <a:r>
              <a:rPr lang="en-GB" baseline="0" dirty="0" smtClean="0"/>
              <a:t> important to be aware of your triggers and be mindful and conscious about them to allow a rewiring of your reactions and responses. </a:t>
            </a:r>
          </a:p>
          <a:p>
            <a:endParaRPr lang="en-GB" baseline="0" dirty="0" smtClean="0"/>
          </a:p>
          <a:p>
            <a:r>
              <a:rPr lang="en-GB" baseline="0" dirty="0" smtClean="0"/>
              <a:t>Link this to values and responding in a way that you can model the type of behaviour or reaction that you would like. Motivate others!</a:t>
            </a:r>
            <a:endParaRPr lang="en-GB" dirty="0"/>
          </a:p>
        </p:txBody>
      </p:sp>
      <p:sp>
        <p:nvSpPr>
          <p:cNvPr id="4" name="Slide Number Placeholder 3"/>
          <p:cNvSpPr>
            <a:spLocks noGrp="1"/>
          </p:cNvSpPr>
          <p:nvPr>
            <p:ph type="sldNum" sz="quarter" idx="10"/>
          </p:nvPr>
        </p:nvSpPr>
        <p:spPr/>
        <p:txBody>
          <a:bodyPr/>
          <a:lstStyle/>
          <a:p>
            <a:fld id="{9E846A03-D805-498D-BC3D-D37E7C38058D}" type="slidenum">
              <a:rPr lang="en-GB" smtClean="0"/>
              <a:t>6</a:t>
            </a:fld>
            <a:endParaRPr lang="en-GB"/>
          </a:p>
        </p:txBody>
      </p:sp>
    </p:spTree>
    <p:extLst>
      <p:ext uri="{BB962C8B-B14F-4D97-AF65-F5344CB8AC3E}">
        <p14:creationId xmlns:p14="http://schemas.microsoft.com/office/powerpoint/2010/main" val="3286807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Century Gothic" panose="020B0502020202020204" pitchFamily="34" charset="0"/>
              </a:rPr>
              <a:t>It is really hard to find motivation when we are tired and emotionally drained, but taking time to remember </a:t>
            </a:r>
            <a:r>
              <a:rPr lang="en-GB" b="1" dirty="0" smtClean="0">
                <a:latin typeface="Century Gothic" panose="020B0502020202020204" pitchFamily="34" charset="0"/>
              </a:rPr>
              <a:t>why we do what we do </a:t>
            </a:r>
            <a:r>
              <a:rPr lang="en-GB" dirty="0" smtClean="0">
                <a:latin typeface="Century Gothic" panose="020B0502020202020204" pitchFamily="34" charset="0"/>
              </a:rPr>
              <a:t>can </a:t>
            </a:r>
            <a:r>
              <a:rPr lang="en-GB" b="1" dirty="0" smtClean="0">
                <a:latin typeface="Century Gothic" panose="020B0502020202020204" pitchFamily="34" charset="0"/>
              </a:rPr>
              <a:t>emotionally recharge</a:t>
            </a:r>
            <a:r>
              <a:rPr lang="en-GB" dirty="0" smtClean="0">
                <a:latin typeface="Century Gothic" panose="020B0502020202020204" pitchFamily="34" charset="0"/>
              </a:rPr>
              <a:t> us and </a:t>
            </a:r>
            <a:r>
              <a:rPr lang="en-GB" b="1" dirty="0" smtClean="0">
                <a:latin typeface="Century Gothic" panose="020B0502020202020204" pitchFamily="34" charset="0"/>
              </a:rPr>
              <a:t>give us a focus </a:t>
            </a:r>
            <a:r>
              <a:rPr lang="en-GB" dirty="0" smtClean="0">
                <a:latin typeface="Century Gothic" panose="020B0502020202020204" pitchFamily="34" charset="0"/>
              </a:rPr>
              <a:t>of our next </a:t>
            </a:r>
            <a:r>
              <a:rPr lang="en-GB" b="1" dirty="0" smtClean="0">
                <a:latin typeface="Century Gothic" panose="020B0502020202020204" pitchFamily="34" charset="0"/>
              </a:rPr>
              <a:t>plan of action!</a:t>
            </a:r>
          </a:p>
          <a:p>
            <a:endParaRPr lang="en-GB" b="1" dirty="0" smtClean="0">
              <a:latin typeface="Century Gothic" panose="020B0502020202020204" pitchFamily="34" charset="0"/>
            </a:endParaRPr>
          </a:p>
          <a:p>
            <a:endParaRPr lang="en-GB" b="1" dirty="0" smtClean="0">
              <a:latin typeface="Century Gothic" panose="020B0502020202020204" pitchFamily="34" charset="0"/>
            </a:endParaRPr>
          </a:p>
          <a:p>
            <a:pPr marL="0" indent="0">
              <a:buNone/>
            </a:pPr>
            <a:r>
              <a:rPr lang="en-GB" dirty="0" smtClean="0">
                <a:latin typeface="Century Gothic" panose="020B0502020202020204" pitchFamily="34" charset="0"/>
              </a:rPr>
              <a:t>CENTRE OURSELVES WITH OUR VALUES</a:t>
            </a:r>
          </a:p>
          <a:p>
            <a:pPr marL="0" indent="0">
              <a:buNone/>
            </a:pPr>
            <a:r>
              <a:rPr lang="en-GB" dirty="0" smtClean="0">
                <a:latin typeface="Century Gothic" panose="020B0502020202020204" pitchFamily="34" charset="0"/>
              </a:rPr>
              <a:t>I know that I cannot teach my subject until every young person feels that they are on a level playing field with everyone else in the class.</a:t>
            </a:r>
          </a:p>
          <a:p>
            <a:pPr marL="0" indent="0">
              <a:buNone/>
            </a:pPr>
            <a:r>
              <a:rPr lang="en-GB" dirty="0" smtClean="0">
                <a:latin typeface="Century Gothic" panose="020B0502020202020204" pitchFamily="34" charset="0"/>
              </a:rPr>
              <a:t>Everyone knows the expectations</a:t>
            </a:r>
          </a:p>
          <a:p>
            <a:pPr marL="0" indent="0">
              <a:buNone/>
            </a:pPr>
            <a:r>
              <a:rPr lang="en-GB" dirty="0" smtClean="0">
                <a:latin typeface="Century Gothic" panose="020B0502020202020204" pitchFamily="34" charset="0"/>
              </a:rPr>
              <a:t>BUT WHAT GETS IN THE WAY??</a:t>
            </a:r>
          </a:p>
          <a:p>
            <a:endParaRPr lang="en-GB" dirty="0"/>
          </a:p>
        </p:txBody>
      </p:sp>
      <p:sp>
        <p:nvSpPr>
          <p:cNvPr id="4" name="Slide Number Placeholder 3"/>
          <p:cNvSpPr>
            <a:spLocks noGrp="1"/>
          </p:cNvSpPr>
          <p:nvPr>
            <p:ph type="sldNum" sz="quarter" idx="10"/>
          </p:nvPr>
        </p:nvSpPr>
        <p:spPr/>
        <p:txBody>
          <a:bodyPr/>
          <a:lstStyle/>
          <a:p>
            <a:fld id="{9E846A03-D805-498D-BC3D-D37E7C38058D}" type="slidenum">
              <a:rPr lang="en-GB" smtClean="0"/>
              <a:t>8</a:t>
            </a:fld>
            <a:endParaRPr lang="en-GB"/>
          </a:p>
        </p:txBody>
      </p:sp>
    </p:spTree>
    <p:extLst>
      <p:ext uri="{BB962C8B-B14F-4D97-AF65-F5344CB8AC3E}">
        <p14:creationId xmlns:p14="http://schemas.microsoft.com/office/powerpoint/2010/main" val="3916388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DDA51639-B2D6-4652-B8C3-1B4C224A7BAF}"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162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1A6AA8-A04B-4104-9AE2-BD48D340E27F}"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968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dirty="0"/>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E0BF79-FAC6-4A96-8DE1-F7B82E2E165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34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F5DD9-2C52-442D-92E2-8072C0C3D7CD}"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2934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124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dirty="0"/>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BD3D6FB-79CC-4683-A046-BBE785BA1BED}"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75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512B3E8-48F1-4B23-8498-D8A04A81EC9C}" type="datetimeFigureOut">
              <a:rPr lang="en-US" dirty="0"/>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8384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9727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1005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dirty="0"/>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9204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dirty="0"/>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279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C48EC7-AF6A-48D3-8284-14BACBEBDD84}" type="datetimeFigureOut">
              <a:rPr lang="en-US" dirty="0"/>
              <a:t>2/1/2019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71354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60137"/>
            <a:ext cx="8345277" cy="1463040"/>
          </a:xfrm>
        </p:spPr>
        <p:txBody>
          <a:bodyPr/>
          <a:lstStyle/>
          <a:p>
            <a:r>
              <a:rPr lang="en-US" dirty="0"/>
              <a:t>toxic stress, Triggers and timeout</a:t>
            </a:r>
          </a:p>
        </p:txBody>
      </p:sp>
    </p:spTree>
    <p:extLst>
      <p:ext uri="{BB962C8B-B14F-4D97-AF65-F5344CB8AC3E}">
        <p14:creationId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8158052"/>
              </p:ext>
            </p:extLst>
          </p:nvPr>
        </p:nvGraphicFramePr>
        <p:xfrm>
          <a:off x="629800" y="785987"/>
          <a:ext cx="11115509" cy="5079048"/>
        </p:xfrm>
        <a:graphic>
          <a:graphicData uri="http://schemas.openxmlformats.org/drawingml/2006/table">
            <a:tbl>
              <a:tblPr firstRow="1" firstCol="1" bandRow="1">
                <a:tableStyleId>{5C22544A-7EE6-4342-B048-85BDC9FD1C3A}</a:tableStyleId>
              </a:tblPr>
              <a:tblGrid>
                <a:gridCol w="2599836"/>
                <a:gridCol w="4810266"/>
                <a:gridCol w="3705407"/>
              </a:tblGrid>
              <a:tr h="2036083">
                <a:tc>
                  <a:txBody>
                    <a:bodyPr/>
                    <a:lstStyle/>
                    <a:p>
                      <a:pPr algn="l">
                        <a:lnSpc>
                          <a:spcPct val="115000"/>
                        </a:lnSpc>
                        <a:spcAft>
                          <a:spcPts val="0"/>
                        </a:spcAft>
                      </a:pPr>
                      <a:r>
                        <a:rPr lang="en-GB" sz="2800" dirty="0">
                          <a:solidFill>
                            <a:schemeClr val="tx1"/>
                          </a:solidFill>
                          <a:effectLst/>
                        </a:rPr>
                        <a:t>I will communicate my feelings </a:t>
                      </a:r>
                      <a:r>
                        <a:rPr lang="en-GB" sz="2800" dirty="0" smtClean="0">
                          <a:solidFill>
                            <a:schemeClr val="tx1"/>
                          </a:solidFill>
                          <a:effectLst/>
                        </a:rPr>
                        <a:t>by…</a:t>
                      </a:r>
                      <a:endParaRPr lang="en-GB" sz="3600" dirty="0">
                        <a:solidFill>
                          <a:schemeClr val="tx1"/>
                        </a:solidFill>
                        <a:effectLst/>
                        <a:latin typeface="Calibri"/>
                        <a:ea typeface="Calibri"/>
                        <a:cs typeface="Arial"/>
                      </a:endParaRPr>
                    </a:p>
                  </a:txBody>
                  <a:tcPr marL="67234" marR="67234" marT="0" marB="0">
                    <a:solidFill>
                      <a:srgbClr val="F4BAE1"/>
                    </a:solidFill>
                  </a:tcPr>
                </a:tc>
                <a:tc>
                  <a:txBody>
                    <a:bodyPr/>
                    <a:lstStyle/>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Asking for help</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Asking for clarification</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Helpful talking</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Asking questions</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smtClean="0">
                          <a:solidFill>
                            <a:schemeClr val="tx1"/>
                          </a:solidFill>
                          <a:effectLst/>
                        </a:rPr>
                        <a:t>Being </a:t>
                      </a:r>
                      <a:r>
                        <a:rPr lang="en-GB" sz="1600" b="0" dirty="0">
                          <a:solidFill>
                            <a:schemeClr val="tx1"/>
                          </a:solidFill>
                          <a:effectLst/>
                        </a:rPr>
                        <a:t>self-controlled (not using hands or feet or nasty language) </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Describing feelings when appropriate</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First considering my tone, volume, facial expression, body language and </a:t>
                      </a:r>
                      <a:r>
                        <a:rPr lang="en-GB" sz="1600" b="0" dirty="0" smtClean="0">
                          <a:solidFill>
                            <a:schemeClr val="tx1"/>
                          </a:solidFill>
                          <a:effectLst/>
                        </a:rPr>
                        <a:t>gesture</a:t>
                      </a:r>
                      <a:endParaRPr lang="en-GB" sz="2000" b="0" dirty="0">
                        <a:solidFill>
                          <a:schemeClr val="tx1"/>
                        </a:solidFill>
                        <a:effectLst/>
                      </a:endParaRPr>
                    </a:p>
                  </a:txBody>
                  <a:tcPr marL="67234" marR="67234" marT="0" marB="0">
                    <a:solidFill>
                      <a:srgbClr val="F4BAE1"/>
                    </a:solidFill>
                  </a:tcPr>
                </a:tc>
                <a:tc>
                  <a:txBody>
                    <a:bodyPr/>
                    <a:lstStyle/>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Put up your hand to get teachers </a:t>
                      </a:r>
                      <a:r>
                        <a:rPr lang="en-GB" sz="1600" b="0" dirty="0" smtClean="0">
                          <a:solidFill>
                            <a:schemeClr val="tx1"/>
                          </a:solidFill>
                          <a:effectLst/>
                        </a:rPr>
                        <a:t>attention</a:t>
                      </a:r>
                      <a:r>
                        <a:rPr lang="en-GB" sz="1600" b="0" dirty="0">
                          <a:solidFill>
                            <a:schemeClr val="tx1"/>
                          </a:solidFill>
                          <a:effectLst/>
                        </a:rPr>
                        <a:t> </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Approach an adult if you have a concern or a worry that you don’t want to speak about in front of the </a:t>
                      </a:r>
                      <a:r>
                        <a:rPr lang="en-GB" sz="1600" b="0" dirty="0" smtClean="0">
                          <a:solidFill>
                            <a:schemeClr val="tx1"/>
                          </a:solidFill>
                          <a:effectLst/>
                        </a:rPr>
                        <a:t>class</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Think about your words and how you say them before you speak to a teacher or a pupil </a:t>
                      </a:r>
                      <a:endParaRPr lang="en-GB" sz="2000" b="0" dirty="0">
                        <a:solidFill>
                          <a:schemeClr val="tx1"/>
                        </a:solidFill>
                        <a:effectLst/>
                      </a:endParaRPr>
                    </a:p>
                    <a:p>
                      <a:pPr marL="0" indent="0" algn="l">
                        <a:lnSpc>
                          <a:spcPct val="115000"/>
                        </a:lnSpc>
                        <a:spcAft>
                          <a:spcPts val="0"/>
                        </a:spcAft>
                        <a:buFont typeface="Arial" panose="020B0604020202020204" pitchFamily="34" charset="0"/>
                        <a:buNone/>
                      </a:pPr>
                      <a:endParaRPr lang="en-GB" sz="2000" b="0" dirty="0">
                        <a:solidFill>
                          <a:schemeClr val="tx1"/>
                        </a:solidFill>
                        <a:effectLst/>
                        <a:latin typeface="Calibri"/>
                        <a:ea typeface="Calibri"/>
                        <a:cs typeface="Arial"/>
                      </a:endParaRPr>
                    </a:p>
                  </a:txBody>
                  <a:tcPr marL="67234" marR="67234" marT="0" marB="0">
                    <a:solidFill>
                      <a:srgbClr val="F4BAE1"/>
                    </a:solidFill>
                  </a:tcPr>
                </a:tc>
              </a:tr>
              <a:tr h="2208276">
                <a:tc>
                  <a:txBody>
                    <a:bodyPr/>
                    <a:lstStyle/>
                    <a:p>
                      <a:pPr algn="l">
                        <a:lnSpc>
                          <a:spcPct val="115000"/>
                        </a:lnSpc>
                        <a:spcAft>
                          <a:spcPts val="0"/>
                        </a:spcAft>
                      </a:pPr>
                      <a:r>
                        <a:rPr lang="en-GB" sz="2800" dirty="0">
                          <a:solidFill>
                            <a:schemeClr val="tx1"/>
                          </a:solidFill>
                          <a:effectLst/>
                        </a:rPr>
                        <a:t>I will be responsible for my actions </a:t>
                      </a:r>
                      <a:r>
                        <a:rPr lang="en-GB" sz="2800" dirty="0" smtClean="0">
                          <a:solidFill>
                            <a:schemeClr val="tx1"/>
                          </a:solidFill>
                          <a:effectLst/>
                        </a:rPr>
                        <a:t>by…</a:t>
                      </a:r>
                      <a:endParaRPr lang="en-GB" sz="3600" dirty="0">
                        <a:solidFill>
                          <a:schemeClr val="tx1"/>
                        </a:solidFill>
                        <a:effectLst/>
                        <a:latin typeface="Calibri"/>
                        <a:ea typeface="Calibri"/>
                        <a:cs typeface="Arial"/>
                      </a:endParaRPr>
                    </a:p>
                  </a:txBody>
                  <a:tcPr marL="67234" marR="67234" marT="0" marB="0">
                    <a:solidFill>
                      <a:srgbClr val="F4BAE1"/>
                    </a:solidFill>
                  </a:tcPr>
                </a:tc>
                <a:tc>
                  <a:txBody>
                    <a:bodyPr/>
                    <a:lstStyle/>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Trying to resolve conflicts positively and calmly </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Managing and looking after resources and materials</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Responding to consequence maturely and discuss disagreements calmly</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Moving quietly to groups</a:t>
                      </a:r>
                      <a:endParaRPr lang="en-GB" sz="2000" b="0" dirty="0">
                        <a:solidFill>
                          <a:schemeClr val="tx1"/>
                        </a:solidFill>
                        <a:effectLst/>
                        <a:latin typeface="Calibri"/>
                        <a:ea typeface="Calibri"/>
                        <a:cs typeface="Arial"/>
                      </a:endParaRPr>
                    </a:p>
                  </a:txBody>
                  <a:tcPr marL="67234" marR="67234" marT="0" marB="0">
                    <a:solidFill>
                      <a:srgbClr val="F4BAE1"/>
                    </a:solidFill>
                  </a:tcPr>
                </a:tc>
                <a:tc>
                  <a:txBody>
                    <a:bodyPr/>
                    <a:lstStyle/>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Count down from 10 -0 and wait until I am ready to talk to someone else in case I hurt someone’s feelings or cause </a:t>
                      </a:r>
                      <a:r>
                        <a:rPr lang="en-GB" sz="1600" b="0" dirty="0" smtClean="0">
                          <a:solidFill>
                            <a:schemeClr val="tx1"/>
                          </a:solidFill>
                          <a:effectLst/>
                        </a:rPr>
                        <a:t>harm</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Tidy up after my classwork by putting things away safely and in the correct </a:t>
                      </a:r>
                      <a:r>
                        <a:rPr lang="en-GB" sz="1600" b="0" dirty="0" smtClean="0">
                          <a:solidFill>
                            <a:schemeClr val="tx1"/>
                          </a:solidFill>
                          <a:effectLst/>
                        </a:rPr>
                        <a:t>place</a:t>
                      </a:r>
                      <a:endParaRPr lang="en-GB" sz="2000" b="0" dirty="0">
                        <a:solidFill>
                          <a:schemeClr val="tx1"/>
                        </a:solidFill>
                        <a:effectLst/>
                      </a:endParaRPr>
                    </a:p>
                    <a:p>
                      <a:pPr marL="285750" indent="-285750" algn="l">
                        <a:lnSpc>
                          <a:spcPct val="115000"/>
                        </a:lnSpc>
                        <a:spcAft>
                          <a:spcPts val="0"/>
                        </a:spcAft>
                        <a:buFont typeface="Arial" panose="020B0604020202020204" pitchFamily="34" charset="0"/>
                        <a:buChar char="•"/>
                      </a:pPr>
                      <a:r>
                        <a:rPr lang="en-GB" sz="1600" b="0" dirty="0">
                          <a:solidFill>
                            <a:schemeClr val="tx1"/>
                          </a:solidFill>
                          <a:effectLst/>
                        </a:rPr>
                        <a:t>Listen to teacher when a consequence is being explained for my </a:t>
                      </a:r>
                      <a:r>
                        <a:rPr lang="en-GB" sz="1600" b="0" dirty="0" smtClean="0">
                          <a:solidFill>
                            <a:schemeClr val="tx1"/>
                          </a:solidFill>
                          <a:effectLst/>
                        </a:rPr>
                        <a:t>actions</a:t>
                      </a:r>
                      <a:endParaRPr lang="en-GB" sz="2000" b="0" dirty="0">
                        <a:solidFill>
                          <a:schemeClr val="tx1"/>
                        </a:solidFill>
                        <a:effectLst/>
                      </a:endParaRPr>
                    </a:p>
                  </a:txBody>
                  <a:tcPr marL="67234" marR="67234" marT="0" marB="0">
                    <a:solidFill>
                      <a:srgbClr val="F4BAE1"/>
                    </a:solidFill>
                  </a:tcPr>
                </a:tc>
              </a:tr>
            </a:tbl>
          </a:graphicData>
        </a:graphic>
      </p:graphicFrame>
    </p:spTree>
    <p:extLst>
      <p:ext uri="{BB962C8B-B14F-4D97-AF65-F5344CB8AC3E}">
        <p14:creationId xmlns:p14="http://schemas.microsoft.com/office/powerpoint/2010/main" val="44994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U-Turn 3">
            <a:extLst>
              <a:ext uri="{FF2B5EF4-FFF2-40B4-BE49-F238E27FC236}">
                <a16:creationId xmlns="" xmlns:a16="http://schemas.microsoft.com/office/drawing/2014/main" id="{19EB662A-9D1C-4D3F-A3DC-CBDEA830DF5D}"/>
              </a:ext>
            </a:extLst>
          </p:cNvPr>
          <p:cNvSpPr/>
          <p:nvPr/>
        </p:nvSpPr>
        <p:spPr>
          <a:xfrm rot="16200000">
            <a:off x="2801514" y="3036731"/>
            <a:ext cx="2203939" cy="1009031"/>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Arrow: U-Turn 3">
            <a:extLst>
              <a:ext uri="{FF2B5EF4-FFF2-40B4-BE49-F238E27FC236}">
                <a16:creationId xmlns="" xmlns:a16="http://schemas.microsoft.com/office/drawing/2014/main" id="{19EB662A-9D1C-4D3F-A3DC-CBDEA830DF5D}"/>
              </a:ext>
            </a:extLst>
          </p:cNvPr>
          <p:cNvSpPr/>
          <p:nvPr/>
        </p:nvSpPr>
        <p:spPr>
          <a:xfrm rot="5400000">
            <a:off x="6165970" y="3104945"/>
            <a:ext cx="2167089" cy="909458"/>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ight Arrow 1"/>
          <p:cNvSpPr/>
          <p:nvPr/>
        </p:nvSpPr>
        <p:spPr>
          <a:xfrm>
            <a:off x="4622175" y="2172074"/>
            <a:ext cx="2027103" cy="963977"/>
          </a:xfrm>
          <a:prstGeom prst="rightArrow">
            <a:avLst>
              <a:gd name="adj1" fmla="val 225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95000"/>
                    <a:lumOff val="5000"/>
                  </a:schemeClr>
                </a:solidFill>
              </a:rPr>
              <a:t>REALISATION</a:t>
            </a:r>
          </a:p>
        </p:txBody>
      </p:sp>
      <p:sp>
        <p:nvSpPr>
          <p:cNvPr id="6" name="Right Arrow 5"/>
          <p:cNvSpPr/>
          <p:nvPr/>
        </p:nvSpPr>
        <p:spPr>
          <a:xfrm flipH="1">
            <a:off x="4821397" y="3863062"/>
            <a:ext cx="1628660" cy="963977"/>
          </a:xfrm>
          <a:prstGeom prst="rightArrow">
            <a:avLst>
              <a:gd name="adj1" fmla="val 225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95000"/>
                    <a:lumOff val="5000"/>
                  </a:schemeClr>
                </a:solidFill>
              </a:rPr>
              <a:t>RECHARGE</a:t>
            </a:r>
          </a:p>
        </p:txBody>
      </p:sp>
      <p:sp>
        <p:nvSpPr>
          <p:cNvPr id="7" name="Rectangle 6"/>
          <p:cNvSpPr/>
          <p:nvPr/>
        </p:nvSpPr>
        <p:spPr>
          <a:xfrm>
            <a:off x="6450057" y="3376191"/>
            <a:ext cx="899606" cy="369332"/>
          </a:xfrm>
          <a:prstGeom prst="rect">
            <a:avLst/>
          </a:prstGeom>
        </p:spPr>
        <p:txBody>
          <a:bodyPr wrap="none">
            <a:spAutoFit/>
          </a:bodyPr>
          <a:lstStyle/>
          <a:p>
            <a:pPr algn="ctr"/>
            <a:r>
              <a:rPr lang="en-US" dirty="0"/>
              <a:t>REWIRE</a:t>
            </a:r>
          </a:p>
        </p:txBody>
      </p:sp>
      <p:sp>
        <p:nvSpPr>
          <p:cNvPr id="8" name="Rectangle 7"/>
          <p:cNvSpPr/>
          <p:nvPr/>
        </p:nvSpPr>
        <p:spPr>
          <a:xfrm>
            <a:off x="3682785" y="3356580"/>
            <a:ext cx="931665" cy="369332"/>
          </a:xfrm>
          <a:prstGeom prst="rect">
            <a:avLst/>
          </a:prstGeom>
        </p:spPr>
        <p:txBody>
          <a:bodyPr wrap="none">
            <a:spAutoFit/>
          </a:bodyPr>
          <a:lstStyle/>
          <a:p>
            <a:r>
              <a:rPr lang="en-US" dirty="0"/>
              <a:t>REFLECT</a:t>
            </a:r>
            <a:endParaRPr lang="en-GB" dirty="0"/>
          </a:p>
        </p:txBody>
      </p:sp>
      <p:sp>
        <p:nvSpPr>
          <p:cNvPr id="9" name="Cloud Callout 8"/>
          <p:cNvSpPr/>
          <p:nvPr/>
        </p:nvSpPr>
        <p:spPr>
          <a:xfrm>
            <a:off x="2107505" y="0"/>
            <a:ext cx="5427784" cy="1934308"/>
          </a:xfrm>
          <a:prstGeom prst="cloudCallout">
            <a:avLst>
              <a:gd name="adj1" fmla="val 19973"/>
              <a:gd name="adj2" fmla="val 6335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a:p>
            <a:pPr algn="ctr"/>
            <a:r>
              <a:rPr lang="en-GB" sz="1600" dirty="0">
                <a:solidFill>
                  <a:srgbClr val="002060"/>
                </a:solidFill>
                <a:latin typeface="Century Gothic" panose="020B0502020202020204" pitchFamily="34" charset="0"/>
              </a:rPr>
              <a:t>“The only thing I  have control over is my interactions with others… I need to adapt all the time …”</a:t>
            </a:r>
          </a:p>
        </p:txBody>
      </p:sp>
      <p:sp>
        <p:nvSpPr>
          <p:cNvPr id="10" name="Cloud Callout 9"/>
          <p:cNvSpPr/>
          <p:nvPr/>
        </p:nvSpPr>
        <p:spPr>
          <a:xfrm>
            <a:off x="8478632" y="504432"/>
            <a:ext cx="3862919" cy="3869691"/>
          </a:xfrm>
          <a:prstGeom prst="cloudCallout">
            <a:avLst>
              <a:gd name="adj1" fmla="val -61740"/>
              <a:gd name="adj2" fmla="val 3200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entury Gothic" panose="020B0502020202020204" pitchFamily="34" charset="0"/>
              </a:rPr>
              <a:t>How can I teach YP these behaviours when I have to get through course content… </a:t>
            </a:r>
          </a:p>
          <a:p>
            <a:pPr algn="ctr"/>
            <a:r>
              <a:rPr lang="en-GB" dirty="0">
                <a:solidFill>
                  <a:srgbClr val="002060"/>
                </a:solidFill>
                <a:latin typeface="Century Gothic" panose="020B0502020202020204" pitchFamily="34" charset="0"/>
              </a:rPr>
              <a:t>EXPLICIT: </a:t>
            </a:r>
            <a:r>
              <a:rPr lang="en-GB" dirty="0" smtClean="0">
                <a:solidFill>
                  <a:srgbClr val="002060"/>
                </a:solidFill>
                <a:latin typeface="Century Gothic" panose="020B0502020202020204" pitchFamily="34" charset="0"/>
              </a:rPr>
              <a:t>Musician Manners/Social </a:t>
            </a:r>
            <a:r>
              <a:rPr lang="en-GB" dirty="0">
                <a:solidFill>
                  <a:srgbClr val="002060"/>
                </a:solidFill>
                <a:latin typeface="Century Gothic" panose="020B0502020202020204" pitchFamily="34" charset="0"/>
              </a:rPr>
              <a:t>Targets linked to Values.</a:t>
            </a:r>
          </a:p>
        </p:txBody>
      </p:sp>
      <p:sp>
        <p:nvSpPr>
          <p:cNvPr id="11" name="Cloud Callout 10"/>
          <p:cNvSpPr/>
          <p:nvPr/>
        </p:nvSpPr>
        <p:spPr>
          <a:xfrm>
            <a:off x="2736745" y="4997893"/>
            <a:ext cx="5427784" cy="1934308"/>
          </a:xfrm>
          <a:prstGeom prst="cloudCallout">
            <a:avLst>
              <a:gd name="adj1" fmla="val 15020"/>
              <a:gd name="adj2" fmla="val -6719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Century Gothic" panose="020B0502020202020204" pitchFamily="34" charset="0"/>
              </a:rPr>
              <a:t>I need time to do the things I enjoy and spend time with the people I love.</a:t>
            </a:r>
          </a:p>
          <a:p>
            <a:pPr algn="ctr"/>
            <a:r>
              <a:rPr lang="en-GB" sz="1600" dirty="0">
                <a:solidFill>
                  <a:srgbClr val="002060"/>
                </a:solidFill>
                <a:latin typeface="Century Gothic" panose="020B0502020202020204" pitchFamily="34" charset="0"/>
              </a:rPr>
              <a:t>I want to finish that painting off. </a:t>
            </a:r>
          </a:p>
          <a:p>
            <a:pPr algn="ctr"/>
            <a:r>
              <a:rPr lang="en-GB" sz="1600" dirty="0">
                <a:solidFill>
                  <a:srgbClr val="002060"/>
                </a:solidFill>
                <a:latin typeface="Century Gothic" panose="020B0502020202020204" pitchFamily="34" charset="0"/>
              </a:rPr>
              <a:t>I am dying to see that new movie</a:t>
            </a:r>
          </a:p>
          <a:p>
            <a:pPr algn="ctr"/>
            <a:endParaRPr lang="en-GB" sz="1600" dirty="0">
              <a:solidFill>
                <a:srgbClr val="002060"/>
              </a:solidFill>
              <a:latin typeface="Century Gothic" panose="020B0502020202020204" pitchFamily="34" charset="0"/>
            </a:endParaRPr>
          </a:p>
        </p:txBody>
      </p:sp>
      <p:sp>
        <p:nvSpPr>
          <p:cNvPr id="12" name="Cloud Callout 11"/>
          <p:cNvSpPr/>
          <p:nvPr/>
        </p:nvSpPr>
        <p:spPr>
          <a:xfrm>
            <a:off x="0" y="2313963"/>
            <a:ext cx="2736745" cy="1934308"/>
          </a:xfrm>
          <a:prstGeom prst="cloudCallout">
            <a:avLst>
              <a:gd name="adj1" fmla="val 66408"/>
              <a:gd name="adj2" fmla="val 12197"/>
            </a:avLst>
          </a:prstGeom>
          <a:solidFill>
            <a:srgbClr val="F4BA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Century Gothic" panose="020B0502020202020204" pitchFamily="34" charset="0"/>
              </a:rPr>
              <a:t>My pupils are not learning at a rate or quality they could be. </a:t>
            </a:r>
            <a:endParaRPr lang="en-GB" dirty="0">
              <a:latin typeface="Century Gothic" panose="020B0502020202020204" pitchFamily="34" charset="0"/>
            </a:endParaRPr>
          </a:p>
        </p:txBody>
      </p:sp>
    </p:spTree>
    <p:extLst>
      <p:ext uri="{BB962C8B-B14F-4D97-AF65-F5344CB8AC3E}">
        <p14:creationId xmlns:p14="http://schemas.microsoft.com/office/powerpoint/2010/main" val="927389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entury Gothic" panose="020B0502020202020204" pitchFamily="34" charset="0"/>
              </a:rPr>
              <a:t>HOW DO I REFILL AND RECHARGE?</a:t>
            </a:r>
          </a:p>
        </p:txBody>
      </p:sp>
      <p:sp>
        <p:nvSpPr>
          <p:cNvPr id="3" name="Content Placeholder 2"/>
          <p:cNvSpPr>
            <a:spLocks noGrp="1"/>
          </p:cNvSpPr>
          <p:nvPr>
            <p:ph idx="1"/>
          </p:nvPr>
        </p:nvSpPr>
        <p:spPr>
          <a:xfrm>
            <a:off x="1024128" y="2128344"/>
            <a:ext cx="9720073" cy="4382814"/>
          </a:xfrm>
        </p:spPr>
        <p:txBody>
          <a:bodyPr>
            <a:normAutofit fontScale="92500" lnSpcReduction="20000"/>
          </a:bodyPr>
          <a:lstStyle/>
          <a:p>
            <a:pPr>
              <a:buFontTx/>
              <a:buChar char="-"/>
            </a:pPr>
            <a:r>
              <a:rPr lang="en-GB" dirty="0">
                <a:latin typeface="Century Gothic" panose="020B0502020202020204" pitchFamily="34" charset="0"/>
              </a:rPr>
              <a:t>I sometimes need to talk it out with someone that understands, but sometimes its important to talk to someone who doesn’t, so you can get a better or an external perspective</a:t>
            </a:r>
          </a:p>
          <a:p>
            <a:pPr>
              <a:buFontTx/>
              <a:buChar char="-"/>
            </a:pPr>
            <a:r>
              <a:rPr lang="en-GB" dirty="0" smtClean="0">
                <a:latin typeface="Century Gothic" panose="020B0502020202020204" pitchFamily="34" charset="0"/>
              </a:rPr>
              <a:t>Play piano!</a:t>
            </a:r>
            <a:endParaRPr lang="en-GB" dirty="0">
              <a:latin typeface="Century Gothic" panose="020B0502020202020204" pitchFamily="34" charset="0"/>
            </a:endParaRPr>
          </a:p>
          <a:p>
            <a:pPr>
              <a:buFontTx/>
              <a:buChar char="-"/>
            </a:pPr>
            <a:r>
              <a:rPr lang="en-GB" dirty="0" smtClean="0">
                <a:latin typeface="Century Gothic" panose="020B0502020202020204" pitchFamily="34" charset="0"/>
              </a:rPr>
              <a:t>Breathing exercises</a:t>
            </a:r>
            <a:endParaRPr lang="en-GB" dirty="0">
              <a:latin typeface="Century Gothic" panose="020B0502020202020204" pitchFamily="34" charset="0"/>
            </a:endParaRPr>
          </a:p>
          <a:p>
            <a:pPr>
              <a:buFontTx/>
              <a:buChar char="-"/>
            </a:pPr>
            <a:r>
              <a:rPr lang="en-GB" dirty="0" smtClean="0">
                <a:latin typeface="Century Gothic" panose="020B0502020202020204" pitchFamily="34" charset="0"/>
              </a:rPr>
              <a:t>Sleep </a:t>
            </a:r>
            <a:r>
              <a:rPr lang="en-GB" dirty="0" smtClean="0">
                <a:latin typeface="Century Gothic" panose="020B0502020202020204" pitchFamily="34" charset="0"/>
                <a:sym typeface="Wingdings" panose="05000000000000000000" pitchFamily="2" charset="2"/>
              </a:rPr>
              <a:t> </a:t>
            </a:r>
            <a:endParaRPr lang="en-GB" dirty="0">
              <a:latin typeface="Century Gothic" panose="020B0502020202020204" pitchFamily="34" charset="0"/>
            </a:endParaRPr>
          </a:p>
          <a:p>
            <a:pPr>
              <a:buFontTx/>
              <a:buChar char="-"/>
            </a:pPr>
            <a:r>
              <a:rPr lang="en-GB" dirty="0">
                <a:latin typeface="Century Gothic" panose="020B0502020202020204" pitchFamily="34" charset="0"/>
              </a:rPr>
              <a:t>Paint my nails!</a:t>
            </a:r>
          </a:p>
          <a:p>
            <a:pPr>
              <a:buFontTx/>
              <a:buChar char="-"/>
            </a:pPr>
            <a:r>
              <a:rPr lang="en-GB" dirty="0">
                <a:latin typeface="Century Gothic" panose="020B0502020202020204" pitchFamily="34" charset="0"/>
              </a:rPr>
              <a:t>Cook a special </a:t>
            </a:r>
            <a:r>
              <a:rPr lang="en-GB" dirty="0" smtClean="0">
                <a:latin typeface="Century Gothic" panose="020B0502020202020204" pitchFamily="34" charset="0"/>
              </a:rPr>
              <a:t>meal and take time over it</a:t>
            </a:r>
            <a:endParaRPr lang="en-GB" dirty="0">
              <a:latin typeface="Century Gothic" panose="020B0502020202020204" pitchFamily="34" charset="0"/>
            </a:endParaRPr>
          </a:p>
          <a:p>
            <a:pPr>
              <a:buFontTx/>
              <a:buChar char="-"/>
            </a:pPr>
            <a:r>
              <a:rPr lang="en-GB" dirty="0">
                <a:latin typeface="Century Gothic" panose="020B0502020202020204" pitchFamily="34" charset="0"/>
              </a:rPr>
              <a:t>I listen to music</a:t>
            </a:r>
          </a:p>
          <a:p>
            <a:pPr>
              <a:buFontTx/>
              <a:buChar char="-"/>
            </a:pPr>
            <a:r>
              <a:rPr lang="en-GB" dirty="0">
                <a:latin typeface="Century Gothic" panose="020B0502020202020204" pitchFamily="34" charset="0"/>
              </a:rPr>
              <a:t>I go to the gym</a:t>
            </a:r>
          </a:p>
          <a:p>
            <a:pPr>
              <a:buFontTx/>
              <a:buChar char="-"/>
            </a:pPr>
            <a:r>
              <a:rPr lang="en-GB" dirty="0">
                <a:latin typeface="Century Gothic" panose="020B0502020202020204" pitchFamily="34" charset="0"/>
              </a:rPr>
              <a:t>Watch an intense thriller film </a:t>
            </a:r>
          </a:p>
          <a:p>
            <a:pPr>
              <a:buFontTx/>
              <a:buChar char="-"/>
            </a:pPr>
            <a:r>
              <a:rPr lang="en-GB" dirty="0">
                <a:latin typeface="Century Gothic" panose="020B0502020202020204" pitchFamily="34" charset="0"/>
              </a:rPr>
              <a:t>Dairy Milk </a:t>
            </a:r>
          </a:p>
        </p:txBody>
      </p:sp>
    </p:spTree>
    <p:extLst>
      <p:ext uri="{BB962C8B-B14F-4D97-AF65-F5344CB8AC3E}">
        <p14:creationId xmlns:p14="http://schemas.microsoft.com/office/powerpoint/2010/main" val="190022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Wellbeing Sessions</a:t>
            </a:r>
            <a:endParaRPr lang="en-GB" dirty="0">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r>
              <a:rPr lang="en-GB" dirty="0" smtClean="0">
                <a:latin typeface="Century Gothic" panose="020B0502020202020204" pitchFamily="34" charset="0"/>
              </a:rPr>
              <a:t>We will now break into our wellbeing sessions.</a:t>
            </a:r>
          </a:p>
          <a:p>
            <a:endParaRPr lang="en-GB" dirty="0" smtClean="0">
              <a:latin typeface="Century Gothic" panose="020B0502020202020204" pitchFamily="34" charset="0"/>
            </a:endParaRPr>
          </a:p>
          <a:p>
            <a:r>
              <a:rPr lang="en-GB" b="1" dirty="0" smtClean="0">
                <a:latin typeface="Century Gothic" panose="020B0502020202020204" pitchFamily="34" charset="0"/>
              </a:rPr>
              <a:t>Session 1 </a:t>
            </a:r>
            <a:r>
              <a:rPr lang="en-GB" dirty="0" smtClean="0">
                <a:latin typeface="Century Gothic" panose="020B0502020202020204" pitchFamily="34" charset="0"/>
              </a:rPr>
              <a:t>will </a:t>
            </a:r>
            <a:r>
              <a:rPr lang="en-GB" dirty="0" smtClean="0">
                <a:latin typeface="Century Gothic" panose="020B0502020202020204" pitchFamily="34" charset="0"/>
              </a:rPr>
              <a:t>be at 1:10-1:55</a:t>
            </a:r>
          </a:p>
          <a:p>
            <a:r>
              <a:rPr lang="en-GB" b="1" dirty="0" smtClean="0">
                <a:latin typeface="Century Gothic" panose="020B0502020202020204" pitchFamily="34" charset="0"/>
              </a:rPr>
              <a:t>Session </a:t>
            </a:r>
            <a:r>
              <a:rPr lang="en-GB" b="1" dirty="0" smtClean="0">
                <a:latin typeface="Century Gothic" panose="020B0502020202020204" pitchFamily="34" charset="0"/>
              </a:rPr>
              <a:t>2 </a:t>
            </a:r>
            <a:r>
              <a:rPr lang="en-GB" dirty="0" smtClean="0">
                <a:latin typeface="Century Gothic" panose="020B0502020202020204" pitchFamily="34" charset="0"/>
              </a:rPr>
              <a:t>will be </a:t>
            </a:r>
            <a:r>
              <a:rPr lang="en-GB" dirty="0" smtClean="0">
                <a:latin typeface="Century Gothic" panose="020B0502020202020204" pitchFamily="34" charset="0"/>
              </a:rPr>
              <a:t>until 1:55- 2:35</a:t>
            </a:r>
          </a:p>
          <a:p>
            <a:endParaRPr lang="en-GB" dirty="0">
              <a:latin typeface="Century Gothic" panose="020B0502020202020204" pitchFamily="34" charset="0"/>
            </a:endParaRPr>
          </a:p>
          <a:p>
            <a:r>
              <a:rPr lang="en-GB" dirty="0" smtClean="0">
                <a:latin typeface="Century Gothic" panose="020B0502020202020204" pitchFamily="34" charset="0"/>
              </a:rPr>
              <a:t>We will then come together in the street area at the end of the day to complete our evaluations sheets</a:t>
            </a:r>
            <a:r>
              <a:rPr lang="en-GB" dirty="0" smtClean="0">
                <a:latin typeface="Century Gothic" panose="020B0502020202020204" pitchFamily="34" charset="0"/>
              </a:rPr>
              <a:t>.</a:t>
            </a:r>
          </a:p>
          <a:p>
            <a:endParaRPr lang="en-GB" dirty="0">
              <a:latin typeface="Century Gothic" panose="020B0502020202020204" pitchFamily="34" charset="0"/>
            </a:endParaRPr>
          </a:p>
          <a:p>
            <a:pPr algn="ctr"/>
            <a:r>
              <a:rPr lang="en-GB" dirty="0" smtClean="0">
                <a:latin typeface="Century Gothic" panose="020B0502020202020204" pitchFamily="34" charset="0"/>
              </a:rPr>
              <a:t>ENJOY SOME TIME TOGETHER!</a:t>
            </a:r>
            <a:endParaRPr lang="en-GB" dirty="0">
              <a:latin typeface="Century Gothic" panose="020B0502020202020204" pitchFamily="34" charset="0"/>
            </a:endParaRPr>
          </a:p>
        </p:txBody>
      </p:sp>
    </p:spTree>
    <p:extLst>
      <p:ext uri="{BB962C8B-B14F-4D97-AF65-F5344CB8AC3E}">
        <p14:creationId xmlns:p14="http://schemas.microsoft.com/office/powerpoint/2010/main" val="314795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921687" cy="1499616"/>
          </a:xfrm>
        </p:spPr>
        <p:style>
          <a:lnRef idx="2">
            <a:schemeClr val="accent5"/>
          </a:lnRef>
          <a:fillRef idx="1">
            <a:schemeClr val="lt1"/>
          </a:fillRef>
          <a:effectRef idx="0">
            <a:schemeClr val="accent5"/>
          </a:effectRef>
          <a:fontRef idx="minor">
            <a:schemeClr val="dk1"/>
          </a:fontRef>
        </p:style>
        <p:txBody>
          <a:bodyPr/>
          <a:lstStyle/>
          <a:p>
            <a:r>
              <a:rPr lang="en-GB" dirty="0" smtClean="0"/>
              <a:t>Focus of wellbeing workshops</a:t>
            </a:r>
            <a:endParaRPr lang="en-GB" dirty="0"/>
          </a:p>
        </p:txBody>
      </p:sp>
      <p:sp>
        <p:nvSpPr>
          <p:cNvPr id="3" name="Content Placeholder 2"/>
          <p:cNvSpPr>
            <a:spLocks noGrp="1"/>
          </p:cNvSpPr>
          <p:nvPr>
            <p:ph idx="1"/>
          </p:nvPr>
        </p:nvSpPr>
        <p:spPr/>
        <p:txBody>
          <a:bodyPr>
            <a:normAutofit/>
          </a:bodyPr>
          <a:lstStyle/>
          <a:p>
            <a:r>
              <a:rPr lang="en-GB" sz="3200" b="1" dirty="0" smtClean="0"/>
              <a:t>1) Our Environment: </a:t>
            </a:r>
            <a:r>
              <a:rPr lang="en-GB" sz="3200" dirty="0" smtClean="0"/>
              <a:t>Emotional Triggers as Teachers</a:t>
            </a:r>
          </a:p>
          <a:p>
            <a:endParaRPr lang="en-GB" sz="3200" dirty="0" smtClean="0"/>
          </a:p>
          <a:p>
            <a:r>
              <a:rPr lang="en-GB" sz="3200" b="1" dirty="0" smtClean="0"/>
              <a:t>2) Our Values: </a:t>
            </a:r>
            <a:r>
              <a:rPr lang="en-GB" sz="3200" dirty="0" smtClean="0"/>
              <a:t>Our actions based on our belief system</a:t>
            </a:r>
          </a:p>
          <a:p>
            <a:endParaRPr lang="en-GB" sz="3200" dirty="0" smtClean="0"/>
          </a:p>
          <a:p>
            <a:r>
              <a:rPr lang="en-GB" sz="3200" b="1" dirty="0" smtClean="0"/>
              <a:t>3) Our Skills: </a:t>
            </a:r>
            <a:r>
              <a:rPr lang="en-GB" sz="3200" dirty="0" smtClean="0"/>
              <a:t>What resources do we require to support traumatised young people while avoiding burnout?</a:t>
            </a:r>
          </a:p>
        </p:txBody>
      </p:sp>
    </p:spTree>
    <p:extLst>
      <p:ext uri="{BB962C8B-B14F-4D97-AF65-F5344CB8AC3E}">
        <p14:creationId xmlns:p14="http://schemas.microsoft.com/office/powerpoint/2010/main" val="424459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5"/>
            <a:ext cx="11028325" cy="1665615"/>
          </a:xfrm>
        </p:spPr>
        <p:style>
          <a:lnRef idx="2">
            <a:schemeClr val="accent2"/>
          </a:lnRef>
          <a:fillRef idx="1">
            <a:schemeClr val="lt1"/>
          </a:fillRef>
          <a:effectRef idx="0">
            <a:schemeClr val="accent2"/>
          </a:effectRef>
          <a:fontRef idx="minor">
            <a:schemeClr val="dk1"/>
          </a:fontRef>
        </p:style>
        <p:txBody>
          <a:bodyPr>
            <a:noAutofit/>
          </a:bodyPr>
          <a:lstStyle/>
          <a:p>
            <a:pPr algn="ctr"/>
            <a:r>
              <a:rPr lang="en-GB" sz="3600" b="1" u="sng" dirty="0" smtClean="0"/>
              <a:t/>
            </a:r>
            <a:br>
              <a:rPr lang="en-GB" sz="3600" b="1" u="sng" dirty="0" smtClean="0"/>
            </a:br>
            <a:r>
              <a:rPr lang="en-GB" sz="3600" b="1" u="sng" dirty="0" smtClean="0"/>
              <a:t>Our Environment </a:t>
            </a:r>
            <a:r>
              <a:rPr lang="en-GB" sz="3600" u="sng" dirty="0" smtClean="0"/>
              <a:t> </a:t>
            </a:r>
            <a:r>
              <a:rPr lang="en-GB" sz="3600" dirty="0" smtClean="0"/>
              <a:t/>
            </a:r>
            <a:br>
              <a:rPr lang="en-GB" sz="3600" dirty="0" smtClean="0"/>
            </a:br>
            <a:r>
              <a:rPr lang="en-GB" sz="3600" dirty="0" smtClean="0"/>
              <a:t>What </a:t>
            </a:r>
            <a:r>
              <a:rPr lang="en-GB" sz="3600" dirty="0"/>
              <a:t>does toxic stress mean for staff and our emotional regulation?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092" y="2538411"/>
            <a:ext cx="2424113" cy="185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111" y="4675626"/>
            <a:ext cx="2371725"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0424" y="4775638"/>
            <a:ext cx="29908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6933" y="4525853"/>
            <a:ext cx="23241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1922" y="2331243"/>
            <a:ext cx="219075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479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914518" y="2512978"/>
            <a:ext cx="4230479" cy="2581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ular Callout 3"/>
          <p:cNvSpPr/>
          <p:nvPr/>
        </p:nvSpPr>
        <p:spPr>
          <a:xfrm>
            <a:off x="1116233" y="612567"/>
            <a:ext cx="3040658" cy="1503804"/>
          </a:xfrm>
          <a:prstGeom prst="wedgeRoundRectCallout">
            <a:avLst>
              <a:gd name="adj1" fmla="val 61533"/>
              <a:gd name="adj2" fmla="val 1420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IT SHOULDN’T BE LIKE THIS…</a:t>
            </a:r>
          </a:p>
        </p:txBody>
      </p:sp>
      <p:sp>
        <p:nvSpPr>
          <p:cNvPr id="5" name="Rounded Rectangular Callout 4"/>
          <p:cNvSpPr/>
          <p:nvPr/>
        </p:nvSpPr>
        <p:spPr>
          <a:xfrm>
            <a:off x="7594152" y="612567"/>
            <a:ext cx="3844888" cy="1503804"/>
          </a:xfrm>
          <a:prstGeom prst="wedgeRoundRectCallout">
            <a:avLst>
              <a:gd name="adj1" fmla="val -53359"/>
              <a:gd name="adj2" fmla="val 1475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BUT IT IS! So, what are you going to do about it?</a:t>
            </a:r>
          </a:p>
        </p:txBody>
      </p:sp>
    </p:spTree>
    <p:extLst>
      <p:ext uri="{BB962C8B-B14F-4D97-AF65-F5344CB8AC3E}">
        <p14:creationId xmlns:p14="http://schemas.microsoft.com/office/powerpoint/2010/main" val="22615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543" y="524854"/>
            <a:ext cx="6601380" cy="477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ular Callout 4"/>
          <p:cNvSpPr/>
          <p:nvPr/>
        </p:nvSpPr>
        <p:spPr>
          <a:xfrm>
            <a:off x="2384584" y="5300667"/>
            <a:ext cx="3844888" cy="1503804"/>
          </a:xfrm>
          <a:prstGeom prst="wedgeRoundRectCallout">
            <a:avLst>
              <a:gd name="adj1" fmla="val -14999"/>
              <a:gd name="adj2" fmla="val -1642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Maybe my need for  COFFEE will just get me through…</a:t>
            </a:r>
          </a:p>
        </p:txBody>
      </p:sp>
      <p:sp>
        <p:nvSpPr>
          <p:cNvPr id="8" name="Rounded Rectangular Callout 7"/>
          <p:cNvSpPr/>
          <p:nvPr/>
        </p:nvSpPr>
        <p:spPr>
          <a:xfrm>
            <a:off x="1522450" y="65323"/>
            <a:ext cx="3844888" cy="1503804"/>
          </a:xfrm>
          <a:prstGeom prst="wedgeRoundRectCallout">
            <a:avLst>
              <a:gd name="adj1" fmla="val 67845"/>
              <a:gd name="adj2" fmla="val 794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Eh…What do I do?</a:t>
            </a:r>
          </a:p>
        </p:txBody>
      </p:sp>
    </p:spTree>
    <p:extLst>
      <p:ext uri="{BB962C8B-B14F-4D97-AF65-F5344CB8AC3E}">
        <p14:creationId xmlns:p14="http://schemas.microsoft.com/office/powerpoint/2010/main" val="107752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My triggers</a:t>
            </a:r>
          </a:p>
        </p:txBody>
      </p:sp>
      <p:sp>
        <p:nvSpPr>
          <p:cNvPr id="3" name="Content Placeholder 2"/>
          <p:cNvSpPr>
            <a:spLocks noGrp="1"/>
          </p:cNvSpPr>
          <p:nvPr>
            <p:ph idx="1"/>
          </p:nvPr>
        </p:nvSpPr>
        <p:spPr/>
        <p:txBody>
          <a:bodyPr>
            <a:normAutofit lnSpcReduction="10000"/>
          </a:bodyPr>
          <a:lstStyle/>
          <a:p>
            <a:r>
              <a:rPr lang="en-GB" dirty="0"/>
              <a:t>Watching pupils talk to each other negatively</a:t>
            </a:r>
          </a:p>
          <a:p>
            <a:pPr marL="0" indent="0">
              <a:buNone/>
            </a:pPr>
            <a:r>
              <a:rPr lang="en-GB" dirty="0"/>
              <a:t>(bullying/having a joke)</a:t>
            </a:r>
          </a:p>
          <a:p>
            <a:r>
              <a:rPr lang="en-GB" dirty="0"/>
              <a:t>Sneaky bullying</a:t>
            </a:r>
          </a:p>
          <a:p>
            <a:r>
              <a:rPr lang="en-GB" dirty="0"/>
              <a:t>Unsafe corridor conduct- especially on the stairs</a:t>
            </a:r>
          </a:p>
          <a:p>
            <a:r>
              <a:rPr lang="en-GB" dirty="0"/>
              <a:t>When pupils answer back as if they are talking through teachers as if they are walls</a:t>
            </a:r>
          </a:p>
          <a:p>
            <a:r>
              <a:rPr lang="en-GB" dirty="0"/>
              <a:t>Refusal to follow instruction when I know that they know better</a:t>
            </a:r>
          </a:p>
          <a:p>
            <a:r>
              <a:rPr lang="en-GB" dirty="0"/>
              <a:t>Taking it personally </a:t>
            </a:r>
          </a:p>
          <a:p>
            <a:r>
              <a:rPr lang="en-GB" dirty="0"/>
              <a:t>Pupils not taking the support they need</a:t>
            </a:r>
          </a:p>
          <a:p>
            <a:r>
              <a:rPr lang="en-GB" dirty="0"/>
              <a:t>Pupils being unprepared for class.</a:t>
            </a:r>
          </a:p>
          <a:p>
            <a:endParaRPr lang="en-GB" dirty="0"/>
          </a:p>
        </p:txBody>
      </p:sp>
    </p:spTree>
    <p:extLst>
      <p:ext uri="{BB962C8B-B14F-4D97-AF65-F5344CB8AC3E}">
        <p14:creationId xmlns:p14="http://schemas.microsoft.com/office/powerpoint/2010/main" val="2620783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6000" b="1" dirty="0">
                <a:latin typeface="Century Gothic" panose="020B0502020202020204" pitchFamily="34" charset="0"/>
              </a:rPr>
              <a:t>Scenario</a:t>
            </a:r>
            <a:r>
              <a:rPr lang="en-GB" dirty="0">
                <a:latin typeface="Century Gothic" panose="020B0502020202020204" pitchFamily="34" charset="0"/>
              </a:rPr>
              <a:t/>
            </a:r>
            <a:br>
              <a:rPr lang="en-GB" dirty="0">
                <a:latin typeface="Century Gothic" panose="020B0502020202020204" pitchFamily="34" charset="0"/>
              </a:rPr>
            </a:br>
            <a:r>
              <a:rPr lang="en-GB" dirty="0">
                <a:latin typeface="Century Gothic" panose="020B0502020202020204" pitchFamily="34" charset="0"/>
              </a:rPr>
              <a:t>decipher reactions and responses of teacher and pupil. </a:t>
            </a:r>
          </a:p>
        </p:txBody>
      </p:sp>
      <p:sp>
        <p:nvSpPr>
          <p:cNvPr id="3" name="Content Placeholder 2"/>
          <p:cNvSpPr>
            <a:spLocks noGrp="1"/>
          </p:cNvSpPr>
          <p:nvPr>
            <p:ph idx="1"/>
          </p:nvPr>
        </p:nvSpPr>
        <p:spPr>
          <a:xfrm>
            <a:off x="1035850" y="2520462"/>
            <a:ext cx="9720073" cy="4023360"/>
          </a:xfrm>
        </p:spPr>
        <p:txBody>
          <a:bodyPr>
            <a:normAutofit fontScale="92500"/>
          </a:bodyPr>
          <a:lstStyle/>
          <a:p>
            <a:pPr>
              <a:buFont typeface="Wingdings" pitchFamily="2" charset="2"/>
              <a:buChar char="Ø"/>
            </a:pPr>
            <a:r>
              <a:rPr lang="en-GB" dirty="0">
                <a:latin typeface="Century Gothic" panose="020B0502020202020204" pitchFamily="34" charset="0"/>
              </a:rPr>
              <a:t>Pupil A enters the room and is blocked by the chair of Pupil B. </a:t>
            </a:r>
          </a:p>
          <a:p>
            <a:pPr>
              <a:buFont typeface="Wingdings" pitchFamily="2" charset="2"/>
              <a:buChar char="Ø"/>
            </a:pPr>
            <a:r>
              <a:rPr lang="en-GB" dirty="0">
                <a:latin typeface="Century Gothic" panose="020B0502020202020204" pitchFamily="34" charset="0"/>
              </a:rPr>
              <a:t>Pupil A swears and asks that person to move in a way that is inappropriate. </a:t>
            </a:r>
          </a:p>
          <a:p>
            <a:pPr>
              <a:buFont typeface="Wingdings" pitchFamily="2" charset="2"/>
              <a:buChar char="Ø"/>
            </a:pPr>
            <a:r>
              <a:rPr lang="en-GB" dirty="0">
                <a:latin typeface="Century Gothic" panose="020B0502020202020204" pitchFamily="34" charset="0"/>
              </a:rPr>
              <a:t>Teacher speaks to pupil about being patient and safe and how language is not acceptable, appropriate or kind.</a:t>
            </a:r>
          </a:p>
          <a:p>
            <a:pPr>
              <a:buFont typeface="Wingdings" pitchFamily="2" charset="2"/>
              <a:buChar char="Ø"/>
            </a:pPr>
            <a:r>
              <a:rPr lang="en-GB" dirty="0">
                <a:latin typeface="Century Gothic" panose="020B0502020202020204" pitchFamily="34" charset="0"/>
              </a:rPr>
              <a:t>Pupil A swears at teacher to articulate their sense of injustice.</a:t>
            </a:r>
          </a:p>
          <a:p>
            <a:pPr>
              <a:buFont typeface="Wingdings" pitchFamily="2" charset="2"/>
              <a:buChar char="Ø"/>
            </a:pPr>
            <a:r>
              <a:rPr lang="en-GB" dirty="0">
                <a:latin typeface="Century Gothic" panose="020B0502020202020204" pitchFamily="34" charset="0"/>
              </a:rPr>
              <a:t>Pupil A shoves pupil B at full force into the desk. Teacher shouts at pupil to get out of the class.</a:t>
            </a:r>
          </a:p>
          <a:p>
            <a:pPr>
              <a:buFont typeface="Wingdings" pitchFamily="2" charset="2"/>
              <a:buChar char="Ø"/>
            </a:pPr>
            <a:r>
              <a:rPr lang="en-GB" dirty="0">
                <a:latin typeface="Century Gothic" panose="020B0502020202020204" pitchFamily="34" charset="0"/>
              </a:rPr>
              <a:t>Pupils in the class are unsettled.</a:t>
            </a:r>
          </a:p>
          <a:p>
            <a:pPr>
              <a:buFont typeface="Wingdings" pitchFamily="2" charset="2"/>
              <a:buChar char="Ø"/>
            </a:pPr>
            <a:r>
              <a:rPr lang="en-GB" dirty="0">
                <a:latin typeface="Century Gothic" panose="020B0502020202020204" pitchFamily="34" charset="0"/>
              </a:rPr>
              <a:t>Teacher speaks to the class about entering the room and asks the rest of the class to give examples of how to speak to others.</a:t>
            </a:r>
          </a:p>
          <a:p>
            <a:endParaRPr lang="en-GB" dirty="0">
              <a:latin typeface="Century Gothic" panose="020B0502020202020204" pitchFamily="34" charset="0"/>
            </a:endParaRPr>
          </a:p>
          <a:p>
            <a:endParaRPr lang="en-GB" dirty="0">
              <a:latin typeface="Century Gothic" panose="020B0502020202020204" pitchFamily="34" charset="0"/>
            </a:endParaRPr>
          </a:p>
        </p:txBody>
      </p:sp>
    </p:spTree>
    <p:extLst>
      <p:ext uri="{BB962C8B-B14F-4D97-AF65-F5344CB8AC3E}">
        <p14:creationId xmlns:p14="http://schemas.microsoft.com/office/powerpoint/2010/main" val="56148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0972" y="1305696"/>
            <a:ext cx="4624039" cy="503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1024128" y="585216"/>
            <a:ext cx="4239534" cy="1302199"/>
          </a:xfrm>
        </p:spPr>
        <p:style>
          <a:lnRef idx="2">
            <a:schemeClr val="dk1"/>
          </a:lnRef>
          <a:fillRef idx="1">
            <a:schemeClr val="lt1"/>
          </a:fillRef>
          <a:effectRef idx="0">
            <a:schemeClr val="dk1"/>
          </a:effectRef>
          <a:fontRef idx="minor">
            <a:schemeClr val="dk1"/>
          </a:fontRef>
        </p:style>
        <p:txBody>
          <a:bodyPr>
            <a:normAutofit/>
          </a:bodyPr>
          <a:lstStyle/>
          <a:p>
            <a:pPr algn="ctr"/>
            <a:r>
              <a:rPr lang="en-GB" sz="3200" b="1" dirty="0" smtClean="0">
                <a:latin typeface="Century Gothic" panose="020B0502020202020204" pitchFamily="34" charset="0"/>
              </a:rPr>
              <a:t>Our Values</a:t>
            </a:r>
            <a:endParaRPr lang="en-GB" sz="3200" b="1" dirty="0">
              <a:latin typeface="Century Gothic" panose="020B0502020202020204" pitchFamily="34" charset="0"/>
            </a:endParaRPr>
          </a:p>
        </p:txBody>
      </p:sp>
      <p:sp>
        <p:nvSpPr>
          <p:cNvPr id="5" name="Content Placeholder 4"/>
          <p:cNvSpPr>
            <a:spLocks noGrp="1"/>
          </p:cNvSpPr>
          <p:nvPr>
            <p:ph idx="1"/>
          </p:nvPr>
        </p:nvSpPr>
        <p:spPr>
          <a:xfrm>
            <a:off x="377741" y="2500144"/>
            <a:ext cx="6736308" cy="3837594"/>
          </a:xfrm>
        </p:spPr>
        <p:txBody>
          <a:bodyPr>
            <a:normAutofit fontScale="92500" lnSpcReduction="20000"/>
          </a:bodyPr>
          <a:lstStyle/>
          <a:p>
            <a:r>
              <a:rPr lang="en-GB" dirty="0" smtClean="0">
                <a:latin typeface="Century Gothic" panose="020B0502020202020204" pitchFamily="34" charset="0"/>
              </a:rPr>
              <a:t>Taking </a:t>
            </a:r>
            <a:r>
              <a:rPr lang="en-GB" dirty="0" smtClean="0">
                <a:latin typeface="Century Gothic" panose="020B0502020202020204" pitchFamily="34" charset="0"/>
              </a:rPr>
              <a:t>time </a:t>
            </a:r>
            <a:r>
              <a:rPr lang="en-GB" dirty="0">
                <a:latin typeface="Century Gothic" panose="020B0502020202020204" pitchFamily="34" charset="0"/>
              </a:rPr>
              <a:t>to remember </a:t>
            </a:r>
            <a:r>
              <a:rPr lang="en-GB" b="1" dirty="0">
                <a:latin typeface="Century Gothic" panose="020B0502020202020204" pitchFamily="34" charset="0"/>
              </a:rPr>
              <a:t>why we do what we do </a:t>
            </a:r>
            <a:r>
              <a:rPr lang="en-GB" dirty="0">
                <a:latin typeface="Century Gothic" panose="020B0502020202020204" pitchFamily="34" charset="0"/>
              </a:rPr>
              <a:t>can </a:t>
            </a:r>
            <a:r>
              <a:rPr lang="en-GB" b="1" dirty="0">
                <a:latin typeface="Century Gothic" panose="020B0502020202020204" pitchFamily="34" charset="0"/>
              </a:rPr>
              <a:t>emotionally recharge</a:t>
            </a:r>
            <a:r>
              <a:rPr lang="en-GB" dirty="0">
                <a:latin typeface="Century Gothic" panose="020B0502020202020204" pitchFamily="34" charset="0"/>
              </a:rPr>
              <a:t> us and </a:t>
            </a:r>
            <a:r>
              <a:rPr lang="en-GB" b="1" dirty="0">
                <a:latin typeface="Century Gothic" panose="020B0502020202020204" pitchFamily="34" charset="0"/>
              </a:rPr>
              <a:t>give us a focus </a:t>
            </a:r>
            <a:r>
              <a:rPr lang="en-GB" dirty="0">
                <a:latin typeface="Century Gothic" panose="020B0502020202020204" pitchFamily="34" charset="0"/>
              </a:rPr>
              <a:t>of our next </a:t>
            </a:r>
            <a:r>
              <a:rPr lang="en-GB" b="1" dirty="0">
                <a:latin typeface="Century Gothic" panose="020B0502020202020204" pitchFamily="34" charset="0"/>
              </a:rPr>
              <a:t>plan of action</a:t>
            </a:r>
            <a:r>
              <a:rPr lang="en-GB" b="1" dirty="0" smtClean="0">
                <a:latin typeface="Century Gothic" panose="020B0502020202020204" pitchFamily="34" charset="0"/>
              </a:rPr>
              <a:t>!</a:t>
            </a:r>
          </a:p>
          <a:p>
            <a:endParaRPr lang="en-GB" b="1" dirty="0">
              <a:latin typeface="Century Gothic" panose="020B0502020202020204" pitchFamily="34" charset="0"/>
            </a:endParaRPr>
          </a:p>
          <a:p>
            <a:endParaRPr lang="en-GB" b="1" dirty="0">
              <a:latin typeface="Century Gothic" panose="020B0502020202020204" pitchFamily="34" charset="0"/>
            </a:endParaRPr>
          </a:p>
          <a:p>
            <a:pPr marL="0" indent="0">
              <a:buNone/>
            </a:pPr>
            <a:r>
              <a:rPr lang="en-GB" b="1" dirty="0" smtClean="0">
                <a:latin typeface="Century Gothic" panose="020B0502020202020204" pitchFamily="34" charset="0"/>
              </a:rPr>
              <a:t>CENTRE</a:t>
            </a:r>
            <a:r>
              <a:rPr lang="en-GB" dirty="0" smtClean="0">
                <a:latin typeface="Century Gothic" panose="020B0502020202020204" pitchFamily="34" charset="0"/>
              </a:rPr>
              <a:t> OURSELVES WITH </a:t>
            </a:r>
            <a:r>
              <a:rPr lang="en-GB" b="1" dirty="0" smtClean="0">
                <a:latin typeface="Century Gothic" panose="020B0502020202020204" pitchFamily="34" charset="0"/>
              </a:rPr>
              <a:t>OUR </a:t>
            </a:r>
            <a:r>
              <a:rPr lang="en-GB" b="1" dirty="0" smtClean="0">
                <a:latin typeface="Century Gothic" panose="020B0502020202020204" pitchFamily="34" charset="0"/>
              </a:rPr>
              <a:t>VALUES</a:t>
            </a:r>
          </a:p>
          <a:p>
            <a:pPr marL="0" indent="0">
              <a:buNone/>
            </a:pPr>
            <a:endParaRPr lang="en-GB" b="1" dirty="0" smtClean="0">
              <a:latin typeface="Century Gothic" panose="020B0502020202020204" pitchFamily="34" charset="0"/>
            </a:endParaRPr>
          </a:p>
          <a:p>
            <a:pPr marL="0" indent="0">
              <a:buNone/>
            </a:pPr>
            <a:r>
              <a:rPr lang="en-GB" b="1" dirty="0" smtClean="0">
                <a:latin typeface="Century Gothic" panose="020B0502020202020204" pitchFamily="34" charset="0"/>
              </a:rPr>
              <a:t>-our faith</a:t>
            </a:r>
          </a:p>
          <a:p>
            <a:pPr marL="0" indent="0">
              <a:buNone/>
            </a:pPr>
            <a:r>
              <a:rPr lang="en-GB" b="1" dirty="0" smtClean="0">
                <a:latin typeface="Century Gothic" panose="020B0502020202020204" pitchFamily="34" charset="0"/>
              </a:rPr>
              <a:t>-our passion for our subject</a:t>
            </a:r>
          </a:p>
          <a:p>
            <a:pPr marL="0" indent="0">
              <a:buNone/>
            </a:pPr>
            <a:r>
              <a:rPr lang="en-GB" b="1" dirty="0" smtClean="0">
                <a:latin typeface="Century Gothic" panose="020B0502020202020204" pitchFamily="34" charset="0"/>
              </a:rPr>
              <a:t>-valuing the relationships we have with staff and pupils</a:t>
            </a:r>
            <a:endParaRPr lang="en-GB" b="1"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2" name="TextBox 1"/>
          <p:cNvSpPr txBox="1"/>
          <p:nvPr/>
        </p:nvSpPr>
        <p:spPr>
          <a:xfrm>
            <a:off x="7310972" y="4699021"/>
            <a:ext cx="907824" cy="276999"/>
          </a:xfrm>
          <a:prstGeom prst="rect">
            <a:avLst/>
          </a:prstGeom>
          <a:noFill/>
        </p:spPr>
        <p:txBody>
          <a:bodyPr wrap="square" rtlCol="0">
            <a:spAutoFit/>
          </a:bodyPr>
          <a:lstStyle/>
          <a:p>
            <a:r>
              <a:rPr lang="en-GB" sz="1200" dirty="0"/>
              <a:t>Love music</a:t>
            </a:r>
          </a:p>
        </p:txBody>
      </p:sp>
      <p:sp>
        <p:nvSpPr>
          <p:cNvPr id="6" name="TextBox 5"/>
          <p:cNvSpPr txBox="1"/>
          <p:nvPr/>
        </p:nvSpPr>
        <p:spPr>
          <a:xfrm>
            <a:off x="7619061" y="5586902"/>
            <a:ext cx="907824" cy="461665"/>
          </a:xfrm>
          <a:prstGeom prst="rect">
            <a:avLst/>
          </a:prstGeom>
          <a:noFill/>
        </p:spPr>
        <p:txBody>
          <a:bodyPr wrap="square" rtlCol="0">
            <a:spAutoFit/>
          </a:bodyPr>
          <a:lstStyle/>
          <a:p>
            <a:r>
              <a:rPr lang="en-GB" sz="1200" dirty="0"/>
              <a:t>Want to have fun</a:t>
            </a:r>
          </a:p>
        </p:txBody>
      </p:sp>
      <p:sp>
        <p:nvSpPr>
          <p:cNvPr id="7" name="TextBox 6"/>
          <p:cNvSpPr txBox="1"/>
          <p:nvPr/>
        </p:nvSpPr>
        <p:spPr>
          <a:xfrm>
            <a:off x="7918929" y="5999449"/>
            <a:ext cx="1215912" cy="461665"/>
          </a:xfrm>
          <a:prstGeom prst="rect">
            <a:avLst/>
          </a:prstGeom>
          <a:noFill/>
        </p:spPr>
        <p:txBody>
          <a:bodyPr wrap="square" rtlCol="0">
            <a:spAutoFit/>
          </a:bodyPr>
          <a:lstStyle/>
          <a:p>
            <a:r>
              <a:rPr lang="en-GB" sz="1200" dirty="0"/>
              <a:t>Pupils need to make friends</a:t>
            </a:r>
          </a:p>
        </p:txBody>
      </p:sp>
      <p:sp>
        <p:nvSpPr>
          <p:cNvPr id="8" name="TextBox 7"/>
          <p:cNvSpPr txBox="1"/>
          <p:nvPr/>
        </p:nvSpPr>
        <p:spPr>
          <a:xfrm>
            <a:off x="7314260" y="4976020"/>
            <a:ext cx="907824" cy="646331"/>
          </a:xfrm>
          <a:prstGeom prst="rect">
            <a:avLst/>
          </a:prstGeom>
          <a:noFill/>
        </p:spPr>
        <p:txBody>
          <a:bodyPr wrap="square" rtlCol="0">
            <a:spAutoFit/>
          </a:bodyPr>
          <a:lstStyle/>
          <a:p>
            <a:r>
              <a:rPr lang="en-GB" sz="1200" dirty="0"/>
              <a:t>Pupils need to enjoy school</a:t>
            </a:r>
          </a:p>
        </p:txBody>
      </p:sp>
    </p:spTree>
    <p:extLst>
      <p:ext uri="{BB962C8B-B14F-4D97-AF65-F5344CB8AC3E}">
        <p14:creationId xmlns:p14="http://schemas.microsoft.com/office/powerpoint/2010/main" val="3371660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Our Skills</a:t>
            </a:r>
            <a:endParaRPr lang="en-GB" dirty="0">
              <a:latin typeface="Century Gothic" panose="020B0502020202020204" pitchFamily="34" charset="0"/>
            </a:endParaRPr>
          </a:p>
        </p:txBody>
      </p:sp>
      <p:sp>
        <p:nvSpPr>
          <p:cNvPr id="3" name="Content Placeholder 2"/>
          <p:cNvSpPr>
            <a:spLocks noGrp="1"/>
          </p:cNvSpPr>
          <p:nvPr>
            <p:ph idx="1"/>
          </p:nvPr>
        </p:nvSpPr>
        <p:spPr/>
        <p:txBody>
          <a:bodyPr/>
          <a:lstStyle/>
          <a:p>
            <a:r>
              <a:rPr lang="en-GB" b="1" dirty="0" smtClean="0">
                <a:latin typeface="Century Gothic" panose="020B0502020202020204" pitchFamily="34" charset="0"/>
              </a:rPr>
              <a:t>Reflection </a:t>
            </a:r>
            <a:r>
              <a:rPr lang="en-GB" dirty="0" smtClean="0">
                <a:latin typeface="Century Gothic" panose="020B0502020202020204" pitchFamily="34" charset="0"/>
              </a:rPr>
              <a:t>is integral in any lesson to plan for improvement- we do this anyway!</a:t>
            </a:r>
            <a:endParaRPr lang="en-GB" dirty="0">
              <a:latin typeface="Century Gothic" panose="020B0502020202020204" pitchFamily="34" charset="0"/>
            </a:endParaRPr>
          </a:p>
          <a:p>
            <a:pPr algn="ctr"/>
            <a:r>
              <a:rPr lang="en-GB" b="1" dirty="0" smtClean="0">
                <a:latin typeface="Century Gothic" panose="020B0502020202020204" pitchFamily="34" charset="0"/>
              </a:rPr>
              <a:t>Model the types of behaviours we want to see in young people.</a:t>
            </a:r>
          </a:p>
          <a:p>
            <a:r>
              <a:rPr lang="en-GB" dirty="0" smtClean="0">
                <a:latin typeface="Century Gothic" panose="020B0502020202020204" pitchFamily="34" charset="0"/>
              </a:rPr>
              <a:t>E.g. – I’ </a:t>
            </a:r>
            <a:r>
              <a:rPr lang="en-GB" dirty="0" err="1" smtClean="0">
                <a:latin typeface="Century Gothic" panose="020B0502020202020204" pitchFamily="34" charset="0"/>
              </a:rPr>
              <a:t>ve</a:t>
            </a:r>
            <a:r>
              <a:rPr lang="en-GB" dirty="0" smtClean="0">
                <a:latin typeface="Century Gothic" panose="020B0502020202020204" pitchFamily="34" charset="0"/>
              </a:rPr>
              <a:t> been known to shout at a pupil, “How dare you shout across the room at another pupil!”</a:t>
            </a:r>
          </a:p>
          <a:p>
            <a:endParaRPr lang="en-GB" dirty="0" smtClean="0">
              <a:latin typeface="Century Gothic" panose="020B0502020202020204" pitchFamily="34" charset="0"/>
            </a:endParaRPr>
          </a:p>
          <a:p>
            <a:r>
              <a:rPr lang="en-GB" dirty="0" smtClean="0">
                <a:latin typeface="Century Gothic" panose="020B0502020202020204" pitchFamily="34" charset="0"/>
              </a:rPr>
              <a:t>Embed Social Targets into the learning- Its not just what we learn it is how we learn.</a:t>
            </a: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p:txBody>
      </p:sp>
    </p:spTree>
    <p:extLst>
      <p:ext uri="{BB962C8B-B14F-4D97-AF65-F5344CB8AC3E}">
        <p14:creationId xmlns:p14="http://schemas.microsoft.com/office/powerpoint/2010/main" val="4028595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509</TotalTime>
  <Words>1124</Words>
  <Application>Microsoft Office PowerPoint</Application>
  <PresentationFormat>Custom</PresentationFormat>
  <Paragraphs>123</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Integral</vt:lpstr>
      <vt:lpstr>toxic stress, Triggers and timeout</vt:lpstr>
      <vt:lpstr>Focus of wellbeing workshops</vt:lpstr>
      <vt:lpstr> Our Environment   What does toxic stress mean for staff and our emotional regulation?</vt:lpstr>
      <vt:lpstr>PowerPoint Presentation</vt:lpstr>
      <vt:lpstr>PowerPoint Presentation</vt:lpstr>
      <vt:lpstr>My triggers</vt:lpstr>
      <vt:lpstr>Scenario decipher reactions and responses of teacher and pupil. </vt:lpstr>
      <vt:lpstr>Our Values</vt:lpstr>
      <vt:lpstr>Our Skills</vt:lpstr>
      <vt:lpstr>PowerPoint Presentation</vt:lpstr>
      <vt:lpstr>PowerPoint Presentation</vt:lpstr>
      <vt:lpstr>HOW DO I REFILL AND RECHARGE?</vt:lpstr>
      <vt:lpstr>Wellbeing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JArmstrong</cp:lastModifiedBy>
  <cp:revision>52</cp:revision>
  <dcterms:created xsi:type="dcterms:W3CDTF">2014-09-12T02:12:20Z</dcterms:created>
  <dcterms:modified xsi:type="dcterms:W3CDTF">2019-02-01T11:18:08Z</dcterms:modified>
</cp:coreProperties>
</file>