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0" r:id="rId3"/>
    <p:sldId id="311" r:id="rId4"/>
    <p:sldId id="320" r:id="rId5"/>
    <p:sldId id="317" r:id="rId6"/>
    <p:sldId id="323" r:id="rId7"/>
    <p:sldId id="314" r:id="rId8"/>
    <p:sldId id="305" r:id="rId9"/>
    <p:sldId id="292" r:id="rId10"/>
    <p:sldId id="291" r:id="rId11"/>
    <p:sldId id="285" r:id="rId12"/>
    <p:sldId id="307" r:id="rId13"/>
    <p:sldId id="322" r:id="rId14"/>
    <p:sldId id="321" r:id="rId15"/>
    <p:sldId id="318" r:id="rId16"/>
    <p:sldId id="308" r:id="rId17"/>
    <p:sldId id="324" r:id="rId18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86702" autoAdjust="0"/>
  </p:normalViewPr>
  <p:slideViewPr>
    <p:cSldViewPr>
      <p:cViewPr varScale="1">
        <p:scale>
          <a:sx n="66" d="100"/>
          <a:sy n="66" d="100"/>
        </p:scale>
        <p:origin x="151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1C813-CDEF-4636-86DF-D3E479AF6D1A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B6F27-22FC-4985-A2D3-AE604026C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76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E1C25-5273-4E22-9B82-6C2B73F516AB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272A9-D4FC-4CA4-821D-E76372CCEF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2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1153-3B79-451A-8FE7-46BAB8BCA3F5}" type="datetime1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FY AUGUST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9BE2-8B20-49C8-93AE-42E6A65D6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77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22A7-9029-4754-A5D9-01CF0CDE7D49}" type="datetime1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FY AUGUST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9BE2-8B20-49C8-93AE-42E6A65D6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90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A660-295D-455C-8C07-D3DA5741285E}" type="datetime1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FY AUGUST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9BE2-8B20-49C8-93AE-42E6A65D6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18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8271-7350-4A0F-817F-2ADC25CEE44A}" type="datetime1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FY AUGUST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9BE2-8B20-49C8-93AE-42E6A65D6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7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B2D2-B6FC-4630-96F7-E27AF0BE4B15}" type="datetime1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FY AUGUST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9BE2-8B20-49C8-93AE-42E6A65D6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4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9B50-5622-41F7-81B4-3E20907003E9}" type="datetime1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FY AUGUST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9BE2-8B20-49C8-93AE-42E6A65D6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17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9C4E-6DBB-4960-98C8-ADE89F3028B7}" type="datetime1">
              <a:rPr lang="en-GB" smtClean="0"/>
              <a:t>19/05/2026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FY AUGUST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9BE2-8B20-49C8-93AE-42E6A65D6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19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6C83-AAA3-4E9C-AAF6-49E5FD1D7C44}" type="datetime1">
              <a:rPr lang="en-GB" smtClean="0"/>
              <a:t>19/05/2026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FY AUGUST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9BE2-8B20-49C8-93AE-42E6A65D6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46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211E-A7D9-4DB7-88F7-2AC7CD2769B1}" type="datetime1">
              <a:rPr lang="en-GB" smtClean="0"/>
              <a:t>19/05/2026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FY AUGUST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9BE2-8B20-49C8-93AE-42E6A65D6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13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9821-FB92-4912-91FA-CD220B29C6B6}" type="datetime1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FY AUGUST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9BE2-8B20-49C8-93AE-42E6A65D6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7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D2BA-422E-44D7-B223-4736C4CC96AC}" type="datetime1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FY AUGUST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9BE2-8B20-49C8-93AE-42E6A65D6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0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37595-B8AC-4B7D-AD70-EFA29D479136}" type="datetime1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FY AUGUST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C9BE2-8B20-49C8-93AE-42E6A65D6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368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www.fuelzoneprimary.co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lowscotland.org.uk/gc/ibrox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540" y="1526960"/>
            <a:ext cx="8280920" cy="2016223"/>
          </a:xfrm>
        </p:spPr>
        <p:txBody>
          <a:bodyPr>
            <a:normAutofit/>
          </a:bodyPr>
          <a:lstStyle/>
          <a:p>
            <a:r>
              <a:rPr lang="en-GB" sz="3600" b="1" dirty="0"/>
              <a:t>Ibrox Primary School &amp; Nursery Class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9255"/>
            <a:ext cx="6400800" cy="3024336"/>
          </a:xfrm>
        </p:spPr>
        <p:txBody>
          <a:bodyPr>
            <a:normAutofit fontScale="85000" lnSpcReduction="20000"/>
          </a:bodyPr>
          <a:lstStyle/>
          <a:p>
            <a:endParaRPr lang="en-GB" sz="4400" dirty="0">
              <a:latin typeface="+mj-lt"/>
            </a:endParaRPr>
          </a:p>
          <a:p>
            <a:r>
              <a:rPr lang="en-GB" sz="3600" dirty="0">
                <a:latin typeface="+mj-lt"/>
              </a:rPr>
              <a:t>P1 Induction Session (1)</a:t>
            </a:r>
          </a:p>
          <a:p>
            <a:endParaRPr lang="en-GB" sz="3600" dirty="0">
              <a:latin typeface="+mj-lt"/>
            </a:endParaRPr>
          </a:p>
          <a:p>
            <a:r>
              <a:rPr lang="en-GB" sz="3600" dirty="0">
                <a:latin typeface="+mj-lt"/>
              </a:rPr>
              <a:t>19</a:t>
            </a:r>
            <a:r>
              <a:rPr lang="en-GB" sz="3600" baseline="30000" dirty="0">
                <a:latin typeface="+mj-lt"/>
              </a:rPr>
              <a:t>th</a:t>
            </a:r>
            <a:r>
              <a:rPr lang="en-GB" sz="3600" dirty="0">
                <a:latin typeface="+mj-lt"/>
              </a:rPr>
              <a:t> May 2026</a:t>
            </a:r>
          </a:p>
          <a:p>
            <a:r>
              <a:rPr lang="en-GB" sz="3600" dirty="0">
                <a:latin typeface="+mj-lt"/>
              </a:rPr>
              <a:t> </a:t>
            </a:r>
          </a:p>
          <a:p>
            <a:r>
              <a:rPr lang="en-GB" sz="3600" dirty="0">
                <a:latin typeface="+mj-lt"/>
              </a:rPr>
              <a:t>11-11.45am</a:t>
            </a:r>
          </a:p>
          <a:p>
            <a:endParaRPr lang="en-GB" sz="4400" dirty="0">
              <a:latin typeface="+mj-lt"/>
            </a:endParaRPr>
          </a:p>
          <a:p>
            <a:endParaRPr lang="en-GB" sz="44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0" y="156337"/>
            <a:ext cx="1440159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BROX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326" y="238156"/>
            <a:ext cx="1296144" cy="1328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798129" y="508976"/>
            <a:ext cx="1142023" cy="1328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8DDC9E-09F5-B496-A06F-5A51F822D3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661249"/>
            <a:ext cx="1260140" cy="86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4C918B-854F-40F7-9AFB-95A2810B0E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72" y="6084899"/>
            <a:ext cx="858336" cy="600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8304FB-B13C-1512-B8D5-DA7F630C60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79" y="508976"/>
            <a:ext cx="1053917" cy="1296143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</p:spPr>
      </p:pic>
      <p:pic>
        <p:nvPicPr>
          <p:cNvPr id="10" name="Picture 9" descr="Gold: Rights Respecting Achieved - Rights Respecting Schools ...">
            <a:extLst>
              <a:ext uri="{FF2B5EF4-FFF2-40B4-BE49-F238E27FC236}">
                <a16:creationId xmlns:a16="http://schemas.microsoft.com/office/drawing/2014/main" id="{32B2973A-AD62-4061-7171-6EBA4847C7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406" y="5549954"/>
            <a:ext cx="858336" cy="1069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75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5223"/>
            <a:ext cx="1162471" cy="96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IBROX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23" y="325223"/>
            <a:ext cx="1125685" cy="9928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endParaRPr lang="en-GB" sz="5400" b="1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15616" y="1844824"/>
            <a:ext cx="7272808" cy="30047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u="sng" dirty="0"/>
              <a:t> 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422068"/>
            <a:ext cx="8229600" cy="45852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latin typeface="+mj-lt"/>
              </a:rPr>
              <a:t>All children in Primary One are entitled to a free school meal.</a:t>
            </a:r>
          </a:p>
          <a:p>
            <a:pPr marL="109728" indent="0">
              <a:buFont typeface="Arial" panose="020B0604020202020204" pitchFamily="34" charset="0"/>
              <a:buNone/>
            </a:pPr>
            <a:endParaRPr lang="en-GB" sz="2200" dirty="0">
              <a:latin typeface="+mj-lt"/>
            </a:endParaRPr>
          </a:p>
          <a:p>
            <a:r>
              <a:rPr lang="en-GB" sz="2200" dirty="0">
                <a:latin typeface="+mj-lt"/>
              </a:rPr>
              <a:t>Your child may stay for a school lunch, packed lunch or go home.</a:t>
            </a:r>
          </a:p>
          <a:p>
            <a:endParaRPr lang="en-GB" sz="2200" dirty="0">
              <a:latin typeface="+mj-lt"/>
            </a:endParaRPr>
          </a:p>
          <a:p>
            <a:r>
              <a:rPr lang="en-GB" sz="2200" dirty="0">
                <a:latin typeface="+mj-lt"/>
              </a:rPr>
              <a:t>Please ensure that your child has a healthy snack for playtime and bottled water, please no fizzy drinks.</a:t>
            </a:r>
          </a:p>
          <a:p>
            <a:endParaRPr lang="en-GB" sz="2200" dirty="0">
              <a:latin typeface="+mj-lt"/>
            </a:endParaRPr>
          </a:p>
          <a:p>
            <a:r>
              <a:rPr lang="en-GB" sz="2200" dirty="0">
                <a:latin typeface="+mj-lt"/>
              </a:rPr>
              <a:t>Website for information: </a:t>
            </a:r>
            <a:r>
              <a:rPr lang="en-GB" sz="2200" i="1" dirty="0">
                <a:latin typeface="+mj-lt"/>
                <a:hlinkClick r:id="rId4"/>
              </a:rPr>
              <a:t>www.</a:t>
            </a:r>
            <a:r>
              <a:rPr lang="en-GB" sz="2200" b="1" i="1" dirty="0">
                <a:latin typeface="+mj-lt"/>
                <a:hlinkClick r:id="rId4"/>
              </a:rPr>
              <a:t>fuelzone</a:t>
            </a:r>
            <a:r>
              <a:rPr lang="en-GB" sz="2200" i="1" dirty="0">
                <a:latin typeface="+mj-lt"/>
                <a:hlinkClick r:id="rId4"/>
              </a:rPr>
              <a:t>primary.co.uk</a:t>
            </a:r>
            <a:endParaRPr lang="en-GB" sz="2200" i="1" dirty="0">
              <a:latin typeface="+mj-lt"/>
            </a:endParaRPr>
          </a:p>
          <a:p>
            <a:endParaRPr lang="en-GB" sz="2200" i="1" dirty="0">
              <a:latin typeface="+mj-lt"/>
            </a:endParaRPr>
          </a:p>
          <a:p>
            <a:r>
              <a:rPr lang="en-GB" sz="2200" dirty="0">
                <a:latin typeface="+mj-lt"/>
              </a:rPr>
              <a:t>Menus also available on our app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5376450"/>
            <a:ext cx="1524596" cy="145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79712" y="47667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latin typeface="+mj-lt"/>
              </a:rPr>
              <a:t>Lunchtime &amp; playtimes</a:t>
            </a:r>
          </a:p>
        </p:txBody>
      </p:sp>
    </p:spTree>
    <p:extLst>
      <p:ext uri="{BB962C8B-B14F-4D97-AF65-F5344CB8AC3E}">
        <p14:creationId xmlns:p14="http://schemas.microsoft.com/office/powerpoint/2010/main" val="307514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9" y="93945"/>
            <a:ext cx="1029873" cy="89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IBROX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3945"/>
            <a:ext cx="982452" cy="8995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endParaRPr lang="en-GB" sz="5400" b="1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908720"/>
            <a:ext cx="7632848" cy="54726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u="sng" dirty="0"/>
          </a:p>
          <a:p>
            <a:endParaRPr lang="en-GB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9692" y="41985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latin typeface="+mj-lt"/>
              </a:rPr>
              <a:t>School Uniform 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888036" cy="428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0634" y="1127744"/>
            <a:ext cx="38267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+mj-lt"/>
              </a:rPr>
              <a:t>The uniform is:</a:t>
            </a:r>
          </a:p>
          <a:p>
            <a:r>
              <a:rPr lang="en-GB" sz="2500" dirty="0">
                <a:latin typeface="+mj-lt"/>
              </a:rPr>
              <a:t>White or pale blue shirt and tie or		</a:t>
            </a:r>
          </a:p>
          <a:p>
            <a:r>
              <a:rPr lang="en-GB" sz="2500" dirty="0">
                <a:latin typeface="+mj-lt"/>
              </a:rPr>
              <a:t>White, pale or navy blue polo shirt </a:t>
            </a:r>
          </a:p>
          <a:p>
            <a:r>
              <a:rPr lang="en-GB" sz="2500" dirty="0">
                <a:latin typeface="+mj-lt"/>
              </a:rPr>
              <a:t>Navy sweatshirt with school logo</a:t>
            </a:r>
          </a:p>
          <a:p>
            <a:r>
              <a:rPr lang="en-GB" sz="2500" dirty="0">
                <a:latin typeface="+mj-lt"/>
              </a:rPr>
              <a:t>Grey or navy trousers </a:t>
            </a:r>
          </a:p>
          <a:p>
            <a:r>
              <a:rPr lang="en-GB" sz="2500" dirty="0">
                <a:latin typeface="+mj-lt"/>
              </a:rPr>
              <a:t>Grey or navy skirt</a:t>
            </a:r>
          </a:p>
          <a:p>
            <a:r>
              <a:rPr lang="en-GB" sz="2500" dirty="0">
                <a:latin typeface="+mj-lt"/>
              </a:rPr>
              <a:t>Navy joggers </a:t>
            </a:r>
          </a:p>
          <a:p>
            <a:pPr algn="ctr"/>
            <a:endParaRPr lang="en-GB" sz="2800" b="1" u="sng" dirty="0">
              <a:latin typeface="+mj-lt"/>
            </a:endParaRPr>
          </a:p>
          <a:p>
            <a:pPr algn="ctr"/>
            <a:r>
              <a:rPr lang="en-GB" sz="2800" b="1" u="sng" dirty="0">
                <a:latin typeface="+mj-lt"/>
              </a:rPr>
              <a:t>Please ensure all items are labelled</a:t>
            </a:r>
            <a:endParaRPr lang="en-GB" sz="2500" b="1" u="sng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41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52" y="190964"/>
            <a:ext cx="1008112" cy="86409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3940"/>
            <a:ext cx="1008112" cy="9728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01698"/>
            <a:ext cx="7772400" cy="1470025"/>
          </a:xfrm>
        </p:spPr>
        <p:txBody>
          <a:bodyPr/>
          <a:lstStyle/>
          <a:p>
            <a:r>
              <a:rPr lang="en-GB" b="1" u="sng" dirty="0"/>
              <a:t>Communication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332C04-313C-44A2-997B-20CECB54AFE3}"/>
              </a:ext>
            </a:extLst>
          </p:cNvPr>
          <p:cNvSpPr txBox="1"/>
          <p:nvPr/>
        </p:nvSpPr>
        <p:spPr>
          <a:xfrm>
            <a:off x="670312" y="1889552"/>
            <a:ext cx="3382144" cy="424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B541A801-012F-4FA0-B7CA-849CAC4E93A1}"/>
              </a:ext>
            </a:extLst>
          </p:cNvPr>
          <p:cNvSpPr txBox="1">
            <a:spLocks/>
          </p:cNvSpPr>
          <p:nvPr/>
        </p:nvSpPr>
        <p:spPr>
          <a:xfrm>
            <a:off x="296248" y="1510588"/>
            <a:ext cx="8177440" cy="19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00" dirty="0">
                <a:latin typeface="+mj-lt"/>
              </a:rPr>
              <a:t>Our school blog can be found- </a:t>
            </a:r>
            <a:r>
              <a:rPr lang="en-GB" sz="2600" dirty="0">
                <a:latin typeface="+mj-lt"/>
                <a:hlinkClick r:id="rId3"/>
              </a:rPr>
              <a:t>https://blogs.glowscotland.org.uk/gc/ibrox/</a:t>
            </a:r>
            <a:endParaRPr lang="en-GB" sz="2600" dirty="0">
              <a:latin typeface="+mj-lt"/>
            </a:endParaRPr>
          </a:p>
          <a:p>
            <a:pPr algn="l"/>
            <a:r>
              <a:rPr lang="en-GB" sz="2600" b="1" dirty="0">
                <a:latin typeface="+mj-lt"/>
              </a:rPr>
              <a:t>SEARCH – IBROX PRIMARY BLOG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13D51-35E0-44E1-B0E2-C66BBFB08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759" y="3417458"/>
            <a:ext cx="4557521" cy="255657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8079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42813-6FD8-0111-C3C2-D1649DBE4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203FEC-3B6D-BC58-E778-064126B2FA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52" y="190964"/>
            <a:ext cx="1008112" cy="86409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F8DFB8-859C-8515-B241-90C6DC07CC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3940"/>
            <a:ext cx="1008112" cy="9728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D220982-D23B-80EA-16C7-A60D877E0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1698"/>
            <a:ext cx="7772400" cy="1470025"/>
          </a:xfrm>
        </p:spPr>
        <p:txBody>
          <a:bodyPr/>
          <a:lstStyle/>
          <a:p>
            <a:r>
              <a:rPr lang="en-GB" b="1" u="sng" dirty="0"/>
              <a:t>Communication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3B7DC-5985-8FCD-B917-0D618FA9C2D7}"/>
              </a:ext>
            </a:extLst>
          </p:cNvPr>
          <p:cNvSpPr txBox="1"/>
          <p:nvPr/>
        </p:nvSpPr>
        <p:spPr>
          <a:xfrm>
            <a:off x="670312" y="1889552"/>
            <a:ext cx="3382144" cy="424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E6EEBE97-3BA8-16D0-4F32-4DB8419427F3}"/>
              </a:ext>
            </a:extLst>
          </p:cNvPr>
          <p:cNvSpPr txBox="1">
            <a:spLocks/>
          </p:cNvSpPr>
          <p:nvPr/>
        </p:nvSpPr>
        <p:spPr>
          <a:xfrm>
            <a:off x="296248" y="1510588"/>
            <a:ext cx="8177440" cy="19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latin typeface="+mj-lt"/>
              </a:rPr>
              <a:t>SEARCH – IBROX PRIMARY SCHOOL YouTube</a:t>
            </a:r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D820F5-45D5-8713-EFE4-5731C4483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492896"/>
            <a:ext cx="5832648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1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6E821-24D7-8F4A-C35C-767B4EA26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8E930-71FC-BED8-B770-0E3FE76258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52" y="190964"/>
            <a:ext cx="1008112" cy="86409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1640B-00F8-4C03-78DB-3CFE59AE2D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3940"/>
            <a:ext cx="1008112" cy="9728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A7B9B28-18CF-9D87-94CC-723E20D69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1698"/>
            <a:ext cx="7772400" cy="1470025"/>
          </a:xfrm>
        </p:spPr>
        <p:txBody>
          <a:bodyPr/>
          <a:lstStyle/>
          <a:p>
            <a:r>
              <a:rPr lang="en-GB" b="1" u="sng" dirty="0"/>
              <a:t>Communication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4F12B-49A4-6434-5787-290DA032DFA1}"/>
              </a:ext>
            </a:extLst>
          </p:cNvPr>
          <p:cNvSpPr txBox="1"/>
          <p:nvPr/>
        </p:nvSpPr>
        <p:spPr>
          <a:xfrm>
            <a:off x="670312" y="1889552"/>
            <a:ext cx="3382144" cy="424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CC5D4EDF-1EE5-2C5F-3411-91F880BCC0AF}"/>
              </a:ext>
            </a:extLst>
          </p:cNvPr>
          <p:cNvSpPr txBox="1">
            <a:spLocks/>
          </p:cNvSpPr>
          <p:nvPr/>
        </p:nvSpPr>
        <p:spPr>
          <a:xfrm>
            <a:off x="296248" y="1510588"/>
            <a:ext cx="5425666" cy="19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B7761D-A7F5-16F3-D0D8-DDB40ECE7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077072"/>
            <a:ext cx="2580458" cy="206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55D45F-39B0-E126-BCCE-59884DA01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4009194"/>
            <a:ext cx="2304256" cy="2124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847528-E85B-8252-D9DC-C48773E9A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753" y="1720650"/>
            <a:ext cx="1944216" cy="1609725"/>
          </a:xfrm>
          <a:prstGeom prst="rect">
            <a:avLst/>
          </a:prstGeom>
        </p:spPr>
      </p:pic>
      <p:pic>
        <p:nvPicPr>
          <p:cNvPr id="9" name="Picture 8" descr="What is Bluesky? Guide for parents ...">
            <a:extLst>
              <a:ext uri="{FF2B5EF4-FFF2-40B4-BE49-F238E27FC236}">
                <a16:creationId xmlns:a16="http://schemas.microsoft.com/office/drawing/2014/main" id="{89E34C7A-6C23-151E-4C48-CA5D1D09C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512" y="168766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8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128B3-39F2-4E47-AC50-AC323CC2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Next visit -  </a:t>
            </a:r>
            <a:br>
              <a:rPr lang="en-GB" b="1" dirty="0"/>
            </a:br>
            <a:r>
              <a:rPr lang="en-GB" b="1" dirty="0"/>
              <a:t>Tuesday 2</a:t>
            </a:r>
            <a:r>
              <a:rPr lang="en-GB" b="1" baseline="30000" dirty="0"/>
              <a:t>nd</a:t>
            </a:r>
            <a:r>
              <a:rPr lang="en-GB" b="1" dirty="0"/>
              <a:t> June</a:t>
            </a:r>
            <a:br>
              <a:rPr lang="en-GB" b="1" dirty="0"/>
            </a:br>
            <a:r>
              <a:rPr lang="en-GB" b="1" dirty="0"/>
              <a:t>1.30pm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9D03D-3A27-4728-BB78-2966BCA8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32" y="204839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>
                <a:latin typeface="+mj-lt"/>
              </a:rPr>
              <a:t>Children</a:t>
            </a:r>
            <a:r>
              <a:rPr lang="en-GB" dirty="0">
                <a:latin typeface="+mj-lt"/>
              </a:rPr>
              <a:t> – Fun in the sheds followed by a Teddy Bear’s Picnic with their buddies in the playground. </a:t>
            </a:r>
            <a:r>
              <a:rPr lang="en-GB" b="1" u="sng" dirty="0">
                <a:latin typeface="+mj-lt"/>
              </a:rPr>
              <a:t>Don’t forget your teddy!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b="1" u="sng" dirty="0">
                <a:latin typeface="+mj-lt"/>
              </a:rPr>
              <a:t>Parent/Carers- </a:t>
            </a:r>
            <a:r>
              <a:rPr lang="en-GB" dirty="0">
                <a:latin typeface="+mj-lt"/>
              </a:rPr>
              <a:t>School tour from JLT, information tables, including information on uniform suppliers &amp; time to look in Early Level classroom. </a:t>
            </a:r>
          </a:p>
        </p:txBody>
      </p:sp>
    </p:spTree>
    <p:extLst>
      <p:ext uri="{BB962C8B-B14F-4D97-AF65-F5344CB8AC3E}">
        <p14:creationId xmlns:p14="http://schemas.microsoft.com/office/powerpoint/2010/main" val="364858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52" y="190964"/>
            <a:ext cx="1008112" cy="86409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3940"/>
            <a:ext cx="1008112" cy="9728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b="1" u="sng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95854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DD4A4-0B34-2BDC-15FD-87847754C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A5DBE6-80E7-9991-81C8-0DEECB234F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52" y="190964"/>
            <a:ext cx="1008112" cy="86409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6B4054-B66B-A74F-886D-E261C42FF4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3940"/>
            <a:ext cx="1008112" cy="9728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ACA3F10-2D13-0BC2-60B5-2DF390980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6000" b="1"/>
              <a:t>Paperwork </a:t>
            </a:r>
            <a:br>
              <a:rPr lang="en-GB" sz="6000" b="1"/>
            </a:br>
            <a:r>
              <a:rPr lang="en-GB" sz="6000" b="1"/>
              <a:t>completion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429019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84785"/>
            <a:ext cx="8280920" cy="2016223"/>
          </a:xfrm>
        </p:spPr>
        <p:txBody>
          <a:bodyPr>
            <a:normAutofit/>
          </a:bodyPr>
          <a:lstStyle/>
          <a:p>
            <a:r>
              <a:rPr lang="en-GB" sz="4000" b="1" dirty="0"/>
              <a:t>Welcome from the</a:t>
            </a:r>
            <a:br>
              <a:rPr lang="en-GB" sz="4000" b="1" dirty="0"/>
            </a:br>
            <a:r>
              <a:rPr lang="en-GB" sz="4000" b="1" dirty="0"/>
              <a:t>Leadership Team!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825438"/>
            <a:ext cx="8856984" cy="3195850"/>
          </a:xfrm>
        </p:spPr>
        <p:txBody>
          <a:bodyPr>
            <a:normAutofit fontScale="92500" lnSpcReduction="20000"/>
          </a:bodyPr>
          <a:lstStyle/>
          <a:p>
            <a:endParaRPr lang="en-GB" sz="4400" dirty="0">
              <a:latin typeface="+mj-lt"/>
            </a:endParaRPr>
          </a:p>
          <a:p>
            <a:r>
              <a:rPr lang="en-GB" sz="3500" dirty="0">
                <a:latin typeface="+mj-lt"/>
              </a:rPr>
              <a:t>Mrs Fiona Young–  Head Teacher</a:t>
            </a:r>
          </a:p>
          <a:p>
            <a:endParaRPr lang="en-GB" sz="3500" dirty="0">
              <a:latin typeface="+mj-lt"/>
            </a:endParaRPr>
          </a:p>
          <a:p>
            <a:r>
              <a:rPr lang="en-GB" dirty="0">
                <a:latin typeface="+mj-lt"/>
              </a:rPr>
              <a:t>Gail Chalmers – Depute Head Teacher</a:t>
            </a:r>
          </a:p>
          <a:p>
            <a:endParaRPr lang="en-GB" sz="3500" dirty="0">
              <a:latin typeface="+mj-lt"/>
            </a:endParaRPr>
          </a:p>
          <a:p>
            <a:r>
              <a:rPr lang="en-GB" sz="3500" dirty="0">
                <a:latin typeface="+mj-lt"/>
              </a:rPr>
              <a:t>Jennifer McGhee – Principal Teacher</a:t>
            </a:r>
          </a:p>
          <a:p>
            <a:endParaRPr lang="en-GB" sz="44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5"/>
            <a:ext cx="1440159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BROX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8145"/>
            <a:ext cx="1296144" cy="129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884346" y="84328"/>
            <a:ext cx="1375308" cy="149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6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78824"/>
            <a:ext cx="8280920" cy="2016223"/>
          </a:xfrm>
        </p:spPr>
        <p:txBody>
          <a:bodyPr>
            <a:normAutofit/>
          </a:bodyPr>
          <a:lstStyle/>
          <a:p>
            <a:r>
              <a:rPr lang="en-GB" sz="4000" b="1" dirty="0"/>
              <a:t>Welcome from staff!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519477"/>
            <a:ext cx="8712968" cy="4005868"/>
          </a:xfrm>
        </p:spPr>
        <p:txBody>
          <a:bodyPr>
            <a:normAutofit fontScale="47500" lnSpcReduction="20000"/>
          </a:bodyPr>
          <a:lstStyle/>
          <a:p>
            <a:endParaRPr lang="en-GB" sz="4400" dirty="0">
              <a:latin typeface="+mj-lt"/>
            </a:endParaRPr>
          </a:p>
          <a:p>
            <a:r>
              <a:rPr lang="en-GB" sz="7200" dirty="0">
                <a:latin typeface="+mj-lt"/>
              </a:rPr>
              <a:t>* Emma Hanks – P1 Teacher 25/26 *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sz="7200" dirty="0">
              <a:latin typeface="+mj-lt"/>
            </a:endParaRPr>
          </a:p>
          <a:p>
            <a:r>
              <a:rPr lang="en-GB" sz="7200" dirty="0">
                <a:latin typeface="+mj-lt"/>
              </a:rPr>
              <a:t>Asma Rana – </a:t>
            </a:r>
            <a:r>
              <a:rPr lang="en-GB" sz="7200" dirty="0" err="1">
                <a:latin typeface="+mj-lt"/>
              </a:rPr>
              <a:t>SfLW</a:t>
            </a:r>
            <a:endParaRPr lang="en-GB" sz="7200" dirty="0">
              <a:latin typeface="+mj-lt"/>
            </a:endParaRPr>
          </a:p>
          <a:p>
            <a:r>
              <a:rPr lang="en-GB" sz="7200" dirty="0">
                <a:latin typeface="+mj-lt"/>
              </a:rPr>
              <a:t>Louise Fullerton – </a:t>
            </a:r>
            <a:r>
              <a:rPr lang="en-GB" sz="7200" dirty="0" err="1">
                <a:latin typeface="+mj-lt"/>
              </a:rPr>
              <a:t>SfLW</a:t>
            </a:r>
            <a:endParaRPr lang="en-GB" sz="7200" dirty="0">
              <a:latin typeface="+mj-lt"/>
            </a:endParaRPr>
          </a:p>
          <a:p>
            <a:r>
              <a:rPr lang="en-GB" sz="7200" dirty="0">
                <a:latin typeface="+mj-lt"/>
              </a:rPr>
              <a:t>Jennifer Heredia – </a:t>
            </a:r>
            <a:r>
              <a:rPr lang="en-GB" sz="7200" dirty="0" err="1">
                <a:latin typeface="+mj-lt"/>
              </a:rPr>
              <a:t>SfLW</a:t>
            </a:r>
            <a:endParaRPr lang="en-GB" sz="7200" dirty="0">
              <a:latin typeface="+mj-lt"/>
            </a:endParaRPr>
          </a:p>
          <a:p>
            <a:endParaRPr lang="en-GB" sz="7200" dirty="0">
              <a:latin typeface="+mj-lt"/>
            </a:endParaRPr>
          </a:p>
          <a:p>
            <a:r>
              <a:rPr lang="en-GB" sz="7200" dirty="0">
                <a:latin typeface="+mj-lt"/>
              </a:rPr>
              <a:t>Kelsey Kennedy – Nurture teacher</a:t>
            </a:r>
          </a:p>
          <a:p>
            <a:endParaRPr lang="en-GB" sz="7200" dirty="0">
              <a:latin typeface="+mj-lt"/>
            </a:endParaRPr>
          </a:p>
          <a:p>
            <a:endParaRPr lang="en-GB" sz="7200" dirty="0">
              <a:latin typeface="+mj-lt"/>
            </a:endParaRPr>
          </a:p>
          <a:p>
            <a:endParaRPr lang="en-GB" sz="44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5"/>
            <a:ext cx="1440159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BROX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8145"/>
            <a:ext cx="1296144" cy="129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894419" y="230746"/>
            <a:ext cx="1375308" cy="149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7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78824"/>
            <a:ext cx="8280920" cy="2016223"/>
          </a:xfrm>
        </p:spPr>
        <p:txBody>
          <a:bodyPr>
            <a:normAutofit/>
          </a:bodyPr>
          <a:lstStyle/>
          <a:p>
            <a:r>
              <a:rPr lang="en-GB" sz="4000" b="1" dirty="0"/>
              <a:t>Today…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519477"/>
            <a:ext cx="8712968" cy="4005868"/>
          </a:xfrm>
        </p:spPr>
        <p:txBody>
          <a:bodyPr>
            <a:normAutofit/>
          </a:bodyPr>
          <a:lstStyle/>
          <a:p>
            <a:r>
              <a:rPr lang="en-GB" sz="2500" dirty="0">
                <a:latin typeface="+mj-lt"/>
              </a:rPr>
              <a:t>11 – 11.45am</a:t>
            </a:r>
          </a:p>
          <a:p>
            <a:endParaRPr lang="en-GB" sz="2500" dirty="0">
              <a:latin typeface="+mj-lt"/>
            </a:endParaRPr>
          </a:p>
          <a:p>
            <a:r>
              <a:rPr lang="en-GB" sz="2500" b="1" dirty="0">
                <a:latin typeface="+mj-lt"/>
              </a:rPr>
              <a:t>Children </a:t>
            </a:r>
            <a:r>
              <a:rPr lang="en-GB" sz="2500" dirty="0">
                <a:latin typeface="+mj-lt"/>
              </a:rPr>
              <a:t>– time to play in the classroom</a:t>
            </a:r>
          </a:p>
          <a:p>
            <a:endParaRPr lang="en-GB" sz="2500" dirty="0">
              <a:latin typeface="+mj-lt"/>
            </a:endParaRPr>
          </a:p>
          <a:p>
            <a:r>
              <a:rPr lang="en-GB" sz="2500" b="1" dirty="0">
                <a:latin typeface="+mj-lt"/>
              </a:rPr>
              <a:t>Parents/carers </a:t>
            </a:r>
            <a:r>
              <a:rPr lang="en-GB" sz="2500" dirty="0">
                <a:latin typeface="+mj-lt"/>
              </a:rPr>
              <a:t>– presentation about Ibrox Primary School / option to visit the Dinner Hall / paperwork to be completed / questions </a:t>
            </a:r>
          </a:p>
          <a:p>
            <a:endParaRPr lang="en-GB" sz="2500" dirty="0">
              <a:latin typeface="+mj-lt"/>
            </a:endParaRPr>
          </a:p>
          <a:p>
            <a:endParaRPr lang="en-GB" sz="2500" dirty="0">
              <a:latin typeface="+mj-lt"/>
            </a:endParaRPr>
          </a:p>
          <a:p>
            <a:endParaRPr lang="en-GB" sz="25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7200" dirty="0">
              <a:latin typeface="+mj-lt"/>
            </a:endParaRPr>
          </a:p>
          <a:p>
            <a:endParaRPr lang="en-GB" sz="44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5"/>
            <a:ext cx="1440159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BROX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8145"/>
            <a:ext cx="1296144" cy="129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894419" y="230746"/>
            <a:ext cx="1375308" cy="149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C393E-79D1-433D-8E17-CF1AAB24D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6600" b="1" dirty="0">
              <a:latin typeface="+mj-lt"/>
            </a:endParaRPr>
          </a:p>
          <a:p>
            <a:pPr marL="0" indent="0" algn="ctr">
              <a:buNone/>
            </a:pPr>
            <a:r>
              <a:rPr lang="en-GB" sz="6600" b="1" dirty="0">
                <a:latin typeface="+mj-lt"/>
              </a:rPr>
              <a:t>Let’s get to class!!</a:t>
            </a:r>
          </a:p>
          <a:p>
            <a:pPr marL="0" indent="0" algn="ctr">
              <a:buNone/>
            </a:pPr>
            <a:endParaRPr lang="en-GB" sz="6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010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3A8E5-B478-47D1-0201-3805BCF0848C}"/>
              </a:ext>
            </a:extLst>
          </p:cNvPr>
          <p:cNvSpPr txBox="1"/>
          <p:nvPr/>
        </p:nvSpPr>
        <p:spPr>
          <a:xfrm>
            <a:off x="358281" y="33236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Welcome video…made by our Digital Leaders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F85A0-60DF-335D-3CFA-9F9741DC366A}"/>
              </a:ext>
            </a:extLst>
          </p:cNvPr>
          <p:cNvSpPr txBox="1"/>
          <p:nvPr/>
        </p:nvSpPr>
        <p:spPr>
          <a:xfrm>
            <a:off x="1511660" y="515719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Some thoughts from our current P1s…</a:t>
            </a:r>
          </a:p>
        </p:txBody>
      </p:sp>
      <p:pic>
        <p:nvPicPr>
          <p:cNvPr id="5" name="Picture 4" descr="A blue background with yellow text and a badger">
            <a:extLst>
              <a:ext uri="{FF2B5EF4-FFF2-40B4-BE49-F238E27FC236}">
                <a16:creationId xmlns:a16="http://schemas.microsoft.com/office/drawing/2014/main" id="{DF8EF9AC-D2E1-A05B-5674-C80D739F1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0808"/>
            <a:ext cx="532859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7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2120"/>
            <a:ext cx="7772400" cy="3625072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32255"/>
            <a:ext cx="7772399" cy="4428993"/>
          </a:xfrm>
        </p:spPr>
        <p:txBody>
          <a:bodyPr>
            <a:normAutofit/>
          </a:bodyPr>
          <a:lstStyle/>
          <a:p>
            <a:r>
              <a:rPr lang="en-GB" sz="4300" dirty="0">
                <a:latin typeface="+mj-lt"/>
              </a:rPr>
              <a:t>Meet 2 members of our </a:t>
            </a:r>
            <a:r>
              <a:rPr lang="en-GB" sz="4300" b="1" dirty="0">
                <a:latin typeface="+mj-lt"/>
              </a:rPr>
              <a:t>JLT </a:t>
            </a:r>
            <a:r>
              <a:rPr lang="en-GB" sz="4300" dirty="0">
                <a:latin typeface="+mj-lt"/>
              </a:rPr>
              <a:t>who are going to  tell you about our Ibrox Values</a:t>
            </a:r>
          </a:p>
          <a:p>
            <a:endParaRPr lang="en-GB" dirty="0">
              <a:latin typeface="+mj-lt"/>
            </a:endParaRPr>
          </a:p>
          <a:p>
            <a:endParaRPr lang="en-GB" b="1" u="sng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7"/>
            <a:ext cx="1080120" cy="89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BROX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342633"/>
            <a:ext cx="1020541" cy="99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O:\Ibrox\Staff\LOGOS &amp; VALUES GRAPHICS\Logos\Values 4 x poster.png">
            <a:extLst>
              <a:ext uri="{FF2B5EF4-FFF2-40B4-BE49-F238E27FC236}">
                <a16:creationId xmlns:a16="http://schemas.microsoft.com/office/drawing/2014/main" id="{7C10037B-34E6-4A3B-AD90-B2E111D1D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482174"/>
            <a:ext cx="2365042" cy="29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61a0897d-21e2-4747-ac2d-d7498b5ff7dd@EURP191">
            <a:extLst>
              <a:ext uri="{FF2B5EF4-FFF2-40B4-BE49-F238E27FC236}">
                <a16:creationId xmlns:a16="http://schemas.microsoft.com/office/drawing/2014/main" id="{0D08C1CB-135E-4387-BA5E-2C0B2902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84" y="3413084"/>
            <a:ext cx="2803699" cy="211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b45ce80e-1275-433e-ba39-33f8aab48e96@EURP191">
            <a:extLst>
              <a:ext uri="{FF2B5EF4-FFF2-40B4-BE49-F238E27FC236}">
                <a16:creationId xmlns:a16="http://schemas.microsoft.com/office/drawing/2014/main" id="{4D45A4BC-5A4D-C92C-B4E9-F6180600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69362"/>
            <a:ext cx="2631618" cy="201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43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2120"/>
            <a:ext cx="7772400" cy="3625072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1" y="1196752"/>
            <a:ext cx="7177226" cy="5112568"/>
          </a:xfrm>
        </p:spPr>
        <p:txBody>
          <a:bodyPr>
            <a:normAutofit/>
          </a:bodyPr>
          <a:lstStyle/>
          <a:p>
            <a:r>
              <a:rPr lang="en-GB" b="1" dirty="0">
                <a:latin typeface="+mj-lt"/>
              </a:rPr>
              <a:t>Children return to school on Wednesday 12</a:t>
            </a:r>
            <a:r>
              <a:rPr lang="en-GB" b="1" baseline="30000" dirty="0">
                <a:latin typeface="+mj-lt"/>
              </a:rPr>
              <a:t>th</a:t>
            </a:r>
            <a:r>
              <a:rPr lang="en-GB" b="1" dirty="0">
                <a:latin typeface="+mj-lt"/>
              </a:rPr>
              <a:t> August 2026.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P1 children will start at </a:t>
            </a:r>
            <a:r>
              <a:rPr lang="en-GB" b="1" u="sng" dirty="0">
                <a:latin typeface="+mj-lt"/>
              </a:rPr>
              <a:t>9.30am</a:t>
            </a:r>
            <a:r>
              <a:rPr lang="en-GB" dirty="0">
                <a:latin typeface="+mj-lt"/>
              </a:rPr>
              <a:t> &amp; finish at </a:t>
            </a:r>
            <a:r>
              <a:rPr lang="en-GB" b="1" u="sng" dirty="0">
                <a:latin typeface="+mj-lt"/>
              </a:rPr>
              <a:t>2.30pm</a:t>
            </a:r>
            <a:r>
              <a:rPr lang="en-GB" dirty="0">
                <a:latin typeface="+mj-lt"/>
              </a:rPr>
              <a:t>.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The children will be in full time after this however please speak to staff if you are concerned about this.</a:t>
            </a:r>
          </a:p>
          <a:p>
            <a:endParaRPr lang="en-GB" b="1" u="sng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440159" cy="11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BROX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65" y="342632"/>
            <a:ext cx="1296144" cy="1224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34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1" y="0"/>
            <a:ext cx="7177226" cy="6237312"/>
          </a:xfrm>
        </p:spPr>
        <p:txBody>
          <a:bodyPr>
            <a:normAutofit/>
          </a:bodyPr>
          <a:lstStyle/>
          <a:p>
            <a:pPr marL="109728"/>
            <a:endParaRPr lang="en-GB" sz="4300" dirty="0">
              <a:latin typeface="+mj-lt"/>
            </a:endParaRPr>
          </a:p>
          <a:p>
            <a:pPr marL="109728"/>
            <a:r>
              <a:rPr lang="en-GB" sz="4300" b="1" u="sng" dirty="0">
                <a:latin typeface="+mj-lt"/>
              </a:rPr>
              <a:t>School Day</a:t>
            </a:r>
          </a:p>
          <a:p>
            <a:pPr marL="109728"/>
            <a:endParaRPr lang="en-GB" sz="4300" b="1" u="sng" dirty="0">
              <a:latin typeface="+mj-lt"/>
            </a:endParaRPr>
          </a:p>
          <a:p>
            <a:pPr marL="109728"/>
            <a:r>
              <a:rPr lang="en-GB" sz="3500" dirty="0">
                <a:latin typeface="+mj-lt"/>
              </a:rPr>
              <a:t>School starts: 9am</a:t>
            </a:r>
          </a:p>
          <a:p>
            <a:pPr marL="109728"/>
            <a:r>
              <a:rPr lang="en-GB" sz="3500" dirty="0">
                <a:latin typeface="+mj-lt"/>
              </a:rPr>
              <a:t>Playtime: 10:30 - 10:45am</a:t>
            </a:r>
          </a:p>
          <a:p>
            <a:pPr marL="109728"/>
            <a:r>
              <a:rPr lang="en-GB" sz="3500" dirty="0">
                <a:latin typeface="+mj-lt"/>
              </a:rPr>
              <a:t>Lunchtime: 12:15 – 1:00pm</a:t>
            </a:r>
          </a:p>
          <a:p>
            <a:pPr marL="109728"/>
            <a:r>
              <a:rPr lang="en-GB" sz="3500" dirty="0">
                <a:latin typeface="+mj-lt"/>
              </a:rPr>
              <a:t>Home: 3:00pm</a:t>
            </a:r>
          </a:p>
          <a:p>
            <a:endParaRPr lang="en-GB" sz="6000" b="1" u="sng" dirty="0"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440159" cy="11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BROX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65" y="342632"/>
            <a:ext cx="1296144" cy="1224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9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brox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417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Palatino Linotype</vt:lpstr>
      <vt:lpstr>Office Theme</vt:lpstr>
      <vt:lpstr>Ibrox Primary School &amp; Nursery Class</vt:lpstr>
      <vt:lpstr>Welcome from the Leadership Team!</vt:lpstr>
      <vt:lpstr>Welcome from staff!</vt:lpstr>
      <vt:lpstr>Today…</vt:lpstr>
      <vt:lpstr>PowerPoint Presentation</vt:lpstr>
      <vt:lpstr>PowerPoint Presentation</vt:lpstr>
      <vt:lpstr> </vt:lpstr>
      <vt:lpstr> </vt:lpstr>
      <vt:lpstr> </vt:lpstr>
      <vt:lpstr>PowerPoint Presentation</vt:lpstr>
      <vt:lpstr>PowerPoint Presentation</vt:lpstr>
      <vt:lpstr>Communication</vt:lpstr>
      <vt:lpstr>Communication</vt:lpstr>
      <vt:lpstr>Communication</vt:lpstr>
      <vt:lpstr>Next visit -   Tuesday 2nd June 1.30pm</vt:lpstr>
      <vt:lpstr>Questions?</vt:lpstr>
      <vt:lpstr>Paperwork  completion</vt:lpstr>
    </vt:vector>
  </TitlesOfParts>
  <Company>Glasgow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Ibrox Primary School &amp; Nursery Class</dc:title>
  <dc:creator>Young, F  ( Ibrox Primary )</dc:creator>
  <cp:lastModifiedBy>GChalmers (Ibrox Primary)</cp:lastModifiedBy>
  <cp:revision>196</cp:revision>
  <cp:lastPrinted>2022-05-16T14:48:35Z</cp:lastPrinted>
  <dcterms:created xsi:type="dcterms:W3CDTF">2015-08-06T08:22:56Z</dcterms:created>
  <dcterms:modified xsi:type="dcterms:W3CDTF">2026-05-19T09:52:37Z</dcterms:modified>
</cp:coreProperties>
</file>