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56" r:id="rId5"/>
    <p:sldId id="265" r:id="rId6"/>
    <p:sldId id="282" r:id="rId7"/>
    <p:sldId id="289" r:id="rId8"/>
    <p:sldId id="290" r:id="rId9"/>
    <p:sldId id="291" r:id="rId10"/>
    <p:sldId id="293" r:id="rId11"/>
    <p:sldId id="295" r:id="rId12"/>
    <p:sldId id="296" r:id="rId13"/>
    <p:sldId id="297" r:id="rId14"/>
    <p:sldId id="279" r:id="rId15"/>
    <p:sldId id="283" r:id="rId16"/>
    <p:sldId id="280" r:id="rId17"/>
    <p:sldId id="287" r:id="rId18"/>
    <p:sldId id="285" r:id="rId19"/>
    <p:sldId id="278" r:id="rId20"/>
    <p:sldId id="298" r:id="rId21"/>
    <p:sldId id="28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770EF8-9C8D-5800-F004-A12362CD22EC}" v="152" dt="2026-09-09T08:02:40.605"/>
    <p1510:client id="{5AF45BA7-28F5-443D-8540-EE5416474A7F}" v="32" dt="2026-09-09T08:03:30.182"/>
    <p1510:client id="{A2E65DEC-3724-42D6-A26E-2946C705EB76}" v="202" dt="2026-09-09T13:49:49.609"/>
    <p1510:client id="{BFC1A1E6-427F-5D59-A323-9FD2E12AF862}" v="99" dt="2026-09-09T15:56:00.957"/>
    <p1510:client id="{DA6B47F9-AA62-487B-9608-08766A52ED18}" v="2" dt="2026-09-09T14:46:18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C64944-DEAB-4982-B62A-F562EDA4CB06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9FCFC7-1D2E-4676-8F52-C83F8B34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837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066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753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346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303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216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849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806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6609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3989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4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3721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2264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231E9-E23B-0E28-BA06-837D18E42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9AD532-DE74-0A0A-B8A2-BFEBE198D5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2F6C8F-CB5F-E1F5-0156-3D11C3362E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928346-BEF0-C3AC-4D2A-50FCCE2911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9FCFC7-1D2E-4676-8F52-C83F8B346A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41974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FCFC7-1D2E-4676-8F52-C83F8B346AB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63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B4F54-598C-4658-9F6C-7E5AB8751D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D4507-8AE3-43B5-997E-CD2425B5A3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0516B7-DF0E-43A5-9A11-E60540AB1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FC8DB5-164C-4387-834F-5D44758A7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53C929-7805-44EC-AC73-9A161D46A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93D982-8013-FA8C-1A27-BF802DF1EF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8376" y="534393"/>
            <a:ext cx="999648" cy="98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692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50AE9-BEAB-42D4-83CD-8F849DD26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78ACD-2B4F-4D1D-B255-CEF559C498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0987C-9860-49F7-ABCC-F3367480E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88DE4F-7E8E-4756-9667-D0AC8D39A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105156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4CCC1-CFDD-46CC-973D-12B15F751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96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C3FAA-A5A7-4384-901D-05EB818B9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92DDE1-7CAB-4FF0-8CC2-E08BA6BD7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7183E-A794-4C64-8530-9FE974655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62AF4F-6CF8-4C4D-9BB1-65B04705F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B0670-7BF5-4A69-87C8-59C96682E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144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A1531-3180-4A3D-9039-21753B322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F9C425-8471-49A1-BB70-5628204D95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203868-E8E8-4C1A-9FE5-F84DA67C85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8358ED-C96F-44A9-8DCD-D09ABB840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836FFB-B923-424C-B4B8-569F98800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8D5E1-D08D-4245-B58C-BD04428F2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881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F22D6-AA7C-4AC2-A788-33C312440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315190-C57C-44BB-8150-5E834C9FC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02E08E-4C43-48EB-92C3-1CBB0FC7E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6BE065-7F0A-4E6F-8366-A39D79B82A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67796B-269A-423B-9393-D33C9E3357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028C1F-316B-4510-BA96-38DBF78CE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E68A6A-227D-4168-91AD-03396A8A0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14275A-2283-4DCC-9566-FE9EC67F1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267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6AABB-75F0-4CD4-93D8-C866183AB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7E3A3E-574E-438D-91B8-C075D192D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4249CF-9AF3-4233-808B-576903F63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A1395A-580D-47C1-BABD-A18F84357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363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5A133E-94FC-41A4-88A2-57ADD87F5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7E6277-8870-4FDE-8456-102B24003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9905F-0396-4935-8CBD-3D71E2E2F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570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95DA9-899C-415C-BE17-7FCB7D6C9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2929C-486E-42B5-B6FA-8A7019843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19F421-D236-42C6-967A-4145C6E281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4AEEFA-BDCD-48ED-9494-742D2A45C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BAF7-9DF3-4648-8CDC-FD3EA21B1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AE262-0B03-42CF-8DEA-7E30C68A5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23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3368B-F95A-4081-94FA-58E76662D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86E125-2080-4B35-B347-77B8ED2D03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CDA88F-2C2D-4CAA-848F-CCE84A77B9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91D36A-EF42-4B53-8DE8-3C1F8EAFA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DFA99C-90A9-4C84-BA1B-16C8E98C3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6AC47-3184-40DF-841F-FA3D35CF9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206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1591C-D3CE-48BE-9407-FA2E97503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484BAD-8836-4C5A-8DF8-4B46C0AAB2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A5963-71A6-4AB7-B5A9-8F6C098AD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C6ED6-03F8-43B6-ACFF-92C77B705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E0A1A-7B19-4E02-B1AE-341E42794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432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279B54-0763-43C1-950B-0377D640B9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BE1E28-693A-4265-886C-4E6DE3AAAE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C3A73-D29E-4E2E-A13D-42EECFCAD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4341-21DE-43B9-BBD9-20FC6B719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0D8036-5E38-4CD0-B1B1-41BA0561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430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97DFB0-8C7D-4E6B-9CC0-4C23CE08F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B4201-5CA2-4BF4-A293-43FC7FDF0D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3D9C15-5220-4471-84AB-E3287687A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CBE78-26F9-4BF1-BE02-BECF5925608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492F5-3173-4E70-8EC0-C77977130E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74E0A-7699-428E-9A50-AA0F727C9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BE8A9-D357-48E6-B987-168E639E1934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381DCD-0D60-282F-885A-4C874F744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38376" y="534393"/>
            <a:ext cx="999648" cy="98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829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65BCD71-4ED0-4EAC-8911-A4862B4D84C2}"/>
              </a:ext>
            </a:extLst>
          </p:cNvPr>
          <p:cNvSpPr/>
          <p:nvPr/>
        </p:nvSpPr>
        <p:spPr>
          <a:xfrm>
            <a:off x="351271" y="0"/>
            <a:ext cx="10923812" cy="720197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5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Welcome Parents/</a:t>
            </a:r>
            <a:r>
              <a:rPr lang="en-US" sz="540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Carers</a:t>
            </a:r>
            <a:endParaRPr lang="en-US" sz="540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S1 Residential Trip </a:t>
            </a:r>
          </a:p>
          <a:p>
            <a:pPr algn="ctr"/>
            <a:r>
              <a:rPr lang="en-US" sz="540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Information Session</a:t>
            </a:r>
            <a:endParaRPr lang="en-US" sz="5400" b="0" cap="none" spc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2400" i="1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sz="2400" b="0" i="1" cap="none" spc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sz="2400" i="1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sz="2400" i="1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sz="2400" b="0" i="1" cap="none" spc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sz="2400" b="0" i="1" cap="none" spc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i="1" cap="none" spc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the best version of yourself   </a:t>
            </a:r>
          </a:p>
          <a:p>
            <a:endParaRPr lang="en-US" sz="2400" i="1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771CDA-4B33-4656-A772-F67C79CD1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7703" y="267380"/>
            <a:ext cx="994759" cy="9821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F349C70-E27C-4929-B4AB-5D226E9E03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201" y="3627560"/>
            <a:ext cx="3402096" cy="25515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B68772-9B56-4183-9248-433F5120AA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227" y="1644073"/>
            <a:ext cx="2805984" cy="21058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08547F5-369A-4D1F-90F1-361753DFD3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028" y="3943310"/>
            <a:ext cx="3402096" cy="25532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A974B2-91E8-4423-9294-1539211F8E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89" y="1892546"/>
            <a:ext cx="2497214" cy="332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211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A194F1-8E57-4CF6-AD9E-5CC3D4A639EE}"/>
              </a:ext>
            </a:extLst>
          </p:cNvPr>
          <p:cNvSpPr txBox="1"/>
          <p:nvPr/>
        </p:nvSpPr>
        <p:spPr>
          <a:xfrm>
            <a:off x="1724179" y="369332"/>
            <a:ext cx="8382000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000" b="1"/>
              <a:t>Lockerbie Manor Activity Centre</a:t>
            </a:r>
          </a:p>
          <a:p>
            <a:pPr algn="ctr"/>
            <a:r>
              <a:rPr lang="en-GB">
                <a:ea typeface="Calibri"/>
                <a:cs typeface="Calibri"/>
              </a:rPr>
              <a:t>Lockerbie Manor, Lockerbie DG11 2RG</a:t>
            </a:r>
          </a:p>
          <a:p>
            <a:pPr algn="ctr"/>
            <a:endParaRPr lang="en-GB" sz="4000" b="1">
              <a:ea typeface="Calibri"/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65BCD71-4ED0-4EAC-8911-A4862B4D84C2}"/>
              </a:ext>
            </a:extLst>
          </p:cNvPr>
          <p:cNvSpPr/>
          <p:nvPr/>
        </p:nvSpPr>
        <p:spPr>
          <a:xfrm>
            <a:off x="715723" y="1627551"/>
            <a:ext cx="7462681" cy="47089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40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Wednesday  30</a:t>
            </a:r>
            <a:r>
              <a:rPr lang="en-US" sz="2400" baseline="3000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240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Sept – Friday 2</a:t>
            </a:r>
            <a:r>
              <a:rPr lang="en-US" sz="2400" baseline="3000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US" sz="240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October </a:t>
            </a:r>
            <a:endParaRPr lang="en-US" sz="5400">
              <a:ln w="0"/>
              <a:solidFill>
                <a:srgbClr val="00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/>
              <a:cs typeface="Calibri" panose="020F0502020204030204"/>
            </a:endParaRPr>
          </a:p>
          <a:p>
            <a:endParaRPr lang="en-GB" sz="2400"/>
          </a:p>
          <a:p>
            <a:r>
              <a:rPr lang="en-GB" sz="2800"/>
              <a:t>The main aims of the trip is for our new </a:t>
            </a:r>
          </a:p>
          <a:p>
            <a:r>
              <a:rPr lang="en-GB" sz="2800"/>
              <a:t>S1 young people: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>
                <a:solidFill>
                  <a:srgbClr val="00B050"/>
                </a:solidFill>
              </a:rPr>
              <a:t>have fun! </a:t>
            </a:r>
            <a:r>
              <a:rPr lang="en-GB" sz="2800">
                <a:solidFill>
                  <a:srgbClr val="00B050"/>
                </a:solidFill>
                <a:sym typeface="Wingdings" panose="05000000000000000000" pitchFamily="2" charset="2"/>
              </a:rPr>
              <a:t></a:t>
            </a:r>
            <a:endParaRPr lang="en-GB" sz="2800">
              <a:solidFill>
                <a:srgbClr val="00B05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>
                <a:solidFill>
                  <a:srgbClr val="00B050"/>
                </a:solidFill>
              </a:rPr>
              <a:t>make lifelong memories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>
                <a:solidFill>
                  <a:srgbClr val="00B050"/>
                </a:solidFill>
              </a:rPr>
              <a:t>learn about and demonstrate our school values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>
                <a:solidFill>
                  <a:srgbClr val="00B050"/>
                </a:solidFill>
              </a:rPr>
              <a:t>build relationships with peers from house and practical group</a:t>
            </a:r>
            <a:endParaRPr lang="en-GB" sz="2800">
              <a:solidFill>
                <a:srgbClr val="00B050"/>
              </a:solidFill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>
                <a:solidFill>
                  <a:srgbClr val="00B050"/>
                </a:solidFill>
              </a:rPr>
              <a:t>develop team-work skills, confidence and resilience</a:t>
            </a:r>
            <a:endParaRPr lang="en-GB" sz="2800">
              <a:solidFill>
                <a:srgbClr val="00B050"/>
              </a:solidFill>
              <a:ea typeface="Calibri"/>
              <a:cs typeface="Calibri"/>
            </a:endParaRP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36E0FD60-3387-4089-8BF4-93B885AB3E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856" y="1662300"/>
            <a:ext cx="3302646" cy="467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37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65BCD71-4ED0-4EAC-8911-A4862B4D84C2}"/>
              </a:ext>
            </a:extLst>
          </p:cNvPr>
          <p:cNvSpPr/>
          <p:nvPr/>
        </p:nvSpPr>
        <p:spPr>
          <a:xfrm>
            <a:off x="202339" y="1492654"/>
            <a:ext cx="11467039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6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Final</a:t>
            </a:r>
            <a:r>
              <a:rPr lang="en-GB" sz="2800"/>
              <a:t> payment is due by </a:t>
            </a:r>
            <a:r>
              <a:rPr lang="en-GB" sz="3600" b="1"/>
              <a:t>Friday 18</a:t>
            </a:r>
            <a:r>
              <a:rPr lang="en-GB" sz="3600" b="1" baseline="30000"/>
              <a:t>th</a:t>
            </a:r>
            <a:r>
              <a:rPr lang="en-GB" sz="3600" b="1"/>
              <a:t> September </a:t>
            </a:r>
            <a:r>
              <a:rPr lang="en-GB" sz="2800"/>
              <a:t>via ParentPay. </a:t>
            </a:r>
          </a:p>
          <a:p>
            <a:endParaRPr lang="en-US" sz="2800">
              <a:ln w="0"/>
            </a:endParaRPr>
          </a:p>
          <a:p>
            <a:r>
              <a:rPr lang="en-US" sz="2800">
                <a:ln w="0"/>
              </a:rPr>
              <a:t>As of today we have paid the full amount to Lockerbie Manor so cannot provide any refunds if a pupil wishes to pull out at this late stage. </a:t>
            </a:r>
          </a:p>
          <a:p>
            <a:endParaRPr lang="en-US" sz="2800">
              <a:ln w="0"/>
            </a:endParaRPr>
          </a:p>
          <a:p>
            <a:r>
              <a:rPr lang="en-US" sz="2800">
                <a:ln w="0"/>
              </a:rPr>
              <a:t>Please complete consent form ASAP providing details about medication, allergies, dietary requirements etc. no later than 3:00pm this Friday 11</a:t>
            </a:r>
            <a:r>
              <a:rPr lang="en-US" sz="2800" baseline="30000">
                <a:ln w="0"/>
              </a:rPr>
              <a:t>th</a:t>
            </a:r>
            <a:r>
              <a:rPr lang="en-US" sz="2800">
                <a:ln w="0"/>
              </a:rPr>
              <a:t> September.</a:t>
            </a:r>
            <a:endParaRPr lang="en-US" sz="2800" b="0" i="1" cap="none" spc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2800" i="1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A194F1-8E57-4CF6-AD9E-5CC3D4A639EE}"/>
              </a:ext>
            </a:extLst>
          </p:cNvPr>
          <p:cNvSpPr txBox="1"/>
          <p:nvPr/>
        </p:nvSpPr>
        <p:spPr>
          <a:xfrm>
            <a:off x="2237671" y="652364"/>
            <a:ext cx="838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/>
              <a:t>Payment and Consent</a:t>
            </a:r>
          </a:p>
        </p:txBody>
      </p:sp>
    </p:spTree>
    <p:extLst>
      <p:ext uri="{BB962C8B-B14F-4D97-AF65-F5344CB8AC3E}">
        <p14:creationId xmlns:p14="http://schemas.microsoft.com/office/powerpoint/2010/main" val="1261860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BDCCD-DD85-807C-AA51-5F77AEBCE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6000" b="1"/>
              <a:t>Kit List - Luggage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3A759-161C-7B60-6876-5DFC495C8D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529960"/>
            <a:ext cx="5908589" cy="3310983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sz="3600"/>
              <a:t>Please restrict this to </a:t>
            </a:r>
            <a:r>
              <a:rPr lang="en-GB" sz="3600" b="1"/>
              <a:t>one case/rucksack/holdall </a:t>
            </a:r>
            <a:r>
              <a:rPr lang="en-GB" sz="3600"/>
              <a:t>plus one piece of hand luggage. </a:t>
            </a:r>
          </a:p>
          <a:p>
            <a:r>
              <a:rPr lang="en-GB" sz="3600"/>
              <a:t>Metal framed rucksacks should be avoided as they are difficult to fit into the coach</a:t>
            </a:r>
          </a:p>
          <a:p>
            <a:r>
              <a:rPr lang="en-GB" sz="3600">
                <a:ea typeface="Calibri" panose="020F0502020204030204"/>
                <a:cs typeface="Calibri" panose="020F0502020204030204"/>
              </a:rPr>
              <a:t>Please make sure your child can carry their own bag</a:t>
            </a:r>
          </a:p>
          <a:p>
            <a:endParaRPr lang="en-GB" sz="36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7" name="Picture 1" descr="bag">
            <a:extLst>
              <a:ext uri="{FF2B5EF4-FFF2-40B4-BE49-F238E27FC236}">
                <a16:creationId xmlns:a16="http://schemas.microsoft.com/office/drawing/2014/main" id="{FCEB0760-A364-7ED8-BF4B-650F8EC22F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18207" y="1940010"/>
            <a:ext cx="3151942" cy="37635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619240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4F405-42DA-13FA-E7C0-DD51DF51C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/>
              <a:t>Kit List – What to pack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3CBB48-89F7-BCA5-11B4-41635B87045D}"/>
              </a:ext>
            </a:extLst>
          </p:cNvPr>
          <p:cNvSpPr txBox="1"/>
          <p:nvPr/>
        </p:nvSpPr>
        <p:spPr>
          <a:xfrm>
            <a:off x="405714" y="2239366"/>
            <a:ext cx="10948086" cy="44012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Freshly laundered sleeping bag, pillow and pillow case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A drink bottle (essential in summer)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Torch (a necessity for evenings)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Washbag and toiletries </a:t>
            </a:r>
          </a:p>
          <a:p>
            <a:pPr marL="914400" lvl="1" indent="-457200">
              <a:buFont typeface="Courier New" panose="020B0604020202020204" pitchFamily="34" charset="0"/>
              <a:buChar char="o"/>
            </a:pPr>
            <a:r>
              <a:rPr lang="en-GB" sz="2800"/>
              <a:t>deodorant must be roll-on, no aerosols or glass bottles 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Large plastic bag for dirty clothes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Towels x 2 (1 for showering and 1 for water activities)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Sunglasses, sun cream and hat depending on weather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2612242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9411DF9-214C-438B-C29C-9AB8227BFDA6}"/>
              </a:ext>
            </a:extLst>
          </p:cNvPr>
          <p:cNvSpPr txBox="1"/>
          <p:nvPr/>
        </p:nvSpPr>
        <p:spPr>
          <a:xfrm>
            <a:off x="538855" y="1714853"/>
            <a:ext cx="11114289" cy="4832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Old clothes </a:t>
            </a:r>
            <a:r>
              <a:rPr lang="en-GB" sz="2800"/>
              <a:t>for activity sessions:</a:t>
            </a:r>
            <a:endParaRPr lang="en-US"/>
          </a:p>
          <a:p>
            <a:pPr marL="914400" lvl="1" indent="-457200">
              <a:buFont typeface="Courier New" panose="020B0604020202020204" pitchFamily="34" charset="0"/>
              <a:buChar char="o"/>
            </a:pPr>
            <a:r>
              <a:rPr lang="en-GB" sz="2800"/>
              <a:t>least 3-4 sets for the 3 days (allocate 1 set for </a:t>
            </a:r>
            <a:r>
              <a:rPr lang="en-GB" sz="2800" b="1"/>
              <a:t>water activities </a:t>
            </a:r>
            <a:r>
              <a:rPr lang="en-GB" sz="2800"/>
              <a:t>(2 layers) and 1 set for </a:t>
            </a:r>
            <a:r>
              <a:rPr lang="en-GB" sz="2800" b="1"/>
              <a:t>muddy activities</a:t>
            </a:r>
            <a:endParaRPr lang="en-GB"/>
          </a:p>
          <a:p>
            <a:pPr marL="914400" lvl="1" indent="-457200">
              <a:buFont typeface="Courier New" panose="020B0604020202020204" pitchFamily="34" charset="0"/>
              <a:buChar char="o"/>
            </a:pPr>
            <a:r>
              <a:rPr lang="en-GB" sz="2800"/>
              <a:t>Long-sleeved shirts/jumpers, trousers  / jogging bottoms (NO denim jeans), T-Shirts and closed-toe shoes are required for nearly all sessions so bring plenty. Lots of underwear &amp; socks (ankle or above). Clothes, shoes and underwear for other times.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Shoes - at least 3 pairs; 1 for indoor, 1 sturdy pair and 1 pair for wet activities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Waterproof Jacket (Trousers are handy too)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Pyjamas and indoor shoes / slippers</a:t>
            </a:r>
            <a:endParaRPr lang="en-GB" sz="2800">
              <a:ea typeface="Calibri"/>
              <a:cs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150F41B-7CA8-393A-CE0B-854109EDD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/>
              <a:t>Kit List – Clothing </a:t>
            </a:r>
          </a:p>
        </p:txBody>
      </p:sp>
    </p:spTree>
    <p:extLst>
      <p:ext uri="{BB962C8B-B14F-4D97-AF65-F5344CB8AC3E}">
        <p14:creationId xmlns:p14="http://schemas.microsoft.com/office/powerpoint/2010/main" val="1193025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6623C-FB21-88B9-72BA-63EA158A46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1F3A48D-D3BF-2B98-E3D1-8B52B06B7DA2}"/>
              </a:ext>
            </a:extLst>
          </p:cNvPr>
          <p:cNvSpPr txBox="1"/>
          <p:nvPr/>
        </p:nvSpPr>
        <p:spPr>
          <a:xfrm>
            <a:off x="538855" y="2503626"/>
            <a:ext cx="1111428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Books, playing cards and other quiet activities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Money for snacks (sweets &amp; drinks) and souvenirs (</a:t>
            </a:r>
            <a:r>
              <a:rPr lang="en-GB" sz="2800" err="1">
                <a:solidFill>
                  <a:prstClr val="black"/>
                </a:solidFill>
                <a:latin typeface="Calibri" panose="020F0502020204030204"/>
              </a:rPr>
              <a:t>e.g</a:t>
            </a: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 postcards).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Marshmallows for toasting </a:t>
            </a:r>
            <a:r>
              <a:rPr lang="en-GB" sz="2800">
                <a:solidFill>
                  <a:prstClr val="black"/>
                </a:solidFill>
                <a:latin typeface="Calibri" panose="020F0502020204030204"/>
                <a:sym typeface="Wingdings" panose="05000000000000000000" pitchFamily="2" charset="2"/>
              </a:rPr>
              <a:t></a:t>
            </a: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 b="1">
                <a:solidFill>
                  <a:prstClr val="black"/>
                </a:solidFill>
                <a:latin typeface="Calibri" panose="020F0502020204030204"/>
              </a:rPr>
              <a:t>Coins not notes – maximum £10. </a:t>
            </a: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  </a:t>
            </a: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E50559-7863-484D-25B9-6FBFE2D87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/>
              <a:t>Kit List - Useful Items</a:t>
            </a:r>
          </a:p>
        </p:txBody>
      </p:sp>
    </p:spTree>
    <p:extLst>
      <p:ext uri="{BB962C8B-B14F-4D97-AF65-F5344CB8AC3E}">
        <p14:creationId xmlns:p14="http://schemas.microsoft.com/office/powerpoint/2010/main" val="2937512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E2822-ABD5-246D-805E-402EEA3B9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F3CF531-C18B-B77A-A564-02E6612DB392}"/>
              </a:ext>
            </a:extLst>
          </p:cNvPr>
          <p:cNvSpPr txBox="1"/>
          <p:nvPr/>
        </p:nvSpPr>
        <p:spPr>
          <a:xfrm>
            <a:off x="345989" y="2239366"/>
            <a:ext cx="1154121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wellies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Please name all clothing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Demin jeans are not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allowe</a:t>
            </a: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d on any activities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No glass containers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No jewellery, including piercings (except for stud earrings)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 b="1">
                <a:solidFill>
                  <a:prstClr val="black"/>
                </a:solidFill>
                <a:latin typeface="Calibri" panose="020F0502020204030204"/>
              </a:rPr>
              <a:t>No mobile phones </a:t>
            </a: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 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b="1" i="1">
                <a:solidFill>
                  <a:schemeClr val="accent6"/>
                </a:solidFill>
              </a:rPr>
              <a:t>Manor Adventure can’t accept liability for the loss of any personal property brought to our centres – so please don’t bring any valuable items, expensive clothing and footwear, mobile phone, handheld games consoles etc.  We’re unable to store them and they won’t be insured whilst on centre.</a:t>
            </a:r>
            <a:endParaRPr lang="en-GB">
              <a:solidFill>
                <a:schemeClr val="accent6"/>
              </a:solidFill>
            </a:endParaRPr>
          </a:p>
          <a:p>
            <a:r>
              <a:rPr lang="en-GB" b="1" i="1">
                <a:solidFill>
                  <a:schemeClr val="accent6"/>
                </a:solidFill>
              </a:rPr>
              <a:t>Manor Adventure cannot accept responsibility for any insect bites/infestations if brought in on clients’ sleeping bags/bedding</a:t>
            </a:r>
            <a:endParaRPr lang="en-GB">
              <a:solidFill>
                <a:schemeClr val="accent6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3FC66F1-531F-8407-46DD-E30D5F8C7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/>
              <a:t>Useful Notes</a:t>
            </a:r>
          </a:p>
        </p:txBody>
      </p:sp>
    </p:spTree>
    <p:extLst>
      <p:ext uri="{BB962C8B-B14F-4D97-AF65-F5344CB8AC3E}">
        <p14:creationId xmlns:p14="http://schemas.microsoft.com/office/powerpoint/2010/main" val="2348951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BBAF18-F836-BC92-D90C-FC21338C8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51E237F-CD60-6C36-DC1D-32AE9A103BD7}"/>
              </a:ext>
            </a:extLst>
          </p:cNvPr>
          <p:cNvSpPr txBox="1"/>
          <p:nvPr/>
        </p:nvSpPr>
        <p:spPr>
          <a:xfrm>
            <a:off x="331612" y="1711212"/>
            <a:ext cx="1154121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Young people have completed a form to choose up to 3 pupils they would like to share a room with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Pods sleep 4 / dorms in the main house sleep 5 or 6.</a:t>
            </a:r>
            <a:endParaRPr lang="en-US" sz="280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will ensure young people are kept together with at least one other person they chose.</a:t>
            </a:r>
            <a:endParaRPr lang="en-US" sz="2400" i="1">
              <a:ln w="0"/>
              <a:solidFill>
                <a:srgbClr val="0070C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ea typeface="Calibri"/>
                <a:cs typeface="Calibri"/>
              </a:rPr>
              <a:t>They will find out their room allocation on arrival</a:t>
            </a:r>
            <a:endParaRPr lang="en-US" sz="2800" b="0" i="0" u="none" strike="noStrike" kern="1200" cap="none" spc="0" normalizeH="0" baseline="0" noProof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sz="2800">
              <a:solidFill>
                <a:srgbClr val="000000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829B152-B340-8ED8-98E4-B3C493CCA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/>
              <a:t>Rooms</a:t>
            </a:r>
          </a:p>
        </p:txBody>
      </p:sp>
      <p:pic>
        <p:nvPicPr>
          <p:cNvPr id="3" name="Picture 2" descr="Lockerbie Manor Activity Centre Scotland">
            <a:extLst>
              <a:ext uri="{FF2B5EF4-FFF2-40B4-BE49-F238E27FC236}">
                <a16:creationId xmlns:a16="http://schemas.microsoft.com/office/drawing/2014/main" id="{9DB9C123-7A35-786F-E2FC-3C3E95309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307" y="4394965"/>
            <a:ext cx="3341951" cy="246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Lockerbie Manor Activity Centre Scotland">
            <a:extLst>
              <a:ext uri="{FF2B5EF4-FFF2-40B4-BE49-F238E27FC236}">
                <a16:creationId xmlns:a16="http://schemas.microsoft.com/office/drawing/2014/main" id="{21FA2F84-2EF5-5F32-11C4-684B7F0EF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410" y="4337456"/>
            <a:ext cx="3420356" cy="252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271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C6808-D41B-CFB4-A79C-42A74BDB2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96777CA-4E81-71AA-FE97-E459DD4C4F34}"/>
              </a:ext>
            </a:extLst>
          </p:cNvPr>
          <p:cNvSpPr txBox="1"/>
          <p:nvPr/>
        </p:nvSpPr>
        <p:spPr>
          <a:xfrm>
            <a:off x="345989" y="2239366"/>
            <a:ext cx="1154121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Please ensure you note any allergies/ dietary requirements on Parent Pay to ensure the Centre can plan for alternatives.</a:t>
            </a:r>
            <a:endParaRPr lang="en-US" sz="3600" i="1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2800"/>
          </a:p>
          <a:p>
            <a:r>
              <a:rPr lang="en-GB" sz="2800"/>
              <a:t>Water @ 50p each</a:t>
            </a:r>
          </a:p>
          <a:p>
            <a:r>
              <a:rPr lang="en-GB" sz="2800"/>
              <a:t>Drinks/chocolate/sweets @ £1 - £1.50 each</a:t>
            </a:r>
          </a:p>
          <a:p>
            <a:r>
              <a:rPr lang="en-GB" sz="2800"/>
              <a:t>The centre only accepts coins – we advise young people bring a maximum of £10 with them and this is kept secure in a purse/ wallet inside their backpack at all times.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657FCDE-3B8A-4CC4-7B4C-2405E6179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/>
              <a:t>Meals</a:t>
            </a:r>
          </a:p>
        </p:txBody>
      </p:sp>
    </p:spTree>
    <p:extLst>
      <p:ext uri="{BB962C8B-B14F-4D97-AF65-F5344CB8AC3E}">
        <p14:creationId xmlns:p14="http://schemas.microsoft.com/office/powerpoint/2010/main" val="692181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1EEF80-6FC5-44E1-B42E-F819E040DA00}"/>
              </a:ext>
            </a:extLst>
          </p:cNvPr>
          <p:cNvSpPr txBox="1"/>
          <p:nvPr/>
        </p:nvSpPr>
        <p:spPr>
          <a:xfrm>
            <a:off x="1871315" y="404536"/>
            <a:ext cx="807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rgbClr val="0070C0"/>
                </a:solidFill>
              </a:rPr>
              <a:t>Activities</a:t>
            </a:r>
            <a:r>
              <a:rPr lang="en-GB" sz="4800" b="1"/>
              <a:t> </a:t>
            </a:r>
            <a:r>
              <a:rPr lang="en-GB" sz="2400" b="1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B5F429-6CBD-4B53-9ECB-B5C07B66E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277" y="2957809"/>
            <a:ext cx="2496163" cy="33259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1386E7-1188-40E7-ADFC-EFB13BE8AC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799" y="230188"/>
            <a:ext cx="3402096" cy="25532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1126B2-171B-47CC-888A-FADB1275D5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69" y="4347573"/>
            <a:ext cx="2805984" cy="210589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CB13A13-1687-51E1-5CFA-C3CEF847468A}"/>
              </a:ext>
            </a:extLst>
          </p:cNvPr>
          <p:cNvSpPr txBox="1"/>
          <p:nvPr/>
        </p:nvSpPr>
        <p:spPr>
          <a:xfrm>
            <a:off x="3017810" y="1167308"/>
            <a:ext cx="56487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/>
              <a:t>Canoe/Kayak</a:t>
            </a:r>
          </a:p>
          <a:p>
            <a:pPr algn="ctr"/>
            <a:r>
              <a:rPr lang="en-GB" sz="4400"/>
              <a:t>Climbing</a:t>
            </a:r>
          </a:p>
          <a:p>
            <a:pPr algn="ctr"/>
            <a:r>
              <a:rPr lang="en-GB" sz="4400"/>
              <a:t>Abseiling </a:t>
            </a:r>
          </a:p>
          <a:p>
            <a:pPr algn="ctr"/>
            <a:r>
              <a:rPr lang="en-GB" sz="4400"/>
              <a:t>Archery</a:t>
            </a:r>
          </a:p>
          <a:p>
            <a:pPr algn="ctr"/>
            <a:r>
              <a:rPr lang="en-GB" sz="4400"/>
              <a:t>Initiative Exercise</a:t>
            </a:r>
          </a:p>
          <a:p>
            <a:pPr algn="ctr"/>
            <a:r>
              <a:rPr lang="en-GB" sz="4400"/>
              <a:t>Blind Trail</a:t>
            </a:r>
          </a:p>
          <a:p>
            <a:pPr algn="ctr"/>
            <a:r>
              <a:rPr lang="en-GB" sz="4400"/>
              <a:t>Disco</a:t>
            </a:r>
          </a:p>
          <a:p>
            <a:pPr algn="ctr"/>
            <a:r>
              <a:rPr lang="en-GB" sz="4400"/>
              <a:t>Campfire </a:t>
            </a:r>
          </a:p>
        </p:txBody>
      </p:sp>
    </p:spTree>
    <p:extLst>
      <p:ext uri="{BB962C8B-B14F-4D97-AF65-F5344CB8AC3E}">
        <p14:creationId xmlns:p14="http://schemas.microsoft.com/office/powerpoint/2010/main" val="1590897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Lockerbie Manor Activity Centre Scotland">
            <a:extLst>
              <a:ext uri="{FF2B5EF4-FFF2-40B4-BE49-F238E27FC236}">
                <a16:creationId xmlns:a16="http://schemas.microsoft.com/office/drawing/2014/main" id="{4516E8F6-7E58-489B-B692-83993D7997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040" y="365125"/>
            <a:ext cx="7233920" cy="613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929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1EEF80-6FC5-44E1-B42E-F819E040DA00}"/>
              </a:ext>
            </a:extLst>
          </p:cNvPr>
          <p:cNvSpPr txBox="1"/>
          <p:nvPr/>
        </p:nvSpPr>
        <p:spPr>
          <a:xfrm>
            <a:off x="1871315" y="404536"/>
            <a:ext cx="807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>
                <a:solidFill>
                  <a:srgbClr val="0070C0"/>
                </a:solidFill>
              </a:rPr>
              <a:t>Staff </a:t>
            </a:r>
            <a:r>
              <a:rPr lang="en-GB" sz="5400" b="1"/>
              <a:t> </a:t>
            </a:r>
            <a:r>
              <a:rPr lang="en-GB" sz="2800" b="1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634595-4557-5C5C-279E-0BC30C0D2E94}"/>
              </a:ext>
            </a:extLst>
          </p:cNvPr>
          <p:cNvSpPr txBox="1"/>
          <p:nvPr/>
        </p:nvSpPr>
        <p:spPr>
          <a:xfrm>
            <a:off x="2785769" y="2169000"/>
            <a:ext cx="6731209" cy="2520000"/>
          </a:xfrm>
          <a:prstGeom prst="rect">
            <a:avLst/>
          </a:prstGeom>
          <a:noFill/>
        </p:spPr>
        <p:txBody>
          <a:bodyPr wrap="square" lIns="91440" tIns="45720" rIns="91440" bIns="45720" numCol="2" rtlCol="0" anchor="t">
            <a:spAutoFit/>
          </a:bodyPr>
          <a:lstStyle/>
          <a:p>
            <a:r>
              <a:rPr lang="en-GB" sz="2800"/>
              <a:t>Mrs Wilson</a:t>
            </a:r>
          </a:p>
          <a:p>
            <a:r>
              <a:rPr lang="en-GB" sz="2800"/>
              <a:t>Mrs Hayes</a:t>
            </a:r>
          </a:p>
          <a:p>
            <a:r>
              <a:rPr lang="en-GB" sz="2800"/>
              <a:t>Jenny Wainright</a:t>
            </a:r>
          </a:p>
          <a:p>
            <a:r>
              <a:rPr lang="en-GB" sz="2800"/>
              <a:t>Ms Fowlie</a:t>
            </a:r>
          </a:p>
          <a:p>
            <a:r>
              <a:rPr lang="en-GB" sz="2800"/>
              <a:t>Ms Motion</a:t>
            </a:r>
          </a:p>
          <a:p>
            <a:r>
              <a:rPr lang="en-GB" sz="2800"/>
              <a:t>Mrs Currie-Moodie </a:t>
            </a:r>
          </a:p>
          <a:p>
            <a:r>
              <a:rPr lang="en-GB" sz="2800"/>
              <a:t>Mrs Ross</a:t>
            </a:r>
            <a:endParaRPr lang="en-GB" sz="2800">
              <a:ea typeface="Calibri"/>
              <a:cs typeface="Calibri"/>
            </a:endParaRPr>
          </a:p>
          <a:p>
            <a:endParaRPr lang="en-GB" sz="2800">
              <a:ea typeface="Calibri"/>
              <a:cs typeface="Calibri"/>
            </a:endParaRPr>
          </a:p>
          <a:p>
            <a:r>
              <a:rPr lang="en-GB" sz="2800">
                <a:ea typeface="Calibri"/>
                <a:cs typeface="Calibri"/>
              </a:rPr>
              <a:t>Mr Greer</a:t>
            </a:r>
            <a:endParaRPr lang="en-US" sz="2800">
              <a:ea typeface="Calibri"/>
              <a:cs typeface="Calibri"/>
            </a:endParaRPr>
          </a:p>
          <a:p>
            <a:r>
              <a:rPr lang="en-GB" sz="2800">
                <a:ea typeface="Calibri"/>
                <a:cs typeface="Calibri"/>
              </a:rPr>
              <a:t>Mr Carstairs </a:t>
            </a:r>
            <a:endParaRPr lang="en-US" sz="2800">
              <a:ea typeface="Calibri"/>
              <a:cs typeface="Calibri"/>
            </a:endParaRPr>
          </a:p>
          <a:p>
            <a:r>
              <a:rPr lang="en-GB" sz="2800">
                <a:ea typeface="Calibri"/>
                <a:cs typeface="Calibri"/>
              </a:rPr>
              <a:t>Mr Johnston</a:t>
            </a:r>
            <a:endParaRPr lang="en-US" sz="2800">
              <a:ea typeface="Calibri"/>
              <a:cs typeface="Calibri"/>
            </a:endParaRPr>
          </a:p>
          <a:p>
            <a:r>
              <a:rPr lang="en-GB" sz="2800">
                <a:ea typeface="Calibri"/>
                <a:cs typeface="Calibri"/>
              </a:rPr>
              <a:t>Mr Parsons</a:t>
            </a:r>
            <a:endParaRPr lang="en-US" sz="2800">
              <a:ea typeface="Calibri"/>
              <a:cs typeface="Calibri"/>
            </a:endParaRPr>
          </a:p>
          <a:p>
            <a:r>
              <a:rPr lang="en-GB" sz="2800">
                <a:ea typeface="Calibri"/>
                <a:cs typeface="Calibri"/>
              </a:rPr>
              <a:t>Mr </a:t>
            </a:r>
            <a:r>
              <a:rPr lang="en-GB" sz="2800" err="1">
                <a:ea typeface="Calibri"/>
                <a:cs typeface="Calibri"/>
              </a:rPr>
              <a:t>Timpany</a:t>
            </a:r>
            <a:r>
              <a:rPr lang="en-GB" sz="2800">
                <a:ea typeface="Calibri"/>
                <a:cs typeface="Calibri"/>
              </a:rPr>
              <a:t> </a:t>
            </a:r>
            <a:endParaRPr lang="en-US" sz="2800">
              <a:ea typeface="Calibri"/>
              <a:cs typeface="Calibri"/>
            </a:endParaRPr>
          </a:p>
          <a:p>
            <a:r>
              <a:rPr lang="en-GB" sz="2800">
                <a:ea typeface="Calibri"/>
                <a:cs typeface="Calibri"/>
              </a:rPr>
              <a:t>Mr Carroll</a:t>
            </a:r>
            <a:endParaRPr lang="en-US" sz="2800">
              <a:ea typeface="Calibri"/>
              <a:cs typeface="Calibri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3941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65BCD71-4ED0-4EAC-8911-A4862B4D84C2}"/>
              </a:ext>
            </a:extLst>
          </p:cNvPr>
          <p:cNvSpPr/>
          <p:nvPr/>
        </p:nvSpPr>
        <p:spPr>
          <a:xfrm>
            <a:off x="1234270" y="1899718"/>
            <a:ext cx="8856787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endParaRPr lang="en-GB">
              <a:solidFill>
                <a:srgbClr val="0070C0"/>
              </a:solidFill>
            </a:endParaRPr>
          </a:p>
          <a:p>
            <a:endParaRPr lang="en-GB">
              <a:solidFill>
                <a:srgbClr val="0070C0"/>
              </a:solidFill>
            </a:endParaRPr>
          </a:p>
          <a:p>
            <a:pPr algn="ctr"/>
            <a:r>
              <a:rPr lang="en-GB">
                <a:solidFill>
                  <a:srgbClr val="00B050"/>
                </a:solidFill>
              </a:rPr>
              <a:t>	 </a:t>
            </a:r>
            <a:r>
              <a:rPr lang="en-US" sz="3600" b="0" i="1" cap="none" spc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the best version of yourself through modelling out school values </a:t>
            </a:r>
          </a:p>
          <a:p>
            <a:pPr algn="ctr"/>
            <a:endParaRPr lang="en-US" sz="3600" i="1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3600" b="0" i="1" cap="none" spc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360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If staff have any concerns parent/</a:t>
            </a:r>
            <a:r>
              <a:rPr lang="en-US" sz="360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carers</a:t>
            </a:r>
            <a:r>
              <a:rPr lang="en-US" sz="360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will be asked to collect their young person.</a:t>
            </a:r>
            <a:endParaRPr lang="en-US" sz="3600" b="0" cap="none" spc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1EEF80-6FC5-44E1-B42E-F819E040DA00}"/>
              </a:ext>
            </a:extLst>
          </p:cNvPr>
          <p:cNvSpPr txBox="1"/>
          <p:nvPr/>
        </p:nvSpPr>
        <p:spPr>
          <a:xfrm>
            <a:off x="1871315" y="404536"/>
            <a:ext cx="807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>
                <a:solidFill>
                  <a:srgbClr val="0070C0"/>
                </a:solidFill>
              </a:rPr>
              <a:t>Expectations </a:t>
            </a:r>
            <a:r>
              <a:rPr lang="en-GB" sz="4000"/>
              <a:t> 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81258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1EEF80-6FC5-44E1-B42E-F819E040DA00}"/>
              </a:ext>
            </a:extLst>
          </p:cNvPr>
          <p:cNvSpPr txBox="1"/>
          <p:nvPr/>
        </p:nvSpPr>
        <p:spPr>
          <a:xfrm>
            <a:off x="1871315" y="404536"/>
            <a:ext cx="807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/>
              <a:t>Wednesday - Departure Plans  </a:t>
            </a:r>
            <a:r>
              <a:rPr lang="en-GB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1BE2DB-9092-B291-D3FC-D734BB20B50F}"/>
              </a:ext>
            </a:extLst>
          </p:cNvPr>
          <p:cNvSpPr txBox="1"/>
          <p:nvPr/>
        </p:nvSpPr>
        <p:spPr>
          <a:xfrm>
            <a:off x="538855" y="1775573"/>
            <a:ext cx="11114289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Arrive in school at </a:t>
            </a:r>
            <a:r>
              <a:rPr lang="en-GB" sz="2800" b="1"/>
              <a:t>08:25 </a:t>
            </a:r>
            <a:r>
              <a:rPr lang="en-GB" sz="2800"/>
              <a:t>and report to Airlie Theatre to drop bags before heading to class at 08:40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No need to bring school bags as teachers will provide materials for morning classes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Attend period 1-4 as normal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Early lunch at 12:10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At 12:40 report to the Airlie Theatre to collect bags and start to board buses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Depart Hyndland no later than </a:t>
            </a:r>
            <a:r>
              <a:rPr lang="en-GB" sz="2800" b="1"/>
              <a:t>13:00 </a:t>
            </a:r>
            <a:r>
              <a:rPr lang="en-GB" sz="2800"/>
              <a:t>with an approximate arrival time at Lockerbie of 14:30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Settle into rooms/pods then 1 activity before evening meal</a:t>
            </a:r>
          </a:p>
          <a:p>
            <a:endParaRPr lang="en-GB" sz="28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1953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65BCD71-4ED0-4EAC-8911-A4862B4D84C2}"/>
              </a:ext>
            </a:extLst>
          </p:cNvPr>
          <p:cNvSpPr/>
          <p:nvPr/>
        </p:nvSpPr>
        <p:spPr>
          <a:xfrm>
            <a:off x="2471352" y="1167308"/>
            <a:ext cx="9292282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2800" b="1">
                <a:solidFill>
                  <a:srgbClr val="FFC000"/>
                </a:solidFill>
              </a:rPr>
              <a:t>School’s Discretion	-	Rise &amp; Shine</a:t>
            </a:r>
          </a:p>
          <a:p>
            <a:r>
              <a:rPr lang="en-GB" sz="2800" b="1">
                <a:solidFill>
                  <a:srgbClr val="FFC000"/>
                </a:solidFill>
              </a:rPr>
              <a:t>See meal rota		-	Breakfast starts</a:t>
            </a:r>
            <a:endParaRPr lang="en-GB" sz="2800" b="1"/>
          </a:p>
          <a:p>
            <a:r>
              <a:rPr lang="en-GB" sz="2800" b="1">
                <a:solidFill>
                  <a:srgbClr val="00B050"/>
                </a:solidFill>
              </a:rPr>
              <a:t>09.15 – 10.30		-	Outdoor Pursuit Session 1</a:t>
            </a:r>
          </a:p>
          <a:p>
            <a:r>
              <a:rPr lang="en-GB" sz="2800" b="1">
                <a:solidFill>
                  <a:srgbClr val="00B050"/>
                </a:solidFill>
              </a:rPr>
              <a:t>10.30 – 10.55		-	Break Time</a:t>
            </a:r>
          </a:p>
          <a:p>
            <a:r>
              <a:rPr lang="en-GB" sz="2800" b="1">
                <a:solidFill>
                  <a:srgbClr val="00B050"/>
                </a:solidFill>
              </a:rPr>
              <a:t>10.55 – 12.20		-	Outdoor Pursuit Session 2</a:t>
            </a:r>
            <a:endParaRPr lang="en-GB" sz="2800" b="1"/>
          </a:p>
          <a:p>
            <a:r>
              <a:rPr lang="en-GB" sz="2800" b="1">
                <a:solidFill>
                  <a:srgbClr val="0070C0"/>
                </a:solidFill>
              </a:rPr>
              <a:t>12.20 – 13.45		-	Lunch Time</a:t>
            </a:r>
          </a:p>
          <a:p>
            <a:r>
              <a:rPr lang="en-GB" sz="2800" b="1">
                <a:solidFill>
                  <a:srgbClr val="0070C0"/>
                </a:solidFill>
              </a:rPr>
              <a:t>13.45 – 15.10		-	Outdoor Pursuit Session 3</a:t>
            </a:r>
          </a:p>
          <a:p>
            <a:r>
              <a:rPr lang="en-GB" sz="2800" b="1">
                <a:solidFill>
                  <a:srgbClr val="0070C0"/>
                </a:solidFill>
              </a:rPr>
              <a:t>15.10 – 15.35		-	Break Time</a:t>
            </a:r>
          </a:p>
          <a:p>
            <a:r>
              <a:rPr lang="en-GB" sz="2800" b="1">
                <a:solidFill>
                  <a:srgbClr val="0070C0"/>
                </a:solidFill>
              </a:rPr>
              <a:t>15.35 – 17.00		-	Outdoor Pursuit Session 4</a:t>
            </a:r>
            <a:endParaRPr lang="en-GB" sz="2800" b="1"/>
          </a:p>
          <a:p>
            <a:r>
              <a:rPr lang="en-GB" sz="2800" b="1">
                <a:solidFill>
                  <a:srgbClr val="7030A0"/>
                </a:solidFill>
              </a:rPr>
              <a:t>17.15 – 19.00		-	Evening Meal / Free time</a:t>
            </a:r>
          </a:p>
          <a:p>
            <a:r>
              <a:rPr lang="en-GB" sz="2800" b="1">
                <a:solidFill>
                  <a:srgbClr val="7030A0"/>
                </a:solidFill>
              </a:rPr>
              <a:t>19.05 – 20.30		-	Outdoor Pursuit Session 5 </a:t>
            </a:r>
          </a:p>
          <a:p>
            <a:r>
              <a:rPr lang="en-GB" sz="2800" b="1">
                <a:solidFill>
                  <a:srgbClr val="7030A0"/>
                </a:solidFill>
              </a:rPr>
              <a:t>Bedtime			-	At the discretion of the school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1EEF80-6FC5-44E1-B42E-F819E040DA00}"/>
              </a:ext>
            </a:extLst>
          </p:cNvPr>
          <p:cNvSpPr txBox="1"/>
          <p:nvPr/>
        </p:nvSpPr>
        <p:spPr>
          <a:xfrm>
            <a:off x="1842562" y="230188"/>
            <a:ext cx="807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/>
              <a:t>Daily Timetable </a:t>
            </a:r>
            <a:r>
              <a:rPr lang="en-GB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23335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C6C26D-8FDB-CBF7-6D81-6364D9122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AF4FA1-8AC7-29DC-AC1E-1D30930DF9FC}"/>
              </a:ext>
            </a:extLst>
          </p:cNvPr>
          <p:cNvSpPr txBox="1"/>
          <p:nvPr/>
        </p:nvSpPr>
        <p:spPr>
          <a:xfrm>
            <a:off x="1871315" y="404536"/>
            <a:ext cx="807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Friday – Return to Hyndland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40AF85-11EE-8671-FAA5-AFE825FB526D}"/>
              </a:ext>
            </a:extLst>
          </p:cNvPr>
          <p:cNvSpPr txBox="1"/>
          <p:nvPr/>
        </p:nvSpPr>
        <p:spPr>
          <a:xfrm>
            <a:off x="768793" y="2399622"/>
            <a:ext cx="1111428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Leave Lockerbie Manor between 13:00 and 13:30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Approximate arrival time of 14:45 – 15:00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Any delays will be communicated via email </a:t>
            </a:r>
            <a:r>
              <a:rPr kumimoji="0" lang="en-GB" sz="32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groupcall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6567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12FEF8B-92A0-601B-BC29-0F2B7328BE39}"/>
              </a:ext>
            </a:extLst>
          </p:cNvPr>
          <p:cNvSpPr txBox="1"/>
          <p:nvPr/>
        </p:nvSpPr>
        <p:spPr>
          <a:xfrm>
            <a:off x="1871315" y="2446638"/>
            <a:ext cx="91756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2153931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692c25c-201c-4480-a609-75a83c5aa36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4E8ADB965CCE419C14066DFEA34898" ma:contentTypeVersion="12" ma:contentTypeDescription="Create a new document." ma:contentTypeScope="" ma:versionID="2457e0f1c3c53ac9a8991824a9e40939">
  <xsd:schema xmlns:xsd="http://www.w3.org/2001/XMLSchema" xmlns:xs="http://www.w3.org/2001/XMLSchema" xmlns:p="http://schemas.microsoft.com/office/2006/metadata/properties" xmlns:ns3="d692c25c-201c-4480-a609-75a83c5aa360" targetNamespace="http://schemas.microsoft.com/office/2006/metadata/properties" ma:root="true" ma:fieldsID="0e85c4c44f5fea9296e93040de54e737" ns3:_="">
    <xsd:import namespace="d692c25c-201c-4480-a609-75a83c5aa360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BillingMetadata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92c25c-201c-4480-a609-75a83c5aa360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CF43B1-DBE1-48FE-9506-54FD4170BA69}">
  <ds:schemaRefs>
    <ds:schemaRef ds:uri="d692c25c-201c-4480-a609-75a83c5aa36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2B808E4-2441-4979-B64F-AD761FFCCF79}">
  <ds:schemaRefs>
    <ds:schemaRef ds:uri="d692c25c-201c-4480-a609-75a83c5aa36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5C939E5-4D97-48B4-8BDE-DD2D6F24682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18</Slides>
  <Notes>14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Kit List - Luggage</vt:lpstr>
      <vt:lpstr>Kit List – What to pack</vt:lpstr>
      <vt:lpstr>Kit List – Clothing </vt:lpstr>
      <vt:lpstr>Kit List - Useful Items</vt:lpstr>
      <vt:lpstr>Useful Notes</vt:lpstr>
      <vt:lpstr>Rooms</vt:lpstr>
      <vt:lpstr>Meals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JStewart</dc:creator>
  <cp:revision>14</cp:revision>
  <dcterms:created xsi:type="dcterms:W3CDTF">2022-05-25T08:44:26Z</dcterms:created>
  <dcterms:modified xsi:type="dcterms:W3CDTF">2026-09-10T13:17:54Z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0x010100ED4E8ADB965CCE419C14066DFEA34898</vt:lpwstr>
  </property>
</Properties>
</file>