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35"/>
  </p:notesMasterIdLst>
  <p:sldIdLst>
    <p:sldId id="309" r:id="rId5"/>
    <p:sldId id="294" r:id="rId6"/>
    <p:sldId id="365" r:id="rId7"/>
    <p:sldId id="359" r:id="rId8"/>
    <p:sldId id="360" r:id="rId9"/>
    <p:sldId id="326" r:id="rId10"/>
    <p:sldId id="350" r:id="rId11"/>
    <p:sldId id="361" r:id="rId12"/>
    <p:sldId id="366" r:id="rId13"/>
    <p:sldId id="322" r:id="rId14"/>
    <p:sldId id="324" r:id="rId15"/>
    <p:sldId id="328" r:id="rId16"/>
    <p:sldId id="352" r:id="rId17"/>
    <p:sldId id="314" r:id="rId18"/>
    <p:sldId id="370" r:id="rId19"/>
    <p:sldId id="373" r:id="rId20"/>
    <p:sldId id="357" r:id="rId21"/>
    <p:sldId id="371" r:id="rId22"/>
    <p:sldId id="358" r:id="rId23"/>
    <p:sldId id="372" r:id="rId24"/>
    <p:sldId id="335" r:id="rId25"/>
    <p:sldId id="354" r:id="rId26"/>
    <p:sldId id="368" r:id="rId27"/>
    <p:sldId id="348" r:id="rId28"/>
    <p:sldId id="257" r:id="rId29"/>
    <p:sldId id="346" r:id="rId30"/>
    <p:sldId id="363" r:id="rId31"/>
    <p:sldId id="374" r:id="rId32"/>
    <p:sldId id="316" r:id="rId33"/>
    <p:sldId id="310" r:id="rId34"/>
  </p:sldIdLst>
  <p:sldSz cx="9144000" cy="6858000" type="screen4x3"/>
  <p:notesSz cx="6669088" cy="9775825"/>
  <p:defaultTextStyle>
    <a:defPPr>
      <a:defRPr lang="en-GB"/>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443D378-400B-4F6C-A7A5-BA6B041D6884}"/>
              </a:ext>
            </a:extLst>
          </p:cNvPr>
          <p:cNvSpPr>
            <a:spLocks noGrp="1" noChangeArrowheads="1"/>
          </p:cNvSpPr>
          <p:nvPr>
            <p:ph type="hdr" sz="quarter"/>
          </p:nvPr>
        </p:nvSpPr>
        <p:spPr bwMode="auto">
          <a:xfrm>
            <a:off x="0" y="0"/>
            <a:ext cx="289083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32" tIns="45016" rIns="90032" bIns="45016"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GB" altLang="en-US"/>
          </a:p>
        </p:txBody>
      </p:sp>
      <p:sp>
        <p:nvSpPr>
          <p:cNvPr id="73731" name="Rectangle 3">
            <a:extLst>
              <a:ext uri="{FF2B5EF4-FFF2-40B4-BE49-F238E27FC236}">
                <a16:creationId xmlns:a16="http://schemas.microsoft.com/office/drawing/2014/main" id="{6957B5A1-BAC2-4F6B-8485-039C284F95E9}"/>
              </a:ext>
            </a:extLst>
          </p:cNvPr>
          <p:cNvSpPr>
            <a:spLocks noGrp="1" noChangeArrowheads="1"/>
          </p:cNvSpPr>
          <p:nvPr>
            <p:ph type="dt" idx="1"/>
          </p:nvPr>
        </p:nvSpPr>
        <p:spPr bwMode="auto">
          <a:xfrm>
            <a:off x="3776663" y="0"/>
            <a:ext cx="28908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32" tIns="45016" rIns="90032" bIns="45016"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n-GB" altLang="en-US"/>
          </a:p>
        </p:txBody>
      </p:sp>
      <p:sp>
        <p:nvSpPr>
          <p:cNvPr id="2052" name="Rectangle 4">
            <a:extLst>
              <a:ext uri="{FF2B5EF4-FFF2-40B4-BE49-F238E27FC236}">
                <a16:creationId xmlns:a16="http://schemas.microsoft.com/office/drawing/2014/main" id="{ED437A94-1DF6-45B7-95C7-8BE189B4328B}"/>
              </a:ext>
            </a:extLst>
          </p:cNvPr>
          <p:cNvSpPr>
            <a:spLocks noGrp="1" noRot="1" noChangeAspect="1" noChangeArrowheads="1" noTextEdit="1"/>
          </p:cNvSpPr>
          <p:nvPr>
            <p:ph type="sldImg" idx="2"/>
          </p:nvPr>
        </p:nvSpPr>
        <p:spPr bwMode="auto">
          <a:xfrm>
            <a:off x="893763" y="735013"/>
            <a:ext cx="4883150" cy="36639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3733" name="Rectangle 5">
            <a:extLst>
              <a:ext uri="{FF2B5EF4-FFF2-40B4-BE49-F238E27FC236}">
                <a16:creationId xmlns:a16="http://schemas.microsoft.com/office/drawing/2014/main" id="{C331DF1C-74E4-45F2-862B-0F45ADB733A8}"/>
              </a:ext>
            </a:extLst>
          </p:cNvPr>
          <p:cNvSpPr>
            <a:spLocks noGrp="1" noChangeArrowheads="1"/>
          </p:cNvSpPr>
          <p:nvPr>
            <p:ph type="body" sz="quarter" idx="3"/>
          </p:nvPr>
        </p:nvSpPr>
        <p:spPr bwMode="auto">
          <a:xfrm>
            <a:off x="666750" y="4645025"/>
            <a:ext cx="5335588"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32" tIns="45016" rIns="90032" bIns="45016"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73734" name="Rectangle 6">
            <a:extLst>
              <a:ext uri="{FF2B5EF4-FFF2-40B4-BE49-F238E27FC236}">
                <a16:creationId xmlns:a16="http://schemas.microsoft.com/office/drawing/2014/main" id="{FA8CC18F-EB58-4DD2-B5AF-43276168F703}"/>
              </a:ext>
            </a:extLst>
          </p:cNvPr>
          <p:cNvSpPr>
            <a:spLocks noGrp="1" noChangeArrowheads="1"/>
          </p:cNvSpPr>
          <p:nvPr>
            <p:ph type="ftr" sz="quarter" idx="4"/>
          </p:nvPr>
        </p:nvSpPr>
        <p:spPr bwMode="auto">
          <a:xfrm>
            <a:off x="0" y="9285288"/>
            <a:ext cx="289083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32" tIns="45016" rIns="90032" bIns="45016"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GB" altLang="en-US"/>
          </a:p>
        </p:txBody>
      </p:sp>
      <p:sp>
        <p:nvSpPr>
          <p:cNvPr id="73735" name="Rectangle 7">
            <a:extLst>
              <a:ext uri="{FF2B5EF4-FFF2-40B4-BE49-F238E27FC236}">
                <a16:creationId xmlns:a16="http://schemas.microsoft.com/office/drawing/2014/main" id="{03400D55-2E54-41C2-AE9A-32D627AE1238}"/>
              </a:ext>
            </a:extLst>
          </p:cNvPr>
          <p:cNvSpPr>
            <a:spLocks noGrp="1" noChangeArrowheads="1"/>
          </p:cNvSpPr>
          <p:nvPr>
            <p:ph type="sldNum" sz="quarter" idx="5"/>
          </p:nvPr>
        </p:nvSpPr>
        <p:spPr bwMode="auto">
          <a:xfrm>
            <a:off x="3776663" y="9285288"/>
            <a:ext cx="28908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32" tIns="45016" rIns="90032" bIns="45016" numCol="1" anchor="b" anchorCtr="0" compatLnSpc="1">
            <a:prstTxWarp prst="textNoShape">
              <a:avLst/>
            </a:prstTxWarp>
          </a:bodyPr>
          <a:lstStyle>
            <a:lvl1pPr algn="r" eaLnBrk="1" hangingPunct="1">
              <a:defRPr sz="1200">
                <a:latin typeface="Arial" panose="020B0604020202020204" pitchFamily="34" charset="0"/>
              </a:defRPr>
            </a:lvl1pPr>
          </a:lstStyle>
          <a:p>
            <a:fld id="{261D52BB-CB29-44DC-9855-7FD77C5509E8}" type="slidenum">
              <a:rPr lang="en-GB" altLang="en-US"/>
              <a:pPr/>
              <a:t>‹#›</a:t>
            </a:fld>
            <a:endParaRPr lang="en-GB" altLang="en-US"/>
          </a:p>
        </p:txBody>
      </p:sp>
    </p:spTree>
    <p:extLst>
      <p:ext uri="{BB962C8B-B14F-4D97-AF65-F5344CB8AC3E}">
        <p14:creationId xmlns:p14="http://schemas.microsoft.com/office/powerpoint/2010/main" val="2744232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8A18EA4-29D2-41AE-85F1-5661EA6CFB8F}"/>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C6D463AF-D29F-4E19-84BD-5E202C6CC418}"/>
              </a:ext>
            </a:extLst>
          </p:cNvPr>
          <p:cNvSpPr>
            <a:spLocks noGrp="1" noChangeArrowheads="1"/>
          </p:cNvSpPr>
          <p:nvPr>
            <p:ph type="body" idx="1"/>
          </p:nvPr>
        </p:nvSpPr>
        <p:spPr>
          <a:noFill/>
        </p:spPr>
        <p:txBody>
          <a:bodyPr/>
          <a:lstStyle/>
          <a:p>
            <a:endParaRPr lang="en-US" altLang="en-US"/>
          </a:p>
        </p:txBody>
      </p:sp>
      <p:sp>
        <p:nvSpPr>
          <p:cNvPr id="4100" name="Slide Number Placeholder 3">
            <a:extLst>
              <a:ext uri="{FF2B5EF4-FFF2-40B4-BE49-F238E27FC236}">
                <a16:creationId xmlns:a16="http://schemas.microsoft.com/office/drawing/2014/main" id="{8DA2F9F7-90B5-4BED-AC1F-4C7257F44A6D}"/>
              </a:ext>
            </a:extLst>
          </p:cNvPr>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914ECBE-5FDE-43BB-8F46-E7CBA62565FB}" type="slidenum">
              <a:rPr lang="en-GB" altLang="en-US">
                <a:latin typeface="Arial" panose="020B0604020202020204" pitchFamily="34" charset="0"/>
              </a:rPr>
              <a:pPr/>
              <a:t>1</a:t>
            </a:fld>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1D52BB-CB29-44DC-9855-7FD77C5509E8}" type="slidenum">
              <a:rPr lang="en-GB" altLang="en-US" smtClean="0"/>
              <a:pPr/>
              <a:t>21</a:t>
            </a:fld>
            <a:endParaRPr lang="en-GB" altLang="en-US"/>
          </a:p>
        </p:txBody>
      </p:sp>
    </p:spTree>
    <p:extLst>
      <p:ext uri="{BB962C8B-B14F-4D97-AF65-F5344CB8AC3E}">
        <p14:creationId xmlns:p14="http://schemas.microsoft.com/office/powerpoint/2010/main" val="964181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51827B0-5BBE-4FC4-BC32-888143E75679}"/>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590531F-DC93-42A1-AA09-DE7C94C733DB}" type="slidenum">
              <a:rPr lang="en-GB" altLang="en-US">
                <a:latin typeface="Arial" panose="020B0604020202020204" pitchFamily="34" charset="0"/>
              </a:rPr>
              <a:pPr/>
              <a:t>22</a:t>
            </a:fld>
            <a:endParaRPr lang="en-GB" altLang="en-US">
              <a:latin typeface="Arial" panose="020B0604020202020204" pitchFamily="34" charset="0"/>
            </a:endParaRPr>
          </a:p>
        </p:txBody>
      </p:sp>
      <p:sp>
        <p:nvSpPr>
          <p:cNvPr id="37891" name="Rectangle 2">
            <a:extLst>
              <a:ext uri="{FF2B5EF4-FFF2-40B4-BE49-F238E27FC236}">
                <a16:creationId xmlns:a16="http://schemas.microsoft.com/office/drawing/2014/main" id="{E44B3C74-59A8-47D8-9CF8-FB1401934FD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10955FD-4EAB-43D4-839B-944DA99DAB1E}"/>
              </a:ext>
            </a:extLst>
          </p:cNvPr>
          <p:cNvSpPr>
            <a:spLocks noGrp="1" noChangeArrowheads="1"/>
          </p:cNvSpPr>
          <p:nvPr>
            <p:ph type="body" idx="1"/>
          </p:nvPr>
        </p:nvSpPr>
        <p:spPr>
          <a:noFill/>
        </p:spPr>
        <p:txBody>
          <a:bodyPr/>
          <a:lstStyle/>
          <a:p>
            <a:pPr marL="223838" indent="-223838" eaLnBrk="1" hangingPunct="1">
              <a:lnSpc>
                <a:spcPct val="90000"/>
              </a:lnSpc>
            </a:pPr>
            <a:r>
              <a:rPr lang="en-GB" altLang="en-US">
                <a:solidFill>
                  <a:schemeClr val="bg2"/>
                </a:solidFill>
                <a:latin typeface="Baskerville Old Face" panose="02020602080505020303" pitchFamily="18" charset="0"/>
              </a:rPr>
              <a:t>Cath…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51827B0-5BBE-4FC4-BC32-888143E75679}"/>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590531F-DC93-42A1-AA09-DE7C94C733DB}" type="slidenum">
              <a:rPr lang="en-GB" altLang="en-US">
                <a:latin typeface="Arial" panose="020B0604020202020204" pitchFamily="34" charset="0"/>
              </a:rPr>
              <a:pPr/>
              <a:t>23</a:t>
            </a:fld>
            <a:endParaRPr lang="en-GB" altLang="en-US">
              <a:latin typeface="Arial" panose="020B0604020202020204" pitchFamily="34" charset="0"/>
            </a:endParaRPr>
          </a:p>
        </p:txBody>
      </p:sp>
      <p:sp>
        <p:nvSpPr>
          <p:cNvPr id="37891" name="Rectangle 2">
            <a:extLst>
              <a:ext uri="{FF2B5EF4-FFF2-40B4-BE49-F238E27FC236}">
                <a16:creationId xmlns:a16="http://schemas.microsoft.com/office/drawing/2014/main" id="{E44B3C74-59A8-47D8-9CF8-FB1401934FD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10955FD-4EAB-43D4-839B-944DA99DAB1E}"/>
              </a:ext>
            </a:extLst>
          </p:cNvPr>
          <p:cNvSpPr>
            <a:spLocks noGrp="1" noChangeArrowheads="1"/>
          </p:cNvSpPr>
          <p:nvPr>
            <p:ph type="body" idx="1"/>
          </p:nvPr>
        </p:nvSpPr>
        <p:spPr>
          <a:noFill/>
        </p:spPr>
        <p:txBody>
          <a:bodyPr/>
          <a:lstStyle/>
          <a:p>
            <a:pPr marL="223838" indent="-223838" eaLnBrk="1" hangingPunct="1">
              <a:lnSpc>
                <a:spcPct val="90000"/>
              </a:lnSpc>
            </a:pPr>
            <a:r>
              <a:rPr lang="en-GB" altLang="en-US">
                <a:solidFill>
                  <a:schemeClr val="bg2"/>
                </a:solidFill>
                <a:latin typeface="Baskerville Old Face" panose="02020602080505020303" pitchFamily="18" charset="0"/>
              </a:rPr>
              <a:t>Cath…</a:t>
            </a:r>
          </a:p>
        </p:txBody>
      </p:sp>
    </p:spTree>
    <p:extLst>
      <p:ext uri="{BB962C8B-B14F-4D97-AF65-F5344CB8AC3E}">
        <p14:creationId xmlns:p14="http://schemas.microsoft.com/office/powerpoint/2010/main" val="1172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61D52BB-CB29-44DC-9855-7FD77C5509E8}" type="slidenum">
              <a:rPr lang="en-GB" altLang="en-US" smtClean="0"/>
              <a:pPr/>
              <a:t>27</a:t>
            </a:fld>
            <a:endParaRPr lang="en-GB" altLang="en-US"/>
          </a:p>
        </p:txBody>
      </p:sp>
    </p:spTree>
    <p:extLst>
      <p:ext uri="{BB962C8B-B14F-4D97-AF65-F5344CB8AC3E}">
        <p14:creationId xmlns:p14="http://schemas.microsoft.com/office/powerpoint/2010/main" val="257365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40536A95-2CDE-4C13-9A02-4833E9AC7793}"/>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5FED880-9BD1-4B93-9F7C-67BF45F19347}" type="slidenum">
              <a:rPr lang="en-GB" altLang="en-US">
                <a:latin typeface="Arial" panose="020B0604020202020204" pitchFamily="34" charset="0"/>
              </a:rPr>
              <a:pPr/>
              <a:t>29</a:t>
            </a:fld>
            <a:endParaRPr lang="en-GB" altLang="en-US">
              <a:latin typeface="Arial" panose="020B0604020202020204" pitchFamily="34" charset="0"/>
            </a:endParaRPr>
          </a:p>
        </p:txBody>
      </p:sp>
      <p:sp>
        <p:nvSpPr>
          <p:cNvPr id="49155" name="Rectangle 2">
            <a:extLst>
              <a:ext uri="{FF2B5EF4-FFF2-40B4-BE49-F238E27FC236}">
                <a16:creationId xmlns:a16="http://schemas.microsoft.com/office/drawing/2014/main" id="{5FC0F981-A05D-4AB3-83DF-3F03994EF0A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F9F6631-B2CA-4967-BD03-7A5072F3AC95}"/>
              </a:ext>
            </a:extLst>
          </p:cNvPr>
          <p:cNvSpPr>
            <a:spLocks noGrp="1" noChangeArrowheads="1"/>
          </p:cNvSpPr>
          <p:nvPr>
            <p:ph type="body" idx="1"/>
          </p:nvPr>
        </p:nvSpPr>
        <p:spPr>
          <a:noFill/>
        </p:spPr>
        <p:txBody>
          <a:bodyPr/>
          <a:lstStyle/>
          <a:p>
            <a:pPr marL="223838" indent="-223838" eaLnBrk="1" hangingPunct="1">
              <a:lnSpc>
                <a:spcPct val="90000"/>
              </a:lnSpc>
            </a:pPr>
            <a:endParaRPr lang="en-US" altLang="en-US">
              <a:solidFill>
                <a:schemeClr val="bg2"/>
              </a:solidFill>
              <a:latin typeface="Baskerville Old Face" panose="02020602080505020303"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1D52BB-CB29-44DC-9855-7FD77C5509E8}" type="slidenum">
              <a:rPr lang="en-GB" altLang="en-US" smtClean="0"/>
              <a:pPr/>
              <a:t>2</a:t>
            </a:fld>
            <a:endParaRPr lang="en-GB" altLang="en-US"/>
          </a:p>
        </p:txBody>
      </p:sp>
    </p:spTree>
    <p:extLst>
      <p:ext uri="{BB962C8B-B14F-4D97-AF65-F5344CB8AC3E}">
        <p14:creationId xmlns:p14="http://schemas.microsoft.com/office/powerpoint/2010/main" val="335246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1D52BB-CB29-44DC-9855-7FD77C5509E8}" type="slidenum">
              <a:rPr lang="en-GB" altLang="en-US" smtClean="0"/>
              <a:pPr/>
              <a:t>4</a:t>
            </a:fld>
            <a:endParaRPr lang="en-GB" altLang="en-US"/>
          </a:p>
        </p:txBody>
      </p:sp>
    </p:spTree>
    <p:extLst>
      <p:ext uri="{BB962C8B-B14F-4D97-AF65-F5344CB8AC3E}">
        <p14:creationId xmlns:p14="http://schemas.microsoft.com/office/powerpoint/2010/main" val="387230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1D52BB-CB29-44DC-9855-7FD77C5509E8}" type="slidenum">
              <a:rPr lang="en-GB" altLang="en-US" smtClean="0"/>
              <a:pPr/>
              <a:t>6</a:t>
            </a:fld>
            <a:endParaRPr lang="en-GB" altLang="en-US"/>
          </a:p>
        </p:txBody>
      </p:sp>
    </p:spTree>
    <p:extLst>
      <p:ext uri="{BB962C8B-B14F-4D97-AF65-F5344CB8AC3E}">
        <p14:creationId xmlns:p14="http://schemas.microsoft.com/office/powerpoint/2010/main" val="369679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1C26416-2C7A-468B-8AD4-F0EF4EE84FD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F9573BE8-4CFD-401D-9299-5509AED72112}"/>
              </a:ext>
            </a:extLst>
          </p:cNvPr>
          <p:cNvSpPr>
            <a:spLocks noGrp="1" noChangeArrowheads="1"/>
          </p:cNvSpPr>
          <p:nvPr>
            <p:ph type="body" idx="1"/>
          </p:nvPr>
        </p:nvSpPr>
        <p:spPr>
          <a:noFill/>
        </p:spPr>
        <p:txBody>
          <a:bodyPr/>
          <a:lstStyle/>
          <a:p>
            <a:endParaRPr lang="en-US" altLang="en-US"/>
          </a:p>
        </p:txBody>
      </p:sp>
      <p:sp>
        <p:nvSpPr>
          <p:cNvPr id="15364" name="Slide Number Placeholder 3">
            <a:extLst>
              <a:ext uri="{FF2B5EF4-FFF2-40B4-BE49-F238E27FC236}">
                <a16:creationId xmlns:a16="http://schemas.microsoft.com/office/drawing/2014/main" id="{3F366158-7782-4316-8A39-B84F85288BCE}"/>
              </a:ext>
            </a:extLst>
          </p:cNvPr>
          <p:cNvSpPr>
            <a:spLocks noGrp="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108058B-B309-418A-B740-BE9DA1519C5A}" type="slidenum">
              <a:rPr lang="en-GB" altLang="en-US">
                <a:latin typeface="Arial" panose="020B0604020202020204" pitchFamily="34" charset="0"/>
              </a:rPr>
              <a:pPr/>
              <a:t>12</a:t>
            </a:fld>
            <a:endParaRPr lang="en-GB"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D2C72DB-0A72-46D5-B3C1-1B9F1459E1E4}"/>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05C5022-3471-4370-A5C4-A7D089AA179D}" type="slidenum">
              <a:rPr lang="en-GB" altLang="en-US">
                <a:latin typeface="Arial" panose="020B0604020202020204" pitchFamily="34" charset="0"/>
              </a:rPr>
              <a:pPr/>
              <a:t>13</a:t>
            </a:fld>
            <a:endParaRPr lang="en-GB" altLang="en-US">
              <a:latin typeface="Arial" panose="020B0604020202020204" pitchFamily="34" charset="0"/>
            </a:endParaRPr>
          </a:p>
        </p:txBody>
      </p:sp>
      <p:sp>
        <p:nvSpPr>
          <p:cNvPr id="19459" name="Rectangle 2">
            <a:extLst>
              <a:ext uri="{FF2B5EF4-FFF2-40B4-BE49-F238E27FC236}">
                <a16:creationId xmlns:a16="http://schemas.microsoft.com/office/drawing/2014/main" id="{78129AAF-13DB-4BD7-A7C4-FDC1800BDB21}"/>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D2C7CB5-9159-4FEC-A72E-511CEB07617D}"/>
              </a:ext>
            </a:extLst>
          </p:cNvPr>
          <p:cNvSpPr>
            <a:spLocks noGrp="1" noChangeArrowheads="1"/>
          </p:cNvSpPr>
          <p:nvPr>
            <p:ph type="body" idx="1"/>
          </p:nvPr>
        </p:nvSpPr>
        <p:spPr>
          <a:noFill/>
        </p:spPr>
        <p:txBody>
          <a:bodyPr/>
          <a:lstStyle/>
          <a:p>
            <a:pPr eaLnBrk="1" hangingPunct="1"/>
            <a:r>
              <a:rPr lang="en-GB" altLang="en-US" sz="1000"/>
              <a:t>This S1 journey helps us understand the curriculum as a whole</a:t>
            </a:r>
          </a:p>
          <a:p>
            <a:pPr eaLnBrk="1" hangingPunct="1"/>
            <a:r>
              <a:rPr lang="en-GB" altLang="en-US" sz="1000"/>
              <a:t>The curriculum is structured around experiences that are planned as part of learning and teaching. This includes the curriculum areas and subjects, the school community and interdisciplinary projects. By recognising and planning learning around different contexts and experiences, the curriculum aims to make better connections across learning.</a:t>
            </a:r>
          </a:p>
          <a:p>
            <a:pPr eaLnBrk="1" hangingPunct="1"/>
            <a:r>
              <a:rPr lang="en-GB" altLang="en-US" sz="1000"/>
              <a:t>1. The experiences and outcomes are set out in lines of development which describe progress in learning. They are organised into the eight curriculum areas:</a:t>
            </a:r>
          </a:p>
          <a:p>
            <a:pPr eaLnBrk="1" hangingPunct="1"/>
            <a:r>
              <a:rPr lang="en-GB" altLang="en-US" sz="1000"/>
              <a:t>2. Interdisciplinary studies, based upon groupings of experiences and outcomes from within and across curriculum areas, can provide relevant, challenging and enjoyable learning experiences and stimulating contexts to meet the varied needs of children and young people.</a:t>
            </a:r>
          </a:p>
          <a:p>
            <a:pPr eaLnBrk="1" hangingPunct="1"/>
            <a:r>
              <a:rPr lang="en-GB" altLang="en-US" sz="1000"/>
              <a:t>Interdisciplinary studies can also take advantage of opportunities to work with partners who are able to offer and support enriched learning experiences and opportunities for young people’s wider involvement in society.</a:t>
            </a:r>
          </a:p>
          <a:p>
            <a:pPr eaLnBrk="1" hangingPunct="1"/>
            <a:r>
              <a:rPr lang="en-GB" altLang="en-US" sz="1000"/>
              <a:t>3. Personal achievement provides children and young people with a sense of satisfaction and helps to build motivation, resilience and confidence.</a:t>
            </a:r>
          </a:p>
          <a:p>
            <a:pPr eaLnBrk="1" hangingPunct="1"/>
            <a:r>
              <a:rPr lang="en-GB" altLang="en-US" sz="1000" b="1">
                <a:latin typeface="Constantia" panose="02030602050306030303" pitchFamily="18" charset="0"/>
              </a:rPr>
              <a:t>Challenge and enjoyment</a:t>
            </a:r>
          </a:p>
          <a:p>
            <a:pPr eaLnBrk="1" hangingPunct="1"/>
            <a:r>
              <a:rPr lang="en-GB" altLang="en-US" sz="1000" b="1">
                <a:latin typeface="Constantia" panose="02030602050306030303" pitchFamily="18" charset="0"/>
              </a:rPr>
              <a:t>Breadth</a:t>
            </a:r>
          </a:p>
          <a:p>
            <a:pPr eaLnBrk="1" hangingPunct="1"/>
            <a:r>
              <a:rPr lang="en-GB" altLang="en-US" sz="1000" b="1">
                <a:latin typeface="Constantia" panose="02030602050306030303" pitchFamily="18" charset="0"/>
              </a:rPr>
              <a:t>Progression</a:t>
            </a:r>
          </a:p>
          <a:p>
            <a:pPr eaLnBrk="1" hangingPunct="1"/>
            <a:r>
              <a:rPr lang="en-GB" altLang="en-US" sz="1000" b="1">
                <a:latin typeface="Constantia" panose="02030602050306030303" pitchFamily="18" charset="0"/>
              </a:rPr>
              <a:t>Depth</a:t>
            </a:r>
          </a:p>
          <a:p>
            <a:pPr eaLnBrk="1" hangingPunct="1"/>
            <a:r>
              <a:rPr lang="en-GB" altLang="en-US" sz="1000" b="1">
                <a:latin typeface="Constantia" panose="02030602050306030303" pitchFamily="18" charset="0"/>
              </a:rPr>
              <a:t>Personalisation and choice</a:t>
            </a:r>
          </a:p>
          <a:p>
            <a:pPr eaLnBrk="1" hangingPunct="1"/>
            <a:r>
              <a:rPr lang="en-GB" altLang="en-US" sz="1000" b="1">
                <a:latin typeface="Constantia" panose="02030602050306030303" pitchFamily="18" charset="0"/>
              </a:rPr>
              <a:t>Coherence</a:t>
            </a:r>
          </a:p>
          <a:p>
            <a:pPr eaLnBrk="1" hangingPunct="1"/>
            <a:r>
              <a:rPr lang="en-GB" altLang="en-US" sz="1000" b="1">
                <a:latin typeface="Constantia" panose="02030602050306030303" pitchFamily="18" charset="0"/>
              </a:rPr>
              <a:t>Relevance.</a:t>
            </a:r>
          </a:p>
          <a:p>
            <a:pPr eaLnBrk="1" hangingPunct="1"/>
            <a:endParaRPr lang="en-US"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1D52BB-CB29-44DC-9855-7FD77C5509E8}" type="slidenum">
              <a:rPr lang="en-GB" altLang="en-US" smtClean="0"/>
              <a:pPr/>
              <a:t>18</a:t>
            </a:fld>
            <a:endParaRPr lang="en-GB" altLang="en-US"/>
          </a:p>
        </p:txBody>
      </p:sp>
    </p:spTree>
    <p:extLst>
      <p:ext uri="{BB962C8B-B14F-4D97-AF65-F5344CB8AC3E}">
        <p14:creationId xmlns:p14="http://schemas.microsoft.com/office/powerpoint/2010/main" val="103803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0414329-8F0B-4DFA-B33F-06EA00EE0D6A}"/>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7156E38-9B49-45F5-B5D6-A9BFED46C788}" type="slidenum">
              <a:rPr lang="en-GB" altLang="en-US">
                <a:latin typeface="Arial" panose="020B0604020202020204" pitchFamily="34" charset="0"/>
              </a:rPr>
              <a:pPr/>
              <a:t>19</a:t>
            </a:fld>
            <a:endParaRPr lang="en-GB" altLang="en-US">
              <a:latin typeface="Arial" panose="020B0604020202020204" pitchFamily="34" charset="0"/>
            </a:endParaRPr>
          </a:p>
        </p:txBody>
      </p:sp>
      <p:sp>
        <p:nvSpPr>
          <p:cNvPr id="29699" name="Rectangle 2">
            <a:extLst>
              <a:ext uri="{FF2B5EF4-FFF2-40B4-BE49-F238E27FC236}">
                <a16:creationId xmlns:a16="http://schemas.microsoft.com/office/drawing/2014/main" id="{C7618987-803B-49AC-B3F9-997D4A7BC369}"/>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865C14B-5BBB-48C6-B96E-1CC5BAF242A5}"/>
              </a:ext>
            </a:extLst>
          </p:cNvPr>
          <p:cNvSpPr>
            <a:spLocks noGrp="1" noChangeArrowheads="1"/>
          </p:cNvSpPr>
          <p:nvPr>
            <p:ph type="body" idx="1"/>
          </p:nvPr>
        </p:nvSpPr>
        <p:spPr>
          <a:noFill/>
        </p:spPr>
        <p:txBody>
          <a:bodyPr/>
          <a:lstStyle/>
          <a:p>
            <a:pPr marL="223838" indent="-223838" eaLnBrk="1" hangingPunct="1">
              <a:lnSpc>
                <a:spcPct val="90000"/>
              </a:lnSpc>
            </a:pPr>
            <a:r>
              <a:rPr lang="en-GB" altLang="en-US">
                <a:solidFill>
                  <a:schemeClr val="bg2"/>
                </a:solidFill>
                <a:latin typeface="Baskerville Old Face" panose="02020602080505020303" pitchFamily="18" charset="0"/>
              </a:rPr>
              <a:t>Cath…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95F41-C732-C54C-CBA5-FD9ADE628149}"/>
            </a:ext>
          </a:extLst>
        </p:cNvPr>
        <p:cNvGrpSpPr/>
        <p:nvPr/>
      </p:nvGrpSpPr>
      <p:grpSpPr>
        <a:xfrm>
          <a:off x="0" y="0"/>
          <a:ext cx="0" cy="0"/>
          <a:chOff x="0" y="0"/>
          <a:chExt cx="0" cy="0"/>
        </a:xfrm>
      </p:grpSpPr>
      <p:sp>
        <p:nvSpPr>
          <p:cNvPr id="29698" name="Rectangle 7">
            <a:extLst>
              <a:ext uri="{FF2B5EF4-FFF2-40B4-BE49-F238E27FC236}">
                <a16:creationId xmlns:a16="http://schemas.microsoft.com/office/drawing/2014/main" id="{B039E0F9-8983-785B-ECE7-2840BE75DB4A}"/>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7156E38-9B49-45F5-B5D6-A9BFED46C788}" type="slidenum">
              <a:rPr lang="en-GB" altLang="en-US">
                <a:latin typeface="Arial" panose="020B0604020202020204" pitchFamily="34" charset="0"/>
              </a:rPr>
              <a:pPr/>
              <a:t>20</a:t>
            </a:fld>
            <a:endParaRPr lang="en-GB" altLang="en-US">
              <a:latin typeface="Arial" panose="020B0604020202020204" pitchFamily="34" charset="0"/>
            </a:endParaRPr>
          </a:p>
        </p:txBody>
      </p:sp>
      <p:sp>
        <p:nvSpPr>
          <p:cNvPr id="29699" name="Rectangle 2">
            <a:extLst>
              <a:ext uri="{FF2B5EF4-FFF2-40B4-BE49-F238E27FC236}">
                <a16:creationId xmlns:a16="http://schemas.microsoft.com/office/drawing/2014/main" id="{8BF496D1-E624-6729-6F87-F4D50457D03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108A25F-1E6A-9664-A660-053F2ABC8D6A}"/>
              </a:ext>
            </a:extLst>
          </p:cNvPr>
          <p:cNvSpPr>
            <a:spLocks noGrp="1" noChangeArrowheads="1"/>
          </p:cNvSpPr>
          <p:nvPr>
            <p:ph type="body" idx="1"/>
          </p:nvPr>
        </p:nvSpPr>
        <p:spPr>
          <a:noFill/>
        </p:spPr>
        <p:txBody>
          <a:bodyPr/>
          <a:lstStyle/>
          <a:p>
            <a:pPr marL="223838" indent="-223838" eaLnBrk="1" hangingPunct="1">
              <a:lnSpc>
                <a:spcPct val="90000"/>
              </a:lnSpc>
            </a:pPr>
            <a:r>
              <a:rPr lang="en-GB" altLang="en-US">
                <a:solidFill>
                  <a:schemeClr val="bg2"/>
                </a:solidFill>
                <a:latin typeface="Baskerville Old Face" panose="02020602080505020303" pitchFamily="18" charset="0"/>
              </a:rPr>
              <a:t>Cath…</a:t>
            </a:r>
          </a:p>
        </p:txBody>
      </p:sp>
    </p:spTree>
    <p:extLst>
      <p:ext uri="{BB962C8B-B14F-4D97-AF65-F5344CB8AC3E}">
        <p14:creationId xmlns:p14="http://schemas.microsoft.com/office/powerpoint/2010/main" val="148878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43065E-2B10-46EC-BC23-04BC523FF47C}"/>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CFEED8DB-FF3F-4173-9529-F80C815C32C0}"/>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99F5F9D2-E02F-47CF-BFBB-7DFE7746B876}"/>
              </a:ext>
            </a:extLst>
          </p:cNvPr>
          <p:cNvSpPr>
            <a:spLocks noGrp="1"/>
          </p:cNvSpPr>
          <p:nvPr>
            <p:ph type="sldNum" sz="quarter" idx="12"/>
          </p:nvPr>
        </p:nvSpPr>
        <p:spPr/>
        <p:txBody>
          <a:bodyPr/>
          <a:lstStyle>
            <a:lvl1pPr>
              <a:defRPr/>
            </a:lvl1pPr>
          </a:lstStyle>
          <a:p>
            <a:fld id="{A031CC54-742C-4E77-8FFF-BA5345F8A727}" type="slidenum">
              <a:rPr lang="en-GB" altLang="en-US"/>
              <a:pPr/>
              <a:t>‹#›</a:t>
            </a:fld>
            <a:endParaRPr lang="en-GB" altLang="en-US"/>
          </a:p>
        </p:txBody>
      </p:sp>
    </p:spTree>
    <p:extLst>
      <p:ext uri="{BB962C8B-B14F-4D97-AF65-F5344CB8AC3E}">
        <p14:creationId xmlns:p14="http://schemas.microsoft.com/office/powerpoint/2010/main" val="212218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B62E6-6692-4061-ABDD-810461E4F36D}"/>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BE1C736F-08DD-41EF-B106-13D9F488AA1F}"/>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C2415FE-617D-46C0-9D3A-E19F4E72E0BC}"/>
              </a:ext>
            </a:extLst>
          </p:cNvPr>
          <p:cNvSpPr>
            <a:spLocks noGrp="1"/>
          </p:cNvSpPr>
          <p:nvPr>
            <p:ph type="sldNum" sz="quarter" idx="12"/>
          </p:nvPr>
        </p:nvSpPr>
        <p:spPr/>
        <p:txBody>
          <a:bodyPr/>
          <a:lstStyle>
            <a:lvl1pPr>
              <a:defRPr/>
            </a:lvl1pPr>
          </a:lstStyle>
          <a:p>
            <a:fld id="{27EE453E-F369-4DA7-8B99-92264BA0C4E1}" type="slidenum">
              <a:rPr lang="en-GB" altLang="en-US"/>
              <a:pPr/>
              <a:t>‹#›</a:t>
            </a:fld>
            <a:endParaRPr lang="en-GB" altLang="en-US"/>
          </a:p>
        </p:txBody>
      </p:sp>
    </p:spTree>
    <p:extLst>
      <p:ext uri="{BB962C8B-B14F-4D97-AF65-F5344CB8AC3E}">
        <p14:creationId xmlns:p14="http://schemas.microsoft.com/office/powerpoint/2010/main" val="155526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83DE23-A229-4852-AFB7-4BAF54CDC1E8}"/>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2350FAC7-C11B-491D-B3B4-22F5218E7CD7}"/>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E5EC08EE-4203-482E-8F25-B2A0E4E30471}"/>
              </a:ext>
            </a:extLst>
          </p:cNvPr>
          <p:cNvSpPr>
            <a:spLocks noGrp="1"/>
          </p:cNvSpPr>
          <p:nvPr>
            <p:ph type="sldNum" sz="quarter" idx="12"/>
          </p:nvPr>
        </p:nvSpPr>
        <p:spPr/>
        <p:txBody>
          <a:bodyPr/>
          <a:lstStyle>
            <a:lvl1pPr>
              <a:defRPr/>
            </a:lvl1pPr>
          </a:lstStyle>
          <a:p>
            <a:fld id="{AB782054-8A2F-4D7A-86C6-4B90B5D76130}" type="slidenum">
              <a:rPr lang="en-GB" altLang="en-US"/>
              <a:pPr/>
              <a:t>‹#›</a:t>
            </a:fld>
            <a:endParaRPr lang="en-GB" altLang="en-US"/>
          </a:p>
        </p:txBody>
      </p:sp>
    </p:spTree>
    <p:extLst>
      <p:ext uri="{BB962C8B-B14F-4D97-AF65-F5344CB8AC3E}">
        <p14:creationId xmlns:p14="http://schemas.microsoft.com/office/powerpoint/2010/main" val="203108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30A29-ADF0-4D57-A3C4-ACCF091D5D4A}"/>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1D169CB6-7706-4E7F-80D0-6EAA6F58CB96}"/>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0DB9D8F0-512D-47F9-A678-F7CAC0E7896A}"/>
              </a:ext>
            </a:extLst>
          </p:cNvPr>
          <p:cNvSpPr>
            <a:spLocks noGrp="1"/>
          </p:cNvSpPr>
          <p:nvPr>
            <p:ph type="sldNum" sz="quarter" idx="12"/>
          </p:nvPr>
        </p:nvSpPr>
        <p:spPr/>
        <p:txBody>
          <a:bodyPr/>
          <a:lstStyle>
            <a:lvl1pPr>
              <a:defRPr/>
            </a:lvl1pPr>
          </a:lstStyle>
          <a:p>
            <a:fld id="{997DC8D7-BB23-4F46-A7D8-A437EAEEB1D3}" type="slidenum">
              <a:rPr lang="en-GB" altLang="en-US"/>
              <a:pPr/>
              <a:t>‹#›</a:t>
            </a:fld>
            <a:endParaRPr lang="en-GB" altLang="en-US"/>
          </a:p>
        </p:txBody>
      </p:sp>
    </p:spTree>
    <p:extLst>
      <p:ext uri="{BB962C8B-B14F-4D97-AF65-F5344CB8AC3E}">
        <p14:creationId xmlns:p14="http://schemas.microsoft.com/office/powerpoint/2010/main" val="381088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AA544-6FD9-4A8A-ABC8-D20A779DE4B1}"/>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82640558-7076-428C-8332-F2B99FB05982}"/>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052DEA39-9721-4E32-9DF4-7AF764F64596}"/>
              </a:ext>
            </a:extLst>
          </p:cNvPr>
          <p:cNvSpPr>
            <a:spLocks noGrp="1"/>
          </p:cNvSpPr>
          <p:nvPr>
            <p:ph type="sldNum" sz="quarter" idx="12"/>
          </p:nvPr>
        </p:nvSpPr>
        <p:spPr/>
        <p:txBody>
          <a:bodyPr/>
          <a:lstStyle>
            <a:lvl1pPr>
              <a:defRPr/>
            </a:lvl1pPr>
          </a:lstStyle>
          <a:p>
            <a:fld id="{D19F3A67-C674-4527-B13A-291AADABD6EA}" type="slidenum">
              <a:rPr lang="en-GB" altLang="en-US"/>
              <a:pPr/>
              <a:t>‹#›</a:t>
            </a:fld>
            <a:endParaRPr lang="en-GB" altLang="en-US"/>
          </a:p>
        </p:txBody>
      </p:sp>
    </p:spTree>
    <p:extLst>
      <p:ext uri="{BB962C8B-B14F-4D97-AF65-F5344CB8AC3E}">
        <p14:creationId xmlns:p14="http://schemas.microsoft.com/office/powerpoint/2010/main" val="333769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B0674F9-6E48-4561-B0CE-E88FB48455BE}"/>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FA8B6BA3-AB94-485C-B44F-6063E2C7EADA}"/>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2936BE29-C84E-4BF9-8281-191621E3EDE0}"/>
              </a:ext>
            </a:extLst>
          </p:cNvPr>
          <p:cNvSpPr>
            <a:spLocks noGrp="1"/>
          </p:cNvSpPr>
          <p:nvPr>
            <p:ph type="sldNum" sz="quarter" idx="12"/>
          </p:nvPr>
        </p:nvSpPr>
        <p:spPr/>
        <p:txBody>
          <a:bodyPr/>
          <a:lstStyle>
            <a:lvl1pPr>
              <a:defRPr/>
            </a:lvl1pPr>
          </a:lstStyle>
          <a:p>
            <a:fld id="{2A1E53AE-B0EF-4AF2-8824-77BAEFEFC73C}" type="slidenum">
              <a:rPr lang="en-GB" altLang="en-US"/>
              <a:pPr/>
              <a:t>‹#›</a:t>
            </a:fld>
            <a:endParaRPr lang="en-GB" altLang="en-US"/>
          </a:p>
        </p:txBody>
      </p:sp>
    </p:spTree>
    <p:extLst>
      <p:ext uri="{BB962C8B-B14F-4D97-AF65-F5344CB8AC3E}">
        <p14:creationId xmlns:p14="http://schemas.microsoft.com/office/powerpoint/2010/main" val="249812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A7397E0-FD02-4C1D-B8B3-9D9A255ED086}"/>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4">
            <a:extLst>
              <a:ext uri="{FF2B5EF4-FFF2-40B4-BE49-F238E27FC236}">
                <a16:creationId xmlns:a16="http://schemas.microsoft.com/office/drawing/2014/main" id="{1DA2BBE2-A379-4A6C-B4FC-4B7C212432D5}"/>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5">
            <a:extLst>
              <a:ext uri="{FF2B5EF4-FFF2-40B4-BE49-F238E27FC236}">
                <a16:creationId xmlns:a16="http://schemas.microsoft.com/office/drawing/2014/main" id="{DD60431A-0BA2-4CC1-A52F-64A2F7984DA9}"/>
              </a:ext>
            </a:extLst>
          </p:cNvPr>
          <p:cNvSpPr>
            <a:spLocks noGrp="1"/>
          </p:cNvSpPr>
          <p:nvPr>
            <p:ph type="sldNum" sz="quarter" idx="12"/>
          </p:nvPr>
        </p:nvSpPr>
        <p:spPr/>
        <p:txBody>
          <a:bodyPr/>
          <a:lstStyle>
            <a:lvl1pPr>
              <a:defRPr/>
            </a:lvl1pPr>
          </a:lstStyle>
          <a:p>
            <a:fld id="{4DE703AE-38B9-4847-8968-A2A1B4827D40}" type="slidenum">
              <a:rPr lang="en-GB" altLang="en-US"/>
              <a:pPr/>
              <a:t>‹#›</a:t>
            </a:fld>
            <a:endParaRPr lang="en-GB" altLang="en-US"/>
          </a:p>
        </p:txBody>
      </p:sp>
    </p:spTree>
    <p:extLst>
      <p:ext uri="{BB962C8B-B14F-4D97-AF65-F5344CB8AC3E}">
        <p14:creationId xmlns:p14="http://schemas.microsoft.com/office/powerpoint/2010/main" val="186247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6252EB5-C10D-4BAF-9942-A6E26ACC69C6}"/>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4">
            <a:extLst>
              <a:ext uri="{FF2B5EF4-FFF2-40B4-BE49-F238E27FC236}">
                <a16:creationId xmlns:a16="http://schemas.microsoft.com/office/drawing/2014/main" id="{C4881B0E-27DD-497D-B3FC-C6A0BFCEC592}"/>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5">
            <a:extLst>
              <a:ext uri="{FF2B5EF4-FFF2-40B4-BE49-F238E27FC236}">
                <a16:creationId xmlns:a16="http://schemas.microsoft.com/office/drawing/2014/main" id="{E9855EB7-9438-468E-B75A-446E35607C5B}"/>
              </a:ext>
            </a:extLst>
          </p:cNvPr>
          <p:cNvSpPr>
            <a:spLocks noGrp="1"/>
          </p:cNvSpPr>
          <p:nvPr>
            <p:ph type="sldNum" sz="quarter" idx="12"/>
          </p:nvPr>
        </p:nvSpPr>
        <p:spPr/>
        <p:txBody>
          <a:bodyPr/>
          <a:lstStyle>
            <a:lvl1pPr>
              <a:defRPr/>
            </a:lvl1pPr>
          </a:lstStyle>
          <a:p>
            <a:fld id="{C27848E8-67CD-40BC-B4B1-C74A488781F7}" type="slidenum">
              <a:rPr lang="en-GB" altLang="en-US"/>
              <a:pPr/>
              <a:t>‹#›</a:t>
            </a:fld>
            <a:endParaRPr lang="en-GB" altLang="en-US"/>
          </a:p>
        </p:txBody>
      </p:sp>
    </p:spTree>
    <p:extLst>
      <p:ext uri="{BB962C8B-B14F-4D97-AF65-F5344CB8AC3E}">
        <p14:creationId xmlns:p14="http://schemas.microsoft.com/office/powerpoint/2010/main" val="18917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7B51EA-48DF-412A-BED3-5613B76A7C94}"/>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088B12CA-14F3-4FAB-8E7B-7DA555E5659D}"/>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84EBC6AF-1D48-474C-9B9E-B3CBEC8F0A82}"/>
              </a:ext>
            </a:extLst>
          </p:cNvPr>
          <p:cNvSpPr>
            <a:spLocks noGrp="1"/>
          </p:cNvSpPr>
          <p:nvPr>
            <p:ph type="sldNum" sz="quarter" idx="12"/>
          </p:nvPr>
        </p:nvSpPr>
        <p:spPr/>
        <p:txBody>
          <a:bodyPr/>
          <a:lstStyle>
            <a:lvl1pPr>
              <a:defRPr/>
            </a:lvl1pPr>
          </a:lstStyle>
          <a:p>
            <a:fld id="{9A2D5171-54AB-43C8-AC2D-5D71CC451068}" type="slidenum">
              <a:rPr lang="en-GB" altLang="en-US"/>
              <a:pPr/>
              <a:t>‹#›</a:t>
            </a:fld>
            <a:endParaRPr lang="en-GB" altLang="en-US"/>
          </a:p>
        </p:txBody>
      </p:sp>
    </p:spTree>
    <p:extLst>
      <p:ext uri="{BB962C8B-B14F-4D97-AF65-F5344CB8AC3E}">
        <p14:creationId xmlns:p14="http://schemas.microsoft.com/office/powerpoint/2010/main" val="262205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DC02D7-A3A5-4277-B438-8E910FE5F86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F53CB311-B366-4E7C-B520-96D6F78CE6DD}"/>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7BB4CB4D-65B2-4F02-8FAF-AC6FE9DEBC4F}"/>
              </a:ext>
            </a:extLst>
          </p:cNvPr>
          <p:cNvSpPr>
            <a:spLocks noGrp="1"/>
          </p:cNvSpPr>
          <p:nvPr>
            <p:ph type="sldNum" sz="quarter" idx="12"/>
          </p:nvPr>
        </p:nvSpPr>
        <p:spPr/>
        <p:txBody>
          <a:bodyPr/>
          <a:lstStyle>
            <a:lvl1pPr>
              <a:defRPr/>
            </a:lvl1pPr>
          </a:lstStyle>
          <a:p>
            <a:fld id="{E80CE002-98C3-422B-BF91-793B212329ED}" type="slidenum">
              <a:rPr lang="en-GB" altLang="en-US"/>
              <a:pPr/>
              <a:t>‹#›</a:t>
            </a:fld>
            <a:endParaRPr lang="en-GB" altLang="en-US"/>
          </a:p>
        </p:txBody>
      </p:sp>
    </p:spTree>
    <p:extLst>
      <p:ext uri="{BB962C8B-B14F-4D97-AF65-F5344CB8AC3E}">
        <p14:creationId xmlns:p14="http://schemas.microsoft.com/office/powerpoint/2010/main" val="322174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EC4E704-1DBF-4FB4-8A4F-D679C22757A8}"/>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E8BBA10D-DCFC-4EB4-8A93-AF10C2E98FF8}"/>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B63F293C-F432-41C8-91F6-F1F94B818C26}"/>
              </a:ext>
            </a:extLst>
          </p:cNvPr>
          <p:cNvSpPr>
            <a:spLocks noGrp="1"/>
          </p:cNvSpPr>
          <p:nvPr>
            <p:ph type="sldNum" sz="quarter" idx="12"/>
          </p:nvPr>
        </p:nvSpPr>
        <p:spPr/>
        <p:txBody>
          <a:bodyPr/>
          <a:lstStyle>
            <a:lvl1pPr>
              <a:defRPr/>
            </a:lvl1pPr>
          </a:lstStyle>
          <a:p>
            <a:fld id="{8D23F5F3-1692-412A-96A1-01359C58616D}" type="slidenum">
              <a:rPr lang="en-GB" altLang="en-US"/>
              <a:pPr/>
              <a:t>‹#›</a:t>
            </a:fld>
            <a:endParaRPr lang="en-GB" altLang="en-US"/>
          </a:p>
        </p:txBody>
      </p:sp>
    </p:spTree>
    <p:extLst>
      <p:ext uri="{BB962C8B-B14F-4D97-AF65-F5344CB8AC3E}">
        <p14:creationId xmlns:p14="http://schemas.microsoft.com/office/powerpoint/2010/main" val="289618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ED32C4-7CA2-4FA5-86D7-BACB6482D5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69EA10FC-C86B-43E5-9FB6-726268FC781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1C9B065-58CB-4D0A-9720-6A40E52B7B3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9B806646-9798-44BB-BEBA-C71F486FD13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5A71D8FC-09FC-4E82-B7B0-42B302105DB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576BFF0-C84B-4EB6-9D4F-DC3767B8172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434CEB69-F7E2-4254-A719-8B208711F1AA}"/>
              </a:ext>
            </a:extLst>
          </p:cNvPr>
          <p:cNvSpPr>
            <a:spLocks noChangeArrowheads="1"/>
          </p:cNvSpPr>
          <p:nvPr/>
        </p:nvSpPr>
        <p:spPr bwMode="auto">
          <a:xfrm>
            <a:off x="539552" y="332656"/>
            <a:ext cx="7845496" cy="1077913"/>
          </a:xfrm>
          <a:prstGeom prst="rect">
            <a:avLst/>
          </a:prstGeom>
          <a:ln/>
          <a:effectLst>
            <a:glow rad="63500">
              <a:srgbClr val="00B050">
                <a:alpha val="40000"/>
              </a:srgb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1440" tIns="45720" rIns="91440" bIns="45720" anchor="t">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defRPr/>
            </a:pPr>
            <a:r>
              <a:rPr lang="en-GB" altLang="en-US" sz="3200" b="1" dirty="0">
                <a:solidFill>
                  <a:srgbClr val="00B050"/>
                </a:solidFill>
                <a:latin typeface="+mj-lt"/>
              </a:rPr>
              <a:t>PRIMARY 7 INFORMATION EVENING  </a:t>
            </a:r>
          </a:p>
          <a:p>
            <a:pPr algn="ctr">
              <a:defRPr/>
            </a:pPr>
            <a:r>
              <a:rPr lang="en-GB" altLang="en-US" sz="3200" b="1" dirty="0">
                <a:solidFill>
                  <a:srgbClr val="00B050"/>
                </a:solidFill>
                <a:latin typeface="+mj-lt"/>
                <a:cs typeface="Arial"/>
              </a:rPr>
              <a:t>MAY 2026</a:t>
            </a:r>
            <a:endParaRPr lang="en-GB" altLang="en-US" sz="3200" dirty="0">
              <a:solidFill>
                <a:srgbClr val="00B050"/>
              </a:solidFill>
              <a:latin typeface="+mj-lt"/>
            </a:endParaRPr>
          </a:p>
        </p:txBody>
      </p:sp>
      <p:pic>
        <p:nvPicPr>
          <p:cNvPr id="3076" name="Picture 1">
            <a:extLst>
              <a:ext uri="{FF2B5EF4-FFF2-40B4-BE49-F238E27FC236}">
                <a16:creationId xmlns:a16="http://schemas.microsoft.com/office/drawing/2014/main" id="{EE27CEE2-7CE4-4D35-BA8D-EFB1CCE1D8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5708079"/>
            <a:ext cx="117697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AE11D34-EE75-4B22-8AE8-CE6852D27681}"/>
              </a:ext>
            </a:extLst>
          </p:cNvPr>
          <p:cNvPicPr/>
          <p:nvPr/>
        </p:nvPicPr>
        <p:blipFill>
          <a:blip r:embed="rId4"/>
          <a:stretch>
            <a:fillRect/>
          </a:stretch>
        </p:blipFill>
        <p:spPr>
          <a:xfrm>
            <a:off x="0" y="6165304"/>
            <a:ext cx="7232904" cy="620688"/>
          </a:xfrm>
          <a:prstGeom prst="rect">
            <a:avLst/>
          </a:prstGeom>
        </p:spPr>
      </p:pic>
      <p:sp>
        <p:nvSpPr>
          <p:cNvPr id="2" name="TextBox 1">
            <a:extLst>
              <a:ext uri="{FF2B5EF4-FFF2-40B4-BE49-F238E27FC236}">
                <a16:creationId xmlns:a16="http://schemas.microsoft.com/office/drawing/2014/main" id="{F4BABDB8-1110-4954-9378-AD78ED2D41CB}"/>
              </a:ext>
            </a:extLst>
          </p:cNvPr>
          <p:cNvSpPr txBox="1"/>
          <p:nvPr/>
        </p:nvSpPr>
        <p:spPr>
          <a:xfrm>
            <a:off x="107504" y="5445224"/>
            <a:ext cx="3960440" cy="720080"/>
          </a:xfrm>
          <a:prstGeom prst="rect">
            <a:avLst/>
          </a:prstGeom>
          <a:solidFill>
            <a:schemeClr val="bg1"/>
          </a:solidFill>
        </p:spPr>
        <p:txBody>
          <a:bodyPr wrap="square" rtlCol="0">
            <a:spAutoFit/>
          </a:bodyPr>
          <a:lstStyle/>
          <a:p>
            <a:endParaRPr lang="en-GB"/>
          </a:p>
        </p:txBody>
      </p:sp>
      <p:pic>
        <p:nvPicPr>
          <p:cNvPr id="10" name="Picture 9">
            <a:extLst>
              <a:ext uri="{FF2B5EF4-FFF2-40B4-BE49-F238E27FC236}">
                <a16:creationId xmlns:a16="http://schemas.microsoft.com/office/drawing/2014/main" id="{5DD6407A-80B7-4B8A-9683-0A8577259A4A}"/>
              </a:ext>
            </a:extLst>
          </p:cNvPr>
          <p:cNvPicPr/>
          <p:nvPr/>
        </p:nvPicPr>
        <p:blipFill>
          <a:blip r:embed="rId5">
            <a:extLst>
              <a:ext uri="{28A0092B-C50C-407E-A947-70E740481C1C}">
                <a14:useLocalDpi xmlns:a14="http://schemas.microsoft.com/office/drawing/2010/main" val="0"/>
              </a:ext>
            </a:extLst>
          </a:blip>
          <a:stretch>
            <a:fillRect/>
          </a:stretch>
        </p:blipFill>
        <p:spPr>
          <a:xfrm>
            <a:off x="539552" y="2204864"/>
            <a:ext cx="7845495" cy="3240360"/>
          </a:xfrm>
          <a:prstGeom prst="rect">
            <a:avLst/>
          </a:prstGeom>
          <a:ln>
            <a:solidFill>
              <a:srgbClr val="0070C0"/>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B36FB95-5680-45D8-A04C-F44B3694DBC4}"/>
              </a:ext>
            </a:extLst>
          </p:cNvPr>
          <p:cNvSpPr>
            <a:spLocks noGrp="1"/>
          </p:cNvSpPr>
          <p:nvPr>
            <p:ph type="title"/>
          </p:nvPr>
        </p:nvSpPr>
        <p:spPr>
          <a:xfrm>
            <a:off x="457200" y="236630"/>
            <a:ext cx="8229600" cy="1433984"/>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S1 Classes - Gathering of Information</a:t>
            </a:r>
          </a:p>
        </p:txBody>
      </p:sp>
      <p:sp>
        <p:nvSpPr>
          <p:cNvPr id="4" name="TextBox 3">
            <a:extLst>
              <a:ext uri="{FF2B5EF4-FFF2-40B4-BE49-F238E27FC236}">
                <a16:creationId xmlns:a16="http://schemas.microsoft.com/office/drawing/2014/main" id="{71276E58-E62F-44F4-BA39-46937E571843}"/>
              </a:ext>
            </a:extLst>
          </p:cNvPr>
          <p:cNvSpPr txBox="1"/>
          <p:nvPr/>
        </p:nvSpPr>
        <p:spPr>
          <a:xfrm>
            <a:off x="107504" y="2132856"/>
            <a:ext cx="9144000" cy="3323987"/>
          </a:xfrm>
          <a:prstGeom prst="rect">
            <a:avLst/>
          </a:prstGeom>
          <a:noFill/>
        </p:spPr>
        <p:txBody>
          <a:bodyPr>
            <a:spAutoFit/>
          </a:bodyPr>
          <a:lstStyle/>
          <a:p>
            <a:pPr marL="571500" indent="-571500">
              <a:buFont typeface="Arial" panose="020B0604020202020204" pitchFamily="34" charset="0"/>
              <a:buChar char="•"/>
              <a:defRPr/>
            </a:pPr>
            <a:r>
              <a:rPr lang="en-GB" sz="2800" dirty="0">
                <a:solidFill>
                  <a:srgbClr val="0070C0"/>
                </a:solidFill>
                <a:latin typeface="Calibri Light" panose="020F0302020204030204" pitchFamily="34" charset="0"/>
                <a:cs typeface="Arial" charset="0"/>
              </a:rPr>
              <a:t>Meetings between Ms Stewart (previously) and Miss McFarlane</a:t>
            </a:r>
          </a:p>
          <a:p>
            <a:pPr marL="571500" indent="-571500">
              <a:buFont typeface="Arial" panose="020B0604020202020204" pitchFamily="34" charset="0"/>
              <a:buChar char="•"/>
              <a:defRPr/>
            </a:pPr>
            <a:r>
              <a:rPr lang="en-GB" sz="2800" dirty="0">
                <a:solidFill>
                  <a:srgbClr val="0070C0"/>
                </a:solidFill>
                <a:latin typeface="Calibri Light" panose="020F0302020204030204" pitchFamily="34" charset="0"/>
                <a:cs typeface="Arial" charset="0"/>
              </a:rPr>
              <a:t>Detailed information gathered on every P7 young person   </a:t>
            </a:r>
          </a:p>
          <a:p>
            <a:pPr marL="571500" indent="-571500">
              <a:buFont typeface="Arial" panose="020B0604020202020204" pitchFamily="34" charset="0"/>
              <a:buChar char="•"/>
              <a:defRPr/>
            </a:pPr>
            <a:r>
              <a:rPr lang="en-GB" sz="2800" dirty="0">
                <a:solidFill>
                  <a:srgbClr val="0070C0"/>
                </a:solidFill>
                <a:latin typeface="Calibri Light" panose="020F0302020204030204" pitchFamily="34" charset="0"/>
                <a:cs typeface="Arial" charset="0"/>
              </a:rPr>
              <a:t>Plan for supports to be in place for August </a:t>
            </a:r>
          </a:p>
          <a:p>
            <a:pPr marL="571500" indent="-571500">
              <a:buFont typeface="Arial" panose="020B0604020202020204" pitchFamily="34" charset="0"/>
              <a:buChar char="•"/>
              <a:defRPr/>
            </a:pPr>
            <a:r>
              <a:rPr lang="en-GB" sz="2800" dirty="0">
                <a:solidFill>
                  <a:srgbClr val="0070C0"/>
                </a:solidFill>
                <a:latin typeface="Calibri Light" panose="020F0302020204030204" pitchFamily="34" charset="0"/>
                <a:cs typeface="Arial" charset="0"/>
              </a:rPr>
              <a:t>Share key information with staff</a:t>
            </a:r>
          </a:p>
          <a:p>
            <a:pPr>
              <a:defRPr/>
            </a:pPr>
            <a:endParaRPr lang="en-GB" sz="3000" dirty="0">
              <a:solidFill>
                <a:schemeClr val="tx2"/>
              </a:solidFill>
              <a:cs typeface="Arial" charset="0"/>
            </a:endParaRPr>
          </a:p>
          <a:p>
            <a:pPr>
              <a:defRPr/>
            </a:pPr>
            <a:endParaRPr lang="en-GB" sz="4000" dirty="0">
              <a:solidFill>
                <a:schemeClr val="tx2"/>
              </a:solidFill>
              <a:cs typeface="Arial" charset="0"/>
            </a:endParaRPr>
          </a:p>
        </p:txBody>
      </p:sp>
      <p:sp>
        <p:nvSpPr>
          <p:cNvPr id="2" name="TextBox 1">
            <a:extLst>
              <a:ext uri="{FF2B5EF4-FFF2-40B4-BE49-F238E27FC236}">
                <a16:creationId xmlns:a16="http://schemas.microsoft.com/office/drawing/2014/main" id="{AA48D152-E5B1-4D9C-B68C-B28E246B5789}"/>
              </a:ext>
            </a:extLst>
          </p:cNvPr>
          <p:cNvSpPr txBox="1"/>
          <p:nvPr/>
        </p:nvSpPr>
        <p:spPr>
          <a:xfrm>
            <a:off x="107504" y="5733256"/>
            <a:ext cx="2448272" cy="1073944"/>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89640698-0792-4E42-9F0F-278990F3B4A2}"/>
              </a:ext>
            </a:extLst>
          </p:cNvPr>
          <p:cNvPicPr/>
          <p:nvPr/>
        </p:nvPicPr>
        <p:blipFill>
          <a:blip r:embed="rId2"/>
          <a:stretch>
            <a:fillRect/>
          </a:stretch>
        </p:blipFill>
        <p:spPr>
          <a:xfrm>
            <a:off x="1" y="6381328"/>
            <a:ext cx="5724128" cy="4766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46C516B-5237-45AF-8830-3927BC2ADFE5}"/>
              </a:ext>
            </a:extLst>
          </p:cNvPr>
          <p:cNvSpPr>
            <a:spLocks noGrp="1"/>
          </p:cNvSpPr>
          <p:nvPr>
            <p:ph type="title"/>
          </p:nvPr>
        </p:nvSpPr>
        <p:spPr>
          <a:xfrm>
            <a:off x="481013" y="188913"/>
            <a:ext cx="8229600" cy="777875"/>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What information do we gather?</a:t>
            </a:r>
          </a:p>
        </p:txBody>
      </p:sp>
      <p:sp>
        <p:nvSpPr>
          <p:cNvPr id="4" name="TextBox 3">
            <a:extLst>
              <a:ext uri="{FF2B5EF4-FFF2-40B4-BE49-F238E27FC236}">
                <a16:creationId xmlns:a16="http://schemas.microsoft.com/office/drawing/2014/main" id="{F3D5000B-E20B-4A4F-9F27-A82D1A8FE756}"/>
              </a:ext>
            </a:extLst>
          </p:cNvPr>
          <p:cNvSpPr txBox="1"/>
          <p:nvPr/>
        </p:nvSpPr>
        <p:spPr>
          <a:xfrm>
            <a:off x="65658" y="1295129"/>
            <a:ext cx="9012683" cy="5324535"/>
          </a:xfrm>
          <a:prstGeom prst="rect">
            <a:avLst/>
          </a:prstGeom>
          <a:noFill/>
        </p:spPr>
        <p:txBody>
          <a:bodyPr wrap="square">
            <a:spAutoFit/>
          </a:bodyPr>
          <a:lstStyle/>
          <a:p>
            <a:pPr marL="571500" indent="-571500">
              <a:buFont typeface="Arial" panose="020B0604020202020204" pitchFamily="34" charset="0"/>
              <a:buChar char="•"/>
              <a:defRPr/>
            </a:pPr>
            <a:r>
              <a:rPr lang="en-GB" sz="3000" b="1" dirty="0">
                <a:solidFill>
                  <a:srgbClr val="0070C0"/>
                </a:solidFill>
                <a:latin typeface="Calibri Light" panose="020F0302020204030204" pitchFamily="34" charset="0"/>
                <a:cs typeface="Arial" charset="0"/>
              </a:rPr>
              <a:t>Working levels </a:t>
            </a:r>
            <a:r>
              <a:rPr lang="en-GB" sz="3000" dirty="0">
                <a:solidFill>
                  <a:srgbClr val="0070C0"/>
                </a:solidFill>
                <a:latin typeface="Calibri Light" panose="020F0302020204030204" pitchFamily="34" charset="0"/>
                <a:cs typeface="Arial" charset="0"/>
              </a:rPr>
              <a:t>in all curricular areas</a:t>
            </a:r>
          </a:p>
          <a:p>
            <a:pPr marL="571500" indent="-571500">
              <a:buFont typeface="Arial" panose="020B0604020202020204" pitchFamily="34" charset="0"/>
              <a:buChar char="•"/>
              <a:defRPr/>
            </a:pPr>
            <a:r>
              <a:rPr lang="en-GB" sz="3000" b="1" dirty="0">
                <a:solidFill>
                  <a:srgbClr val="0070C0"/>
                </a:solidFill>
                <a:latin typeface="Calibri Light" panose="020F0302020204030204" pitchFamily="34" charset="0"/>
                <a:cs typeface="Arial" charset="0"/>
              </a:rPr>
              <a:t>Progress</a:t>
            </a:r>
            <a:r>
              <a:rPr lang="en-GB" sz="3000" dirty="0">
                <a:solidFill>
                  <a:srgbClr val="0070C0"/>
                </a:solidFill>
                <a:latin typeface="Calibri Light" panose="020F0302020204030204" pitchFamily="34" charset="0"/>
                <a:cs typeface="Arial" charset="0"/>
              </a:rPr>
              <a:t> within the level – are young people beginning to work at this level or are they making good progress within that level?</a:t>
            </a:r>
          </a:p>
          <a:p>
            <a:pPr marL="571500" indent="-571500">
              <a:buFont typeface="Arial" panose="020B0604020202020204" pitchFamily="34" charset="0"/>
              <a:buChar char="•"/>
              <a:defRPr/>
            </a:pPr>
            <a:r>
              <a:rPr lang="en-GB" sz="3000" dirty="0">
                <a:solidFill>
                  <a:srgbClr val="0070C0"/>
                </a:solidFill>
                <a:latin typeface="Calibri Light" panose="020F0302020204030204" pitchFamily="34" charset="0"/>
                <a:cs typeface="Arial" charset="0"/>
              </a:rPr>
              <a:t>Additional support needs, strategies for support</a:t>
            </a:r>
            <a:endParaRPr lang="en-GB" sz="3000" b="1" dirty="0">
              <a:solidFill>
                <a:srgbClr val="0070C0"/>
              </a:solidFill>
              <a:latin typeface="Calibri Light" panose="020F0302020204030204" pitchFamily="34" charset="0"/>
              <a:cs typeface="Arial" charset="0"/>
            </a:endParaRPr>
          </a:p>
          <a:p>
            <a:pPr marL="571500" indent="-571500">
              <a:buFont typeface="Arial" panose="020B0604020202020204" pitchFamily="34" charset="0"/>
              <a:buChar char="•"/>
              <a:defRPr/>
            </a:pPr>
            <a:r>
              <a:rPr lang="en-GB" sz="3000" b="1" dirty="0">
                <a:solidFill>
                  <a:srgbClr val="0070C0"/>
                </a:solidFill>
                <a:latin typeface="Calibri Light" panose="020F0302020204030204" pitchFamily="34" charset="0"/>
                <a:cs typeface="Arial" charset="0"/>
              </a:rPr>
              <a:t>Areas of strength, where to challenge </a:t>
            </a:r>
            <a:endParaRPr lang="en-GB" sz="3000" dirty="0">
              <a:solidFill>
                <a:srgbClr val="0070C0"/>
              </a:solidFill>
              <a:latin typeface="Calibri Light" panose="020F0302020204030204" pitchFamily="34" charset="0"/>
              <a:cs typeface="Arial" charset="0"/>
            </a:endParaRPr>
          </a:p>
          <a:p>
            <a:pPr marL="571500" indent="-571500">
              <a:buFont typeface="Arial" panose="020B0604020202020204" pitchFamily="34" charset="0"/>
              <a:buChar char="•"/>
              <a:defRPr/>
            </a:pPr>
            <a:r>
              <a:rPr lang="en-GB" sz="3000" b="1" dirty="0">
                <a:solidFill>
                  <a:srgbClr val="0070C0"/>
                </a:solidFill>
                <a:latin typeface="Calibri Light" panose="020F0302020204030204" pitchFamily="34" charset="0"/>
                <a:cs typeface="Arial" charset="0"/>
              </a:rPr>
              <a:t>Pastoral </a:t>
            </a:r>
            <a:r>
              <a:rPr lang="en-GB" sz="3000" dirty="0">
                <a:solidFill>
                  <a:srgbClr val="0070C0"/>
                </a:solidFill>
                <a:latin typeface="Calibri Light" panose="020F0302020204030204" pitchFamily="34" charset="0"/>
                <a:cs typeface="Arial" charset="0"/>
              </a:rPr>
              <a:t>information</a:t>
            </a:r>
            <a:r>
              <a:rPr lang="en-GB" sz="3000" b="1" dirty="0">
                <a:solidFill>
                  <a:srgbClr val="0070C0"/>
                </a:solidFill>
                <a:latin typeface="Calibri Light" panose="020F0302020204030204" pitchFamily="34" charset="0"/>
                <a:cs typeface="Arial" charset="0"/>
              </a:rPr>
              <a:t> </a:t>
            </a:r>
          </a:p>
          <a:p>
            <a:pPr marL="571500" indent="-571500">
              <a:buFont typeface="Arial" panose="020B0604020202020204" pitchFamily="34" charset="0"/>
              <a:buChar char="•"/>
              <a:defRPr/>
            </a:pPr>
            <a:r>
              <a:rPr lang="en-GB" sz="3000" b="1" dirty="0">
                <a:solidFill>
                  <a:srgbClr val="0070C0"/>
                </a:solidFill>
                <a:latin typeface="Calibri Light" panose="020F0302020204030204" pitchFamily="34" charset="0"/>
                <a:cs typeface="Arial" charset="0"/>
              </a:rPr>
              <a:t>Health </a:t>
            </a:r>
            <a:r>
              <a:rPr lang="en-GB" sz="3000" dirty="0">
                <a:solidFill>
                  <a:srgbClr val="0070C0"/>
                </a:solidFill>
                <a:latin typeface="Calibri Light" panose="020F0302020204030204" pitchFamily="34" charset="0"/>
                <a:cs typeface="Arial" charset="0"/>
              </a:rPr>
              <a:t>information</a:t>
            </a:r>
            <a:r>
              <a:rPr lang="en-GB" sz="3000" b="1" dirty="0">
                <a:solidFill>
                  <a:srgbClr val="0070C0"/>
                </a:solidFill>
                <a:latin typeface="Calibri Light" panose="020F0302020204030204" pitchFamily="34" charset="0"/>
                <a:cs typeface="Arial" charset="0"/>
              </a:rPr>
              <a:t> </a:t>
            </a:r>
            <a:r>
              <a:rPr lang="en-GB" sz="3000" dirty="0">
                <a:solidFill>
                  <a:srgbClr val="0070C0"/>
                </a:solidFill>
                <a:latin typeface="Calibri Light" panose="020F0302020204030204" pitchFamily="34" charset="0"/>
                <a:cs typeface="Arial" charset="0"/>
              </a:rPr>
              <a:t>– allergies and other important information. </a:t>
            </a:r>
          </a:p>
          <a:p>
            <a:pPr>
              <a:defRPr/>
            </a:pPr>
            <a:endParaRPr lang="en-GB" sz="3000" dirty="0">
              <a:solidFill>
                <a:schemeClr val="tx2"/>
              </a:solidFill>
              <a:cs typeface="Arial" charset="0"/>
            </a:endParaRPr>
          </a:p>
          <a:p>
            <a:pPr marL="571500" indent="-571500">
              <a:buFont typeface="Arial" panose="020B0604020202020204" pitchFamily="34" charset="0"/>
              <a:buChar char="•"/>
              <a:defRPr/>
            </a:pPr>
            <a:endParaRPr lang="en-GB" sz="4000" dirty="0">
              <a:solidFill>
                <a:schemeClr val="tx2"/>
              </a:solidFill>
              <a:cs typeface="Arial" charset="0"/>
            </a:endParaRPr>
          </a:p>
        </p:txBody>
      </p:sp>
      <p:sp>
        <p:nvSpPr>
          <p:cNvPr id="2" name="TextBox 1">
            <a:extLst>
              <a:ext uri="{FF2B5EF4-FFF2-40B4-BE49-F238E27FC236}">
                <a16:creationId xmlns:a16="http://schemas.microsoft.com/office/drawing/2014/main" id="{3156998A-EBF3-4815-AB46-70B41AA2933E}"/>
              </a:ext>
            </a:extLst>
          </p:cNvPr>
          <p:cNvSpPr txBox="1"/>
          <p:nvPr/>
        </p:nvSpPr>
        <p:spPr>
          <a:xfrm>
            <a:off x="107504" y="5733256"/>
            <a:ext cx="2448272" cy="1008112"/>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057D1ABE-11A0-426C-BB9E-409C1260B221}"/>
              </a:ext>
            </a:extLst>
          </p:cNvPr>
          <p:cNvPicPr/>
          <p:nvPr/>
        </p:nvPicPr>
        <p:blipFill>
          <a:blip r:embed="rId2"/>
          <a:stretch>
            <a:fillRect/>
          </a:stretch>
        </p:blipFill>
        <p:spPr>
          <a:xfrm>
            <a:off x="1" y="6381328"/>
            <a:ext cx="5724128" cy="4766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D122733-AF20-4E74-B8DA-A36E44C541D5}"/>
              </a:ext>
            </a:extLst>
          </p:cNvPr>
          <p:cNvSpPr>
            <a:spLocks noGrp="1" noChangeArrowheads="1"/>
          </p:cNvSpPr>
          <p:nvPr>
            <p:ph type="title"/>
          </p:nvPr>
        </p:nvSpPr>
        <p:spPr>
          <a:xfrm>
            <a:off x="250825" y="115888"/>
            <a:ext cx="8447088" cy="865187"/>
          </a:xfrm>
          <a:effectLst>
            <a:glow rad="101600">
              <a:srgbClr val="00B050">
                <a:alpha val="60000"/>
              </a:srgbClr>
            </a:glow>
            <a:outerShdw blurRad="40000" dist="20000" dir="5400000" rotWithShape="0">
              <a:srgbClr val="000000">
                <a:alpha val="38000"/>
              </a:srgbClr>
            </a:outerShdw>
          </a:effectLst>
          <a:extLst>
            <a:ext uri="{91240B29-F687-4F45-9708-019B960494DF}">
              <a14:hiddenLine xmlns:a14="http://schemas.microsoft.com/office/drawing/2010/main" w="76200">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How we organise the classes</a:t>
            </a:r>
            <a:endParaRPr lang="en-US" altLang="en-US" b="1">
              <a:solidFill>
                <a:srgbClr val="00B050"/>
              </a:solidFill>
              <a:latin typeface="Calibri Light" panose="020F0302020204030204" pitchFamily="34" charset="0"/>
            </a:endParaRPr>
          </a:p>
        </p:txBody>
      </p:sp>
      <p:sp>
        <p:nvSpPr>
          <p:cNvPr id="14339" name="Rectangle 3">
            <a:extLst>
              <a:ext uri="{FF2B5EF4-FFF2-40B4-BE49-F238E27FC236}">
                <a16:creationId xmlns:a16="http://schemas.microsoft.com/office/drawing/2014/main" id="{AE80062D-4BF2-41E6-8C1B-6D1DD5FE931B}"/>
              </a:ext>
            </a:extLst>
          </p:cNvPr>
          <p:cNvSpPr>
            <a:spLocks noGrp="1"/>
          </p:cNvSpPr>
          <p:nvPr>
            <p:ph idx="1"/>
          </p:nvPr>
        </p:nvSpPr>
        <p:spPr>
          <a:xfrm>
            <a:off x="180975" y="1268413"/>
            <a:ext cx="8928100" cy="4979987"/>
          </a:xfrm>
        </p:spPr>
        <p:txBody>
          <a:bodyPr/>
          <a:lstStyle/>
          <a:p>
            <a:pPr eaLnBrk="1" hangingPunct="1"/>
            <a:r>
              <a:rPr lang="en-GB" altLang="en-US" sz="2800">
                <a:solidFill>
                  <a:srgbClr val="0070C0"/>
                </a:solidFill>
                <a:latin typeface="Calibri Light" panose="020F0302020204030204" pitchFamily="34" charset="0"/>
              </a:rPr>
              <a:t>180 Pupils in S1  – best groupings for learning</a:t>
            </a:r>
          </a:p>
          <a:p>
            <a:pPr eaLnBrk="1" hangingPunct="1"/>
            <a:r>
              <a:rPr lang="en-GB" sz="2800">
                <a:solidFill>
                  <a:srgbClr val="0070C0"/>
                </a:solidFill>
                <a:latin typeface="Calibri Light" panose="020F0302020204030204" pitchFamily="34" charset="0"/>
                <a:cs typeface="Arial" charset="0"/>
              </a:rPr>
              <a:t>If a S1 student has siblings at the school already we will try to maintain the house link as this works better for families. </a:t>
            </a:r>
          </a:p>
          <a:p>
            <a:pPr eaLnBrk="1" hangingPunct="1"/>
            <a:r>
              <a:rPr lang="en-GB" altLang="en-US" sz="2800">
                <a:solidFill>
                  <a:srgbClr val="0070C0"/>
                </a:solidFill>
                <a:latin typeface="Calibri Light" panose="020F0302020204030204" pitchFamily="34" charset="0"/>
                <a:cs typeface="Arial" charset="0"/>
              </a:rPr>
              <a:t>At least one other boy/ girl from primary</a:t>
            </a:r>
            <a:endParaRPr lang="en-GB" altLang="en-US" sz="2800">
              <a:solidFill>
                <a:srgbClr val="0070C0"/>
              </a:solidFill>
              <a:latin typeface="Calibri Light" panose="020F0302020204030204" pitchFamily="34" charset="0"/>
            </a:endParaRPr>
          </a:p>
          <a:p>
            <a:pPr eaLnBrk="1" hangingPunct="1"/>
            <a:r>
              <a:rPr lang="en-GB" altLang="en-US" sz="2800">
                <a:solidFill>
                  <a:srgbClr val="0070C0"/>
                </a:solidFill>
                <a:latin typeface="Calibri Light" panose="020F0302020204030204" pitchFamily="34" charset="0"/>
              </a:rPr>
              <a:t>20 pupils in practical class – for Art, Drama, Music etc</a:t>
            </a:r>
          </a:p>
          <a:p>
            <a:pPr eaLnBrk="1" hangingPunct="1"/>
            <a:r>
              <a:rPr lang="en-GB" altLang="en-US" sz="2800">
                <a:solidFill>
                  <a:srgbClr val="0070C0"/>
                </a:solidFill>
                <a:latin typeface="Calibri Light" panose="020F0302020204030204" pitchFamily="34" charset="0"/>
              </a:rPr>
              <a:t>30 pupils in tutor class – Languages, Social Studies, PSE</a:t>
            </a:r>
          </a:p>
          <a:p>
            <a:pPr eaLnBrk="1" hangingPunct="1"/>
            <a:r>
              <a:rPr lang="en-GB" altLang="en-US" sz="2800">
                <a:solidFill>
                  <a:srgbClr val="0070C0"/>
                </a:solidFill>
                <a:latin typeface="Calibri Light" panose="020F0302020204030204" pitchFamily="34" charset="0"/>
              </a:rPr>
              <a:t>Mixed ability classes</a:t>
            </a:r>
          </a:p>
          <a:p>
            <a:pPr eaLnBrk="1" hangingPunct="1"/>
            <a:r>
              <a:rPr lang="en-GB" altLang="en-US" sz="2800">
                <a:solidFill>
                  <a:srgbClr val="0070C0"/>
                </a:solidFill>
                <a:latin typeface="Calibri Light" panose="020F0302020204030204" pitchFamily="34" charset="0"/>
              </a:rPr>
              <a:t>Some setting in Maths – not till October</a:t>
            </a:r>
          </a:p>
          <a:p>
            <a:pPr eaLnBrk="1" hangingPunct="1"/>
            <a:endParaRPr lang="en-GB" altLang="en-US" sz="2500">
              <a:solidFill>
                <a:schemeClr val="bg2"/>
              </a:solidFill>
              <a:latin typeface="Baskerville Old Face" panose="02020602080505020303" pitchFamily="18" charset="0"/>
            </a:endParaRPr>
          </a:p>
          <a:p>
            <a:pPr eaLnBrk="1" hangingPunct="1"/>
            <a:endParaRPr lang="en-US" altLang="en-US" sz="2500">
              <a:solidFill>
                <a:schemeClr val="bg2"/>
              </a:solidFill>
              <a:latin typeface="Baskerville Old Face" panose="02020602080505020303" pitchFamily="18" charset="0"/>
            </a:endParaRPr>
          </a:p>
        </p:txBody>
      </p:sp>
      <p:pic>
        <p:nvPicPr>
          <p:cNvPr id="4" name="Picture 3">
            <a:extLst>
              <a:ext uri="{FF2B5EF4-FFF2-40B4-BE49-F238E27FC236}">
                <a16:creationId xmlns:a16="http://schemas.microsoft.com/office/drawing/2014/main" id="{CD2325E0-F6FD-4E8F-B618-AB9A00184806}"/>
              </a:ext>
            </a:extLst>
          </p:cNvPr>
          <p:cNvPicPr/>
          <p:nvPr/>
        </p:nvPicPr>
        <p:blipFill>
          <a:blip r:embed="rId3"/>
          <a:stretch>
            <a:fillRect/>
          </a:stretch>
        </p:blipFill>
        <p:spPr>
          <a:xfrm>
            <a:off x="1" y="6381328"/>
            <a:ext cx="5724128" cy="476672"/>
          </a:xfrm>
          <a:prstGeom prst="rect">
            <a:avLst/>
          </a:prstGeom>
        </p:spPr>
      </p:pic>
      <p:sp>
        <p:nvSpPr>
          <p:cNvPr id="2" name="TextBox 1">
            <a:extLst>
              <a:ext uri="{FF2B5EF4-FFF2-40B4-BE49-F238E27FC236}">
                <a16:creationId xmlns:a16="http://schemas.microsoft.com/office/drawing/2014/main" id="{DA7FC4E3-7BFD-4E9D-B644-D1073AE38B6B}"/>
              </a:ext>
            </a:extLst>
          </p:cNvPr>
          <p:cNvSpPr txBox="1"/>
          <p:nvPr/>
        </p:nvSpPr>
        <p:spPr>
          <a:xfrm>
            <a:off x="180572" y="5611177"/>
            <a:ext cx="2199873" cy="779529"/>
          </a:xfrm>
          <a:prstGeom prst="rect">
            <a:avLst/>
          </a:prstGeom>
          <a:solidFill>
            <a:schemeClr val="bg1"/>
          </a:solidFill>
        </p:spPr>
        <p:txBody>
          <a:bodyPr wrap="square" rtlCol="0">
            <a:spAutoFit/>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3807A45-700F-4388-8F83-13F0669E4C19}"/>
              </a:ext>
            </a:extLst>
          </p:cNvPr>
          <p:cNvSpPr>
            <a:spLocks noGrp="1"/>
          </p:cNvSpPr>
          <p:nvPr>
            <p:ph type="ctrTitle"/>
          </p:nvPr>
        </p:nvSpPr>
        <p:spPr>
          <a:xfrm>
            <a:off x="827088" y="106363"/>
            <a:ext cx="7239000" cy="504825"/>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sz="4000" b="1">
                <a:solidFill>
                  <a:srgbClr val="00B050"/>
                </a:solidFill>
                <a:latin typeface="Calibri Light" panose="020F0302020204030204" pitchFamily="34" charset="0"/>
              </a:rPr>
              <a:t>Opportunities</a:t>
            </a:r>
          </a:p>
        </p:txBody>
      </p:sp>
      <p:pic>
        <p:nvPicPr>
          <p:cNvPr id="18435" name="Picture 9">
            <a:extLst>
              <a:ext uri="{FF2B5EF4-FFF2-40B4-BE49-F238E27FC236}">
                <a16:creationId xmlns:a16="http://schemas.microsoft.com/office/drawing/2014/main" id="{090FBDF4-9D0E-4E46-A755-356F08740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38" y="692150"/>
            <a:ext cx="8926512"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120E235-33CE-4A51-8C6A-C62C66D59233}"/>
              </a:ext>
            </a:extLst>
          </p:cNvPr>
          <p:cNvSpPr>
            <a:spLocks noGrp="1"/>
          </p:cNvSpPr>
          <p:nvPr>
            <p:ph type="title"/>
          </p:nvPr>
        </p:nvSpPr>
        <p:spPr>
          <a:xfrm>
            <a:off x="203200" y="188913"/>
            <a:ext cx="8707438" cy="863823"/>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Wider Achievement</a:t>
            </a:r>
          </a:p>
        </p:txBody>
      </p:sp>
      <p:sp>
        <p:nvSpPr>
          <p:cNvPr id="20483" name="TextBox 3">
            <a:extLst>
              <a:ext uri="{FF2B5EF4-FFF2-40B4-BE49-F238E27FC236}">
                <a16:creationId xmlns:a16="http://schemas.microsoft.com/office/drawing/2014/main" id="{04664E72-C50A-494F-BF7A-EB263F25EF8F}"/>
              </a:ext>
            </a:extLst>
          </p:cNvPr>
          <p:cNvSpPr txBox="1">
            <a:spLocks noChangeArrowheads="1"/>
          </p:cNvSpPr>
          <p:nvPr/>
        </p:nvSpPr>
        <p:spPr bwMode="auto">
          <a:xfrm>
            <a:off x="203200" y="1196975"/>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3000" dirty="0">
                <a:solidFill>
                  <a:srgbClr val="0070C0"/>
                </a:solidFill>
                <a:latin typeface="Calibri Light" panose="020F0302020204030204" pitchFamily="34" charset="0"/>
              </a:rPr>
              <a:t>Science and STEM Clubs </a:t>
            </a:r>
          </a:p>
          <a:p>
            <a:pPr>
              <a:spcBef>
                <a:spcPct val="0"/>
              </a:spcBef>
            </a:pPr>
            <a:r>
              <a:rPr lang="en-GB" altLang="en-US" sz="3000" dirty="0">
                <a:solidFill>
                  <a:srgbClr val="0070C0"/>
                </a:solidFill>
                <a:latin typeface="Calibri Light" panose="020F0302020204030204" pitchFamily="34" charset="0"/>
              </a:rPr>
              <a:t>Music – orchestra, wind band, choir </a:t>
            </a:r>
          </a:p>
          <a:p>
            <a:pPr>
              <a:spcBef>
                <a:spcPct val="0"/>
              </a:spcBef>
            </a:pPr>
            <a:r>
              <a:rPr lang="en-GB" altLang="en-US" sz="3000" dirty="0">
                <a:solidFill>
                  <a:srgbClr val="0070C0"/>
                </a:solidFill>
                <a:latin typeface="Calibri Light" panose="020F0302020204030204" pitchFamily="34" charset="0"/>
              </a:rPr>
              <a:t>Sports – Badminton, Basketball, Football, Netball, Fitness, Rugby, Dance, Cheerleading</a:t>
            </a:r>
          </a:p>
          <a:p>
            <a:pPr>
              <a:spcBef>
                <a:spcPct val="0"/>
              </a:spcBef>
            </a:pPr>
            <a:r>
              <a:rPr lang="en-GB" altLang="en-US" sz="3000" dirty="0">
                <a:solidFill>
                  <a:srgbClr val="0070C0"/>
                </a:solidFill>
                <a:latin typeface="Calibri Light" panose="020F0302020204030204" pitchFamily="34" charset="0"/>
              </a:rPr>
              <a:t>Film review club, Film making club and News club </a:t>
            </a:r>
          </a:p>
          <a:p>
            <a:pPr>
              <a:spcBef>
                <a:spcPct val="0"/>
              </a:spcBef>
            </a:pPr>
            <a:r>
              <a:rPr lang="en-GB" altLang="en-US" sz="3000" dirty="0">
                <a:solidFill>
                  <a:srgbClr val="0070C0"/>
                </a:solidFill>
                <a:latin typeface="Calibri Light" panose="020F0302020204030204" pitchFamily="34" charset="0"/>
              </a:rPr>
              <a:t>Chess Club, Dungeons &amp; Dragons, LGBT Club</a:t>
            </a:r>
            <a:endParaRPr lang="en-GB" altLang="en-US" sz="3000" dirty="0">
              <a:solidFill>
                <a:srgbClr val="0070C0"/>
              </a:solidFill>
              <a:latin typeface="Verdana" panose="020B0604030504040204" pitchFamily="34" charset="0"/>
            </a:endParaRPr>
          </a:p>
          <a:p>
            <a:pPr>
              <a:spcBef>
                <a:spcPct val="0"/>
              </a:spcBef>
            </a:pPr>
            <a:r>
              <a:rPr lang="en-GB" altLang="en-US" sz="3000" dirty="0">
                <a:solidFill>
                  <a:srgbClr val="0070C0"/>
                </a:solidFill>
                <a:latin typeface="Calibri Light" panose="020F0302020204030204" pitchFamily="34" charset="0"/>
              </a:rPr>
              <a:t>Coding club, Enterprise club </a:t>
            </a:r>
          </a:p>
        </p:txBody>
      </p:sp>
      <p:pic>
        <p:nvPicPr>
          <p:cNvPr id="3" name="Picture 2">
            <a:extLst>
              <a:ext uri="{FF2B5EF4-FFF2-40B4-BE49-F238E27FC236}">
                <a16:creationId xmlns:a16="http://schemas.microsoft.com/office/drawing/2014/main" id="{C3BAEB92-0CC6-4972-8C83-94A703D0D80C}"/>
              </a:ext>
            </a:extLst>
          </p:cNvPr>
          <p:cNvPicPr>
            <a:picLocks noChangeAspect="1"/>
          </p:cNvPicPr>
          <p:nvPr/>
        </p:nvPicPr>
        <p:blipFill>
          <a:blip r:embed="rId2"/>
          <a:stretch>
            <a:fillRect/>
          </a:stretch>
        </p:blipFill>
        <p:spPr>
          <a:xfrm>
            <a:off x="0" y="4870024"/>
            <a:ext cx="2288616" cy="1657110"/>
          </a:xfrm>
          <a:prstGeom prst="rect">
            <a:avLst/>
          </a:prstGeom>
        </p:spPr>
      </p:pic>
      <p:pic>
        <p:nvPicPr>
          <p:cNvPr id="4" name="Picture 3">
            <a:extLst>
              <a:ext uri="{FF2B5EF4-FFF2-40B4-BE49-F238E27FC236}">
                <a16:creationId xmlns:a16="http://schemas.microsoft.com/office/drawing/2014/main" id="{897A2458-AFE2-41F3-B58E-1A04233705BF}"/>
              </a:ext>
            </a:extLst>
          </p:cNvPr>
          <p:cNvPicPr>
            <a:picLocks noChangeAspect="1"/>
          </p:cNvPicPr>
          <p:nvPr/>
        </p:nvPicPr>
        <p:blipFill>
          <a:blip r:embed="rId3"/>
          <a:stretch>
            <a:fillRect/>
          </a:stretch>
        </p:blipFill>
        <p:spPr>
          <a:xfrm>
            <a:off x="4074287" y="5009665"/>
            <a:ext cx="1959961" cy="1447302"/>
          </a:xfrm>
          <a:prstGeom prst="rect">
            <a:avLst/>
          </a:prstGeom>
        </p:spPr>
      </p:pic>
      <p:pic>
        <p:nvPicPr>
          <p:cNvPr id="5" name="Picture 4">
            <a:extLst>
              <a:ext uri="{FF2B5EF4-FFF2-40B4-BE49-F238E27FC236}">
                <a16:creationId xmlns:a16="http://schemas.microsoft.com/office/drawing/2014/main" id="{F8B1DC1E-08F3-42A2-ADC2-D6F8FEEC0A83}"/>
              </a:ext>
            </a:extLst>
          </p:cNvPr>
          <p:cNvPicPr>
            <a:picLocks noChangeAspect="1"/>
          </p:cNvPicPr>
          <p:nvPr/>
        </p:nvPicPr>
        <p:blipFill>
          <a:blip r:embed="rId4"/>
          <a:stretch>
            <a:fillRect/>
          </a:stretch>
        </p:blipFill>
        <p:spPr>
          <a:xfrm>
            <a:off x="7083859" y="5202972"/>
            <a:ext cx="1826779" cy="1586000"/>
          </a:xfrm>
          <a:prstGeom prst="rect">
            <a:avLst/>
          </a:prstGeom>
        </p:spPr>
      </p:pic>
      <p:pic>
        <p:nvPicPr>
          <p:cNvPr id="6" name="Picture 5">
            <a:extLst>
              <a:ext uri="{FF2B5EF4-FFF2-40B4-BE49-F238E27FC236}">
                <a16:creationId xmlns:a16="http://schemas.microsoft.com/office/drawing/2014/main" id="{9257F444-EFBA-4D06-ACEB-0EBB96297445}"/>
              </a:ext>
            </a:extLst>
          </p:cNvPr>
          <p:cNvPicPr>
            <a:picLocks noChangeAspect="1"/>
          </p:cNvPicPr>
          <p:nvPr/>
        </p:nvPicPr>
        <p:blipFill>
          <a:blip r:embed="rId5"/>
          <a:stretch>
            <a:fillRect/>
          </a:stretch>
        </p:blipFill>
        <p:spPr>
          <a:xfrm>
            <a:off x="5839861" y="4364940"/>
            <a:ext cx="2065804" cy="1246448"/>
          </a:xfrm>
          <a:prstGeom prst="rect">
            <a:avLst/>
          </a:prstGeom>
        </p:spPr>
      </p:pic>
      <p:pic>
        <p:nvPicPr>
          <p:cNvPr id="2" name="Picture 1">
            <a:extLst>
              <a:ext uri="{FF2B5EF4-FFF2-40B4-BE49-F238E27FC236}">
                <a16:creationId xmlns:a16="http://schemas.microsoft.com/office/drawing/2014/main" id="{857442BF-5688-4505-B0A6-642445A887A0}"/>
              </a:ext>
            </a:extLst>
          </p:cNvPr>
          <p:cNvPicPr>
            <a:picLocks noChangeAspect="1"/>
          </p:cNvPicPr>
          <p:nvPr/>
        </p:nvPicPr>
        <p:blipFill>
          <a:blip r:embed="rId6"/>
          <a:stretch>
            <a:fillRect/>
          </a:stretch>
        </p:blipFill>
        <p:spPr>
          <a:xfrm>
            <a:off x="1868050" y="4537768"/>
            <a:ext cx="2189588" cy="1657110"/>
          </a:xfrm>
          <a:prstGeom prst="rect">
            <a:avLst/>
          </a:prstGeom>
        </p:spPr>
      </p:pic>
      <p:pic>
        <p:nvPicPr>
          <p:cNvPr id="14" name="Picture 13">
            <a:extLst>
              <a:ext uri="{FF2B5EF4-FFF2-40B4-BE49-F238E27FC236}">
                <a16:creationId xmlns:a16="http://schemas.microsoft.com/office/drawing/2014/main" id="{2965D7C6-91AA-4EDA-AF1E-D122C8EF5D48}"/>
              </a:ext>
            </a:extLst>
          </p:cNvPr>
          <p:cNvPicPr/>
          <p:nvPr/>
        </p:nvPicPr>
        <p:blipFill>
          <a:blip r:embed="rId7"/>
          <a:stretch>
            <a:fillRect/>
          </a:stretch>
        </p:blipFill>
        <p:spPr>
          <a:xfrm>
            <a:off x="1" y="6381328"/>
            <a:ext cx="5724128" cy="4766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04C0B5F-95E1-44A1-BD9F-414E5E0B2B56}"/>
              </a:ext>
            </a:extLst>
          </p:cNvPr>
          <p:cNvSpPr>
            <a:spLocks noGrp="1"/>
          </p:cNvSpPr>
          <p:nvPr>
            <p:ph type="title"/>
          </p:nvPr>
        </p:nvSpPr>
        <p:spPr>
          <a:xfrm>
            <a:off x="467544" y="404664"/>
            <a:ext cx="8373244" cy="2433786"/>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br>
              <a:rPr lang="en-GB" altLang="en-US" sz="5000" dirty="0">
                <a:latin typeface="Calibri Light" panose="020F0302020204030204" pitchFamily="34" charset="0"/>
              </a:rPr>
            </a:br>
            <a:br>
              <a:rPr lang="en-GB" altLang="en-US" sz="5000" dirty="0">
                <a:latin typeface="Calibri Light" panose="020F0302020204030204" pitchFamily="34" charset="0"/>
              </a:rPr>
            </a:br>
            <a:r>
              <a:rPr lang="en-GB" altLang="en-US" sz="5000" dirty="0">
                <a:solidFill>
                  <a:srgbClr val="0070C0"/>
                </a:solidFill>
                <a:latin typeface="Calibri Light"/>
                <a:cs typeface="Calibri Light"/>
              </a:rPr>
              <a:t>The role of Pastoral Care in supporting young people at Hyndland Secondary </a:t>
            </a:r>
            <a:br>
              <a:rPr lang="en-GB" altLang="en-US" sz="5000" dirty="0">
                <a:latin typeface="Calibri Light" panose="020F0302020204030204" pitchFamily="34" charset="0"/>
              </a:rPr>
            </a:br>
            <a:br>
              <a:rPr lang="en-GB" altLang="en-US" sz="5000" dirty="0">
                <a:latin typeface="Calibri Light" panose="020F0302020204030204" pitchFamily="34" charset="0"/>
              </a:rPr>
            </a:br>
            <a:r>
              <a:rPr lang="en-GB" altLang="en-US" sz="5000" dirty="0">
                <a:solidFill>
                  <a:srgbClr val="0070C0"/>
                </a:solidFill>
                <a:latin typeface="Calibri Light"/>
                <a:cs typeface="Calibri Light"/>
              </a:rPr>
              <a:t>Ms Black</a:t>
            </a:r>
          </a:p>
        </p:txBody>
      </p:sp>
      <p:sp>
        <p:nvSpPr>
          <p:cNvPr id="2" name="TextBox 1">
            <a:extLst>
              <a:ext uri="{FF2B5EF4-FFF2-40B4-BE49-F238E27FC236}">
                <a16:creationId xmlns:a16="http://schemas.microsoft.com/office/drawing/2014/main" id="{1929ECFB-72C2-441D-9B01-27CB902CE3DE}"/>
              </a:ext>
            </a:extLst>
          </p:cNvPr>
          <p:cNvSpPr txBox="1"/>
          <p:nvPr/>
        </p:nvSpPr>
        <p:spPr>
          <a:xfrm>
            <a:off x="179512" y="5733256"/>
            <a:ext cx="2448272" cy="100811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1986290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1BA5-05BC-61FD-6A29-C9424D5533B2}"/>
            </a:ext>
          </a:extLst>
        </p:cNvPr>
        <p:cNvGrpSpPr/>
        <p:nvPr/>
      </p:nvGrpSpPr>
      <p:grpSpPr>
        <a:xfrm>
          <a:off x="0" y="0"/>
          <a:ext cx="0" cy="0"/>
          <a:chOff x="0" y="0"/>
          <a:chExt cx="0" cy="0"/>
        </a:xfrm>
      </p:grpSpPr>
      <p:sp>
        <p:nvSpPr>
          <p:cNvPr id="7191" name="TextBox 1">
            <a:extLst>
              <a:ext uri="{FF2B5EF4-FFF2-40B4-BE49-F238E27FC236}">
                <a16:creationId xmlns:a16="http://schemas.microsoft.com/office/drawing/2014/main" id="{790ABD2A-CE99-4D27-6A6B-3F2AE6B22245}"/>
              </a:ext>
            </a:extLst>
          </p:cNvPr>
          <p:cNvSpPr txBox="1">
            <a:spLocks noChangeArrowheads="1"/>
          </p:cNvSpPr>
          <p:nvPr/>
        </p:nvSpPr>
        <p:spPr bwMode="auto">
          <a:xfrm>
            <a:off x="1636243" y="235092"/>
            <a:ext cx="5599582" cy="522287"/>
          </a:xfrm>
          <a:prstGeom prst="rect">
            <a:avLst/>
          </a:prstGeom>
          <a:ln/>
          <a:effectLst>
            <a:glow rad="63500">
              <a:srgbClr val="00B050">
                <a:alpha val="40000"/>
              </a:srgb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GB" altLang="en-US" sz="2800">
                <a:solidFill>
                  <a:srgbClr val="00B050"/>
                </a:solidFill>
              </a:rPr>
              <a:t>Our Pastoral Care Team</a:t>
            </a:r>
          </a:p>
        </p:txBody>
      </p:sp>
      <p:pic>
        <p:nvPicPr>
          <p:cNvPr id="14" name="Picture 13">
            <a:extLst>
              <a:ext uri="{FF2B5EF4-FFF2-40B4-BE49-F238E27FC236}">
                <a16:creationId xmlns:a16="http://schemas.microsoft.com/office/drawing/2014/main" id="{F384E46D-C348-0165-1956-EAFEB0A6039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5551" y="921270"/>
            <a:ext cx="1730232" cy="1941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 Box 2">
            <a:extLst>
              <a:ext uri="{FF2B5EF4-FFF2-40B4-BE49-F238E27FC236}">
                <a16:creationId xmlns:a16="http://schemas.microsoft.com/office/drawing/2014/main" id="{39F77E78-D1AA-7D06-2415-DDF06EE858E7}"/>
              </a:ext>
            </a:extLst>
          </p:cNvPr>
          <p:cNvSpPr txBox="1">
            <a:spLocks noChangeArrowheads="1"/>
          </p:cNvSpPr>
          <p:nvPr/>
        </p:nvSpPr>
        <p:spPr bwMode="auto">
          <a:xfrm>
            <a:off x="1574330" y="2991295"/>
            <a:ext cx="2352675" cy="557454"/>
          </a:xfrm>
          <a:prstGeom prst="rect">
            <a:avLst/>
          </a:prstGeom>
          <a:solidFill>
            <a:srgbClr val="FFFFFF"/>
          </a:solidFill>
          <a:ln w="9525">
            <a:solidFill>
              <a:srgbClr val="FF0000"/>
            </a:solidFill>
            <a:miter lim="800000"/>
            <a:headEnd/>
            <a:tailEnd/>
          </a:ln>
          <a:effectLst>
            <a:glow rad="63500">
              <a:schemeClr val="accent2">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Mrs Mills            Rannoch House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17" name="Text Box 2">
            <a:extLst>
              <a:ext uri="{FF2B5EF4-FFF2-40B4-BE49-F238E27FC236}">
                <a16:creationId xmlns:a16="http://schemas.microsoft.com/office/drawing/2014/main" id="{F23F7CCC-453E-3B7D-F492-E106DEF3839D}"/>
              </a:ext>
            </a:extLst>
          </p:cNvPr>
          <p:cNvSpPr txBox="1">
            <a:spLocks noChangeArrowheads="1"/>
          </p:cNvSpPr>
          <p:nvPr/>
        </p:nvSpPr>
        <p:spPr bwMode="auto">
          <a:xfrm>
            <a:off x="4951972" y="5984988"/>
            <a:ext cx="2409825" cy="600075"/>
          </a:xfrm>
          <a:prstGeom prst="rect">
            <a:avLst/>
          </a:prstGeom>
          <a:solidFill>
            <a:srgbClr val="FFFFFF"/>
          </a:solidFill>
          <a:ln w="9525">
            <a:solidFill>
              <a:srgbClr val="CC99FF"/>
            </a:solidFill>
            <a:miter lim="800000"/>
            <a:headEnd/>
            <a:tailEnd/>
          </a:ln>
          <a:effectLst>
            <a:glow rad="63500">
              <a:schemeClr val="accent4">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dirty="0">
                <a:effectLst/>
                <a:latin typeface="Comic Sans MS" panose="030F0702030302020204" pitchFamily="66" charset="0"/>
                <a:ea typeface="Calibri" panose="020F0502020204030204" pitchFamily="34" charset="0"/>
                <a:cs typeface="Arial" panose="020B0604020202020204" pitchFamily="34" charset="0"/>
              </a:rPr>
              <a:t>TBC </a:t>
            </a:r>
            <a:r>
              <a:rPr lang="en-GB" sz="1500" dirty="0">
                <a:latin typeface="Comic Sans MS" panose="030F0702030302020204" pitchFamily="66" charset="0"/>
                <a:ea typeface="Calibri" panose="020F0502020204030204" pitchFamily="34" charset="0"/>
              </a:rPr>
              <a:t>                      </a:t>
            </a:r>
            <a:r>
              <a:rPr lang="en-GB" sz="1500" dirty="0">
                <a:effectLst/>
                <a:latin typeface="Comic Sans MS" panose="030F0702030302020204" pitchFamily="66" charset="0"/>
                <a:ea typeface="Calibri" panose="020F0502020204030204" pitchFamily="34" charset="0"/>
                <a:cs typeface="Arial" panose="020B0604020202020204" pitchFamily="34" charset="0"/>
              </a:rPr>
              <a:t>Katrine House </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 Box 2">
            <a:extLst>
              <a:ext uri="{FF2B5EF4-FFF2-40B4-BE49-F238E27FC236}">
                <a16:creationId xmlns:a16="http://schemas.microsoft.com/office/drawing/2014/main" id="{9982A0B9-1036-2079-E660-51107B769339}"/>
              </a:ext>
            </a:extLst>
          </p:cNvPr>
          <p:cNvSpPr txBox="1">
            <a:spLocks noChangeArrowheads="1"/>
          </p:cNvSpPr>
          <p:nvPr/>
        </p:nvSpPr>
        <p:spPr bwMode="auto">
          <a:xfrm>
            <a:off x="5094846" y="3006147"/>
            <a:ext cx="2124075" cy="570385"/>
          </a:xfrm>
          <a:prstGeom prst="rect">
            <a:avLst/>
          </a:prstGeom>
          <a:solidFill>
            <a:srgbClr val="FFFFFF"/>
          </a:solidFill>
          <a:ln w="9525">
            <a:solidFill>
              <a:srgbClr val="00B0F0"/>
            </a:solidFill>
            <a:miter lim="800000"/>
            <a:headEnd/>
            <a:tailEnd/>
          </a:ln>
          <a:effectLst>
            <a:glow rad="63500">
              <a:schemeClr val="accent5">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Ms Black          Lomond House  </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2434EDF-D429-EB03-FFD5-2DDD67407224}"/>
              </a:ext>
            </a:extLst>
          </p:cNvPr>
          <p:cNvSpPr txBox="1"/>
          <p:nvPr/>
        </p:nvSpPr>
        <p:spPr>
          <a:xfrm>
            <a:off x="107504" y="5661248"/>
            <a:ext cx="2409825" cy="1080120"/>
          </a:xfrm>
          <a:prstGeom prst="rect">
            <a:avLst/>
          </a:prstGeom>
          <a:solidFill>
            <a:schemeClr val="bg1"/>
          </a:solidFill>
        </p:spPr>
        <p:txBody>
          <a:bodyPr wrap="square" rtlCol="0">
            <a:spAutoFit/>
          </a:bodyPr>
          <a:lstStyle/>
          <a:p>
            <a:endParaRPr lang="en-GB"/>
          </a:p>
        </p:txBody>
      </p:sp>
      <p:pic>
        <p:nvPicPr>
          <p:cNvPr id="13" name="Picture 12">
            <a:extLst>
              <a:ext uri="{FF2B5EF4-FFF2-40B4-BE49-F238E27FC236}">
                <a16:creationId xmlns:a16="http://schemas.microsoft.com/office/drawing/2014/main" id="{3749AD32-2DBB-05A8-39B8-8EA117ABD8A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551" y="3659356"/>
            <a:ext cx="1808625" cy="214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Box 2">
            <a:extLst>
              <a:ext uri="{FF2B5EF4-FFF2-40B4-BE49-F238E27FC236}">
                <a16:creationId xmlns:a16="http://schemas.microsoft.com/office/drawing/2014/main" id="{04F8FEC4-585B-D046-6B39-6B453F762155}"/>
              </a:ext>
            </a:extLst>
          </p:cNvPr>
          <p:cNvSpPr txBox="1">
            <a:spLocks noChangeArrowheads="1"/>
          </p:cNvSpPr>
          <p:nvPr/>
        </p:nvSpPr>
        <p:spPr bwMode="auto">
          <a:xfrm>
            <a:off x="1636243" y="5952603"/>
            <a:ext cx="2228850" cy="632460"/>
          </a:xfrm>
          <a:prstGeom prst="rect">
            <a:avLst/>
          </a:prstGeom>
          <a:solidFill>
            <a:srgbClr val="FFFFFF"/>
          </a:solidFill>
          <a:ln w="9525">
            <a:solidFill>
              <a:srgbClr val="92D050"/>
            </a:solidFill>
            <a:miter lim="800000"/>
            <a:headEnd/>
            <a:tailEnd/>
          </a:ln>
          <a:effectLst>
            <a:glow rad="63500">
              <a:schemeClr val="accent3">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Mr Carstairs    Torridon House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 </a:t>
            </a:r>
          </a:p>
        </p:txBody>
      </p:sp>
      <p:pic>
        <p:nvPicPr>
          <p:cNvPr id="3" name="Picture 2" descr="Our Staff">
            <a:extLst>
              <a:ext uri="{FF2B5EF4-FFF2-40B4-BE49-F238E27FC236}">
                <a16:creationId xmlns:a16="http://schemas.microsoft.com/office/drawing/2014/main" id="{00BAE726-8F31-8883-140D-C63BA6B5AF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8909" y="3692452"/>
            <a:ext cx="1881184" cy="213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erson smiling in front of a poster&#10;&#10;AI-generated content may be incorrect.">
            <a:extLst>
              <a:ext uri="{FF2B5EF4-FFF2-40B4-BE49-F238E27FC236}">
                <a16:creationId xmlns:a16="http://schemas.microsoft.com/office/drawing/2014/main" id="{3E8CF592-F0DA-C425-E34F-EC2A1DF65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767" y="906989"/>
            <a:ext cx="1730232" cy="197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246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0527324-91E0-425E-B28F-AF0B33F409AC}"/>
              </a:ext>
            </a:extLst>
          </p:cNvPr>
          <p:cNvSpPr>
            <a:spLocks noGrp="1"/>
          </p:cNvSpPr>
          <p:nvPr>
            <p:ph type="title"/>
          </p:nvPr>
        </p:nvSpPr>
        <p:spPr>
          <a:xfrm>
            <a:off x="179388" y="115888"/>
            <a:ext cx="8785225" cy="692150"/>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The role of a Pastoral Care Teacher </a:t>
            </a:r>
          </a:p>
        </p:txBody>
      </p:sp>
      <p:sp>
        <p:nvSpPr>
          <p:cNvPr id="2" name="TextBox 1">
            <a:extLst>
              <a:ext uri="{FF2B5EF4-FFF2-40B4-BE49-F238E27FC236}">
                <a16:creationId xmlns:a16="http://schemas.microsoft.com/office/drawing/2014/main" id="{E3B95B5D-1AC0-45AD-87FB-A614A7FFB009}"/>
              </a:ext>
            </a:extLst>
          </p:cNvPr>
          <p:cNvSpPr txBox="1"/>
          <p:nvPr/>
        </p:nvSpPr>
        <p:spPr>
          <a:xfrm>
            <a:off x="0" y="5661248"/>
            <a:ext cx="2771800" cy="1196752"/>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55A2FF96-2A6C-44B7-962C-3011C8952F46}"/>
              </a:ext>
            </a:extLst>
          </p:cNvPr>
          <p:cNvPicPr/>
          <p:nvPr/>
        </p:nvPicPr>
        <p:blipFill>
          <a:blip r:embed="rId2"/>
          <a:stretch>
            <a:fillRect/>
          </a:stretch>
        </p:blipFill>
        <p:spPr>
          <a:xfrm>
            <a:off x="1" y="6381328"/>
            <a:ext cx="5724128" cy="476672"/>
          </a:xfrm>
          <a:prstGeom prst="rect">
            <a:avLst/>
          </a:prstGeom>
        </p:spPr>
      </p:pic>
      <p:sp>
        <p:nvSpPr>
          <p:cNvPr id="3" name="Rectangle 2">
            <a:extLst>
              <a:ext uri="{FF2B5EF4-FFF2-40B4-BE49-F238E27FC236}">
                <a16:creationId xmlns:a16="http://schemas.microsoft.com/office/drawing/2014/main" id="{AB054A05-69F6-4719-91FA-E8367006BFFC}"/>
              </a:ext>
            </a:extLst>
          </p:cNvPr>
          <p:cNvSpPr/>
          <p:nvPr/>
        </p:nvSpPr>
        <p:spPr>
          <a:xfrm>
            <a:off x="280415" y="1048513"/>
            <a:ext cx="8684197" cy="5262979"/>
          </a:xfrm>
          <a:prstGeom prst="rect">
            <a:avLst/>
          </a:prstGeom>
        </p:spPr>
        <p:txBody>
          <a:bodyPr wrap="square">
            <a:spAutoFit/>
          </a:bodyPr>
          <a:lstStyle/>
          <a:p>
            <a:pPr marL="457200" indent="-457200">
              <a:buFont typeface="Arial" panose="020B0604020202020204" pitchFamily="34" charset="0"/>
              <a:buChar char="•"/>
              <a:defRPr/>
            </a:pPr>
            <a:r>
              <a:rPr lang="en-GB" sz="2800" dirty="0">
                <a:solidFill>
                  <a:srgbClr val="0070C0"/>
                </a:solidFill>
                <a:latin typeface="Calibri Light"/>
                <a:cs typeface="Arial"/>
              </a:rPr>
              <a:t>Main link between home and school. </a:t>
            </a:r>
            <a:endParaRPr lang="en-US" sz="2800" dirty="0"/>
          </a:p>
          <a:p>
            <a:pPr marL="571500" indent="-571500">
              <a:buFont typeface="Arial" panose="020B0604020202020204" pitchFamily="34" charset="0"/>
              <a:buChar char="•"/>
              <a:defRPr/>
            </a:pPr>
            <a:endParaRPr lang="en-GB" sz="2800" dirty="0">
              <a:solidFill>
                <a:srgbClr val="0070C0"/>
              </a:solidFill>
              <a:latin typeface="Calibri Light" panose="020F0302020204030204" pitchFamily="34" charset="0"/>
              <a:cs typeface="Arial" charset="0"/>
            </a:endParaRPr>
          </a:p>
          <a:p>
            <a:pPr marL="457200" indent="-457200">
              <a:buFont typeface="Arial" panose="020B0604020202020204" pitchFamily="34" charset="0"/>
              <a:buChar char="•"/>
              <a:defRPr/>
            </a:pPr>
            <a:r>
              <a:rPr lang="en-GB" sz="2800" dirty="0">
                <a:solidFill>
                  <a:srgbClr val="0070C0"/>
                </a:solidFill>
                <a:latin typeface="Calibri Light"/>
                <a:cs typeface="Arial"/>
              </a:rPr>
              <a:t>Monitoring and supporting attendance and time-keeping.</a:t>
            </a:r>
          </a:p>
          <a:p>
            <a:pPr>
              <a:defRPr/>
            </a:pPr>
            <a:endParaRPr lang="en-GB" sz="2800" dirty="0">
              <a:solidFill>
                <a:srgbClr val="0070C0"/>
              </a:solidFill>
              <a:latin typeface="Calibri Light"/>
              <a:cs typeface="Arial"/>
            </a:endParaRPr>
          </a:p>
          <a:p>
            <a:pPr marL="457200" indent="-457200">
              <a:buFont typeface="Arial" panose="020B0604020202020204" pitchFamily="34" charset="0"/>
              <a:buChar char="•"/>
              <a:defRPr/>
            </a:pPr>
            <a:r>
              <a:rPr lang="en-GB" sz="2800" dirty="0">
                <a:solidFill>
                  <a:srgbClr val="0070C0"/>
                </a:solidFill>
                <a:latin typeface="Calibri Light"/>
                <a:cs typeface="Arial"/>
              </a:rPr>
              <a:t>Promoting positive health &amp; wellbeing</a:t>
            </a:r>
          </a:p>
          <a:p>
            <a:pPr>
              <a:defRPr/>
            </a:pPr>
            <a:endParaRPr lang="en-GB" sz="2800" dirty="0">
              <a:solidFill>
                <a:srgbClr val="0070C0"/>
              </a:solidFill>
              <a:latin typeface="Calibri Light"/>
              <a:cs typeface="Arial"/>
            </a:endParaRPr>
          </a:p>
          <a:p>
            <a:pPr marL="457200" indent="-457200">
              <a:buFont typeface="Arial" panose="020B0604020202020204" pitchFamily="34" charset="0"/>
              <a:buChar char="•"/>
              <a:defRPr/>
            </a:pPr>
            <a:r>
              <a:rPr lang="en-GB" sz="2800" dirty="0">
                <a:solidFill>
                  <a:srgbClr val="0070C0"/>
                </a:solidFill>
                <a:latin typeface="Calibri Light"/>
                <a:cs typeface="Arial"/>
              </a:rPr>
              <a:t>Coordinating support for young people </a:t>
            </a:r>
          </a:p>
          <a:p>
            <a:pPr>
              <a:defRPr/>
            </a:pPr>
            <a:endParaRPr lang="en-GB" sz="2800" dirty="0">
              <a:solidFill>
                <a:srgbClr val="0070C0"/>
              </a:solidFill>
              <a:latin typeface="Calibri Light"/>
              <a:cs typeface="Arial"/>
            </a:endParaRPr>
          </a:p>
          <a:p>
            <a:pPr marL="457200" indent="-457200">
              <a:buFont typeface="Arial" panose="020B0604020202020204" pitchFamily="34" charset="0"/>
              <a:buChar char="•"/>
              <a:defRPr/>
            </a:pPr>
            <a:r>
              <a:rPr lang="en-GB" sz="2800" dirty="0">
                <a:solidFill>
                  <a:srgbClr val="0070C0"/>
                </a:solidFill>
                <a:latin typeface="Calibri Light"/>
                <a:cs typeface="Arial"/>
              </a:rPr>
              <a:t>Weekly PSHE input</a:t>
            </a:r>
            <a:endParaRPr lang="en-GB" sz="2800" dirty="0">
              <a:solidFill>
                <a:srgbClr val="0070C0"/>
              </a:solidFill>
              <a:latin typeface="Calibri Light" panose="020F0302020204030204" pitchFamily="34" charset="0"/>
              <a:cs typeface="Arial" charset="0"/>
            </a:endParaRPr>
          </a:p>
          <a:p>
            <a:pPr marL="571500" indent="-571500">
              <a:buFont typeface="Arial" panose="020B0604020202020204" pitchFamily="34" charset="0"/>
              <a:buChar char="•"/>
              <a:defRPr/>
            </a:pPr>
            <a:endParaRPr lang="en-GB" sz="2800" dirty="0">
              <a:solidFill>
                <a:srgbClr val="0070C0"/>
              </a:solidFill>
              <a:latin typeface="Calibri Light"/>
              <a:cs typeface="Arial"/>
            </a:endParaRPr>
          </a:p>
          <a:p>
            <a:pPr marL="457200" indent="-457200">
              <a:buFont typeface="Arial" panose="020B0604020202020204" pitchFamily="34" charset="0"/>
              <a:buChar char="•"/>
              <a:defRPr/>
            </a:pPr>
            <a:r>
              <a:rPr lang="en-GB" sz="2800" dirty="0">
                <a:solidFill>
                  <a:srgbClr val="0070C0"/>
                </a:solidFill>
                <a:latin typeface="Calibri Light"/>
                <a:cs typeface="Arial"/>
              </a:rPr>
              <a:t>Supporting key transitions, subject choices &amp; careers </a:t>
            </a:r>
            <a:endParaRPr lang="en-GB" sz="2800" dirty="0">
              <a:solidFill>
                <a:srgbClr val="0070C0"/>
              </a:solidFill>
              <a:latin typeface="Calibri Light" panose="020F0302020204030204" pitchFamily="34" charset="0"/>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C02B1FAF-098B-4116-8C15-0387C0432367}"/>
              </a:ext>
            </a:extLst>
          </p:cNvPr>
          <p:cNvSpPr>
            <a:spLocks noGrp="1"/>
          </p:cNvSpPr>
          <p:nvPr>
            <p:ph type="title"/>
          </p:nvPr>
        </p:nvSpPr>
        <p:spPr>
          <a:xfrm>
            <a:off x="323850" y="333375"/>
            <a:ext cx="8640763" cy="6921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Settling in support </a:t>
            </a:r>
          </a:p>
        </p:txBody>
      </p:sp>
      <p:sp>
        <p:nvSpPr>
          <p:cNvPr id="32771" name="TextBox 3">
            <a:extLst>
              <a:ext uri="{FF2B5EF4-FFF2-40B4-BE49-F238E27FC236}">
                <a16:creationId xmlns:a16="http://schemas.microsoft.com/office/drawing/2014/main" id="{9BC45009-CCD0-4F2D-9AF4-A438725A8A3A}"/>
              </a:ext>
            </a:extLst>
          </p:cNvPr>
          <p:cNvSpPr txBox="1">
            <a:spLocks noChangeArrowheads="1"/>
          </p:cNvSpPr>
          <p:nvPr/>
        </p:nvSpPr>
        <p:spPr bwMode="auto">
          <a:xfrm>
            <a:off x="179512" y="1412776"/>
            <a:ext cx="9144000" cy="4555093"/>
          </a:xfrm>
          <a:prstGeom prst="rect">
            <a:avLst/>
          </a:prstGeom>
          <a:noFill/>
          <a:ln>
            <a:noFill/>
          </a:ln>
          <a:effectLst>
            <a:glow rad="101600">
              <a:srgbClr val="00B050">
                <a:alpha val="6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endParaRPr lang="en-GB" altLang="en-US" sz="2900" dirty="0">
              <a:solidFill>
                <a:srgbClr val="0070C0"/>
              </a:solidFill>
              <a:latin typeface="Calibri Light"/>
              <a:cs typeface="Arial"/>
            </a:endParaRPr>
          </a:p>
          <a:p>
            <a:pPr>
              <a:spcBef>
                <a:spcPct val="0"/>
              </a:spcBef>
            </a:pPr>
            <a:r>
              <a:rPr lang="en-GB" altLang="en-US" sz="2900" dirty="0">
                <a:solidFill>
                  <a:srgbClr val="0070C0"/>
                </a:solidFill>
                <a:latin typeface="Calibri Light"/>
                <a:cs typeface="Arial"/>
              </a:rPr>
              <a:t>House Assemblies with House Team (DHT &amp; PTPC)</a:t>
            </a:r>
          </a:p>
          <a:p>
            <a:pPr>
              <a:spcBef>
                <a:spcPct val="0"/>
              </a:spcBef>
            </a:pPr>
            <a:endParaRPr lang="en-GB" altLang="en-US" sz="2900" dirty="0">
              <a:solidFill>
                <a:srgbClr val="0070C0"/>
              </a:solidFill>
              <a:latin typeface="Calibri Light"/>
              <a:cs typeface="Arial"/>
            </a:endParaRPr>
          </a:p>
          <a:p>
            <a:pPr>
              <a:spcBef>
                <a:spcPct val="0"/>
              </a:spcBef>
            </a:pPr>
            <a:r>
              <a:rPr lang="en-GB" altLang="en-US" sz="2900" dirty="0">
                <a:solidFill>
                  <a:srgbClr val="0070C0"/>
                </a:solidFill>
                <a:latin typeface="Calibri Light"/>
                <a:cs typeface="Arial"/>
              </a:rPr>
              <a:t>Targeted Mentoring programme (senior pupils)</a:t>
            </a:r>
          </a:p>
          <a:p>
            <a:pPr marL="0" indent="0">
              <a:spcBef>
                <a:spcPct val="0"/>
              </a:spcBef>
              <a:buNone/>
            </a:pPr>
            <a:endParaRPr lang="en-GB" altLang="en-US" sz="2900" dirty="0">
              <a:solidFill>
                <a:srgbClr val="0070C0"/>
              </a:solidFill>
              <a:latin typeface="Calibri Light"/>
              <a:cs typeface="Arial"/>
            </a:endParaRPr>
          </a:p>
          <a:p>
            <a:pPr>
              <a:spcBef>
                <a:spcPct val="0"/>
              </a:spcBef>
              <a:buFont typeface="Arial,Sans-Serif" panose="020B0604020202020204" pitchFamily="34" charset="0"/>
              <a:buChar char="•"/>
            </a:pPr>
            <a:r>
              <a:rPr lang="en-GB" altLang="en-US" sz="2900" dirty="0">
                <a:solidFill>
                  <a:srgbClr val="0070C0"/>
                </a:solidFill>
                <a:latin typeface="Calibri Light"/>
                <a:cs typeface="Arial"/>
              </a:rPr>
              <a:t> S1 Residential Trip to Lockerbie Manor</a:t>
            </a:r>
            <a:endParaRPr lang="en-GB" altLang="en-US" sz="2900" dirty="0">
              <a:solidFill>
                <a:srgbClr val="0070C0"/>
              </a:solidFill>
              <a:latin typeface="Calibri Light" panose="020F0302020204030204" pitchFamily="34" charset="0"/>
            </a:endParaRPr>
          </a:p>
          <a:p>
            <a:pPr>
              <a:spcBef>
                <a:spcPct val="0"/>
              </a:spcBef>
              <a:buFont typeface="Arial,Sans-Serif" panose="020B0604020202020204" pitchFamily="34" charset="0"/>
            </a:pPr>
            <a:endParaRPr lang="en-GB" sz="2900" dirty="0">
              <a:solidFill>
                <a:srgbClr val="0070C0"/>
              </a:solidFill>
              <a:latin typeface="Calibri Light"/>
              <a:cs typeface="Calibri Light"/>
            </a:endParaRPr>
          </a:p>
          <a:p>
            <a:pPr>
              <a:spcBef>
                <a:spcPct val="0"/>
              </a:spcBef>
              <a:buFont typeface="Arial,Sans-Serif" panose="020B0604020202020204" pitchFamily="34" charset="0"/>
            </a:pPr>
            <a:r>
              <a:rPr lang="en-GB" sz="2900" dirty="0">
                <a:solidFill>
                  <a:srgbClr val="0070C0"/>
                </a:solidFill>
                <a:latin typeface="Calibri Light"/>
                <a:cs typeface="Calibri Light"/>
              </a:rPr>
              <a:t>S1 Settling in Interviews with Pastoral Care – October 2026</a:t>
            </a:r>
            <a:endParaRPr lang="en-GB" sz="2900" dirty="0">
              <a:solidFill>
                <a:srgbClr val="000000"/>
              </a:solidFill>
              <a:latin typeface="Calibri Light"/>
              <a:cs typeface="Calibri Light"/>
            </a:endParaRPr>
          </a:p>
          <a:p>
            <a:pPr marL="0" indent="0">
              <a:spcBef>
                <a:spcPct val="0"/>
              </a:spcBef>
              <a:buNone/>
            </a:pPr>
            <a:endParaRPr lang="en-GB" sz="2900" dirty="0">
              <a:solidFill>
                <a:srgbClr val="0070C0"/>
              </a:solidFill>
              <a:latin typeface="Calibri Light"/>
              <a:cs typeface="Calibri Light"/>
            </a:endParaRPr>
          </a:p>
        </p:txBody>
      </p:sp>
      <p:sp>
        <p:nvSpPr>
          <p:cNvPr id="3" name="TextBox 2">
            <a:extLst>
              <a:ext uri="{FF2B5EF4-FFF2-40B4-BE49-F238E27FC236}">
                <a16:creationId xmlns:a16="http://schemas.microsoft.com/office/drawing/2014/main" id="{35344FFC-F110-4945-B0FD-B6034FC3A428}"/>
              </a:ext>
            </a:extLst>
          </p:cNvPr>
          <p:cNvSpPr txBox="1"/>
          <p:nvPr/>
        </p:nvSpPr>
        <p:spPr>
          <a:xfrm>
            <a:off x="0" y="5661248"/>
            <a:ext cx="9144000" cy="1196752"/>
          </a:xfrm>
          <a:prstGeom prst="rect">
            <a:avLst/>
          </a:prstGeom>
          <a:solidFill>
            <a:schemeClr val="bg1"/>
          </a:solidFill>
        </p:spPr>
        <p:txBody>
          <a:bodyPr wrap="square" rtlCol="0">
            <a:spAutoFit/>
          </a:bodyPr>
          <a:lstStyle/>
          <a:p>
            <a:endParaRPr lang="en-GB"/>
          </a:p>
        </p:txBody>
      </p:sp>
      <p:pic>
        <p:nvPicPr>
          <p:cNvPr id="6" name="Picture 5">
            <a:extLst>
              <a:ext uri="{FF2B5EF4-FFF2-40B4-BE49-F238E27FC236}">
                <a16:creationId xmlns:a16="http://schemas.microsoft.com/office/drawing/2014/main" id="{3E95BEDB-8C4A-4C75-9E0F-465B1F86992D}"/>
              </a:ext>
            </a:extLst>
          </p:cNvPr>
          <p:cNvPicPr/>
          <p:nvPr/>
        </p:nvPicPr>
        <p:blipFill>
          <a:blip r:embed="rId3"/>
          <a:stretch>
            <a:fillRect/>
          </a:stretch>
        </p:blipFill>
        <p:spPr>
          <a:xfrm>
            <a:off x="179512" y="6047953"/>
            <a:ext cx="5724128" cy="4766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C26F966-7A1E-4B72-B074-337676F77345}"/>
              </a:ext>
            </a:extLst>
          </p:cNvPr>
          <p:cNvSpPr>
            <a:spLocks noGrp="1"/>
          </p:cNvSpPr>
          <p:nvPr>
            <p:ph type="title"/>
          </p:nvPr>
        </p:nvSpPr>
        <p:spPr>
          <a:xfrm>
            <a:off x="250825" y="115888"/>
            <a:ext cx="8785225" cy="936625"/>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a:cs typeface="Calibri Light"/>
              </a:rPr>
              <a:t>Supporting young people at </a:t>
            </a:r>
            <a:r>
              <a:rPr lang="en-GB" altLang="en-US" b="1" err="1">
                <a:solidFill>
                  <a:srgbClr val="00B050"/>
                </a:solidFill>
                <a:latin typeface="Calibri Light"/>
                <a:cs typeface="Calibri Light"/>
              </a:rPr>
              <a:t>Hyndland</a:t>
            </a:r>
            <a:endParaRPr lang="en-GB" altLang="en-US" b="1">
              <a:solidFill>
                <a:srgbClr val="00B050"/>
              </a:solidFill>
              <a:latin typeface="Calibri Light"/>
              <a:cs typeface="Calibri Light"/>
            </a:endParaRPr>
          </a:p>
        </p:txBody>
      </p:sp>
      <p:sp>
        <p:nvSpPr>
          <p:cNvPr id="28675" name="Rectangle 3">
            <a:extLst>
              <a:ext uri="{FF2B5EF4-FFF2-40B4-BE49-F238E27FC236}">
                <a16:creationId xmlns:a16="http://schemas.microsoft.com/office/drawing/2014/main" id="{ECD4BDEA-6F9F-4934-9C27-0A137C6790B2}"/>
              </a:ext>
            </a:extLst>
          </p:cNvPr>
          <p:cNvSpPr>
            <a:spLocks noGrp="1"/>
          </p:cNvSpPr>
          <p:nvPr>
            <p:ph idx="1"/>
          </p:nvPr>
        </p:nvSpPr>
        <p:spPr>
          <a:xfrm>
            <a:off x="0" y="1341438"/>
            <a:ext cx="9144000" cy="4525962"/>
          </a:xfrm>
        </p:spPr>
        <p:txBody>
          <a:bodyPr/>
          <a:lstStyle/>
          <a:p>
            <a:pPr marL="0" indent="0" eaLnBrk="1" hangingPunct="1">
              <a:lnSpc>
                <a:spcPct val="90000"/>
              </a:lnSpc>
              <a:buNone/>
            </a:pPr>
            <a:endParaRPr lang="en-GB" altLang="en-US" sz="3000" dirty="0">
              <a:solidFill>
                <a:srgbClr val="0070C0"/>
              </a:solidFill>
              <a:latin typeface="Calibri Light" panose="020F0302020204030204" pitchFamily="34" charset="0"/>
              <a:cs typeface="Calibri Light"/>
            </a:endParaRPr>
          </a:p>
          <a:p>
            <a:pPr eaLnBrk="1" hangingPunct="1">
              <a:lnSpc>
                <a:spcPct val="90000"/>
              </a:lnSpc>
            </a:pPr>
            <a:r>
              <a:rPr lang="en-GB" altLang="en-US" sz="2800" dirty="0">
                <a:solidFill>
                  <a:srgbClr val="0070C0"/>
                </a:solidFill>
                <a:latin typeface="Calibri Light"/>
                <a:cs typeface="Calibri Light"/>
              </a:rPr>
              <a:t>School &amp; parental partnership </a:t>
            </a:r>
          </a:p>
          <a:p>
            <a:pPr eaLnBrk="1" hangingPunct="1">
              <a:lnSpc>
                <a:spcPct val="90000"/>
              </a:lnSpc>
            </a:pPr>
            <a:r>
              <a:rPr lang="en-GB" altLang="en-US" sz="2800" dirty="0">
                <a:solidFill>
                  <a:srgbClr val="0070C0"/>
                </a:solidFill>
                <a:latin typeface="Calibri Light"/>
                <a:cs typeface="Calibri Light"/>
              </a:rPr>
              <a:t>Anti Bullying Policy </a:t>
            </a:r>
            <a:endParaRPr lang="en-GB" altLang="en-US" sz="2800" dirty="0">
              <a:solidFill>
                <a:srgbClr val="0070C0"/>
              </a:solidFill>
              <a:latin typeface="Calibri Light" panose="020F0302020204030204" pitchFamily="34" charset="0"/>
              <a:cs typeface="Calibri Light"/>
            </a:endParaRPr>
          </a:p>
          <a:p>
            <a:pPr eaLnBrk="1" hangingPunct="1">
              <a:lnSpc>
                <a:spcPct val="90000"/>
              </a:lnSpc>
            </a:pPr>
            <a:r>
              <a:rPr lang="en-GB" altLang="en-US" sz="2800" dirty="0">
                <a:solidFill>
                  <a:srgbClr val="0070C0"/>
                </a:solidFill>
                <a:latin typeface="Calibri Light"/>
                <a:cs typeface="Calibri Light"/>
              </a:rPr>
              <a:t>Mental Health Peer Supporters and Buddies</a:t>
            </a:r>
          </a:p>
          <a:p>
            <a:pPr eaLnBrk="1" hangingPunct="1">
              <a:lnSpc>
                <a:spcPct val="90000"/>
              </a:lnSpc>
            </a:pPr>
            <a:r>
              <a:rPr lang="en-GB" altLang="en-US" sz="2800" dirty="0">
                <a:solidFill>
                  <a:srgbClr val="0070C0"/>
                </a:solidFill>
                <a:latin typeface="Calibri Light"/>
                <a:cs typeface="Calibri Light"/>
              </a:rPr>
              <a:t>Rights Respecting Schools Gold Award</a:t>
            </a:r>
          </a:p>
          <a:p>
            <a:pPr eaLnBrk="1" hangingPunct="1">
              <a:lnSpc>
                <a:spcPct val="90000"/>
              </a:lnSpc>
            </a:pPr>
            <a:r>
              <a:rPr lang="en-GB" altLang="en-US" sz="2800" dirty="0">
                <a:solidFill>
                  <a:srgbClr val="0070C0"/>
                </a:solidFill>
                <a:latin typeface="Calibri Light"/>
                <a:cs typeface="Calibri Light"/>
              </a:rPr>
              <a:t>LGBT Schools Gold Award</a:t>
            </a:r>
          </a:p>
          <a:p>
            <a:pPr eaLnBrk="1" hangingPunct="1">
              <a:lnSpc>
                <a:spcPct val="90000"/>
              </a:lnSpc>
              <a:buFont typeface="Wingdings" panose="05000000000000000000" pitchFamily="2" charset="2"/>
              <a:buNone/>
            </a:pPr>
            <a:endParaRPr lang="en-GB" altLang="en-US" sz="2500" dirty="0">
              <a:latin typeface="Constantia" panose="02030602050306030303" pitchFamily="18" charset="0"/>
            </a:endParaRPr>
          </a:p>
          <a:p>
            <a:pPr eaLnBrk="1" hangingPunct="1">
              <a:lnSpc>
                <a:spcPct val="90000"/>
              </a:lnSpc>
            </a:pPr>
            <a:endParaRPr lang="en-GB" altLang="en-US" sz="2500" dirty="0"/>
          </a:p>
        </p:txBody>
      </p:sp>
      <p:sp>
        <p:nvSpPr>
          <p:cNvPr id="4" name="TextBox 3">
            <a:extLst>
              <a:ext uri="{FF2B5EF4-FFF2-40B4-BE49-F238E27FC236}">
                <a16:creationId xmlns:a16="http://schemas.microsoft.com/office/drawing/2014/main" id="{D1B294E3-718E-4F6F-9B4E-9929C649B5A5}"/>
              </a:ext>
            </a:extLst>
          </p:cNvPr>
          <p:cNvSpPr txBox="1"/>
          <p:nvPr/>
        </p:nvSpPr>
        <p:spPr>
          <a:xfrm>
            <a:off x="0" y="5733256"/>
            <a:ext cx="3347864" cy="1161420"/>
          </a:xfrm>
          <a:prstGeom prst="rect">
            <a:avLst/>
          </a:prstGeom>
          <a:solidFill>
            <a:schemeClr val="bg1"/>
          </a:solidFill>
        </p:spPr>
        <p:txBody>
          <a:bodyPr wrap="square" rtlCol="0">
            <a:spAutoFit/>
          </a:bodyPr>
          <a:lstStyle/>
          <a:p>
            <a:endParaRPr lang="en-GB"/>
          </a:p>
        </p:txBody>
      </p:sp>
      <p:pic>
        <p:nvPicPr>
          <p:cNvPr id="7" name="Picture 6">
            <a:extLst>
              <a:ext uri="{FF2B5EF4-FFF2-40B4-BE49-F238E27FC236}">
                <a16:creationId xmlns:a16="http://schemas.microsoft.com/office/drawing/2014/main" id="{0704B8F8-040F-4BBD-9E51-ADAE10F191D9}"/>
              </a:ext>
            </a:extLst>
          </p:cNvPr>
          <p:cNvPicPr/>
          <p:nvPr/>
        </p:nvPicPr>
        <p:blipFill>
          <a:blip r:embed="rId3"/>
          <a:stretch>
            <a:fillRect/>
          </a:stretch>
        </p:blipFill>
        <p:spPr>
          <a:xfrm>
            <a:off x="1" y="6381328"/>
            <a:ext cx="5724128" cy="4766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07A0B87-5E4B-4099-8E21-234943954A5C}"/>
              </a:ext>
            </a:extLst>
          </p:cNvPr>
          <p:cNvSpPr>
            <a:spLocks noGrp="1"/>
          </p:cNvSpPr>
          <p:nvPr>
            <p:ph type="title"/>
          </p:nvPr>
        </p:nvSpPr>
        <p:spPr>
          <a:xfrm>
            <a:off x="250825" y="115888"/>
            <a:ext cx="8229600" cy="777875"/>
          </a:xfrm>
          <a:effectLst>
            <a:glow rad="63500">
              <a:srgbClr val="00B050">
                <a:alpha val="4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Programme</a:t>
            </a:r>
          </a:p>
        </p:txBody>
      </p:sp>
      <p:sp>
        <p:nvSpPr>
          <p:cNvPr id="4" name="TextBox 3">
            <a:extLst>
              <a:ext uri="{FF2B5EF4-FFF2-40B4-BE49-F238E27FC236}">
                <a16:creationId xmlns:a16="http://schemas.microsoft.com/office/drawing/2014/main" id="{120D8E47-F91A-4063-8EF9-F451B6002560}"/>
              </a:ext>
            </a:extLst>
          </p:cNvPr>
          <p:cNvSpPr txBox="1"/>
          <p:nvPr/>
        </p:nvSpPr>
        <p:spPr>
          <a:xfrm>
            <a:off x="127580" y="998612"/>
            <a:ext cx="8476090" cy="5940088"/>
          </a:xfrm>
          <a:prstGeom prst="rect">
            <a:avLst/>
          </a:prstGeom>
          <a:solidFill>
            <a:schemeClr val="bg1"/>
          </a:solidFill>
        </p:spPr>
        <p:txBody>
          <a:bodyPr wrap="square" lIns="91440" tIns="45720" rIns="91440" bIns="45720" anchor="t">
            <a:spAutoFit/>
          </a:bodyPr>
          <a:lstStyle/>
          <a:p>
            <a:pPr marL="571500" indent="-571500">
              <a:buFont typeface="Arial" panose="020B0604020202020204" pitchFamily="34" charset="0"/>
              <a:buChar char="•"/>
              <a:defRPr/>
            </a:pPr>
            <a:r>
              <a:rPr lang="en-GB" sz="2400" b="1" dirty="0">
                <a:solidFill>
                  <a:srgbClr val="0070C0"/>
                </a:solidFill>
                <a:latin typeface="Calibri Light"/>
                <a:ea typeface="Calibri Light"/>
                <a:cs typeface="Arial"/>
              </a:rPr>
              <a:t>Welcome, introduction    </a:t>
            </a:r>
            <a:r>
              <a:rPr lang="en-GB" sz="2000" i="1" dirty="0">
                <a:solidFill>
                  <a:srgbClr val="0070C0"/>
                </a:solidFill>
                <a:latin typeface="Calibri Light"/>
                <a:ea typeface="Calibri Light"/>
                <a:cs typeface="Arial"/>
              </a:rPr>
              <a:t>Mrs Edgerton, Head Teacher</a:t>
            </a:r>
            <a:r>
              <a:rPr lang="en-GB" sz="2400" dirty="0">
                <a:solidFill>
                  <a:srgbClr val="0070C0"/>
                </a:solidFill>
                <a:latin typeface="Calibri Light"/>
                <a:ea typeface="Calibri Light"/>
                <a:cs typeface="Arial"/>
              </a:rPr>
              <a:t>	</a:t>
            </a:r>
            <a:endParaRPr lang="en-GB" sz="2400" dirty="0">
              <a:solidFill>
                <a:srgbClr val="0070C0"/>
              </a:solidFill>
              <a:latin typeface="Calibri Light" panose="020F0302020204030204" pitchFamily="34" charset="0"/>
              <a:cs typeface="Arial" charset="0"/>
            </a:endParaRPr>
          </a:p>
          <a:p>
            <a:pPr marL="571500" indent="-571500">
              <a:buFont typeface="Arial" panose="020B0604020202020204" pitchFamily="34" charset="0"/>
              <a:buChar char="•"/>
              <a:defRPr/>
            </a:pPr>
            <a:r>
              <a:rPr lang="en-GB" sz="2400" b="1" dirty="0">
                <a:solidFill>
                  <a:srgbClr val="0070C0"/>
                </a:solidFill>
                <a:latin typeface="Calibri Light"/>
                <a:ea typeface="Calibri Light"/>
                <a:cs typeface="Arial"/>
              </a:rPr>
              <a:t>Supporting pupils with the transition to secondary school </a:t>
            </a:r>
            <a:r>
              <a:rPr lang="en-GB" sz="2400" dirty="0">
                <a:solidFill>
                  <a:srgbClr val="0070C0"/>
                </a:solidFill>
                <a:latin typeface="Calibri Light"/>
                <a:ea typeface="Calibri Light"/>
                <a:cs typeface="Arial"/>
              </a:rPr>
              <a:t>					</a:t>
            </a:r>
            <a:r>
              <a:rPr lang="en-GB" sz="2000" i="1" dirty="0">
                <a:solidFill>
                  <a:srgbClr val="0070C0"/>
                </a:solidFill>
                <a:latin typeface="Calibri Light"/>
                <a:ea typeface="Calibri Light"/>
                <a:cs typeface="Arial"/>
              </a:rPr>
              <a:t>Ms Letford, DHT</a:t>
            </a:r>
          </a:p>
          <a:p>
            <a:pPr marL="571500" indent="-571500">
              <a:buFont typeface="Arial" panose="020B0604020202020204" pitchFamily="34" charset="0"/>
              <a:buChar char="•"/>
              <a:defRPr/>
            </a:pPr>
            <a:r>
              <a:rPr lang="en-GB" sz="2400" b="1" dirty="0">
                <a:solidFill>
                  <a:srgbClr val="0070C0"/>
                </a:solidFill>
                <a:latin typeface="Calibri Light"/>
                <a:ea typeface="Calibri Light"/>
                <a:cs typeface="Arial"/>
              </a:rPr>
              <a:t>The role of Pupil Support </a:t>
            </a:r>
          </a:p>
          <a:p>
            <a:pPr>
              <a:defRPr/>
            </a:pPr>
            <a:r>
              <a:rPr lang="en-GB" sz="2400" b="1" dirty="0">
                <a:solidFill>
                  <a:srgbClr val="0070C0"/>
                </a:solidFill>
                <a:latin typeface="Calibri Light"/>
                <a:ea typeface="Calibri Light"/>
                <a:cs typeface="Arial"/>
              </a:rPr>
              <a:t>	</a:t>
            </a:r>
            <a:r>
              <a:rPr lang="en-GB" sz="2400" dirty="0">
                <a:solidFill>
                  <a:srgbClr val="0070C0"/>
                </a:solidFill>
                <a:latin typeface="Calibri Light"/>
                <a:ea typeface="Calibri Light"/>
                <a:cs typeface="Arial"/>
              </a:rPr>
              <a:t>       			</a:t>
            </a:r>
            <a:r>
              <a:rPr lang="en-GB" sz="2000" i="1" dirty="0">
                <a:solidFill>
                  <a:srgbClr val="0070C0"/>
                </a:solidFill>
                <a:latin typeface="Calibri Light"/>
                <a:ea typeface="Calibri Light"/>
                <a:cs typeface="Arial"/>
              </a:rPr>
              <a:t>Ms Black, Principal Teacher Pastoral Care</a:t>
            </a:r>
          </a:p>
          <a:p>
            <a:pPr>
              <a:defRPr/>
            </a:pPr>
            <a:endParaRPr lang="en-GB" sz="2400" dirty="0">
              <a:solidFill>
                <a:srgbClr val="0070C0"/>
              </a:solidFill>
              <a:latin typeface="Calibri Light"/>
              <a:ea typeface="Calibri Light"/>
              <a:cs typeface="Arial"/>
            </a:endParaRPr>
          </a:p>
          <a:p>
            <a:pPr marL="342900" indent="-342900">
              <a:buFont typeface="Arial" panose="020B0604020202020204" pitchFamily="34" charset="0"/>
              <a:buChar char="•"/>
              <a:defRPr/>
            </a:pPr>
            <a:r>
              <a:rPr lang="en-GB" sz="2400" b="1" dirty="0">
                <a:solidFill>
                  <a:srgbClr val="0070C0"/>
                </a:solidFill>
                <a:latin typeface="Calibri Light"/>
                <a:ea typeface="Calibri Light"/>
                <a:cs typeface="Arial"/>
              </a:rPr>
              <a:t> Principal Teacher Learning Support</a:t>
            </a:r>
            <a:r>
              <a:rPr lang="en-GB" sz="2400" dirty="0">
                <a:solidFill>
                  <a:srgbClr val="0070C0"/>
                </a:solidFill>
                <a:latin typeface="Calibri Light"/>
                <a:ea typeface="Calibri Light"/>
                <a:cs typeface="Arial"/>
              </a:rPr>
              <a:t>, </a:t>
            </a:r>
            <a:r>
              <a:rPr lang="en-GB" sz="2000" i="1" dirty="0">
                <a:solidFill>
                  <a:srgbClr val="0070C0"/>
                </a:solidFill>
                <a:latin typeface="Calibri Light"/>
                <a:ea typeface="Calibri Light"/>
                <a:cs typeface="Arial"/>
              </a:rPr>
              <a:t>Mrs McFarlane</a:t>
            </a:r>
          </a:p>
          <a:p>
            <a:pPr marL="342900" indent="-342900">
              <a:buFont typeface="Arial" panose="020B0604020202020204" pitchFamily="34" charset="0"/>
              <a:buChar char="•"/>
              <a:defRPr/>
            </a:pPr>
            <a:endParaRPr lang="en-GB" sz="2400" dirty="0">
              <a:solidFill>
                <a:srgbClr val="0070C0"/>
              </a:solidFill>
              <a:latin typeface="Calibri Light"/>
              <a:ea typeface="Calibri Light"/>
              <a:cs typeface="Arial"/>
            </a:endParaRPr>
          </a:p>
          <a:p>
            <a:pPr marL="342900" indent="-342900">
              <a:buFont typeface="Arial" panose="020B0604020202020204" pitchFamily="34" charset="0"/>
              <a:buChar char="•"/>
              <a:defRPr/>
            </a:pPr>
            <a:r>
              <a:rPr lang="en-GB" sz="2400" b="1" dirty="0">
                <a:solidFill>
                  <a:srgbClr val="0070C0"/>
                </a:solidFill>
                <a:latin typeface="Calibri Light"/>
                <a:ea typeface="Calibri Light"/>
                <a:cs typeface="Arial"/>
              </a:rPr>
              <a:t>The Hyndland Experience </a:t>
            </a:r>
            <a:r>
              <a:rPr lang="en-GB" sz="2400" dirty="0">
                <a:solidFill>
                  <a:srgbClr val="0070C0"/>
                </a:solidFill>
                <a:latin typeface="Calibri Light"/>
                <a:ea typeface="Calibri Light"/>
                <a:cs typeface="Arial"/>
              </a:rPr>
              <a:t>–   S1 Pupils (</a:t>
            </a:r>
            <a:r>
              <a:rPr lang="en-GB" sz="1600" i="1" dirty="0">
                <a:solidFill>
                  <a:srgbClr val="0070C0"/>
                </a:solidFill>
                <a:latin typeface="Calibri Light"/>
                <a:ea typeface="Calibri Light"/>
                <a:cs typeface="Arial"/>
              </a:rPr>
              <a:t>Thaim, Joseph, Hana Mae, Emily, Zara</a:t>
            </a:r>
            <a:r>
              <a:rPr lang="en-GB" sz="2400" dirty="0">
                <a:solidFill>
                  <a:srgbClr val="0070C0"/>
                </a:solidFill>
                <a:latin typeface="Calibri Light"/>
                <a:ea typeface="Calibri Light"/>
                <a:cs typeface="Arial"/>
              </a:rPr>
              <a:t>) </a:t>
            </a:r>
            <a:endParaRPr lang="en-GB" sz="2400" dirty="0">
              <a:solidFill>
                <a:srgbClr val="0070C0"/>
              </a:solidFill>
              <a:latin typeface="Calibri Light"/>
              <a:ea typeface="Calibri Light"/>
              <a:cs typeface="Arial" charset="0"/>
            </a:endParaRPr>
          </a:p>
          <a:p>
            <a:pPr>
              <a:defRPr/>
            </a:pPr>
            <a:endParaRPr lang="en-GB" sz="2400" dirty="0">
              <a:solidFill>
                <a:srgbClr val="0070C0"/>
              </a:solidFill>
              <a:latin typeface="Calibri Light"/>
              <a:ea typeface="Calibri Light"/>
              <a:cs typeface="Arial"/>
            </a:endParaRPr>
          </a:p>
          <a:p>
            <a:pPr marL="457200" indent="-457200">
              <a:buFont typeface="Arial" panose="020B0604020202020204" pitchFamily="34" charset="0"/>
              <a:buChar char="•"/>
              <a:defRPr/>
            </a:pPr>
            <a:r>
              <a:rPr lang="en-GB" sz="2400" b="1" dirty="0">
                <a:solidFill>
                  <a:srgbClr val="0070C0"/>
                </a:solidFill>
                <a:latin typeface="Calibri Light"/>
                <a:cs typeface="Arial"/>
              </a:rPr>
              <a:t>Parent Council</a:t>
            </a:r>
            <a:r>
              <a:rPr lang="en-GB" sz="2400" dirty="0">
                <a:solidFill>
                  <a:srgbClr val="0070C0"/>
                </a:solidFill>
                <a:latin typeface="Calibri Light"/>
                <a:cs typeface="Arial"/>
              </a:rPr>
              <a:t>,  </a:t>
            </a:r>
            <a:r>
              <a:rPr lang="en-GB" sz="2000" i="1" dirty="0">
                <a:solidFill>
                  <a:srgbClr val="0070C0"/>
                </a:solidFill>
                <a:latin typeface="Calibri Light"/>
                <a:cs typeface="Arial"/>
              </a:rPr>
              <a:t>Alex McTier </a:t>
            </a:r>
            <a:endParaRPr lang="en-GB" sz="2000" i="1" dirty="0">
              <a:solidFill>
                <a:srgbClr val="0070C0"/>
              </a:solidFill>
              <a:latin typeface="Calibri Light" panose="020F0302020204030204" pitchFamily="34" charset="0"/>
              <a:cs typeface="Arial" charset="0"/>
            </a:endParaRPr>
          </a:p>
          <a:p>
            <a:pPr>
              <a:defRPr/>
            </a:pPr>
            <a:endParaRPr lang="en-GB" sz="2400" dirty="0">
              <a:solidFill>
                <a:srgbClr val="0070C0"/>
              </a:solidFill>
              <a:latin typeface="Calibri Light"/>
              <a:ea typeface="Calibri Light"/>
              <a:cs typeface="Arial"/>
            </a:endParaRPr>
          </a:p>
          <a:p>
            <a:pPr marL="342900" indent="-342900">
              <a:buFont typeface="Arial" panose="020B0604020202020204" pitchFamily="34" charset="0"/>
              <a:buChar char="•"/>
              <a:defRPr/>
            </a:pPr>
            <a:r>
              <a:rPr lang="en-GB" sz="2400" dirty="0">
                <a:solidFill>
                  <a:srgbClr val="0070C0"/>
                </a:solidFill>
                <a:latin typeface="Calibri Light"/>
                <a:ea typeface="Calibri Light"/>
                <a:cs typeface="Arial"/>
              </a:rPr>
              <a:t> </a:t>
            </a:r>
            <a:r>
              <a:rPr lang="en-GB" sz="2400" b="1" dirty="0">
                <a:solidFill>
                  <a:srgbClr val="0070C0"/>
                </a:solidFill>
                <a:latin typeface="Calibri Light"/>
                <a:ea typeface="Calibri Light"/>
                <a:cs typeface="Arial"/>
              </a:rPr>
              <a:t>Fare Youth Worker</a:t>
            </a:r>
            <a:r>
              <a:rPr lang="en-GB" sz="2400" dirty="0">
                <a:solidFill>
                  <a:srgbClr val="0070C0"/>
                </a:solidFill>
                <a:latin typeface="Calibri Light"/>
                <a:ea typeface="Calibri Light"/>
                <a:cs typeface="Arial"/>
              </a:rPr>
              <a:t>,  </a:t>
            </a:r>
            <a:r>
              <a:rPr lang="en-GB" sz="2000" i="1" dirty="0">
                <a:solidFill>
                  <a:srgbClr val="0070C0"/>
                </a:solidFill>
                <a:latin typeface="Calibri Light"/>
                <a:ea typeface="Calibri Light"/>
                <a:cs typeface="Arial"/>
              </a:rPr>
              <a:t>Jenny Wainwright</a:t>
            </a:r>
          </a:p>
          <a:p>
            <a:pPr>
              <a:defRPr/>
            </a:pPr>
            <a:endParaRPr lang="en-GB" sz="2800" dirty="0">
              <a:solidFill>
                <a:srgbClr val="0070C0"/>
              </a:solidFill>
              <a:latin typeface="Calibri Light" panose="020F0302020204030204" pitchFamily="34" charset="0"/>
              <a:cs typeface="Arial" charset="0"/>
            </a:endParaRPr>
          </a:p>
          <a:p>
            <a:pPr marL="571500" indent="-571500">
              <a:buFont typeface="Arial" panose="020B0604020202020204" pitchFamily="34" charset="0"/>
              <a:buChar char="•"/>
              <a:defRPr/>
            </a:pPr>
            <a:endParaRPr lang="en-GB" sz="4000" dirty="0">
              <a:solidFill>
                <a:schemeClr val="tx2"/>
              </a:solidFill>
              <a:cs typeface="Arial" charset="0"/>
            </a:endParaRPr>
          </a:p>
        </p:txBody>
      </p:sp>
      <p:pic>
        <p:nvPicPr>
          <p:cNvPr id="5" name="Picture 4">
            <a:extLst>
              <a:ext uri="{FF2B5EF4-FFF2-40B4-BE49-F238E27FC236}">
                <a16:creationId xmlns:a16="http://schemas.microsoft.com/office/drawing/2014/main" id="{CD310F8D-2ECE-4A66-B5A2-4EE6C83E70D1}"/>
              </a:ext>
            </a:extLst>
          </p:cNvPr>
          <p:cNvPicPr/>
          <p:nvPr/>
        </p:nvPicPr>
        <p:blipFill>
          <a:blip r:embed="rId3"/>
          <a:stretch>
            <a:fillRect/>
          </a:stretch>
        </p:blipFill>
        <p:spPr>
          <a:xfrm>
            <a:off x="4555" y="6318012"/>
            <a:ext cx="6621982" cy="6206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A13F-AEB0-D8CF-21E9-BEB17E9DBF63}"/>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B0F2B3C9-1C28-9592-C932-254D5D62CD03}"/>
              </a:ext>
            </a:extLst>
          </p:cNvPr>
          <p:cNvSpPr>
            <a:spLocks noGrp="1"/>
          </p:cNvSpPr>
          <p:nvPr>
            <p:ph type="title"/>
          </p:nvPr>
        </p:nvSpPr>
        <p:spPr>
          <a:xfrm>
            <a:off x="250825" y="115888"/>
            <a:ext cx="8785225" cy="936625"/>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dirty="0">
                <a:solidFill>
                  <a:srgbClr val="00B050"/>
                </a:solidFill>
                <a:latin typeface="Calibri Light"/>
                <a:cs typeface="Calibri Light"/>
              </a:rPr>
              <a:t>Supporting Young People at Hyndland</a:t>
            </a:r>
          </a:p>
        </p:txBody>
      </p:sp>
      <p:sp>
        <p:nvSpPr>
          <p:cNvPr id="28675" name="Rectangle 3">
            <a:extLst>
              <a:ext uri="{FF2B5EF4-FFF2-40B4-BE49-F238E27FC236}">
                <a16:creationId xmlns:a16="http://schemas.microsoft.com/office/drawing/2014/main" id="{F801BB18-23C1-3E7B-B1FE-F63F1CB67DD9}"/>
              </a:ext>
            </a:extLst>
          </p:cNvPr>
          <p:cNvSpPr>
            <a:spLocks noGrp="1"/>
          </p:cNvSpPr>
          <p:nvPr>
            <p:ph idx="1"/>
          </p:nvPr>
        </p:nvSpPr>
        <p:spPr>
          <a:xfrm>
            <a:off x="671332" y="1404846"/>
            <a:ext cx="9144000" cy="6078046"/>
          </a:xfrm>
        </p:spPr>
        <p:txBody>
          <a:bodyPr/>
          <a:lstStyle/>
          <a:p>
            <a:pPr marL="0" indent="0" eaLnBrk="1" hangingPunct="1">
              <a:lnSpc>
                <a:spcPct val="90000"/>
              </a:lnSpc>
              <a:buNone/>
            </a:pPr>
            <a:endParaRPr lang="en-GB" altLang="en-US" sz="3000" dirty="0">
              <a:solidFill>
                <a:srgbClr val="0070C0"/>
              </a:solidFill>
              <a:latin typeface="Calibri Light" panose="020F0302020204030204" pitchFamily="34" charset="0"/>
              <a:cs typeface="Calibri Light"/>
            </a:endParaRPr>
          </a:p>
          <a:p>
            <a:pPr eaLnBrk="1" hangingPunct="1">
              <a:lnSpc>
                <a:spcPct val="90000"/>
              </a:lnSpc>
            </a:pPr>
            <a:r>
              <a:rPr lang="en-GB" altLang="en-US" sz="3000" dirty="0">
                <a:solidFill>
                  <a:srgbClr val="0070C0"/>
                </a:solidFill>
                <a:latin typeface="Calibri Light"/>
                <a:cs typeface="Calibri Light"/>
              </a:rPr>
              <a:t>School Counsellor </a:t>
            </a:r>
          </a:p>
          <a:p>
            <a:pPr eaLnBrk="1" hangingPunct="1">
              <a:lnSpc>
                <a:spcPct val="90000"/>
              </a:lnSpc>
            </a:pPr>
            <a:r>
              <a:rPr lang="en-GB" altLang="en-US" sz="3000" dirty="0">
                <a:solidFill>
                  <a:srgbClr val="0070C0"/>
                </a:solidFill>
                <a:latin typeface="Calibri Light"/>
                <a:cs typeface="Calibri Light"/>
              </a:rPr>
              <a:t>Campus Police Officer</a:t>
            </a:r>
          </a:p>
          <a:p>
            <a:pPr eaLnBrk="1" hangingPunct="1">
              <a:lnSpc>
                <a:spcPct val="90000"/>
              </a:lnSpc>
            </a:pPr>
            <a:r>
              <a:rPr lang="en-GB" altLang="en-US" sz="3000" dirty="0">
                <a:solidFill>
                  <a:srgbClr val="0070C0"/>
                </a:solidFill>
                <a:latin typeface="Calibri Light"/>
                <a:cs typeface="Calibri Light"/>
              </a:rPr>
              <a:t>Youth Worker</a:t>
            </a:r>
          </a:p>
          <a:p>
            <a:pPr eaLnBrk="1" hangingPunct="1">
              <a:lnSpc>
                <a:spcPct val="90000"/>
              </a:lnSpc>
            </a:pPr>
            <a:r>
              <a:rPr lang="en-GB" altLang="en-US" sz="3000" dirty="0">
                <a:solidFill>
                  <a:srgbClr val="0070C0"/>
                </a:solidFill>
                <a:latin typeface="Calibri Light"/>
                <a:cs typeface="Calibri Light"/>
              </a:rPr>
              <a:t>Pupil </a:t>
            </a:r>
            <a:r>
              <a:rPr lang="en-GB" altLang="en-US" sz="3000">
                <a:solidFill>
                  <a:srgbClr val="0070C0"/>
                </a:solidFill>
                <a:latin typeface="Calibri Light"/>
                <a:cs typeface="Calibri Light"/>
              </a:rPr>
              <a:t>Support Assistants</a:t>
            </a:r>
            <a:endParaRPr lang="en-GB" altLang="en-US" sz="3000" dirty="0">
              <a:solidFill>
                <a:srgbClr val="0070C0"/>
              </a:solidFill>
              <a:latin typeface="Calibri Light"/>
              <a:cs typeface="Calibri Light"/>
            </a:endParaRPr>
          </a:p>
          <a:p>
            <a:pPr eaLnBrk="1" hangingPunct="1">
              <a:lnSpc>
                <a:spcPct val="90000"/>
              </a:lnSpc>
            </a:pPr>
            <a:r>
              <a:rPr lang="en-GB" altLang="en-US" sz="3000" dirty="0">
                <a:solidFill>
                  <a:srgbClr val="0070C0"/>
                </a:solidFill>
                <a:latin typeface="Calibri Light"/>
                <a:cs typeface="Calibri Light"/>
              </a:rPr>
              <a:t>Extensive Group Work opportunities</a:t>
            </a:r>
          </a:p>
          <a:p>
            <a:pPr eaLnBrk="1" hangingPunct="1">
              <a:lnSpc>
                <a:spcPct val="90000"/>
              </a:lnSpc>
              <a:buFont typeface="Wingdings" panose="05000000000000000000" pitchFamily="2" charset="2"/>
              <a:buNone/>
            </a:pPr>
            <a:endParaRPr lang="en-GB" altLang="en-US" sz="2500" dirty="0">
              <a:latin typeface="Constantia" panose="02030602050306030303" pitchFamily="18" charset="0"/>
            </a:endParaRPr>
          </a:p>
          <a:p>
            <a:pPr marL="0" indent="0" eaLnBrk="1" hangingPunct="1">
              <a:lnSpc>
                <a:spcPct val="90000"/>
              </a:lnSpc>
              <a:buNone/>
            </a:pPr>
            <a:endParaRPr lang="en-GB" altLang="en-US" sz="2500" dirty="0"/>
          </a:p>
        </p:txBody>
      </p:sp>
      <p:sp>
        <p:nvSpPr>
          <p:cNvPr id="4" name="TextBox 3">
            <a:extLst>
              <a:ext uri="{FF2B5EF4-FFF2-40B4-BE49-F238E27FC236}">
                <a16:creationId xmlns:a16="http://schemas.microsoft.com/office/drawing/2014/main" id="{340BB11A-228A-9B1C-14D0-BDDC92AB8730}"/>
              </a:ext>
            </a:extLst>
          </p:cNvPr>
          <p:cNvSpPr txBox="1"/>
          <p:nvPr/>
        </p:nvSpPr>
        <p:spPr>
          <a:xfrm>
            <a:off x="92598" y="5696580"/>
            <a:ext cx="3347864" cy="1161420"/>
          </a:xfrm>
          <a:prstGeom prst="rect">
            <a:avLst/>
          </a:prstGeom>
          <a:solidFill>
            <a:schemeClr val="bg1"/>
          </a:solidFill>
        </p:spPr>
        <p:txBody>
          <a:bodyPr wrap="square" rtlCol="0">
            <a:spAutoFit/>
          </a:bodyPr>
          <a:lstStyle/>
          <a:p>
            <a:endParaRPr lang="en-GB"/>
          </a:p>
        </p:txBody>
      </p:sp>
      <p:pic>
        <p:nvPicPr>
          <p:cNvPr id="7" name="Picture 6">
            <a:extLst>
              <a:ext uri="{FF2B5EF4-FFF2-40B4-BE49-F238E27FC236}">
                <a16:creationId xmlns:a16="http://schemas.microsoft.com/office/drawing/2014/main" id="{BAF5FCB9-6E0F-363E-D96D-0613254EC0F7}"/>
              </a:ext>
            </a:extLst>
          </p:cNvPr>
          <p:cNvPicPr/>
          <p:nvPr/>
        </p:nvPicPr>
        <p:blipFill>
          <a:blip r:embed="rId3"/>
          <a:stretch>
            <a:fillRect/>
          </a:stretch>
        </p:blipFill>
        <p:spPr>
          <a:xfrm>
            <a:off x="0" y="6098840"/>
            <a:ext cx="7894270" cy="689932"/>
          </a:xfrm>
          <a:prstGeom prst="rect">
            <a:avLst/>
          </a:prstGeom>
        </p:spPr>
      </p:pic>
    </p:spTree>
    <p:extLst>
      <p:ext uri="{BB962C8B-B14F-4D97-AF65-F5344CB8AC3E}">
        <p14:creationId xmlns:p14="http://schemas.microsoft.com/office/powerpoint/2010/main" val="1959796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53CBB81-0D69-4CA3-B78C-B63934FE474B}"/>
              </a:ext>
            </a:extLst>
          </p:cNvPr>
          <p:cNvSpPr>
            <a:spLocks noGrp="1"/>
          </p:cNvSpPr>
          <p:nvPr>
            <p:ph type="title"/>
          </p:nvPr>
        </p:nvSpPr>
        <p:spPr>
          <a:xfrm>
            <a:off x="457200" y="548680"/>
            <a:ext cx="8229600" cy="3096344"/>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br>
              <a:rPr lang="en-GB" altLang="en-US" sz="5000">
                <a:solidFill>
                  <a:srgbClr val="00B050"/>
                </a:solidFill>
                <a:latin typeface="Calibri Light" panose="020F0302020204030204" pitchFamily="34" charset="0"/>
              </a:rPr>
            </a:br>
            <a:r>
              <a:rPr lang="en-GB" altLang="en-US" sz="5000">
                <a:solidFill>
                  <a:srgbClr val="00B050"/>
                </a:solidFill>
                <a:latin typeface="Calibri Light" panose="020F0302020204030204" pitchFamily="34" charset="0"/>
              </a:rPr>
              <a:t>The </a:t>
            </a:r>
            <a:r>
              <a:rPr lang="en-GB" altLang="en-US" sz="5400">
                <a:solidFill>
                  <a:srgbClr val="00B050"/>
                </a:solidFill>
                <a:latin typeface="Calibri Light" panose="020F0302020204030204" pitchFamily="34" charset="0"/>
              </a:rPr>
              <a:t>role of Pupil Support – Supporting learning at Hyndland Secondary</a:t>
            </a:r>
            <a:br>
              <a:rPr lang="en-GB" altLang="en-US" sz="5000">
                <a:solidFill>
                  <a:srgbClr val="00B050"/>
                </a:solidFill>
                <a:latin typeface="Calibri Light" panose="020F0302020204030204" pitchFamily="34" charset="0"/>
              </a:rPr>
            </a:br>
            <a:r>
              <a:rPr lang="en-GB" altLang="en-US" sz="5000">
                <a:solidFill>
                  <a:srgbClr val="00B050"/>
                </a:solidFill>
                <a:latin typeface="Calibri Light" panose="020F0302020204030204" pitchFamily="34" charset="0"/>
              </a:rPr>
              <a:t> </a:t>
            </a:r>
            <a:br>
              <a:rPr lang="en-GB" altLang="en-US" sz="5000">
                <a:solidFill>
                  <a:srgbClr val="00B050"/>
                </a:solidFill>
                <a:latin typeface="Calibri Light" panose="020F0302020204030204" pitchFamily="34" charset="0"/>
              </a:rPr>
            </a:br>
            <a:r>
              <a:rPr lang="en-GB" altLang="en-US" sz="5000">
                <a:solidFill>
                  <a:srgbClr val="00B050"/>
                </a:solidFill>
                <a:latin typeface="Calibri Light" panose="020F0302020204030204" pitchFamily="34" charset="0"/>
              </a:rPr>
              <a:t>Mrs McFarlane </a:t>
            </a:r>
          </a:p>
        </p:txBody>
      </p:sp>
      <p:sp>
        <p:nvSpPr>
          <p:cNvPr id="2" name="TextBox 1">
            <a:extLst>
              <a:ext uri="{FF2B5EF4-FFF2-40B4-BE49-F238E27FC236}">
                <a16:creationId xmlns:a16="http://schemas.microsoft.com/office/drawing/2014/main" id="{8007FD0F-D991-400B-A4B6-CAA60ACB699D}"/>
              </a:ext>
            </a:extLst>
          </p:cNvPr>
          <p:cNvSpPr txBox="1"/>
          <p:nvPr/>
        </p:nvSpPr>
        <p:spPr>
          <a:xfrm>
            <a:off x="107504" y="5733256"/>
            <a:ext cx="2520280" cy="1080120"/>
          </a:xfrm>
          <a:prstGeom prst="rect">
            <a:avLst/>
          </a:prstGeom>
          <a:solidFill>
            <a:schemeClr val="bg1"/>
          </a:solidFill>
        </p:spPr>
        <p:txBody>
          <a:bodyPr wrap="square" rtlCol="0">
            <a:spAutoFit/>
          </a:bodyPr>
          <a:lstStyle/>
          <a:p>
            <a:endParaRPr lang="en-GB"/>
          </a:p>
        </p:txBody>
      </p:sp>
      <p:pic>
        <p:nvPicPr>
          <p:cNvPr id="4" name="Picture 3">
            <a:extLst>
              <a:ext uri="{FF2B5EF4-FFF2-40B4-BE49-F238E27FC236}">
                <a16:creationId xmlns:a16="http://schemas.microsoft.com/office/drawing/2014/main" id="{097E86D8-E82F-4B53-B8AB-3746AC7C1D80}"/>
              </a:ext>
            </a:extLst>
          </p:cNvPr>
          <p:cNvPicPr/>
          <p:nvPr/>
        </p:nvPicPr>
        <p:blipFill>
          <a:blip r:embed="rId3"/>
          <a:stretch>
            <a:fillRect/>
          </a:stretch>
        </p:blipFill>
        <p:spPr>
          <a:xfrm>
            <a:off x="1" y="6381328"/>
            <a:ext cx="5724128" cy="4766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E919480-586E-4184-99C2-656A6D6C39A8}"/>
              </a:ext>
            </a:extLst>
          </p:cNvPr>
          <p:cNvSpPr>
            <a:spLocks noGrp="1"/>
          </p:cNvSpPr>
          <p:nvPr>
            <p:ph type="title"/>
          </p:nvPr>
        </p:nvSpPr>
        <p:spPr>
          <a:xfrm>
            <a:off x="323850" y="115888"/>
            <a:ext cx="8362950" cy="792162"/>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a:cs typeface="Calibri Light"/>
              </a:rPr>
              <a:t>Our Pupil Support Team</a:t>
            </a:r>
            <a:endParaRPr lang="en-GB" altLang="en-US" b="1">
              <a:solidFill>
                <a:srgbClr val="00B050"/>
              </a:solidFill>
              <a:latin typeface="Calibri Light" panose="020F0302020204030204" pitchFamily="34" charset="0"/>
            </a:endParaRPr>
          </a:p>
        </p:txBody>
      </p:sp>
      <p:sp>
        <p:nvSpPr>
          <p:cNvPr id="10243" name="Rectangle 3">
            <a:extLst>
              <a:ext uri="{FF2B5EF4-FFF2-40B4-BE49-F238E27FC236}">
                <a16:creationId xmlns:a16="http://schemas.microsoft.com/office/drawing/2014/main" id="{4A21CB95-17CD-461B-8642-B361BCF6BCC2}"/>
              </a:ext>
            </a:extLst>
          </p:cNvPr>
          <p:cNvSpPr>
            <a:spLocks noGrp="1" noChangeArrowheads="1"/>
          </p:cNvSpPr>
          <p:nvPr>
            <p:ph idx="1"/>
          </p:nvPr>
        </p:nvSpPr>
        <p:spPr>
          <a:xfrm>
            <a:off x="431701" y="1232756"/>
            <a:ext cx="8280598" cy="4392488"/>
          </a:xfrm>
        </p:spPr>
        <p:txBody>
          <a:bodyPr rtlCol="0">
            <a:normAutofit lnSpcReduction="10000"/>
          </a:bodyPr>
          <a:lstStyle/>
          <a:p>
            <a:pPr eaLnBrk="1" fontAlgn="auto" hangingPunct="1">
              <a:lnSpc>
                <a:spcPct val="150000"/>
              </a:lnSpc>
              <a:spcAft>
                <a:spcPts val="0"/>
              </a:spcAft>
              <a:defRPr/>
            </a:pPr>
            <a:r>
              <a:rPr lang="en-GB" altLang="en-US" sz="3000" dirty="0">
                <a:solidFill>
                  <a:srgbClr val="0070C0"/>
                </a:solidFill>
                <a:latin typeface="Calibri Light"/>
                <a:cs typeface="Calibri Light"/>
              </a:rPr>
              <a:t>Ms O </a:t>
            </a:r>
            <a:r>
              <a:rPr lang="en-GB" altLang="en-US" sz="3000" dirty="0" err="1">
                <a:solidFill>
                  <a:srgbClr val="0070C0"/>
                </a:solidFill>
                <a:latin typeface="Calibri Light"/>
                <a:cs typeface="Calibri Light"/>
              </a:rPr>
              <a:t>Ennemoser</a:t>
            </a:r>
            <a:r>
              <a:rPr lang="en-GB" altLang="en-US" sz="3000" dirty="0">
                <a:solidFill>
                  <a:srgbClr val="0070C0"/>
                </a:solidFill>
                <a:latin typeface="Calibri Light"/>
                <a:cs typeface="Calibri Light"/>
              </a:rPr>
              <a:t> (Mon-Fri)</a:t>
            </a:r>
          </a:p>
          <a:p>
            <a:pPr eaLnBrk="1" fontAlgn="auto" hangingPunct="1">
              <a:lnSpc>
                <a:spcPct val="150000"/>
              </a:lnSpc>
              <a:spcAft>
                <a:spcPts val="0"/>
              </a:spcAft>
              <a:defRPr/>
            </a:pPr>
            <a:r>
              <a:rPr lang="en-GB" altLang="en-US" sz="3000" dirty="0">
                <a:solidFill>
                  <a:srgbClr val="0070C0"/>
                </a:solidFill>
                <a:latin typeface="Calibri Light"/>
                <a:cs typeface="Calibri Light"/>
              </a:rPr>
              <a:t>Ms E Conway (Mon-Fri)</a:t>
            </a:r>
          </a:p>
          <a:p>
            <a:pPr>
              <a:lnSpc>
                <a:spcPct val="150000"/>
              </a:lnSpc>
              <a:spcAft>
                <a:spcPts val="0"/>
              </a:spcAft>
              <a:defRPr/>
            </a:pPr>
            <a:r>
              <a:rPr lang="en-GB" altLang="en-US" sz="3000" dirty="0">
                <a:solidFill>
                  <a:srgbClr val="0070C0"/>
                </a:solidFill>
                <a:latin typeface="Calibri Light"/>
                <a:cs typeface="Calibri Light"/>
              </a:rPr>
              <a:t>Mr V Carroll (Mon-Fri)</a:t>
            </a:r>
          </a:p>
          <a:p>
            <a:pPr>
              <a:lnSpc>
                <a:spcPct val="150000"/>
              </a:lnSpc>
              <a:spcAft>
                <a:spcPts val="0"/>
              </a:spcAft>
              <a:defRPr/>
            </a:pPr>
            <a:r>
              <a:rPr lang="en-GB" altLang="en-US" sz="3000" dirty="0">
                <a:solidFill>
                  <a:srgbClr val="0070C0"/>
                </a:solidFill>
                <a:latin typeface="Calibri Light"/>
                <a:cs typeface="Calibri Light"/>
              </a:rPr>
              <a:t>Mrs J Ross (Mon-</a:t>
            </a:r>
            <a:r>
              <a:rPr lang="en-GB" altLang="en-US" sz="3000" dirty="0" err="1">
                <a:solidFill>
                  <a:srgbClr val="0070C0"/>
                </a:solidFill>
                <a:latin typeface="Calibri Light"/>
                <a:cs typeface="Calibri Light"/>
              </a:rPr>
              <a:t>Thur</a:t>
            </a:r>
            <a:r>
              <a:rPr lang="en-GB" altLang="en-US" sz="3000" dirty="0">
                <a:solidFill>
                  <a:srgbClr val="0070C0"/>
                </a:solidFill>
                <a:latin typeface="Calibri Light"/>
                <a:cs typeface="Calibri Light"/>
              </a:rPr>
              <a:t>)</a:t>
            </a:r>
          </a:p>
          <a:p>
            <a:pPr>
              <a:lnSpc>
                <a:spcPct val="150000"/>
              </a:lnSpc>
              <a:spcAft>
                <a:spcPts val="0"/>
              </a:spcAft>
              <a:defRPr/>
            </a:pPr>
            <a:r>
              <a:rPr lang="en-GB" altLang="en-US" sz="3000" dirty="0">
                <a:solidFill>
                  <a:srgbClr val="0070C0"/>
                </a:solidFill>
                <a:latin typeface="Calibri Light"/>
                <a:cs typeface="Calibri Light"/>
              </a:rPr>
              <a:t>Mrs K Black (Wed-Fri)</a:t>
            </a:r>
          </a:p>
          <a:p>
            <a:pPr>
              <a:lnSpc>
                <a:spcPct val="150000"/>
              </a:lnSpc>
              <a:spcAft>
                <a:spcPts val="0"/>
              </a:spcAft>
              <a:defRPr/>
            </a:pPr>
            <a:r>
              <a:rPr lang="en-GB" altLang="en-US" sz="3000" dirty="0">
                <a:solidFill>
                  <a:srgbClr val="0070C0"/>
                </a:solidFill>
                <a:latin typeface="Calibri Light"/>
                <a:cs typeface="Calibri Light"/>
              </a:rPr>
              <a:t>Ms A Miller (EAL Teacher, Mon-Tue)</a:t>
            </a:r>
          </a:p>
        </p:txBody>
      </p:sp>
      <p:sp>
        <p:nvSpPr>
          <p:cNvPr id="2" name="TextBox 1">
            <a:extLst>
              <a:ext uri="{FF2B5EF4-FFF2-40B4-BE49-F238E27FC236}">
                <a16:creationId xmlns:a16="http://schemas.microsoft.com/office/drawing/2014/main" id="{85C11715-FAA4-4534-8A69-7877AC2F4B31}"/>
              </a:ext>
            </a:extLst>
          </p:cNvPr>
          <p:cNvSpPr txBox="1"/>
          <p:nvPr/>
        </p:nvSpPr>
        <p:spPr>
          <a:xfrm>
            <a:off x="107504" y="5733256"/>
            <a:ext cx="2592288" cy="1124744"/>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5E53D216-AF9D-4BF8-88FE-37380DF81984}"/>
              </a:ext>
            </a:extLst>
          </p:cNvPr>
          <p:cNvPicPr/>
          <p:nvPr/>
        </p:nvPicPr>
        <p:blipFill>
          <a:blip r:embed="rId3"/>
          <a:stretch>
            <a:fillRect/>
          </a:stretch>
        </p:blipFill>
        <p:spPr>
          <a:xfrm>
            <a:off x="1" y="6381328"/>
            <a:ext cx="5724128" cy="4766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E919480-586E-4184-99C2-656A6D6C39A8}"/>
              </a:ext>
            </a:extLst>
          </p:cNvPr>
          <p:cNvSpPr>
            <a:spLocks noGrp="1"/>
          </p:cNvSpPr>
          <p:nvPr>
            <p:ph type="title"/>
          </p:nvPr>
        </p:nvSpPr>
        <p:spPr>
          <a:xfrm>
            <a:off x="323850" y="115888"/>
            <a:ext cx="8362950" cy="792162"/>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Supporting Pupils</a:t>
            </a:r>
          </a:p>
        </p:txBody>
      </p:sp>
      <p:sp>
        <p:nvSpPr>
          <p:cNvPr id="2" name="TextBox 1">
            <a:extLst>
              <a:ext uri="{FF2B5EF4-FFF2-40B4-BE49-F238E27FC236}">
                <a16:creationId xmlns:a16="http://schemas.microsoft.com/office/drawing/2014/main" id="{85C11715-FAA4-4534-8A69-7877AC2F4B31}"/>
              </a:ext>
            </a:extLst>
          </p:cNvPr>
          <p:cNvSpPr txBox="1"/>
          <p:nvPr/>
        </p:nvSpPr>
        <p:spPr>
          <a:xfrm>
            <a:off x="107504" y="5733256"/>
            <a:ext cx="2592288" cy="1124744"/>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5E53D216-AF9D-4BF8-88FE-37380DF81984}"/>
              </a:ext>
            </a:extLst>
          </p:cNvPr>
          <p:cNvPicPr/>
          <p:nvPr/>
        </p:nvPicPr>
        <p:blipFill>
          <a:blip r:embed="rId3"/>
          <a:stretch>
            <a:fillRect/>
          </a:stretch>
        </p:blipFill>
        <p:spPr>
          <a:xfrm>
            <a:off x="1" y="6303397"/>
            <a:ext cx="5724128" cy="554603"/>
          </a:xfrm>
          <a:prstGeom prst="rect">
            <a:avLst/>
          </a:prstGeom>
        </p:spPr>
      </p:pic>
      <p:pic>
        <p:nvPicPr>
          <p:cNvPr id="6" name="Content Placeholder 5" descr="Home - Seasons for Growth">
            <a:extLst>
              <a:ext uri="{FF2B5EF4-FFF2-40B4-BE49-F238E27FC236}">
                <a16:creationId xmlns:a16="http://schemas.microsoft.com/office/drawing/2014/main" id="{2C7EE7DF-031E-44E2-EBB1-3E4C75043945}"/>
              </a:ext>
            </a:extLst>
          </p:cNvPr>
          <p:cNvPicPr>
            <a:picLocks noGrp="1" noChangeAspect="1"/>
          </p:cNvPicPr>
          <p:nvPr>
            <p:ph idx="1"/>
          </p:nvPr>
        </p:nvPicPr>
        <p:blipFill>
          <a:blip r:embed="rId4"/>
          <a:stretch>
            <a:fillRect/>
          </a:stretch>
        </p:blipFill>
        <p:spPr>
          <a:xfrm>
            <a:off x="5156489" y="3894353"/>
            <a:ext cx="2221058" cy="1366405"/>
          </a:xfrm>
        </p:spPr>
      </p:pic>
      <p:pic>
        <p:nvPicPr>
          <p:cNvPr id="7" name="Picture 6" descr="Nurture Group Blog | Stoneyburn PS">
            <a:extLst>
              <a:ext uri="{FF2B5EF4-FFF2-40B4-BE49-F238E27FC236}">
                <a16:creationId xmlns:a16="http://schemas.microsoft.com/office/drawing/2014/main" id="{DC5EF14A-B78F-4723-A681-11DD878FF8D7}"/>
              </a:ext>
            </a:extLst>
          </p:cNvPr>
          <p:cNvPicPr>
            <a:picLocks noChangeAspect="1"/>
          </p:cNvPicPr>
          <p:nvPr/>
        </p:nvPicPr>
        <p:blipFill>
          <a:blip r:embed="rId5"/>
          <a:stretch>
            <a:fillRect/>
          </a:stretch>
        </p:blipFill>
        <p:spPr>
          <a:xfrm>
            <a:off x="5870864" y="5390283"/>
            <a:ext cx="1506682" cy="146771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6C65C5D-D4A1-421B-2CAB-889D96C3DC6A}"/>
              </a:ext>
            </a:extLst>
          </p:cNvPr>
          <p:cNvPicPr>
            <a:picLocks noChangeAspect="1"/>
          </p:cNvPicPr>
          <p:nvPr/>
        </p:nvPicPr>
        <p:blipFill rotWithShape="1">
          <a:blip r:embed="rId6"/>
          <a:srcRect l="27886" t="11041" r="21956" b="12303"/>
          <a:stretch/>
        </p:blipFill>
        <p:spPr>
          <a:xfrm>
            <a:off x="207819" y="1449533"/>
            <a:ext cx="2388609" cy="3556897"/>
          </a:xfrm>
          <a:prstGeom prst="rect">
            <a:avLst/>
          </a:prstGeom>
        </p:spPr>
      </p:pic>
      <p:pic>
        <p:nvPicPr>
          <p:cNvPr id="11" name="Picture 10" descr="A person and a child sitting at a desk&#10;&#10;Description automatically generated">
            <a:extLst>
              <a:ext uri="{FF2B5EF4-FFF2-40B4-BE49-F238E27FC236}">
                <a16:creationId xmlns:a16="http://schemas.microsoft.com/office/drawing/2014/main" id="{FBEAF55D-14C9-C41D-2116-999198C111B5}"/>
              </a:ext>
            </a:extLst>
          </p:cNvPr>
          <p:cNvPicPr>
            <a:picLocks noChangeAspect="1"/>
          </p:cNvPicPr>
          <p:nvPr/>
        </p:nvPicPr>
        <p:blipFill>
          <a:blip r:embed="rId7"/>
          <a:stretch>
            <a:fillRect/>
          </a:stretch>
        </p:blipFill>
        <p:spPr>
          <a:xfrm>
            <a:off x="3280930" y="1454295"/>
            <a:ext cx="2075584" cy="1299730"/>
          </a:xfrm>
          <a:prstGeom prst="rect">
            <a:avLst/>
          </a:prstGeom>
        </p:spPr>
      </p:pic>
      <p:sp>
        <p:nvSpPr>
          <p:cNvPr id="12" name="TextBox 11">
            <a:extLst>
              <a:ext uri="{FF2B5EF4-FFF2-40B4-BE49-F238E27FC236}">
                <a16:creationId xmlns:a16="http://schemas.microsoft.com/office/drawing/2014/main" id="{4CA86531-37C9-E746-2140-15A570C2215D}"/>
              </a:ext>
            </a:extLst>
          </p:cNvPr>
          <p:cNvSpPr txBox="1"/>
          <p:nvPr/>
        </p:nvSpPr>
        <p:spPr>
          <a:xfrm>
            <a:off x="155864" y="987136"/>
            <a:ext cx="27146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Verdana"/>
                <a:ea typeface="Verdana"/>
                <a:cs typeface="Arial"/>
              </a:rPr>
              <a:t>ASN Database</a:t>
            </a:r>
            <a:endParaRPr lang="en-US" sz="2400"/>
          </a:p>
        </p:txBody>
      </p:sp>
      <p:sp>
        <p:nvSpPr>
          <p:cNvPr id="13" name="TextBox 12">
            <a:extLst>
              <a:ext uri="{FF2B5EF4-FFF2-40B4-BE49-F238E27FC236}">
                <a16:creationId xmlns:a16="http://schemas.microsoft.com/office/drawing/2014/main" id="{41B647B1-B04F-5E55-496F-898F4CDDAECE}"/>
              </a:ext>
            </a:extLst>
          </p:cNvPr>
          <p:cNvSpPr txBox="1"/>
          <p:nvPr/>
        </p:nvSpPr>
        <p:spPr>
          <a:xfrm>
            <a:off x="3403022" y="987134"/>
            <a:ext cx="60267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Verdana"/>
                <a:ea typeface="Verdana"/>
                <a:cs typeface="Arial"/>
              </a:rPr>
              <a:t>Curricular &amp; Assessment Support</a:t>
            </a:r>
            <a:endParaRPr lang="en-US" sz="2400"/>
          </a:p>
        </p:txBody>
      </p:sp>
      <p:pic>
        <p:nvPicPr>
          <p:cNvPr id="14" name="Picture 13" descr="A sign with a person&amp;#39;s silhouette&#10;&#10;Description automatically generated">
            <a:extLst>
              <a:ext uri="{FF2B5EF4-FFF2-40B4-BE49-F238E27FC236}">
                <a16:creationId xmlns:a16="http://schemas.microsoft.com/office/drawing/2014/main" id="{AE5D8188-20B5-03D3-413A-97B0086BE106}"/>
              </a:ext>
            </a:extLst>
          </p:cNvPr>
          <p:cNvPicPr>
            <a:picLocks noChangeAspect="1"/>
          </p:cNvPicPr>
          <p:nvPr/>
        </p:nvPicPr>
        <p:blipFill>
          <a:blip r:embed="rId8"/>
          <a:stretch>
            <a:fillRect/>
          </a:stretch>
        </p:blipFill>
        <p:spPr>
          <a:xfrm>
            <a:off x="3138052" y="4749079"/>
            <a:ext cx="1893744" cy="1295400"/>
          </a:xfrm>
          <a:prstGeom prst="rect">
            <a:avLst/>
          </a:prstGeom>
        </p:spPr>
      </p:pic>
      <p:sp>
        <p:nvSpPr>
          <p:cNvPr id="15" name="TextBox 14">
            <a:extLst>
              <a:ext uri="{FF2B5EF4-FFF2-40B4-BE49-F238E27FC236}">
                <a16:creationId xmlns:a16="http://schemas.microsoft.com/office/drawing/2014/main" id="{903B91B0-2629-0885-9BEA-E181CC2DCD1E}"/>
              </a:ext>
            </a:extLst>
          </p:cNvPr>
          <p:cNvSpPr txBox="1"/>
          <p:nvPr/>
        </p:nvSpPr>
        <p:spPr>
          <a:xfrm>
            <a:off x="3727739" y="3429000"/>
            <a:ext cx="49616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Verdana"/>
                <a:ea typeface="Verdana"/>
                <a:cs typeface="Arial"/>
              </a:rPr>
              <a:t>Social &amp; Emotional Support</a:t>
            </a:r>
            <a:endParaRPr lang="en-US" sz="2400"/>
          </a:p>
        </p:txBody>
      </p:sp>
      <p:pic>
        <p:nvPicPr>
          <p:cNvPr id="16" name="Picture 15" descr="A close-up of a white background&#10;&#10;Description automatically generated">
            <a:extLst>
              <a:ext uri="{FF2B5EF4-FFF2-40B4-BE49-F238E27FC236}">
                <a16:creationId xmlns:a16="http://schemas.microsoft.com/office/drawing/2014/main" id="{73BA9285-79F6-12A9-0A58-E7B86A269B3C}"/>
              </a:ext>
            </a:extLst>
          </p:cNvPr>
          <p:cNvPicPr>
            <a:picLocks noChangeAspect="1"/>
          </p:cNvPicPr>
          <p:nvPr/>
        </p:nvPicPr>
        <p:blipFill>
          <a:blip r:embed="rId9"/>
          <a:stretch>
            <a:fillRect/>
          </a:stretch>
        </p:blipFill>
        <p:spPr>
          <a:xfrm>
            <a:off x="5914159" y="1497590"/>
            <a:ext cx="2550103" cy="1200149"/>
          </a:xfrm>
          <a:prstGeom prst="rect">
            <a:avLst/>
          </a:prstGeom>
        </p:spPr>
      </p:pic>
      <p:pic>
        <p:nvPicPr>
          <p:cNvPr id="10" name="Picture 9" descr="A poster with cartoon food and text&#10;&#10;Description automatically generated">
            <a:extLst>
              <a:ext uri="{FF2B5EF4-FFF2-40B4-BE49-F238E27FC236}">
                <a16:creationId xmlns:a16="http://schemas.microsoft.com/office/drawing/2014/main" id="{88F50AC4-687B-BED8-BA27-3C59AAE0CC87}"/>
              </a:ext>
            </a:extLst>
          </p:cNvPr>
          <p:cNvPicPr>
            <a:picLocks noChangeAspect="1"/>
          </p:cNvPicPr>
          <p:nvPr/>
        </p:nvPicPr>
        <p:blipFill>
          <a:blip r:embed="rId10"/>
          <a:stretch>
            <a:fillRect/>
          </a:stretch>
        </p:blipFill>
        <p:spPr>
          <a:xfrm>
            <a:off x="7522758" y="3896591"/>
            <a:ext cx="1502006" cy="2052205"/>
          </a:xfrm>
          <a:prstGeom prst="rect">
            <a:avLst/>
          </a:prstGeom>
        </p:spPr>
      </p:pic>
    </p:spTree>
    <p:extLst>
      <p:ext uri="{BB962C8B-B14F-4D97-AF65-F5344CB8AC3E}">
        <p14:creationId xmlns:p14="http://schemas.microsoft.com/office/powerpoint/2010/main" val="2996923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E9228F1B-E03B-4E5F-8A48-3B96945D9A80}"/>
              </a:ext>
            </a:extLst>
          </p:cNvPr>
          <p:cNvSpPr>
            <a:spLocks noGrp="1"/>
          </p:cNvSpPr>
          <p:nvPr>
            <p:ph type="title"/>
          </p:nvPr>
        </p:nvSpPr>
        <p:spPr>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r>
              <a:rPr lang="en-GB" altLang="en-US">
                <a:solidFill>
                  <a:srgbClr val="00B050"/>
                </a:solidFill>
              </a:rPr>
              <a:t>Student Perspective</a:t>
            </a:r>
          </a:p>
        </p:txBody>
      </p:sp>
      <p:sp>
        <p:nvSpPr>
          <p:cNvPr id="43011" name="Content Placeholder 2">
            <a:extLst>
              <a:ext uri="{FF2B5EF4-FFF2-40B4-BE49-F238E27FC236}">
                <a16:creationId xmlns:a16="http://schemas.microsoft.com/office/drawing/2014/main" id="{51FAFBF1-EF61-4065-A51C-265270F0D467}"/>
              </a:ext>
            </a:extLst>
          </p:cNvPr>
          <p:cNvSpPr>
            <a:spLocks noGrp="1"/>
          </p:cNvSpPr>
          <p:nvPr>
            <p:ph idx="1"/>
          </p:nvPr>
        </p:nvSpPr>
        <p:spPr>
          <a:effectLst>
            <a:glow rad="101600">
              <a:srgbClr val="00B050">
                <a:alpha val="60000"/>
              </a:srgbClr>
            </a:glow>
          </a:effectLst>
        </p:spPr>
        <p:txBody>
          <a:bodyPr/>
          <a:lstStyle/>
          <a:p>
            <a:pPr>
              <a:defRPr/>
            </a:pPr>
            <a:endParaRPr lang="en-US" altLang="en-US" dirty="0">
              <a:solidFill>
                <a:srgbClr val="0070C0"/>
              </a:solidFill>
            </a:endParaRPr>
          </a:p>
          <a:p>
            <a:pPr>
              <a:defRPr/>
            </a:pPr>
            <a:endParaRPr lang="en-US" altLang="en-US" dirty="0">
              <a:solidFill>
                <a:srgbClr val="0070C0"/>
              </a:solidFill>
            </a:endParaRPr>
          </a:p>
          <a:p>
            <a:pPr>
              <a:defRPr/>
            </a:pPr>
            <a:r>
              <a:rPr lang="en-US" altLang="en-US" dirty="0">
                <a:solidFill>
                  <a:srgbClr val="0070C0"/>
                </a:solidFill>
              </a:rPr>
              <a:t>S1s</a:t>
            </a:r>
          </a:p>
          <a:p>
            <a:pPr marL="0" indent="0">
              <a:buNone/>
              <a:defRPr/>
            </a:pPr>
            <a:r>
              <a:rPr lang="en-US" altLang="en-US" dirty="0">
                <a:solidFill>
                  <a:srgbClr val="0070C0"/>
                </a:solidFill>
              </a:rPr>
              <a:t>Hanna Mae, Emily, Zara, Thaim, Joseph</a:t>
            </a:r>
          </a:p>
        </p:txBody>
      </p:sp>
      <p:sp>
        <p:nvSpPr>
          <p:cNvPr id="2" name="TextBox 1">
            <a:extLst>
              <a:ext uri="{FF2B5EF4-FFF2-40B4-BE49-F238E27FC236}">
                <a16:creationId xmlns:a16="http://schemas.microsoft.com/office/drawing/2014/main" id="{86AD3DEC-CB5D-464A-B730-52A4D5EEF8E3}"/>
              </a:ext>
            </a:extLst>
          </p:cNvPr>
          <p:cNvSpPr txBox="1"/>
          <p:nvPr/>
        </p:nvSpPr>
        <p:spPr>
          <a:xfrm>
            <a:off x="0" y="5733256"/>
            <a:ext cx="2699792" cy="1080120"/>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7E92BED5-43DB-4EDA-96DD-955464BA419F}"/>
              </a:ext>
            </a:extLst>
          </p:cNvPr>
          <p:cNvPicPr/>
          <p:nvPr/>
        </p:nvPicPr>
        <p:blipFill>
          <a:blip r:embed="rId2"/>
          <a:stretch>
            <a:fillRect/>
          </a:stretch>
        </p:blipFill>
        <p:spPr>
          <a:xfrm>
            <a:off x="1" y="6381328"/>
            <a:ext cx="5724128" cy="47667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FB78-3327-233E-DF63-29E2B46DF644}"/>
              </a:ext>
            </a:extLst>
          </p:cNvPr>
          <p:cNvSpPr>
            <a:spLocks noGrp="1"/>
          </p:cNvSpPr>
          <p:nvPr>
            <p:ph type="title"/>
          </p:nvPr>
        </p:nvSpPr>
        <p:spPr>
          <a:xfrm>
            <a:off x="1817371" y="106966"/>
            <a:ext cx="6835140" cy="834490"/>
          </a:xfrm>
        </p:spPr>
        <p:txBody>
          <a:bodyPr/>
          <a:lstStyle/>
          <a:p>
            <a:r>
              <a:rPr lang="en-GB" sz="5000" b="1" dirty="0">
                <a:solidFill>
                  <a:srgbClr val="0070C0"/>
                </a:solidFill>
              </a:rPr>
              <a:t>Parent Council</a:t>
            </a:r>
          </a:p>
        </p:txBody>
      </p:sp>
      <p:sp>
        <p:nvSpPr>
          <p:cNvPr id="3" name="Content Placeholder 2">
            <a:extLst>
              <a:ext uri="{FF2B5EF4-FFF2-40B4-BE49-F238E27FC236}">
                <a16:creationId xmlns:a16="http://schemas.microsoft.com/office/drawing/2014/main" id="{66106558-B2BD-4CB1-2242-8BBDB6E2C4F1}"/>
              </a:ext>
            </a:extLst>
          </p:cNvPr>
          <p:cNvSpPr>
            <a:spLocks noGrp="1"/>
          </p:cNvSpPr>
          <p:nvPr>
            <p:ph idx="1"/>
          </p:nvPr>
        </p:nvSpPr>
        <p:spPr>
          <a:xfrm>
            <a:off x="340042" y="1380368"/>
            <a:ext cx="8721661" cy="4471792"/>
          </a:xfrm>
        </p:spPr>
        <p:txBody>
          <a:bodyPr>
            <a:normAutofit fontScale="32500" lnSpcReduction="20000"/>
          </a:bodyPr>
          <a:lstStyle/>
          <a:p>
            <a:r>
              <a:rPr lang="en-GB" sz="5500" dirty="0"/>
              <a:t>Meets six times during the year (dates for 2026-27 to be confirmed)</a:t>
            </a:r>
          </a:p>
          <a:p>
            <a:endParaRPr lang="en-GB" sz="5500" dirty="0"/>
          </a:p>
          <a:p>
            <a:r>
              <a:rPr lang="en-GB" sz="5500" dirty="0"/>
              <a:t>More a parent ‘forum’ than a (formal) ‘council’ </a:t>
            </a:r>
          </a:p>
          <a:p>
            <a:endParaRPr lang="en-GB" sz="5500" dirty="0"/>
          </a:p>
          <a:p>
            <a:r>
              <a:rPr lang="en-GB" sz="5500" dirty="0"/>
              <a:t>Place where parents and carers can:</a:t>
            </a:r>
          </a:p>
          <a:p>
            <a:pPr marL="736997" lvl="1" indent="-394097">
              <a:buFont typeface="Courier New" panose="02070309020205020404" pitchFamily="49" charset="0"/>
              <a:buChar char="o"/>
            </a:pPr>
            <a:r>
              <a:rPr lang="en-GB" sz="5500" dirty="0"/>
              <a:t>Hear from Mrs Edgerton and other members of staff</a:t>
            </a:r>
          </a:p>
          <a:p>
            <a:pPr marL="736997" lvl="1" indent="-394097">
              <a:buFont typeface="Courier New" panose="02070309020205020404" pitchFamily="49" charset="0"/>
              <a:buChar char="o"/>
            </a:pPr>
            <a:r>
              <a:rPr lang="en-GB" sz="5500" dirty="0"/>
              <a:t>Hear from pupils</a:t>
            </a:r>
          </a:p>
          <a:p>
            <a:pPr marL="736997" lvl="1" indent="-394097">
              <a:buFont typeface="Courier New" panose="02070309020205020404" pitchFamily="49" charset="0"/>
              <a:buChar char="o"/>
            </a:pPr>
            <a:r>
              <a:rPr lang="en-GB" sz="5500" dirty="0"/>
              <a:t>Ask questions about the school</a:t>
            </a:r>
          </a:p>
          <a:p>
            <a:pPr marL="736997" lvl="1" indent="-394097">
              <a:buFont typeface="Courier New" panose="02070309020205020404" pitchFamily="49" charset="0"/>
              <a:buChar char="o"/>
            </a:pPr>
            <a:r>
              <a:rPr lang="en-GB" sz="5500" dirty="0"/>
              <a:t>Discuss and support school plans and initiatives</a:t>
            </a:r>
          </a:p>
          <a:p>
            <a:pPr marL="736997" lvl="1" indent="-394097">
              <a:buFont typeface="Courier New" panose="02070309020205020404" pitchFamily="49" charset="0"/>
              <a:buChar char="o"/>
            </a:pPr>
            <a:endParaRPr lang="en-GB" sz="5500" dirty="0"/>
          </a:p>
          <a:p>
            <a:pPr marL="171450" lvl="1">
              <a:spcBef>
                <a:spcPts val="750"/>
              </a:spcBef>
            </a:pPr>
            <a:r>
              <a:rPr lang="en-GB" sz="5500" dirty="0"/>
              <a:t>Everyone is welcome</a:t>
            </a:r>
          </a:p>
          <a:p>
            <a:pPr marL="0" lvl="1" indent="0">
              <a:spcBef>
                <a:spcPts val="750"/>
              </a:spcBef>
              <a:buNone/>
            </a:pPr>
            <a:endParaRPr lang="en-GB" sz="5500" i="1" dirty="0"/>
          </a:p>
          <a:p>
            <a:pPr marL="0" lvl="1" indent="0" algn="ctr">
              <a:spcBef>
                <a:spcPts val="750"/>
              </a:spcBef>
              <a:buNone/>
            </a:pPr>
            <a:r>
              <a:rPr lang="en-GB" sz="5500" i="1" dirty="0">
                <a:solidFill>
                  <a:srgbClr val="0070C0"/>
                </a:solidFill>
              </a:rPr>
              <a:t>“If you want to know about the school and what it offers for your children, I can’t recommend it enough” </a:t>
            </a:r>
            <a:r>
              <a:rPr lang="en-GB" sz="5500" dirty="0"/>
              <a:t>(Alex McTier, chair) </a:t>
            </a:r>
          </a:p>
          <a:p>
            <a:endParaRPr lang="en-GB" dirty="0"/>
          </a:p>
        </p:txBody>
      </p:sp>
      <p:pic>
        <p:nvPicPr>
          <p:cNvPr id="5" name="Picture 4">
            <a:extLst>
              <a:ext uri="{FF2B5EF4-FFF2-40B4-BE49-F238E27FC236}">
                <a16:creationId xmlns:a16="http://schemas.microsoft.com/office/drawing/2014/main" id="{A624096C-3956-9D76-B086-508BF036E62B}"/>
              </a:ext>
            </a:extLst>
          </p:cNvPr>
          <p:cNvPicPr>
            <a:picLocks noChangeAspect="1"/>
          </p:cNvPicPr>
          <p:nvPr/>
        </p:nvPicPr>
        <p:blipFill>
          <a:blip r:embed="rId2"/>
          <a:stretch>
            <a:fillRect/>
          </a:stretch>
        </p:blipFill>
        <p:spPr>
          <a:xfrm>
            <a:off x="491489" y="142276"/>
            <a:ext cx="675093" cy="834490"/>
          </a:xfrm>
          <a:prstGeom prst="rect">
            <a:avLst/>
          </a:prstGeom>
        </p:spPr>
      </p:pic>
    </p:spTree>
    <p:extLst>
      <p:ext uri="{BB962C8B-B14F-4D97-AF65-F5344CB8AC3E}">
        <p14:creationId xmlns:p14="http://schemas.microsoft.com/office/powerpoint/2010/main" val="1706196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A6CB23A-3526-4618-9224-8A493D82C592}"/>
              </a:ext>
            </a:extLst>
          </p:cNvPr>
          <p:cNvSpPr>
            <a:spLocks noGrp="1"/>
          </p:cNvSpPr>
          <p:nvPr>
            <p:ph type="title"/>
          </p:nvPr>
        </p:nvSpPr>
        <p:spPr>
          <a:xfrm>
            <a:off x="457200" y="209550"/>
            <a:ext cx="8229600" cy="1143000"/>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r>
              <a:rPr lang="en-GB" altLang="en-US">
                <a:solidFill>
                  <a:srgbClr val="00B050"/>
                </a:solidFill>
                <a:latin typeface="Calibri Light"/>
                <a:cs typeface="Calibri Light"/>
              </a:rPr>
              <a:t>F.A.R.E. Youth Worker</a:t>
            </a:r>
            <a:br>
              <a:rPr lang="en-GB" altLang="en-US">
                <a:latin typeface="Calibri Light"/>
                <a:cs typeface="Calibri Light"/>
              </a:rPr>
            </a:br>
            <a:r>
              <a:rPr lang="en-GB" altLang="en-US" sz="4000">
                <a:solidFill>
                  <a:srgbClr val="00B050"/>
                </a:solidFill>
                <a:latin typeface="Calibri Light"/>
                <a:cs typeface="Calibri Light"/>
              </a:rPr>
              <a:t>Jenny Wainwright</a:t>
            </a:r>
          </a:p>
        </p:txBody>
      </p:sp>
      <p:sp>
        <p:nvSpPr>
          <p:cNvPr id="43011" name="Content Placeholder 2">
            <a:extLst>
              <a:ext uri="{FF2B5EF4-FFF2-40B4-BE49-F238E27FC236}">
                <a16:creationId xmlns:a16="http://schemas.microsoft.com/office/drawing/2014/main" id="{B19CBBE0-404B-4A19-8534-B99B330190C6}"/>
              </a:ext>
            </a:extLst>
          </p:cNvPr>
          <p:cNvSpPr>
            <a:spLocks noGrp="1"/>
          </p:cNvSpPr>
          <p:nvPr>
            <p:ph idx="1"/>
          </p:nvPr>
        </p:nvSpPr>
        <p:spPr>
          <a:xfrm>
            <a:off x="457200" y="1476375"/>
            <a:ext cx="8229600" cy="4162126"/>
          </a:xfrm>
        </p:spPr>
        <p:txBody>
          <a:bodyPr/>
          <a:lstStyle/>
          <a:p>
            <a:r>
              <a:rPr lang="en-GB" altLang="en-US" sz="1600" dirty="0">
                <a:solidFill>
                  <a:srgbClr val="0070C0"/>
                </a:solidFill>
                <a:latin typeface="Calibri Light"/>
                <a:cs typeface="Calibri Light"/>
              </a:rPr>
              <a:t>Work </a:t>
            </a:r>
            <a:r>
              <a:rPr lang="en-GB" altLang="en-US" sz="1600" b="1" dirty="0">
                <a:solidFill>
                  <a:srgbClr val="0070C0"/>
                </a:solidFill>
                <a:latin typeface="Calibri Light"/>
                <a:cs typeface="Calibri Light"/>
              </a:rPr>
              <a:t>directly with young people and families </a:t>
            </a:r>
            <a:r>
              <a:rPr lang="en-GB" altLang="en-US" sz="1600" dirty="0">
                <a:solidFill>
                  <a:srgbClr val="0070C0"/>
                </a:solidFill>
                <a:latin typeface="Calibri Light"/>
                <a:cs typeface="Calibri Light"/>
              </a:rPr>
              <a:t>in a non-judgmental way </a:t>
            </a:r>
            <a:r>
              <a:rPr lang="en-GB" altLang="en-US" sz="1600" b="1" dirty="0">
                <a:solidFill>
                  <a:srgbClr val="0070C0"/>
                </a:solidFill>
                <a:latin typeface="Calibri Light"/>
                <a:cs typeface="Calibri Light"/>
              </a:rPr>
              <a:t>empowering</a:t>
            </a:r>
            <a:r>
              <a:rPr lang="en-GB" altLang="en-US" sz="1600" dirty="0">
                <a:solidFill>
                  <a:srgbClr val="0070C0"/>
                </a:solidFill>
                <a:latin typeface="Calibri Light"/>
                <a:cs typeface="Calibri Light"/>
              </a:rPr>
              <a:t> them to get the most out of the educational opportunities available.</a:t>
            </a:r>
          </a:p>
          <a:p>
            <a:r>
              <a:rPr lang="en-GB" altLang="en-US" sz="1600" dirty="0">
                <a:solidFill>
                  <a:srgbClr val="0070C0"/>
                </a:solidFill>
                <a:latin typeface="Calibri Light"/>
                <a:cs typeface="Calibri Light"/>
              </a:rPr>
              <a:t>Experience of </a:t>
            </a:r>
            <a:r>
              <a:rPr lang="en-GB" altLang="en-US" sz="1600" b="1" dirty="0">
                <a:solidFill>
                  <a:srgbClr val="0070C0"/>
                </a:solidFill>
                <a:latin typeface="Calibri Light"/>
                <a:cs typeface="Calibri Light"/>
              </a:rPr>
              <a:t>planning and delivering needs led programmes </a:t>
            </a:r>
            <a:r>
              <a:rPr lang="en-GB" altLang="en-US" sz="1600" dirty="0">
                <a:solidFill>
                  <a:srgbClr val="0070C0"/>
                </a:solidFill>
                <a:latin typeface="Calibri Light"/>
                <a:cs typeface="Calibri Light"/>
              </a:rPr>
              <a:t>by working alongside the school, local people, and other organisations </a:t>
            </a:r>
            <a:endParaRPr lang="en-GB" altLang="en-US" sz="1600" dirty="0">
              <a:solidFill>
                <a:srgbClr val="0070C0"/>
              </a:solidFill>
              <a:latin typeface="Calibri Light" panose="020F0302020204030204" pitchFamily="34" charset="0"/>
              <a:cs typeface="Calibri Light" panose="020F0302020204030204" pitchFamily="34" charset="0"/>
            </a:endParaRPr>
          </a:p>
          <a:p>
            <a:r>
              <a:rPr lang="en-GB" altLang="en-US" sz="1600" dirty="0">
                <a:solidFill>
                  <a:srgbClr val="0070C0"/>
                </a:solidFill>
                <a:latin typeface="Calibri Light"/>
                <a:cs typeface="Calibri Light"/>
              </a:rPr>
              <a:t>Offering a variety of different training opportunities including manual handling, health and safety in the workplace, first aid training, mental health first aid, Barista Skills and SQA qualifications.  </a:t>
            </a:r>
            <a:endParaRPr lang="en-GB" altLang="en-US" sz="1600" dirty="0">
              <a:solidFill>
                <a:srgbClr val="0070C0"/>
              </a:solidFill>
              <a:latin typeface="Calibri Light" panose="020F0302020204030204" pitchFamily="34" charset="0"/>
              <a:cs typeface="Calibri Light" panose="020F0302020204030204" pitchFamily="34" charset="0"/>
            </a:endParaRPr>
          </a:p>
          <a:p>
            <a:r>
              <a:rPr lang="en-GB" altLang="en-US" sz="1600" dirty="0">
                <a:solidFill>
                  <a:srgbClr val="0070C0"/>
                </a:solidFill>
                <a:latin typeface="Calibri Light"/>
                <a:cs typeface="Calibri Light"/>
              </a:rPr>
              <a:t>Meet with young people </a:t>
            </a:r>
            <a:r>
              <a:rPr lang="en-GB" altLang="en-US" sz="1600" b="1" dirty="0">
                <a:solidFill>
                  <a:srgbClr val="0070C0"/>
                </a:solidFill>
                <a:latin typeface="Calibri Light"/>
                <a:cs typeface="Calibri Light"/>
              </a:rPr>
              <a:t>individually or in groups </a:t>
            </a:r>
            <a:r>
              <a:rPr lang="en-GB" altLang="en-US" sz="1600" dirty="0">
                <a:solidFill>
                  <a:srgbClr val="0070C0"/>
                </a:solidFill>
                <a:latin typeface="Calibri Light"/>
                <a:cs typeface="Calibri Light"/>
              </a:rPr>
              <a:t>to support them to improve attendance and/or attainment.</a:t>
            </a:r>
          </a:p>
          <a:p>
            <a:r>
              <a:rPr lang="en-GB" altLang="en-US" sz="1600" dirty="0">
                <a:solidFill>
                  <a:srgbClr val="0070C0"/>
                </a:solidFill>
                <a:latin typeface="Calibri Light"/>
                <a:cs typeface="Calibri Light"/>
              </a:rPr>
              <a:t>Attend meetings with the </a:t>
            </a:r>
            <a:r>
              <a:rPr lang="en-GB" altLang="en-US" sz="1600" b="1" dirty="0">
                <a:solidFill>
                  <a:srgbClr val="0070C0"/>
                </a:solidFill>
                <a:latin typeface="Calibri Light"/>
                <a:cs typeface="Calibri Light"/>
              </a:rPr>
              <a:t>Senior Leadership Team and other agencies </a:t>
            </a:r>
            <a:r>
              <a:rPr lang="en-GB" altLang="en-US" sz="1600" dirty="0">
                <a:solidFill>
                  <a:srgbClr val="0070C0"/>
                </a:solidFill>
                <a:latin typeface="Calibri Light"/>
                <a:cs typeface="Calibri Light"/>
              </a:rPr>
              <a:t>that can support students to improve their attendance and/or qualifications.</a:t>
            </a:r>
          </a:p>
          <a:p>
            <a:r>
              <a:rPr lang="en-GB" altLang="en-US" sz="1600" dirty="0">
                <a:solidFill>
                  <a:srgbClr val="0070C0"/>
                </a:solidFill>
                <a:latin typeface="Calibri Light"/>
                <a:cs typeface="Calibri Light"/>
              </a:rPr>
              <a:t>Work in </a:t>
            </a:r>
            <a:r>
              <a:rPr lang="en-GB" altLang="en-US" sz="1600" b="1" dirty="0">
                <a:solidFill>
                  <a:srgbClr val="0070C0"/>
                </a:solidFill>
                <a:latin typeface="Calibri Light"/>
                <a:cs typeface="Calibri Light"/>
              </a:rPr>
              <a:t>partnership</a:t>
            </a:r>
            <a:r>
              <a:rPr lang="en-GB" altLang="en-US" sz="1600" dirty="0">
                <a:solidFill>
                  <a:srgbClr val="0070C0"/>
                </a:solidFill>
                <a:latin typeface="Calibri Light"/>
                <a:cs typeface="Calibri Light"/>
              </a:rPr>
              <a:t> with parents, carers and young people in a school context to enable students, particularly the most disadvantaged, to have full access to educational opportunities and overcome barriers to learning and participation.</a:t>
            </a:r>
          </a:p>
          <a:p>
            <a:r>
              <a:rPr lang="en-GB" altLang="en-US" sz="1600" b="1" dirty="0">
                <a:solidFill>
                  <a:srgbClr val="0070C0"/>
                </a:solidFill>
                <a:latin typeface="Calibri Light"/>
                <a:cs typeface="Calibri Light"/>
              </a:rPr>
              <a:t>Sound knowledge </a:t>
            </a:r>
            <a:r>
              <a:rPr lang="en-GB" altLang="en-US" sz="1600" dirty="0">
                <a:solidFill>
                  <a:srgbClr val="0070C0"/>
                </a:solidFill>
                <a:latin typeface="Calibri Light"/>
                <a:cs typeface="Calibri Light"/>
              </a:rPr>
              <a:t>of the issues faced by children, young people, adults, and families – lead groupwork for young people and events for family learning</a:t>
            </a:r>
          </a:p>
          <a:p>
            <a:endParaRPr lang="en-GB" altLang="en-US" sz="1600" dirty="0">
              <a:solidFill>
                <a:srgbClr val="0070C0"/>
              </a:solidFill>
              <a:latin typeface="Calibri Light" panose="020F0302020204030204" pitchFamily="34" charset="0"/>
              <a:cs typeface="Calibri Light" panose="020F0302020204030204" pitchFamily="34" charset="0"/>
            </a:endParaRPr>
          </a:p>
          <a:p>
            <a:endParaRPr lang="en-GB" altLang="en-US" sz="1600" dirty="0">
              <a:solidFill>
                <a:srgbClr val="0070C0"/>
              </a:solidFill>
              <a:latin typeface="Calibri Light" panose="020F0302020204030204" pitchFamily="34" charset="0"/>
              <a:cs typeface="Calibri Light" panose="020F0302020204030204" pitchFamily="34" charset="0"/>
            </a:endParaRPr>
          </a:p>
          <a:p>
            <a:endParaRPr lang="en-US" altLang="en-US" sz="2400" dirty="0">
              <a:solidFill>
                <a:srgbClr val="000000"/>
              </a:solidFill>
              <a:latin typeface="Calibri"/>
              <a:cs typeface="Calibri"/>
            </a:endParaRPr>
          </a:p>
        </p:txBody>
      </p:sp>
      <p:sp>
        <p:nvSpPr>
          <p:cNvPr id="2" name="TextBox 1">
            <a:extLst>
              <a:ext uri="{FF2B5EF4-FFF2-40B4-BE49-F238E27FC236}">
                <a16:creationId xmlns:a16="http://schemas.microsoft.com/office/drawing/2014/main" id="{7E784F2B-0345-4EA3-800C-C7D40CB05DE4}"/>
              </a:ext>
            </a:extLst>
          </p:cNvPr>
          <p:cNvSpPr txBox="1"/>
          <p:nvPr/>
        </p:nvSpPr>
        <p:spPr>
          <a:xfrm>
            <a:off x="0" y="5671331"/>
            <a:ext cx="2758982" cy="977119"/>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0E3F5FC0-2F3D-40F9-99B7-A221C1C9BC80}"/>
              </a:ext>
            </a:extLst>
          </p:cNvPr>
          <p:cNvPicPr/>
          <p:nvPr/>
        </p:nvPicPr>
        <p:blipFill>
          <a:blip r:embed="rId2"/>
          <a:stretch>
            <a:fillRect/>
          </a:stretch>
        </p:blipFill>
        <p:spPr>
          <a:xfrm>
            <a:off x="84826" y="6159890"/>
            <a:ext cx="7495550" cy="6286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F5F0E17-7C8A-41BF-9825-9AF2C2D717C9}"/>
              </a:ext>
            </a:extLst>
          </p:cNvPr>
          <p:cNvSpPr>
            <a:spLocks noGrp="1"/>
          </p:cNvSpPr>
          <p:nvPr>
            <p:ph type="title"/>
          </p:nvPr>
        </p:nvSpPr>
        <p:spPr>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r>
              <a:rPr lang="en-GB" altLang="en-US" sz="4000">
                <a:solidFill>
                  <a:srgbClr val="00B050"/>
                </a:solidFill>
              </a:rPr>
              <a:t>Holiday Programmes </a:t>
            </a:r>
          </a:p>
        </p:txBody>
      </p:sp>
      <p:pic>
        <p:nvPicPr>
          <p:cNvPr id="1026" name="Picture 2" descr="F:\Hyndland\Holiday Programme\2021\Summer Holidays\Photos\Summer Programme\Blairvadach\Trip 1\20210714_145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16327" y="4645602"/>
            <a:ext cx="2559751" cy="19198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1030" y="5345015"/>
            <a:ext cx="1973760" cy="14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Image">
            <a:extLst>
              <a:ext uri="{FF2B5EF4-FFF2-40B4-BE49-F238E27FC236}">
                <a16:creationId xmlns:a16="http://schemas.microsoft.com/office/drawing/2014/main" id="{E55F6B87-5382-C902-2A9E-B4972F665596}"/>
              </a:ext>
            </a:extLst>
          </p:cNvPr>
          <p:cNvPicPr>
            <a:picLocks noChangeAspect="1"/>
          </p:cNvPicPr>
          <p:nvPr/>
        </p:nvPicPr>
        <p:blipFill>
          <a:blip r:embed="rId5"/>
          <a:stretch>
            <a:fillRect/>
          </a:stretch>
        </p:blipFill>
        <p:spPr>
          <a:xfrm>
            <a:off x="2718488" y="1563480"/>
            <a:ext cx="3447533" cy="1618034"/>
          </a:xfrm>
          <a:prstGeom prst="rect">
            <a:avLst/>
          </a:prstGeom>
        </p:spPr>
      </p:pic>
      <p:pic>
        <p:nvPicPr>
          <p:cNvPr id="5" name="Picture 4" descr="Image">
            <a:extLst>
              <a:ext uri="{FF2B5EF4-FFF2-40B4-BE49-F238E27FC236}">
                <a16:creationId xmlns:a16="http://schemas.microsoft.com/office/drawing/2014/main" id="{CDBCBAAD-EFCA-0B68-A97E-14AAF2163719}"/>
              </a:ext>
            </a:extLst>
          </p:cNvPr>
          <p:cNvPicPr>
            <a:picLocks noChangeAspect="1"/>
          </p:cNvPicPr>
          <p:nvPr/>
        </p:nvPicPr>
        <p:blipFill rotWithShape="1">
          <a:blip r:embed="rId6"/>
          <a:srcRect l="14493" t="-127" r="24053" b="-619"/>
          <a:stretch/>
        </p:blipFill>
        <p:spPr>
          <a:xfrm>
            <a:off x="6301948" y="1560987"/>
            <a:ext cx="2619859" cy="1978666"/>
          </a:xfrm>
          <a:prstGeom prst="rect">
            <a:avLst/>
          </a:prstGeom>
        </p:spPr>
      </p:pic>
      <p:sp>
        <p:nvSpPr>
          <p:cNvPr id="8" name="Rectangle 7">
            <a:extLst>
              <a:ext uri="{FF2B5EF4-FFF2-40B4-BE49-F238E27FC236}">
                <a16:creationId xmlns:a16="http://schemas.microsoft.com/office/drawing/2014/main" id="{764D3F95-A756-63DB-EA2B-1037E2A857A0}"/>
              </a:ext>
            </a:extLst>
          </p:cNvPr>
          <p:cNvSpPr/>
          <p:nvPr/>
        </p:nvSpPr>
        <p:spPr>
          <a:xfrm>
            <a:off x="24715" y="5671750"/>
            <a:ext cx="3323967" cy="11491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age">
            <a:extLst>
              <a:ext uri="{FF2B5EF4-FFF2-40B4-BE49-F238E27FC236}">
                <a16:creationId xmlns:a16="http://schemas.microsoft.com/office/drawing/2014/main" id="{99541FA9-56B5-3652-DA6D-4F7406611804}"/>
              </a:ext>
            </a:extLst>
          </p:cNvPr>
          <p:cNvPicPr>
            <a:picLocks noChangeAspect="1"/>
          </p:cNvPicPr>
          <p:nvPr/>
        </p:nvPicPr>
        <p:blipFill>
          <a:blip r:embed="rId7"/>
          <a:stretch>
            <a:fillRect/>
          </a:stretch>
        </p:blipFill>
        <p:spPr>
          <a:xfrm>
            <a:off x="1705233" y="5245793"/>
            <a:ext cx="3620528" cy="1618033"/>
          </a:xfrm>
          <a:prstGeom prst="rect">
            <a:avLst/>
          </a:prstGeom>
        </p:spPr>
      </p:pic>
      <p:pic>
        <p:nvPicPr>
          <p:cNvPr id="1029" name="Picture 5" descr="F:\Hyndland\Holiday Programme\2021\Summer Holidays\Photos\Summer Programme\Blairvadach\Untitled1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50" y="3989123"/>
            <a:ext cx="2221988" cy="2877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a:extLst>
              <a:ext uri="{FF2B5EF4-FFF2-40B4-BE49-F238E27FC236}">
                <a16:creationId xmlns:a16="http://schemas.microsoft.com/office/drawing/2014/main" id="{21FC4259-FA41-BCDF-AD8A-59F7C01151EE}"/>
              </a:ext>
            </a:extLst>
          </p:cNvPr>
          <p:cNvPicPr>
            <a:picLocks noChangeAspect="1"/>
          </p:cNvPicPr>
          <p:nvPr/>
        </p:nvPicPr>
        <p:blipFill rotWithShape="1">
          <a:blip r:embed="rId9"/>
          <a:srcRect l="24133" r="21400" b="799"/>
          <a:stretch/>
        </p:blipFill>
        <p:spPr>
          <a:xfrm>
            <a:off x="164758" y="1563480"/>
            <a:ext cx="2408539" cy="2015936"/>
          </a:xfrm>
          <a:prstGeom prst="rect">
            <a:avLst/>
          </a:prstGeom>
        </p:spPr>
      </p:pic>
      <p:pic>
        <p:nvPicPr>
          <p:cNvPr id="10" name="Picture 9" descr="Image">
            <a:extLst>
              <a:ext uri="{FF2B5EF4-FFF2-40B4-BE49-F238E27FC236}">
                <a16:creationId xmlns:a16="http://schemas.microsoft.com/office/drawing/2014/main" id="{8B930058-CC53-21B5-23F0-CA9D8CE30F3E}"/>
              </a:ext>
            </a:extLst>
          </p:cNvPr>
          <p:cNvPicPr>
            <a:picLocks noChangeAspect="1"/>
          </p:cNvPicPr>
          <p:nvPr/>
        </p:nvPicPr>
        <p:blipFill>
          <a:blip r:embed="rId10"/>
          <a:stretch>
            <a:fillRect/>
          </a:stretch>
        </p:blipFill>
        <p:spPr>
          <a:xfrm>
            <a:off x="4732638" y="3236542"/>
            <a:ext cx="2879124" cy="2114863"/>
          </a:xfrm>
          <a:prstGeom prst="rect">
            <a:avLst/>
          </a:prstGeom>
        </p:spPr>
      </p:pic>
      <p:pic>
        <p:nvPicPr>
          <p:cNvPr id="7" name="Picture 6" descr="Image">
            <a:extLst>
              <a:ext uri="{FF2B5EF4-FFF2-40B4-BE49-F238E27FC236}">
                <a16:creationId xmlns:a16="http://schemas.microsoft.com/office/drawing/2014/main" id="{5C436E36-F34E-CE36-35F4-87A12BFB5FB0}"/>
              </a:ext>
            </a:extLst>
          </p:cNvPr>
          <p:cNvPicPr>
            <a:picLocks noChangeAspect="1"/>
          </p:cNvPicPr>
          <p:nvPr/>
        </p:nvPicPr>
        <p:blipFill rotWithShape="1">
          <a:blip r:embed="rId11"/>
          <a:srcRect t="21218" b="10773"/>
          <a:stretch/>
        </p:blipFill>
        <p:spPr>
          <a:xfrm>
            <a:off x="1668162" y="3169154"/>
            <a:ext cx="3608172" cy="2103568"/>
          </a:xfrm>
          <a:prstGeom prst="rect">
            <a:avLst/>
          </a:prstGeom>
        </p:spPr>
      </p:pic>
    </p:spTree>
    <p:extLst>
      <p:ext uri="{BB962C8B-B14F-4D97-AF65-F5344CB8AC3E}">
        <p14:creationId xmlns:p14="http://schemas.microsoft.com/office/powerpoint/2010/main" val="2147685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072A375-B611-D70E-4D47-F763CFE95E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309018" y="713232"/>
            <a:ext cx="5412931" cy="541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138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26FC21B-10AD-4432-9B74-B1067BC9923E}"/>
              </a:ext>
            </a:extLst>
          </p:cNvPr>
          <p:cNvSpPr>
            <a:spLocks noGrp="1"/>
          </p:cNvSpPr>
          <p:nvPr>
            <p:ph type="title"/>
          </p:nvPr>
        </p:nvSpPr>
        <p:spPr>
          <a:xfrm>
            <a:off x="323850" y="188913"/>
            <a:ext cx="8326438" cy="792162"/>
          </a:xfrm>
          <a:effectLst>
            <a:glow rad="101600">
              <a:srgbClr val="00B050">
                <a:alpha val="6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sz="4600" b="1">
                <a:solidFill>
                  <a:srgbClr val="00B050"/>
                </a:solidFill>
                <a:latin typeface="Calibri Light" panose="020F0302020204030204" pitchFamily="34" charset="0"/>
              </a:rPr>
              <a:t>Communication with Parents </a:t>
            </a:r>
          </a:p>
        </p:txBody>
      </p:sp>
      <p:sp>
        <p:nvSpPr>
          <p:cNvPr id="48131" name="Rectangle 3">
            <a:extLst>
              <a:ext uri="{FF2B5EF4-FFF2-40B4-BE49-F238E27FC236}">
                <a16:creationId xmlns:a16="http://schemas.microsoft.com/office/drawing/2014/main" id="{4EB7F258-FFEE-4259-9FE8-78985C8AEA27}"/>
              </a:ext>
            </a:extLst>
          </p:cNvPr>
          <p:cNvSpPr>
            <a:spLocks noGrp="1"/>
          </p:cNvSpPr>
          <p:nvPr>
            <p:ph idx="1"/>
          </p:nvPr>
        </p:nvSpPr>
        <p:spPr>
          <a:xfrm>
            <a:off x="107950" y="1412875"/>
            <a:ext cx="8928100" cy="5040313"/>
          </a:xfrm>
        </p:spPr>
        <p:txBody>
          <a:bodyPr/>
          <a:lstStyle/>
          <a:p>
            <a:pPr eaLnBrk="1" hangingPunct="1">
              <a:lnSpc>
                <a:spcPct val="90000"/>
              </a:lnSpc>
              <a:buClr>
                <a:schemeClr val="tx1"/>
              </a:buClr>
            </a:pPr>
            <a:r>
              <a:rPr lang="en-GB" altLang="en-US" sz="2700" dirty="0">
                <a:solidFill>
                  <a:srgbClr val="0070C0"/>
                </a:solidFill>
                <a:latin typeface="Calibri Light" panose="020F0302020204030204" pitchFamily="34" charset="0"/>
              </a:rPr>
              <a:t>Regular communication via email </a:t>
            </a:r>
          </a:p>
          <a:p>
            <a:pPr eaLnBrk="1" hangingPunct="1">
              <a:lnSpc>
                <a:spcPct val="90000"/>
              </a:lnSpc>
              <a:buClr>
                <a:schemeClr val="tx1"/>
              </a:buClr>
            </a:pPr>
            <a:r>
              <a:rPr lang="en-GB" altLang="en-US" sz="2700" dirty="0">
                <a:solidFill>
                  <a:srgbClr val="0070C0"/>
                </a:solidFill>
                <a:latin typeface="Calibri Light" panose="020F0302020204030204" pitchFamily="34" charset="0"/>
              </a:rPr>
              <a:t>School website – all communications posted here </a:t>
            </a:r>
          </a:p>
          <a:p>
            <a:pPr eaLnBrk="1" hangingPunct="1">
              <a:lnSpc>
                <a:spcPct val="90000"/>
              </a:lnSpc>
              <a:buClr>
                <a:schemeClr val="tx1"/>
              </a:buClr>
            </a:pPr>
            <a:r>
              <a:rPr lang="en-GB" altLang="en-US" sz="2700" dirty="0">
                <a:solidFill>
                  <a:srgbClr val="0070C0"/>
                </a:solidFill>
                <a:latin typeface="Calibri Light" panose="020F0302020204030204" pitchFamily="34" charset="0"/>
              </a:rPr>
              <a:t>Parents Meetings </a:t>
            </a:r>
          </a:p>
          <a:p>
            <a:pPr eaLnBrk="1" hangingPunct="1">
              <a:lnSpc>
                <a:spcPct val="90000"/>
              </a:lnSpc>
              <a:buClr>
                <a:schemeClr val="tx1"/>
              </a:buClr>
            </a:pPr>
            <a:r>
              <a:rPr lang="en-GB" altLang="en-US" sz="2700" dirty="0">
                <a:solidFill>
                  <a:srgbClr val="0070C0"/>
                </a:solidFill>
                <a:latin typeface="Calibri Light" panose="020F0302020204030204" pitchFamily="34" charset="0"/>
              </a:rPr>
              <a:t>Reports – 2 tracking reports during the school year</a:t>
            </a:r>
          </a:p>
          <a:p>
            <a:pPr eaLnBrk="1" hangingPunct="1">
              <a:lnSpc>
                <a:spcPct val="90000"/>
              </a:lnSpc>
              <a:buClr>
                <a:schemeClr val="tx1"/>
              </a:buClr>
            </a:pPr>
            <a:r>
              <a:rPr lang="en-GB" altLang="en-US" sz="2700" dirty="0">
                <a:solidFill>
                  <a:srgbClr val="0070C0"/>
                </a:solidFill>
                <a:latin typeface="Calibri Light" panose="020F0302020204030204" pitchFamily="34" charset="0"/>
              </a:rPr>
              <a:t>Contact School – Pastoral Care</a:t>
            </a:r>
          </a:p>
          <a:p>
            <a:pPr eaLnBrk="1" hangingPunct="1">
              <a:lnSpc>
                <a:spcPct val="90000"/>
              </a:lnSpc>
              <a:buClr>
                <a:schemeClr val="tx1"/>
              </a:buClr>
            </a:pPr>
            <a:r>
              <a:rPr lang="en-GB" altLang="en-US" sz="2700" dirty="0">
                <a:solidFill>
                  <a:srgbClr val="0070C0"/>
                </a:solidFill>
                <a:latin typeface="Calibri Light" panose="020F0302020204030204" pitchFamily="34" charset="0"/>
              </a:rPr>
              <a:t>Parent Focus Groups</a:t>
            </a:r>
          </a:p>
          <a:p>
            <a:pPr eaLnBrk="1" hangingPunct="1">
              <a:lnSpc>
                <a:spcPct val="90000"/>
              </a:lnSpc>
              <a:buClr>
                <a:schemeClr val="tx1"/>
              </a:buClr>
            </a:pPr>
            <a:r>
              <a:rPr lang="en-GB" altLang="en-US" sz="2700" dirty="0">
                <a:solidFill>
                  <a:srgbClr val="0070C0"/>
                </a:solidFill>
                <a:latin typeface="Calibri Light" panose="020F0302020204030204" pitchFamily="34" charset="0"/>
              </a:rPr>
              <a:t>Active Parent Council</a:t>
            </a:r>
          </a:p>
          <a:p>
            <a:pPr eaLnBrk="1" hangingPunct="1">
              <a:lnSpc>
                <a:spcPct val="90000"/>
              </a:lnSpc>
              <a:buFont typeface="Wingdings" panose="05000000000000000000" pitchFamily="2" charset="2"/>
              <a:buNone/>
            </a:pPr>
            <a:endParaRPr lang="en-GB" altLang="en-US" dirty="0">
              <a:latin typeface="Constantia" panose="02030602050306030303" pitchFamily="18" charset="0"/>
            </a:endParaRPr>
          </a:p>
          <a:p>
            <a:pPr eaLnBrk="1" hangingPunct="1">
              <a:lnSpc>
                <a:spcPct val="90000"/>
              </a:lnSpc>
            </a:pPr>
            <a:endParaRPr lang="en-GB" altLang="en-US" dirty="0"/>
          </a:p>
        </p:txBody>
      </p:sp>
      <p:sp>
        <p:nvSpPr>
          <p:cNvPr id="2" name="TextBox 1">
            <a:extLst>
              <a:ext uri="{FF2B5EF4-FFF2-40B4-BE49-F238E27FC236}">
                <a16:creationId xmlns:a16="http://schemas.microsoft.com/office/drawing/2014/main" id="{284C53F5-4EC7-4CCE-822B-115BE56C3A69}"/>
              </a:ext>
            </a:extLst>
          </p:cNvPr>
          <p:cNvSpPr txBox="1"/>
          <p:nvPr/>
        </p:nvSpPr>
        <p:spPr>
          <a:xfrm>
            <a:off x="0" y="5661248"/>
            <a:ext cx="9036050" cy="1080120"/>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C65B4577-C3A7-48D6-ACAB-ABD07DE062A4}"/>
              </a:ext>
            </a:extLst>
          </p:cNvPr>
          <p:cNvPicPr/>
          <p:nvPr/>
        </p:nvPicPr>
        <p:blipFill>
          <a:blip r:embed="rId4"/>
          <a:stretch>
            <a:fillRect/>
          </a:stretch>
        </p:blipFill>
        <p:spPr>
          <a:xfrm>
            <a:off x="1" y="6381328"/>
            <a:ext cx="5724128" cy="4766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17A9DB-05CD-4DFE-84CB-355A6432C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1093502"/>
            <a:ext cx="4036302" cy="5709829"/>
          </a:xfrm>
        </p:spPr>
      </p:pic>
      <p:sp>
        <p:nvSpPr>
          <p:cNvPr id="6" name="Title 1">
            <a:extLst>
              <a:ext uri="{FF2B5EF4-FFF2-40B4-BE49-F238E27FC236}">
                <a16:creationId xmlns:a16="http://schemas.microsoft.com/office/drawing/2014/main" id="{812CBE92-6E2B-4A6F-B784-C460265C5B0D}"/>
              </a:ext>
            </a:extLst>
          </p:cNvPr>
          <p:cNvSpPr txBox="1">
            <a:spLocks/>
          </p:cNvSpPr>
          <p:nvPr/>
        </p:nvSpPr>
        <p:spPr bwMode="auto">
          <a:xfrm>
            <a:off x="251520" y="188640"/>
            <a:ext cx="8229600" cy="777875"/>
          </a:xfrm>
          <a:prstGeom prst="rect">
            <a:avLst/>
          </a:prstGeom>
          <a:effectLst>
            <a:glow rad="63500">
              <a:srgbClr val="00B050">
                <a:alpha val="4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en-GB" altLang="en-US" b="1">
                <a:solidFill>
                  <a:srgbClr val="00B050"/>
                </a:solidFill>
                <a:latin typeface="Calibri Light" panose="020F0302020204030204" pitchFamily="34" charset="0"/>
              </a:rPr>
              <a:t>Our Vision &amp; Values</a:t>
            </a:r>
          </a:p>
        </p:txBody>
      </p:sp>
      <p:sp>
        <p:nvSpPr>
          <p:cNvPr id="7" name="TextBox 6">
            <a:extLst>
              <a:ext uri="{FF2B5EF4-FFF2-40B4-BE49-F238E27FC236}">
                <a16:creationId xmlns:a16="http://schemas.microsoft.com/office/drawing/2014/main" id="{870F9B48-791F-47F5-B5FB-399DFE3ED993}"/>
              </a:ext>
            </a:extLst>
          </p:cNvPr>
          <p:cNvSpPr txBox="1"/>
          <p:nvPr/>
        </p:nvSpPr>
        <p:spPr>
          <a:xfrm>
            <a:off x="107504" y="5733256"/>
            <a:ext cx="2376264" cy="1124744"/>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14995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1EE95B23-0E31-410E-BC05-EEFE09DC1AE9}"/>
              </a:ext>
            </a:extLst>
          </p:cNvPr>
          <p:cNvSpPr>
            <a:spLocks noGrp="1"/>
          </p:cNvSpPr>
          <p:nvPr>
            <p:ph type="ctrTitle"/>
          </p:nvPr>
        </p:nvSpPr>
        <p:spPr>
          <a:xfrm>
            <a:off x="107504" y="188640"/>
            <a:ext cx="8928992" cy="6669360"/>
          </a:xfrm>
          <a:ln>
            <a:solidFill>
              <a:srgbClr val="0070C0"/>
            </a:solidFill>
          </a:ln>
          <a:effectLst>
            <a:glow rad="101600">
              <a:schemeClr val="accent1">
                <a:satMod val="175000"/>
                <a:alpha val="40000"/>
              </a:schemeClr>
            </a:glow>
          </a:effectLst>
        </p:spPr>
        <p:txBody>
          <a:bodyPr/>
          <a:lstStyle/>
          <a:p>
            <a:pPr>
              <a:defRPr/>
            </a:pPr>
            <a:r>
              <a:rPr lang="en-GB" dirty="0">
                <a:solidFill>
                  <a:srgbClr val="00B050"/>
                </a:solidFill>
                <a:effectLst>
                  <a:outerShdw blurRad="38100" dist="38100" dir="2700000" algn="tl">
                    <a:srgbClr val="000000">
                      <a:alpha val="43137"/>
                    </a:srgbClr>
                  </a:outerShdw>
                </a:effectLst>
                <a:latin typeface="Calibri Light" pitchFamily="34" charset="0"/>
              </a:rPr>
              <a:t>Thank you very much for coming along tonight.</a:t>
            </a:r>
            <a:br>
              <a:rPr lang="en-GB" dirty="0">
                <a:solidFill>
                  <a:srgbClr val="00B050"/>
                </a:solidFill>
                <a:effectLst>
                  <a:outerShdw blurRad="38100" dist="38100" dir="2700000" algn="tl">
                    <a:srgbClr val="000000">
                      <a:alpha val="43137"/>
                    </a:srgbClr>
                  </a:outerShdw>
                </a:effectLst>
                <a:latin typeface="Calibri Light" pitchFamily="34" charset="0"/>
              </a:rPr>
            </a:br>
            <a:br>
              <a:rPr lang="en-GB" dirty="0">
                <a:solidFill>
                  <a:srgbClr val="00B050"/>
                </a:solidFill>
                <a:effectLst>
                  <a:outerShdw blurRad="38100" dist="38100" dir="2700000" algn="tl">
                    <a:srgbClr val="000000">
                      <a:alpha val="43137"/>
                    </a:srgbClr>
                  </a:outerShdw>
                </a:effectLst>
                <a:latin typeface="Calibri Light" pitchFamily="34" charset="0"/>
              </a:rPr>
            </a:br>
            <a:r>
              <a:rPr lang="en-GB" dirty="0">
                <a:solidFill>
                  <a:srgbClr val="00B050"/>
                </a:solidFill>
                <a:effectLst>
                  <a:outerShdw blurRad="38100" dist="38100" dir="2700000" algn="tl">
                    <a:srgbClr val="000000">
                      <a:alpha val="43137"/>
                    </a:srgbClr>
                  </a:outerShdw>
                </a:effectLst>
                <a:latin typeface="Calibri Light" pitchFamily="34" charset="0"/>
              </a:rPr>
              <a:t>We look forward to seeing you again in August at our Hyndland Family event</a:t>
            </a:r>
            <a:br>
              <a:rPr lang="en-GB" dirty="0">
                <a:solidFill>
                  <a:schemeClr val="tx2"/>
                </a:solidFill>
                <a:latin typeface="Calibri Light" pitchFamily="34" charset="0"/>
              </a:rPr>
            </a:br>
            <a:br>
              <a:rPr lang="en-GB" dirty="0">
                <a:solidFill>
                  <a:schemeClr val="tx2"/>
                </a:solidFill>
                <a:latin typeface="Calibri Light" pitchFamily="34" charset="0"/>
              </a:rPr>
            </a:br>
            <a:br>
              <a:rPr lang="en-GB" dirty="0">
                <a:solidFill>
                  <a:schemeClr val="tx2"/>
                </a:solidFill>
                <a:latin typeface="Calibri Light" pitchFamily="34" charset="0"/>
              </a:rPr>
            </a:br>
            <a:endParaRPr lang="en-GB" dirty="0">
              <a:solidFill>
                <a:schemeClr val="tx2"/>
              </a:solidFill>
              <a:latin typeface="Calibri Light" pitchFamily="34" charset="0"/>
            </a:endParaRPr>
          </a:p>
        </p:txBody>
      </p:sp>
      <p:sp>
        <p:nvSpPr>
          <p:cNvPr id="3" name="TextBox 2">
            <a:extLst>
              <a:ext uri="{FF2B5EF4-FFF2-40B4-BE49-F238E27FC236}">
                <a16:creationId xmlns:a16="http://schemas.microsoft.com/office/drawing/2014/main" id="{E20C3001-BC99-49F5-A0B9-FEBBF4DC45BB}"/>
              </a:ext>
            </a:extLst>
          </p:cNvPr>
          <p:cNvSpPr txBox="1"/>
          <p:nvPr/>
        </p:nvSpPr>
        <p:spPr>
          <a:xfrm>
            <a:off x="107504" y="5661248"/>
            <a:ext cx="2736304" cy="1008112"/>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5D5E041B-09F2-45A0-B9B8-08977B1B138C}"/>
              </a:ext>
            </a:extLst>
          </p:cNvPr>
          <p:cNvPicPr/>
          <p:nvPr/>
        </p:nvPicPr>
        <p:blipFill>
          <a:blip r:embed="rId2"/>
          <a:stretch>
            <a:fillRect/>
          </a:stretch>
        </p:blipFill>
        <p:spPr>
          <a:xfrm>
            <a:off x="107504" y="6108192"/>
            <a:ext cx="6971096" cy="6554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876881C-7BA4-4C14-A17D-B27EF75DC188}"/>
              </a:ext>
            </a:extLst>
          </p:cNvPr>
          <p:cNvSpPr>
            <a:spLocks noGrp="1"/>
          </p:cNvSpPr>
          <p:nvPr>
            <p:ph type="title"/>
          </p:nvPr>
        </p:nvSpPr>
        <p:spPr>
          <a:xfrm>
            <a:off x="1314450" y="115888"/>
            <a:ext cx="6804025" cy="476250"/>
          </a:xfrm>
          <a:effectLst>
            <a:glow rad="63500">
              <a:srgbClr val="00B050">
                <a:alpha val="4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pPr>
              <a:defRPr/>
            </a:pPr>
            <a:r>
              <a:rPr lang="en-GB" sz="4000">
                <a:solidFill>
                  <a:srgbClr val="00B050"/>
                </a:solidFill>
              </a:rPr>
              <a:t>Our Senior Leadership Team</a:t>
            </a:r>
          </a:p>
        </p:txBody>
      </p:sp>
      <p:pic>
        <p:nvPicPr>
          <p:cNvPr id="6168" name="Picture 26" descr="4EA6F72F-C466-4914-90E2-975DCBC14B32">
            <a:extLst>
              <a:ext uri="{FF2B5EF4-FFF2-40B4-BE49-F238E27FC236}">
                <a16:creationId xmlns:a16="http://schemas.microsoft.com/office/drawing/2014/main" id="{69C3F901-632B-4D1A-BDC6-22843F7E09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990" r="12556" b="13654"/>
          <a:stretch>
            <a:fillRect/>
          </a:stretch>
        </p:blipFill>
        <p:spPr bwMode="auto">
          <a:xfrm>
            <a:off x="6808656" y="4660364"/>
            <a:ext cx="2072764" cy="2047875"/>
          </a:xfrm>
          <a:prstGeom prst="rect">
            <a:avLst/>
          </a:prstGeom>
          <a:noFill/>
          <a:ln w="9525">
            <a:solidFill>
              <a:srgbClr val="FF0000"/>
            </a:solidFill>
            <a:miter lim="800000"/>
            <a:headEnd/>
            <a:tailEnd/>
          </a:ln>
          <a:effectLst>
            <a:glow rad="63500">
              <a:schemeClr val="accent2">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9" name="Picture 27" descr="6B7C0365-693F-4A80-87F7-9971E48FA865">
            <a:extLst>
              <a:ext uri="{FF2B5EF4-FFF2-40B4-BE49-F238E27FC236}">
                <a16:creationId xmlns:a16="http://schemas.microsoft.com/office/drawing/2014/main" id="{BF50F2EA-F9F6-43BB-9018-2219A7A270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982" t="4230" r="11874" b="24329"/>
          <a:stretch>
            <a:fillRect/>
          </a:stretch>
        </p:blipFill>
        <p:spPr bwMode="auto">
          <a:xfrm>
            <a:off x="195106" y="4677014"/>
            <a:ext cx="1937749" cy="2065098"/>
          </a:xfrm>
          <a:prstGeom prst="rect">
            <a:avLst/>
          </a:prstGeom>
          <a:noFill/>
          <a:ln>
            <a:noFill/>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a:extLst>
              <a:ext uri="{FF2B5EF4-FFF2-40B4-BE49-F238E27FC236}">
                <a16:creationId xmlns:a16="http://schemas.microsoft.com/office/drawing/2014/main" id="{B9974B06-932A-4114-B0FE-47C767EDF837}"/>
              </a:ext>
            </a:extLst>
          </p:cNvPr>
          <p:cNvSpPr txBox="1">
            <a:spLocks noChangeArrowheads="1"/>
          </p:cNvSpPr>
          <p:nvPr/>
        </p:nvSpPr>
        <p:spPr bwMode="auto">
          <a:xfrm>
            <a:off x="6741182" y="3861048"/>
            <a:ext cx="2207713" cy="627183"/>
          </a:xfrm>
          <a:prstGeom prst="rect">
            <a:avLst/>
          </a:prstGeom>
          <a:solidFill>
            <a:srgbClr val="FFFFFF"/>
          </a:solidFill>
          <a:ln w="9525">
            <a:solidFill>
              <a:srgbClr val="FF0000"/>
            </a:solidFill>
            <a:miter lim="800000"/>
            <a:headEnd/>
            <a:tailEnd/>
          </a:ln>
          <a:effectLst>
            <a:glow rad="63500">
              <a:schemeClr val="accent2">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b="1" dirty="0">
                <a:effectLst/>
                <a:latin typeface="Comic Sans MS"/>
                <a:ea typeface="Calibri"/>
                <a:cs typeface="Arial"/>
              </a:rPr>
              <a:t>Ms Letford</a:t>
            </a:r>
            <a:r>
              <a:rPr lang="en-GB" sz="1500" b="1" dirty="0">
                <a:latin typeface="Comic Sans MS"/>
                <a:ea typeface="Calibri"/>
                <a:cs typeface="Arial"/>
              </a:rPr>
              <a:t>      </a:t>
            </a:r>
            <a:r>
              <a:rPr lang="en-GB" sz="1500" dirty="0">
                <a:effectLst/>
                <a:latin typeface="Comic Sans MS"/>
                <a:ea typeface="Calibri"/>
                <a:cs typeface="Arial"/>
              </a:rPr>
              <a:t>DHT Rannoch House</a:t>
            </a:r>
            <a:r>
              <a:rPr lang="en-GB" sz="1500" dirty="0">
                <a:latin typeface="Comic Sans MS"/>
                <a:ea typeface="Calibri"/>
                <a:cs typeface="Arial"/>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40B11C2D-326E-4D97-A598-CDB9F0D38CAF}"/>
              </a:ext>
            </a:extLst>
          </p:cNvPr>
          <p:cNvSpPr txBox="1">
            <a:spLocks noChangeArrowheads="1"/>
          </p:cNvSpPr>
          <p:nvPr/>
        </p:nvSpPr>
        <p:spPr bwMode="auto">
          <a:xfrm>
            <a:off x="4520689" y="3861048"/>
            <a:ext cx="2124075" cy="627183"/>
          </a:xfrm>
          <a:prstGeom prst="rect">
            <a:avLst/>
          </a:prstGeom>
          <a:solidFill>
            <a:srgbClr val="FFFFFF"/>
          </a:solidFill>
          <a:ln w="9525">
            <a:solidFill>
              <a:srgbClr val="00B0F0"/>
            </a:solidFill>
            <a:miter lim="800000"/>
            <a:headEnd/>
            <a:tailEnd/>
          </a:ln>
          <a:effectLst>
            <a:glow rad="63500">
              <a:schemeClr val="accent5">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b="1" dirty="0">
                <a:latin typeface="Comic Sans MS"/>
                <a:ea typeface="Calibri"/>
                <a:cs typeface="Arial"/>
              </a:rPr>
              <a:t>Ms Wilson </a:t>
            </a:r>
            <a:r>
              <a:rPr lang="en-GB" sz="1500" dirty="0">
                <a:effectLst/>
                <a:latin typeface="Comic Sans MS"/>
                <a:ea typeface="Calibri"/>
                <a:cs typeface="Arial"/>
              </a:rPr>
              <a:t>DHT Lomond House</a:t>
            </a:r>
            <a:r>
              <a:rPr lang="en-GB" sz="1500" dirty="0">
                <a:latin typeface="Comic Sans MS"/>
                <a:ea typeface="Calibri"/>
                <a:cs typeface="Arial"/>
              </a:rPr>
              <a:t>  </a:t>
            </a:r>
            <a:endParaRPr lang="en-GB" sz="1100" dirty="0">
              <a:effectLst/>
              <a:latin typeface="Calibri" panose="020F0502020204030204" pitchFamily="34" charset="0"/>
              <a:ea typeface="Calibri" panose="020F0502020204030204" pitchFamily="34" charset="0"/>
            </a:endParaRPr>
          </a:p>
        </p:txBody>
      </p:sp>
      <p:sp>
        <p:nvSpPr>
          <p:cNvPr id="14" name="Text Box 2">
            <a:extLst>
              <a:ext uri="{FF2B5EF4-FFF2-40B4-BE49-F238E27FC236}">
                <a16:creationId xmlns:a16="http://schemas.microsoft.com/office/drawing/2014/main" id="{6574BD0D-BBF6-42D0-AECB-BD3D3B3E2332}"/>
              </a:ext>
            </a:extLst>
          </p:cNvPr>
          <p:cNvSpPr txBox="1">
            <a:spLocks noChangeArrowheads="1"/>
          </p:cNvSpPr>
          <p:nvPr/>
        </p:nvSpPr>
        <p:spPr bwMode="auto">
          <a:xfrm>
            <a:off x="2362943" y="3864163"/>
            <a:ext cx="2097416" cy="648059"/>
          </a:xfrm>
          <a:prstGeom prst="rect">
            <a:avLst/>
          </a:prstGeom>
          <a:solidFill>
            <a:srgbClr val="FFFFFF"/>
          </a:solidFill>
          <a:ln w="9525">
            <a:solidFill>
              <a:srgbClr val="CC99FF"/>
            </a:solidFill>
            <a:miter lim="800000"/>
            <a:headEnd/>
            <a:tailEnd/>
          </a:ln>
          <a:effectLst>
            <a:glow rad="63500">
              <a:schemeClr val="accent4">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b="1" dirty="0">
                <a:latin typeface="Comic Sans MS"/>
                <a:ea typeface="Calibri"/>
                <a:cs typeface="Arial"/>
              </a:rPr>
              <a:t>Mrs Forrester  </a:t>
            </a:r>
            <a:r>
              <a:rPr lang="en-GB" sz="1500" dirty="0">
                <a:latin typeface="Comic Sans MS"/>
                <a:ea typeface="Calibri"/>
                <a:cs typeface="Arial"/>
              </a:rPr>
              <a:t>DHT</a:t>
            </a:r>
            <a:r>
              <a:rPr lang="en-GB" sz="1500" dirty="0">
                <a:effectLst/>
                <a:latin typeface="Comic Sans MS"/>
                <a:ea typeface="Calibri"/>
                <a:cs typeface="Arial"/>
              </a:rPr>
              <a:t> Katrine House</a:t>
            </a:r>
            <a:r>
              <a:rPr lang="en-GB" sz="1500" dirty="0">
                <a:latin typeface="Comic Sans MS"/>
                <a:ea typeface="Calibri"/>
                <a:cs typeface="Arial"/>
              </a:rPr>
              <a:t> </a:t>
            </a:r>
            <a:endParaRPr lang="en-GB" sz="1100" dirty="0">
              <a:effectLst/>
              <a:latin typeface="Calibri" panose="020F0502020204030204" pitchFamily="34" charset="0"/>
              <a:ea typeface="Calibri" panose="020F0502020204030204" pitchFamily="34" charset="0"/>
            </a:endParaRPr>
          </a:p>
        </p:txBody>
      </p:sp>
      <p:sp>
        <p:nvSpPr>
          <p:cNvPr id="15" name="Text Box 2">
            <a:extLst>
              <a:ext uri="{FF2B5EF4-FFF2-40B4-BE49-F238E27FC236}">
                <a16:creationId xmlns:a16="http://schemas.microsoft.com/office/drawing/2014/main" id="{A20E3B36-2241-4C82-B4F4-72EE0251D759}"/>
              </a:ext>
            </a:extLst>
          </p:cNvPr>
          <p:cNvSpPr txBox="1">
            <a:spLocks noChangeArrowheads="1"/>
          </p:cNvSpPr>
          <p:nvPr/>
        </p:nvSpPr>
        <p:spPr bwMode="auto">
          <a:xfrm>
            <a:off x="165371" y="3874601"/>
            <a:ext cx="2101154" cy="632460"/>
          </a:xfrm>
          <a:prstGeom prst="rect">
            <a:avLst/>
          </a:prstGeom>
          <a:solidFill>
            <a:srgbClr val="FFFFFF"/>
          </a:solidFill>
          <a:ln w="9525">
            <a:solidFill>
              <a:srgbClr val="92D050"/>
            </a:solidFill>
            <a:miter lim="800000"/>
            <a:headEnd/>
            <a:tailEnd/>
          </a:ln>
          <a:effectLst>
            <a:glow rad="63500">
              <a:schemeClr val="accent3">
                <a:satMod val="175000"/>
                <a:alpha val="40000"/>
              </a:schemeClr>
            </a:glow>
          </a:effectLst>
        </p:spPr>
        <p:txBody>
          <a:bodyPr rot="0" vert="horz" wrap="square" lIns="91440" tIns="45720" rIns="91440" bIns="45720" anchor="t" anchorCtr="0">
            <a:noAutofit/>
          </a:bodyPr>
          <a:lstStyle/>
          <a:p>
            <a:pPr algn="ctr">
              <a:spcAft>
                <a:spcPts val="800"/>
              </a:spcAft>
            </a:pPr>
            <a:r>
              <a:rPr lang="en-GB" sz="1500" b="1">
                <a:effectLst/>
                <a:latin typeface="Comic Sans MS" panose="030F0702030302020204" pitchFamily="66" charset="0"/>
                <a:ea typeface="Calibri" panose="020F0502020204030204" pitchFamily="34" charset="0"/>
                <a:cs typeface="Arial" panose="020B0604020202020204" pitchFamily="34" charset="0"/>
              </a:rPr>
              <a:t>Mrs </a:t>
            </a:r>
            <a:r>
              <a:rPr lang="en-GB" sz="1500" b="1">
                <a:latin typeface="Comic Sans MS" panose="030F0702030302020204" pitchFamily="66" charset="0"/>
                <a:ea typeface="Calibri" panose="020F0502020204030204" pitchFamily="34" charset="0"/>
              </a:rPr>
              <a:t>Hayes</a:t>
            </a:r>
          </a:p>
          <a:p>
            <a:pPr algn="ctr">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DHT Torridon House </a:t>
            </a:r>
            <a:endParaRPr lang="en-GB" sz="15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16" name="Text Box 2">
            <a:extLst>
              <a:ext uri="{FF2B5EF4-FFF2-40B4-BE49-F238E27FC236}">
                <a16:creationId xmlns:a16="http://schemas.microsoft.com/office/drawing/2014/main" id="{EADEE614-6776-40A4-BAD1-0D11C64CCBF3}"/>
              </a:ext>
            </a:extLst>
          </p:cNvPr>
          <p:cNvSpPr txBox="1">
            <a:spLocks noChangeArrowheads="1"/>
          </p:cNvSpPr>
          <p:nvPr/>
        </p:nvSpPr>
        <p:spPr bwMode="auto">
          <a:xfrm>
            <a:off x="897154" y="1484784"/>
            <a:ext cx="2419948" cy="936104"/>
          </a:xfrm>
          <a:prstGeom prst="rect">
            <a:avLst/>
          </a:prstGeom>
          <a:solidFill>
            <a:srgbClr val="FFFFFF"/>
          </a:solidFill>
          <a:ln w="9525">
            <a:solidFill>
              <a:schemeClr val="accent6">
                <a:lumMod val="75000"/>
              </a:schemeClr>
            </a:solidFill>
            <a:miter lim="800000"/>
            <a:headEnd/>
            <a:tailEnd/>
          </a:ln>
          <a:effectLst>
            <a:glow rad="63500">
              <a:schemeClr val="accent6">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600" b="1">
                <a:effectLst/>
                <a:latin typeface="Comic Sans MS" panose="030F0702030302020204" pitchFamily="66" charset="0"/>
                <a:ea typeface="Calibri" panose="020F0502020204030204" pitchFamily="34" charset="0"/>
                <a:cs typeface="Arial" panose="020B0604020202020204" pitchFamily="34" charset="0"/>
              </a:rPr>
              <a:t>Mrs Edgerton </a:t>
            </a:r>
          </a:p>
          <a:p>
            <a:pPr algn="ctr">
              <a:lnSpc>
                <a:spcPct val="107000"/>
              </a:lnSpc>
              <a:spcAft>
                <a:spcPts val="800"/>
              </a:spcAft>
            </a:pPr>
            <a:r>
              <a:rPr lang="en-GB" sz="1600" b="1">
                <a:latin typeface="Comic Sans MS" panose="030F0702030302020204" pitchFamily="66" charset="0"/>
                <a:ea typeface="Calibri" panose="020F0502020204030204" pitchFamily="34" charset="0"/>
              </a:rPr>
              <a:t>Head Teacher</a:t>
            </a:r>
            <a:endParaRPr lang="en-GB" sz="1600" b="1">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29C383E-CD52-49DC-B3DC-F316BCC9042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21905" y="933462"/>
            <a:ext cx="2322859" cy="2586261"/>
          </a:xfrm>
          <a:prstGeom prst="rect">
            <a:avLst/>
          </a:prstGeom>
          <a:noFill/>
          <a:ln>
            <a:solidFill>
              <a:srgbClr val="FFC000"/>
            </a:solidFill>
          </a:ln>
          <a:effectLst>
            <a:glow rad="139700">
              <a:schemeClr val="accent6">
                <a:satMod val="175000"/>
                <a:alpha val="40000"/>
              </a:schemeClr>
            </a:glow>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9C59087B-2675-992B-E49F-BCD09D4C52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7595" y="4660364"/>
            <a:ext cx="2072764" cy="2065098"/>
          </a:xfrm>
          <a:prstGeom prst="rect">
            <a:avLst/>
          </a:prstGeom>
        </p:spPr>
      </p:pic>
      <p:pic>
        <p:nvPicPr>
          <p:cNvPr id="6" name="Picture 5">
            <a:extLst>
              <a:ext uri="{FF2B5EF4-FFF2-40B4-BE49-F238E27FC236}">
                <a16:creationId xmlns:a16="http://schemas.microsoft.com/office/drawing/2014/main" id="{119BCE4C-7A06-CA91-A3F4-4A1737B41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125" y="4652039"/>
            <a:ext cx="2072764" cy="20817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1" name="TextBox 1">
            <a:extLst>
              <a:ext uri="{FF2B5EF4-FFF2-40B4-BE49-F238E27FC236}">
                <a16:creationId xmlns:a16="http://schemas.microsoft.com/office/drawing/2014/main" id="{904667D2-5035-4640-A937-572FAC44BCDC}"/>
              </a:ext>
            </a:extLst>
          </p:cNvPr>
          <p:cNvSpPr txBox="1">
            <a:spLocks noChangeArrowheads="1"/>
          </p:cNvSpPr>
          <p:nvPr/>
        </p:nvSpPr>
        <p:spPr bwMode="auto">
          <a:xfrm>
            <a:off x="1636243" y="235092"/>
            <a:ext cx="5599582" cy="522287"/>
          </a:xfrm>
          <a:prstGeom prst="rect">
            <a:avLst/>
          </a:prstGeom>
          <a:ln/>
          <a:effectLst>
            <a:glow rad="63500">
              <a:srgbClr val="00B050">
                <a:alpha val="40000"/>
              </a:srgb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en-GB" altLang="en-US" sz="2800">
                <a:solidFill>
                  <a:srgbClr val="00B050"/>
                </a:solidFill>
              </a:rPr>
              <a:t>Our Pastoral Care Team</a:t>
            </a:r>
          </a:p>
        </p:txBody>
      </p:sp>
      <p:pic>
        <p:nvPicPr>
          <p:cNvPr id="14" name="Picture 13">
            <a:extLst>
              <a:ext uri="{FF2B5EF4-FFF2-40B4-BE49-F238E27FC236}">
                <a16:creationId xmlns:a16="http://schemas.microsoft.com/office/drawing/2014/main" id="{127B7AD5-D455-4FD1-A60B-662D9ED9B2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5551" y="921270"/>
            <a:ext cx="1730232" cy="1941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 Box 2">
            <a:extLst>
              <a:ext uri="{FF2B5EF4-FFF2-40B4-BE49-F238E27FC236}">
                <a16:creationId xmlns:a16="http://schemas.microsoft.com/office/drawing/2014/main" id="{02D1EB4D-6402-44BB-88B7-A30D4C2D0A9B}"/>
              </a:ext>
            </a:extLst>
          </p:cNvPr>
          <p:cNvSpPr txBox="1">
            <a:spLocks noChangeArrowheads="1"/>
          </p:cNvSpPr>
          <p:nvPr/>
        </p:nvSpPr>
        <p:spPr bwMode="auto">
          <a:xfrm>
            <a:off x="1574330" y="2991295"/>
            <a:ext cx="2352675" cy="557454"/>
          </a:xfrm>
          <a:prstGeom prst="rect">
            <a:avLst/>
          </a:prstGeom>
          <a:solidFill>
            <a:srgbClr val="FFFFFF"/>
          </a:solidFill>
          <a:ln w="9525">
            <a:solidFill>
              <a:srgbClr val="FF0000"/>
            </a:solidFill>
            <a:miter lim="800000"/>
            <a:headEnd/>
            <a:tailEnd/>
          </a:ln>
          <a:effectLst>
            <a:glow rad="63500">
              <a:schemeClr val="accent2">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Mrs Mills            Rannoch House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17" name="Text Box 2">
            <a:extLst>
              <a:ext uri="{FF2B5EF4-FFF2-40B4-BE49-F238E27FC236}">
                <a16:creationId xmlns:a16="http://schemas.microsoft.com/office/drawing/2014/main" id="{892586CA-3414-4B8D-A032-97A33932D4F2}"/>
              </a:ext>
            </a:extLst>
          </p:cNvPr>
          <p:cNvSpPr txBox="1">
            <a:spLocks noChangeArrowheads="1"/>
          </p:cNvSpPr>
          <p:nvPr/>
        </p:nvSpPr>
        <p:spPr bwMode="auto">
          <a:xfrm>
            <a:off x="4951972" y="5984988"/>
            <a:ext cx="2409825" cy="600075"/>
          </a:xfrm>
          <a:prstGeom prst="rect">
            <a:avLst/>
          </a:prstGeom>
          <a:solidFill>
            <a:srgbClr val="FFFFFF"/>
          </a:solidFill>
          <a:ln w="9525">
            <a:solidFill>
              <a:srgbClr val="CC99FF"/>
            </a:solidFill>
            <a:miter lim="800000"/>
            <a:headEnd/>
            <a:tailEnd/>
          </a:ln>
          <a:effectLst>
            <a:glow rad="63500">
              <a:schemeClr val="accent4">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dirty="0">
                <a:effectLst/>
                <a:latin typeface="Comic Sans MS" panose="030F0702030302020204" pitchFamily="66" charset="0"/>
                <a:ea typeface="Calibri" panose="020F0502020204030204" pitchFamily="34" charset="0"/>
                <a:cs typeface="Arial" panose="020B0604020202020204" pitchFamily="34" charset="0"/>
              </a:rPr>
              <a:t>TBC </a:t>
            </a:r>
            <a:r>
              <a:rPr lang="en-GB" sz="1500" dirty="0">
                <a:latin typeface="Comic Sans MS" panose="030F0702030302020204" pitchFamily="66" charset="0"/>
                <a:ea typeface="Calibri" panose="020F0502020204030204" pitchFamily="34" charset="0"/>
              </a:rPr>
              <a:t>                      </a:t>
            </a:r>
            <a:r>
              <a:rPr lang="en-GB" sz="1500" dirty="0">
                <a:effectLst/>
                <a:latin typeface="Comic Sans MS" panose="030F0702030302020204" pitchFamily="66" charset="0"/>
                <a:ea typeface="Calibri" panose="020F0502020204030204" pitchFamily="34" charset="0"/>
                <a:cs typeface="Arial" panose="020B0604020202020204" pitchFamily="34" charset="0"/>
              </a:rPr>
              <a:t>Katrine House </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 Box 2">
            <a:extLst>
              <a:ext uri="{FF2B5EF4-FFF2-40B4-BE49-F238E27FC236}">
                <a16:creationId xmlns:a16="http://schemas.microsoft.com/office/drawing/2014/main" id="{684C8A07-598A-4DDF-B986-DDBE1A0E7F36}"/>
              </a:ext>
            </a:extLst>
          </p:cNvPr>
          <p:cNvSpPr txBox="1">
            <a:spLocks noChangeArrowheads="1"/>
          </p:cNvSpPr>
          <p:nvPr/>
        </p:nvSpPr>
        <p:spPr bwMode="auto">
          <a:xfrm>
            <a:off x="5094846" y="3006147"/>
            <a:ext cx="2124075" cy="570385"/>
          </a:xfrm>
          <a:prstGeom prst="rect">
            <a:avLst/>
          </a:prstGeom>
          <a:solidFill>
            <a:srgbClr val="FFFFFF"/>
          </a:solidFill>
          <a:ln w="9525">
            <a:solidFill>
              <a:srgbClr val="00B0F0"/>
            </a:solidFill>
            <a:miter lim="800000"/>
            <a:headEnd/>
            <a:tailEnd/>
          </a:ln>
          <a:effectLst>
            <a:glow rad="63500">
              <a:schemeClr val="accent5">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Ms Black          Lomond House  </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93DBA37-86AE-4CA7-A8D7-83CE4620B716}"/>
              </a:ext>
            </a:extLst>
          </p:cNvPr>
          <p:cNvSpPr txBox="1"/>
          <p:nvPr/>
        </p:nvSpPr>
        <p:spPr>
          <a:xfrm>
            <a:off x="107504" y="5661248"/>
            <a:ext cx="2409825" cy="1080120"/>
          </a:xfrm>
          <a:prstGeom prst="rect">
            <a:avLst/>
          </a:prstGeom>
          <a:solidFill>
            <a:schemeClr val="bg1"/>
          </a:solidFill>
        </p:spPr>
        <p:txBody>
          <a:bodyPr wrap="square" rtlCol="0">
            <a:spAutoFit/>
          </a:bodyPr>
          <a:lstStyle/>
          <a:p>
            <a:endParaRPr lang="en-GB"/>
          </a:p>
        </p:txBody>
      </p:sp>
      <p:pic>
        <p:nvPicPr>
          <p:cNvPr id="13" name="Picture 12">
            <a:extLst>
              <a:ext uri="{FF2B5EF4-FFF2-40B4-BE49-F238E27FC236}">
                <a16:creationId xmlns:a16="http://schemas.microsoft.com/office/drawing/2014/main" id="{74B112C5-A124-4CF8-BDA1-01212767C3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551" y="3659356"/>
            <a:ext cx="1808625" cy="214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Box 2">
            <a:extLst>
              <a:ext uri="{FF2B5EF4-FFF2-40B4-BE49-F238E27FC236}">
                <a16:creationId xmlns:a16="http://schemas.microsoft.com/office/drawing/2014/main" id="{B5D4636E-EDBC-4368-8086-23FA0165AAA4}"/>
              </a:ext>
            </a:extLst>
          </p:cNvPr>
          <p:cNvSpPr txBox="1">
            <a:spLocks noChangeArrowheads="1"/>
          </p:cNvSpPr>
          <p:nvPr/>
        </p:nvSpPr>
        <p:spPr bwMode="auto">
          <a:xfrm>
            <a:off x="1636243" y="5952603"/>
            <a:ext cx="2228850" cy="632460"/>
          </a:xfrm>
          <a:prstGeom prst="rect">
            <a:avLst/>
          </a:prstGeom>
          <a:solidFill>
            <a:srgbClr val="FFFFFF"/>
          </a:solidFill>
          <a:ln w="9525">
            <a:solidFill>
              <a:srgbClr val="92D050"/>
            </a:solidFill>
            <a:miter lim="800000"/>
            <a:headEnd/>
            <a:tailEnd/>
          </a:ln>
          <a:effectLst>
            <a:glow rad="63500">
              <a:schemeClr val="accent3">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500">
                <a:effectLst/>
                <a:latin typeface="Comic Sans MS" panose="030F0702030302020204" pitchFamily="66" charset="0"/>
                <a:ea typeface="Calibri" panose="020F0502020204030204" pitchFamily="34" charset="0"/>
                <a:cs typeface="Arial" panose="020B0604020202020204" pitchFamily="34" charset="0"/>
              </a:rPr>
              <a:t>Mr Carstairs    Torridon House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Arial" panose="020B0604020202020204" pitchFamily="34" charset="0"/>
              </a:rPr>
              <a:t> </a:t>
            </a:r>
          </a:p>
        </p:txBody>
      </p:sp>
      <p:pic>
        <p:nvPicPr>
          <p:cNvPr id="3" name="Picture 2" descr="Our Staff">
            <a:extLst>
              <a:ext uri="{FF2B5EF4-FFF2-40B4-BE49-F238E27FC236}">
                <a16:creationId xmlns:a16="http://schemas.microsoft.com/office/drawing/2014/main" id="{9FCA5A7B-A343-534A-8D7F-83EE6F9FDD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8909" y="3692452"/>
            <a:ext cx="1881184" cy="213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erson smiling in front of a poster&#10;&#10;AI-generated content may be incorrect.">
            <a:extLst>
              <a:ext uri="{FF2B5EF4-FFF2-40B4-BE49-F238E27FC236}">
                <a16:creationId xmlns:a16="http://schemas.microsoft.com/office/drawing/2014/main" id="{E77D242A-EA02-11D9-0BE2-E37F4567E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385" y="906989"/>
            <a:ext cx="1730232" cy="197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388A87-F3E1-443D-8CC9-E2B70FF7C66F}"/>
              </a:ext>
            </a:extLst>
          </p:cNvPr>
          <p:cNvSpPr txBox="1"/>
          <p:nvPr/>
        </p:nvSpPr>
        <p:spPr>
          <a:xfrm>
            <a:off x="0" y="1374674"/>
            <a:ext cx="8899800" cy="5170646"/>
          </a:xfrm>
          <a:prstGeom prst="rect">
            <a:avLst/>
          </a:prstGeom>
          <a:noFill/>
          <a:effectLst>
            <a:glow rad="63500">
              <a:schemeClr val="accent1">
                <a:satMod val="175000"/>
                <a:alpha val="40000"/>
              </a:schemeClr>
            </a:glow>
          </a:effectLst>
        </p:spPr>
        <p:txBody>
          <a:bodyPr wrap="square">
            <a:spAutoFit/>
          </a:bodyPr>
          <a:lstStyle/>
          <a:p>
            <a:pPr marL="457200" indent="-457200">
              <a:buFont typeface="Arial" panose="020B0604020202020204" pitchFamily="34" charset="0"/>
              <a:buChar char="•"/>
              <a:defRPr/>
            </a:pPr>
            <a:r>
              <a:rPr lang="en-GB" sz="2900" b="1" dirty="0">
                <a:solidFill>
                  <a:srgbClr val="0070C0"/>
                </a:solidFill>
                <a:latin typeface="Calibri Light" panose="020F0302020204030204" pitchFamily="34" charset="0"/>
                <a:cs typeface="Arial" charset="0"/>
              </a:rPr>
              <a:t>S1 Question Panels</a:t>
            </a:r>
            <a:r>
              <a:rPr lang="en-GB" sz="2900" dirty="0">
                <a:solidFill>
                  <a:srgbClr val="0070C0"/>
                </a:solidFill>
                <a:latin typeface="Calibri Light" panose="020F0302020204030204" pitchFamily="34" charset="0"/>
                <a:cs typeface="Arial" charset="0"/>
              </a:rPr>
              <a:t> with our four associated primaries</a:t>
            </a:r>
          </a:p>
          <a:p>
            <a:pPr>
              <a:defRPr/>
            </a:pPr>
            <a:r>
              <a:rPr lang="en-GB" sz="2900" dirty="0">
                <a:solidFill>
                  <a:srgbClr val="0070C0"/>
                </a:solidFill>
                <a:latin typeface="Calibri Light" panose="020F0302020204030204" pitchFamily="34" charset="0"/>
                <a:cs typeface="Arial" charset="0"/>
              </a:rPr>
              <a:t>       </a:t>
            </a:r>
            <a:endParaRPr lang="en-GB" sz="2900" b="1" dirty="0">
              <a:solidFill>
                <a:srgbClr val="0070C0"/>
              </a:solidFill>
              <a:latin typeface="Calibri Light" panose="020F0302020204030204" pitchFamily="34" charset="0"/>
              <a:cs typeface="Arial" charset="0"/>
            </a:endParaRPr>
          </a:p>
          <a:p>
            <a:pPr marL="457200" indent="-457200">
              <a:buFont typeface="Arial" panose="020B0604020202020204" pitchFamily="34" charset="0"/>
              <a:buChar char="•"/>
              <a:defRPr/>
            </a:pPr>
            <a:r>
              <a:rPr lang="en-GB" sz="2900" b="1" dirty="0">
                <a:solidFill>
                  <a:srgbClr val="0070C0"/>
                </a:solidFill>
                <a:latin typeface="Calibri Light" panose="020F0302020204030204" pitchFamily="34" charset="0"/>
                <a:cs typeface="Arial" charset="0"/>
              </a:rPr>
              <a:t>English teacher &amp; language ambassadors </a:t>
            </a:r>
          </a:p>
          <a:p>
            <a:pPr>
              <a:defRPr/>
            </a:pPr>
            <a:r>
              <a:rPr lang="en-GB" sz="2900" b="1" dirty="0">
                <a:solidFill>
                  <a:srgbClr val="0070C0"/>
                </a:solidFill>
                <a:latin typeface="Calibri Light" panose="020F0302020204030204" pitchFamily="34" charset="0"/>
                <a:cs typeface="Arial" charset="0"/>
              </a:rPr>
              <a:t>      visits to primaries</a:t>
            </a:r>
          </a:p>
          <a:p>
            <a:pPr>
              <a:defRPr/>
            </a:pPr>
            <a:endParaRPr lang="en-GB" sz="2900" b="1" dirty="0">
              <a:solidFill>
                <a:srgbClr val="0070C0"/>
              </a:solidFill>
              <a:latin typeface="Calibri Light" panose="020F0302020204030204" pitchFamily="34" charset="0"/>
              <a:cs typeface="Arial" charset="0"/>
            </a:endParaRPr>
          </a:p>
          <a:p>
            <a:pPr marL="457200" indent="-457200">
              <a:buFont typeface="Arial" panose="020B0604020202020204" pitchFamily="34" charset="0"/>
              <a:buChar char="•"/>
              <a:defRPr/>
            </a:pPr>
            <a:r>
              <a:rPr lang="en-GB" sz="2900" b="1" dirty="0">
                <a:solidFill>
                  <a:srgbClr val="0070C0"/>
                </a:solidFill>
                <a:latin typeface="Calibri Light" panose="020F0302020204030204" pitchFamily="34" charset="0"/>
                <a:cs typeface="Arial" charset="0"/>
              </a:rPr>
              <a:t>Enhanced Transition Visits for p7 pupils</a:t>
            </a:r>
          </a:p>
          <a:p>
            <a:pPr>
              <a:defRPr/>
            </a:pPr>
            <a:r>
              <a:rPr lang="en-GB" sz="2900" b="1" dirty="0">
                <a:solidFill>
                  <a:srgbClr val="0070C0"/>
                </a:solidFill>
                <a:latin typeface="Calibri Light" panose="020F0302020204030204" pitchFamily="34" charset="0"/>
                <a:cs typeface="Arial" charset="0"/>
              </a:rPr>
              <a:t>      and parents/carers </a:t>
            </a:r>
          </a:p>
          <a:p>
            <a:pPr>
              <a:defRPr/>
            </a:pPr>
            <a:endParaRPr lang="en-GB" sz="2900" dirty="0">
              <a:solidFill>
                <a:srgbClr val="0070C0"/>
              </a:solidFill>
              <a:latin typeface="Calibri Light" panose="020F0302020204030204" pitchFamily="34" charset="0"/>
              <a:cs typeface="Arial" charset="0"/>
            </a:endParaRPr>
          </a:p>
          <a:p>
            <a:pPr marL="457200" indent="-457200">
              <a:buFont typeface="Arial" panose="020B0604020202020204" pitchFamily="34" charset="0"/>
              <a:buChar char="•"/>
              <a:defRPr/>
            </a:pPr>
            <a:r>
              <a:rPr lang="en-GB" sz="2800" b="1" dirty="0">
                <a:solidFill>
                  <a:srgbClr val="0070C0"/>
                </a:solidFill>
                <a:latin typeface="Calibri Light" panose="020F0302020204030204" pitchFamily="34" charset="0"/>
                <a:cs typeface="Arial" charset="0"/>
              </a:rPr>
              <a:t>After School Visits for All</a:t>
            </a:r>
          </a:p>
          <a:p>
            <a:pPr>
              <a:defRPr/>
            </a:pPr>
            <a:endParaRPr lang="en-GB" sz="3000" dirty="0">
              <a:solidFill>
                <a:schemeClr val="tx2"/>
              </a:solidFill>
              <a:cs typeface="Arial" charset="0"/>
            </a:endParaRPr>
          </a:p>
          <a:p>
            <a:pPr marL="571500" indent="-571500">
              <a:buFont typeface="Arial" panose="020B0604020202020204" pitchFamily="34" charset="0"/>
              <a:buChar char="•"/>
              <a:defRPr/>
            </a:pPr>
            <a:endParaRPr lang="en-GB" sz="4000" dirty="0">
              <a:solidFill>
                <a:schemeClr val="tx2"/>
              </a:solidFill>
              <a:cs typeface="Arial" charset="0"/>
            </a:endParaRPr>
          </a:p>
        </p:txBody>
      </p:sp>
      <p:sp>
        <p:nvSpPr>
          <p:cNvPr id="9218" name="Title 1">
            <a:extLst>
              <a:ext uri="{FF2B5EF4-FFF2-40B4-BE49-F238E27FC236}">
                <a16:creationId xmlns:a16="http://schemas.microsoft.com/office/drawing/2014/main" id="{6783359B-70E7-4EAB-9F77-58D0C0AB5E88}"/>
              </a:ext>
            </a:extLst>
          </p:cNvPr>
          <p:cNvSpPr>
            <a:spLocks noGrp="1"/>
          </p:cNvSpPr>
          <p:nvPr>
            <p:ph type="title"/>
          </p:nvPr>
        </p:nvSpPr>
        <p:spPr>
          <a:xfrm>
            <a:off x="395288" y="260350"/>
            <a:ext cx="8569325" cy="6921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The Transition Journey so far…</a:t>
            </a:r>
          </a:p>
        </p:txBody>
      </p:sp>
      <p:pic>
        <p:nvPicPr>
          <p:cNvPr id="6" name="Picture 5">
            <a:extLst>
              <a:ext uri="{FF2B5EF4-FFF2-40B4-BE49-F238E27FC236}">
                <a16:creationId xmlns:a16="http://schemas.microsoft.com/office/drawing/2014/main" id="{F59C987E-F8DA-4430-B8A7-13D32373A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6637">
            <a:off x="7105291" y="2675136"/>
            <a:ext cx="1881487" cy="1412527"/>
          </a:xfrm>
          <a:prstGeom prst="rect">
            <a:avLst/>
          </a:prstGeom>
          <a:effectLst>
            <a:glow rad="63500">
              <a:srgbClr val="00B050">
                <a:alpha val="40000"/>
              </a:srgbClr>
            </a:glow>
          </a:effectLst>
        </p:spPr>
      </p:pic>
      <p:sp>
        <p:nvSpPr>
          <p:cNvPr id="2" name="TextBox 1">
            <a:extLst>
              <a:ext uri="{FF2B5EF4-FFF2-40B4-BE49-F238E27FC236}">
                <a16:creationId xmlns:a16="http://schemas.microsoft.com/office/drawing/2014/main" id="{1D866D76-7CE0-4983-9F35-2CF9C6D26406}"/>
              </a:ext>
            </a:extLst>
          </p:cNvPr>
          <p:cNvSpPr txBox="1"/>
          <p:nvPr/>
        </p:nvSpPr>
        <p:spPr>
          <a:xfrm>
            <a:off x="110308" y="5733256"/>
            <a:ext cx="2445468" cy="1029596"/>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C51598AB-EA60-4C3E-80EA-29F1B7CB2A95}"/>
              </a:ext>
            </a:extLst>
          </p:cNvPr>
          <p:cNvPicPr>
            <a:picLocks noChangeAspect="1"/>
          </p:cNvPicPr>
          <p:nvPr/>
        </p:nvPicPr>
        <p:blipFill>
          <a:blip r:embed="rId4"/>
          <a:stretch>
            <a:fillRect/>
          </a:stretch>
        </p:blipFill>
        <p:spPr>
          <a:xfrm rot="819995">
            <a:off x="4005672" y="5368883"/>
            <a:ext cx="1348555" cy="1430162"/>
          </a:xfrm>
          <a:prstGeom prst="rect">
            <a:avLst/>
          </a:prstGeom>
          <a:effectLst>
            <a:glow rad="101600">
              <a:schemeClr val="accent3">
                <a:satMod val="175000"/>
                <a:alpha val="40000"/>
              </a:schemeClr>
            </a:glow>
          </a:effectLst>
        </p:spPr>
      </p:pic>
      <p:pic>
        <p:nvPicPr>
          <p:cNvPr id="12" name="Picture 11">
            <a:extLst>
              <a:ext uri="{FF2B5EF4-FFF2-40B4-BE49-F238E27FC236}">
                <a16:creationId xmlns:a16="http://schemas.microsoft.com/office/drawing/2014/main" id="{873F3F2D-6C2A-42EF-AE5D-1792E48F6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10231">
            <a:off x="7076038" y="5093422"/>
            <a:ext cx="1825796" cy="1369347"/>
          </a:xfrm>
          <a:prstGeom prst="rect">
            <a:avLst/>
          </a:prstGeom>
          <a:effectLst>
            <a:glow rad="101600">
              <a:schemeClr val="accent3">
                <a:satMod val="175000"/>
                <a:alpha val="40000"/>
              </a:schemeClr>
            </a:glow>
          </a:effectLst>
        </p:spPr>
      </p:pic>
      <p:pic>
        <p:nvPicPr>
          <p:cNvPr id="1028" name="Picture 4" descr="Image preview">
            <a:extLst>
              <a:ext uri="{FF2B5EF4-FFF2-40B4-BE49-F238E27FC236}">
                <a16:creationId xmlns:a16="http://schemas.microsoft.com/office/drawing/2014/main" id="{1C70EED7-F0F2-4A76-AEF2-217B6EEA0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90453">
            <a:off x="5238953" y="4986157"/>
            <a:ext cx="1345643" cy="1794191"/>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6" name="AutoShape 6" descr="Image">
            <a:extLst>
              <a:ext uri="{FF2B5EF4-FFF2-40B4-BE49-F238E27FC236}">
                <a16:creationId xmlns:a16="http://schemas.microsoft.com/office/drawing/2014/main" id="{033AB5EE-E4A3-4248-B167-BA879A420FA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8" descr="Image">
            <a:extLst>
              <a:ext uri="{FF2B5EF4-FFF2-40B4-BE49-F238E27FC236}">
                <a16:creationId xmlns:a16="http://schemas.microsoft.com/office/drawing/2014/main" id="{B3508511-B8EE-411C-91C2-060A111D85E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Picture 17">
            <a:extLst>
              <a:ext uri="{FF2B5EF4-FFF2-40B4-BE49-F238E27FC236}">
                <a16:creationId xmlns:a16="http://schemas.microsoft.com/office/drawing/2014/main" id="{273B40C9-5181-48AD-8914-54FC99793D1A}"/>
              </a:ext>
            </a:extLst>
          </p:cNvPr>
          <p:cNvPicPr>
            <a:picLocks noChangeAspect="1"/>
          </p:cNvPicPr>
          <p:nvPr/>
        </p:nvPicPr>
        <p:blipFill>
          <a:blip r:embed="rId7"/>
          <a:stretch>
            <a:fillRect/>
          </a:stretch>
        </p:blipFill>
        <p:spPr>
          <a:xfrm rot="20629128">
            <a:off x="7808915" y="3924139"/>
            <a:ext cx="1100222" cy="1447951"/>
          </a:xfrm>
          <a:prstGeom prst="rect">
            <a:avLst/>
          </a:prstGeom>
          <a:ln>
            <a:solidFill>
              <a:srgbClr val="92D050"/>
            </a:solidFill>
          </a:ln>
          <a:effectLst>
            <a:glow rad="101600">
              <a:schemeClr val="accent1">
                <a:satMod val="175000"/>
                <a:alpha val="40000"/>
              </a:schemeClr>
            </a:glow>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62BBBBC-7981-4039-962A-524EC756F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5873">
            <a:off x="6310764" y="1955218"/>
            <a:ext cx="1706181" cy="1280916"/>
          </a:xfrm>
          <a:prstGeom prst="rect">
            <a:avLst/>
          </a:prstGeom>
          <a:effectLst>
            <a:glow rad="63500">
              <a:schemeClr val="accent1">
                <a:satMod val="175000"/>
                <a:alpha val="40000"/>
              </a:schemeClr>
            </a:glow>
          </a:effectLst>
        </p:spPr>
      </p:pic>
      <p:pic>
        <p:nvPicPr>
          <p:cNvPr id="15" name="Picture 14">
            <a:extLst>
              <a:ext uri="{FF2B5EF4-FFF2-40B4-BE49-F238E27FC236}">
                <a16:creationId xmlns:a16="http://schemas.microsoft.com/office/drawing/2014/main" id="{7BE78C29-28F0-4D49-9EC6-C594AD0453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47995">
            <a:off x="6011001" y="4081066"/>
            <a:ext cx="1658571" cy="1243928"/>
          </a:xfrm>
          <a:prstGeom prst="rect">
            <a:avLst/>
          </a:prstGeom>
          <a:effectLst>
            <a:glow rad="101600">
              <a:schemeClr val="accent3">
                <a:satMod val="175000"/>
                <a:alpha val="40000"/>
              </a:schemeClr>
            </a:glo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7F0F72A-5B26-4F21-8DD8-F91B7C657036}"/>
              </a:ext>
            </a:extLst>
          </p:cNvPr>
          <p:cNvSpPr>
            <a:spLocks noGrp="1"/>
          </p:cNvSpPr>
          <p:nvPr>
            <p:ph type="title"/>
          </p:nvPr>
        </p:nvSpPr>
        <p:spPr>
          <a:xfrm>
            <a:off x="250825" y="188913"/>
            <a:ext cx="8569325" cy="6921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The Journey still to come……</a:t>
            </a:r>
          </a:p>
        </p:txBody>
      </p:sp>
      <p:sp>
        <p:nvSpPr>
          <p:cNvPr id="4" name="TextBox 3">
            <a:extLst>
              <a:ext uri="{FF2B5EF4-FFF2-40B4-BE49-F238E27FC236}">
                <a16:creationId xmlns:a16="http://schemas.microsoft.com/office/drawing/2014/main" id="{1DF0E0E2-337F-4C8D-9B92-4C328F4ABCDC}"/>
              </a:ext>
            </a:extLst>
          </p:cNvPr>
          <p:cNvSpPr txBox="1"/>
          <p:nvPr/>
        </p:nvSpPr>
        <p:spPr>
          <a:xfrm>
            <a:off x="-811" y="1124744"/>
            <a:ext cx="9144000" cy="1538883"/>
          </a:xfrm>
          <a:prstGeom prst="rect">
            <a:avLst/>
          </a:prstGeom>
          <a:noFill/>
          <a:effectLst>
            <a:glow rad="101600">
              <a:srgbClr val="00B050">
                <a:alpha val="60000"/>
              </a:srgbClr>
            </a:glow>
          </a:effectLst>
        </p:spPr>
        <p:txBody>
          <a:bodyPr lIns="91440" tIns="45720" rIns="91440" bIns="45720" anchor="t">
            <a:spAutoFit/>
          </a:bodyPr>
          <a:lstStyle/>
          <a:p>
            <a:pPr marL="457200" indent="-457200">
              <a:buFont typeface="Arial" panose="020B0604020202020204" pitchFamily="34" charset="0"/>
              <a:buChar char="•"/>
              <a:defRPr/>
            </a:pPr>
            <a:r>
              <a:rPr lang="en-GB" sz="2400" b="1" dirty="0">
                <a:solidFill>
                  <a:srgbClr val="0070C0"/>
                </a:solidFill>
                <a:latin typeface="Calibri Light"/>
                <a:ea typeface="Calibri Light"/>
                <a:cs typeface="Arial"/>
              </a:rPr>
              <a:t>S1 Induction Days – 27</a:t>
            </a:r>
            <a:r>
              <a:rPr lang="en-GB" sz="2400" b="1" baseline="30000" dirty="0">
                <a:solidFill>
                  <a:srgbClr val="0070C0"/>
                </a:solidFill>
                <a:latin typeface="Calibri Light"/>
                <a:ea typeface="Calibri Light"/>
                <a:cs typeface="Arial"/>
              </a:rPr>
              <a:t>th</a:t>
            </a:r>
            <a:r>
              <a:rPr lang="en-GB" sz="2400" b="1" dirty="0">
                <a:solidFill>
                  <a:srgbClr val="0070C0"/>
                </a:solidFill>
                <a:latin typeface="Calibri Light"/>
                <a:ea typeface="Calibri Light"/>
                <a:cs typeface="Arial"/>
              </a:rPr>
              <a:t> , 28</a:t>
            </a:r>
            <a:r>
              <a:rPr lang="en-GB" sz="2400" b="1" baseline="30000" dirty="0">
                <a:solidFill>
                  <a:srgbClr val="0070C0"/>
                </a:solidFill>
                <a:latin typeface="Calibri Light"/>
                <a:ea typeface="Calibri Light"/>
                <a:cs typeface="Arial"/>
              </a:rPr>
              <a:t>th</a:t>
            </a:r>
            <a:r>
              <a:rPr lang="en-GB" sz="2400" b="1" dirty="0">
                <a:solidFill>
                  <a:srgbClr val="0070C0"/>
                </a:solidFill>
                <a:latin typeface="Calibri Light"/>
                <a:ea typeface="Calibri Light"/>
                <a:cs typeface="Arial"/>
              </a:rPr>
              <a:t> and 29</a:t>
            </a:r>
            <a:r>
              <a:rPr lang="en-GB" sz="2400" b="1" baseline="30000" dirty="0">
                <a:solidFill>
                  <a:srgbClr val="0070C0"/>
                </a:solidFill>
                <a:latin typeface="Calibri Light"/>
                <a:ea typeface="Calibri Light"/>
                <a:cs typeface="Arial"/>
              </a:rPr>
              <a:t>th</a:t>
            </a:r>
            <a:r>
              <a:rPr lang="en-GB" sz="2400" b="1" dirty="0">
                <a:solidFill>
                  <a:srgbClr val="0070C0"/>
                </a:solidFill>
                <a:latin typeface="Calibri Light"/>
                <a:ea typeface="Calibri Light"/>
                <a:cs typeface="Arial"/>
              </a:rPr>
              <a:t> May 2026 </a:t>
            </a:r>
            <a:endParaRPr lang="en-GB" sz="2400" b="1" dirty="0">
              <a:solidFill>
                <a:srgbClr val="0070C0"/>
              </a:solidFill>
              <a:latin typeface="Calibri Light" panose="020F0302020204030204" pitchFamily="34" charset="0"/>
              <a:cs typeface="Arial" charset="0"/>
            </a:endParaRPr>
          </a:p>
          <a:p>
            <a:pPr>
              <a:defRPr/>
            </a:pPr>
            <a:endParaRPr lang="en-GB" sz="3000" dirty="0">
              <a:solidFill>
                <a:schemeClr val="tx2"/>
              </a:solidFill>
              <a:cs typeface="Arial" charset="0"/>
            </a:endParaRPr>
          </a:p>
          <a:p>
            <a:pPr marL="571500" indent="-571500">
              <a:buFont typeface="Arial" panose="020B0604020202020204" pitchFamily="34" charset="0"/>
              <a:buChar char="•"/>
              <a:defRPr/>
            </a:pPr>
            <a:endParaRPr lang="en-GB" sz="4000" dirty="0">
              <a:solidFill>
                <a:schemeClr val="tx2"/>
              </a:solidFill>
              <a:cs typeface="Arial" charset="0"/>
            </a:endParaRPr>
          </a:p>
        </p:txBody>
      </p:sp>
      <p:sp>
        <p:nvSpPr>
          <p:cNvPr id="5" name="TextBox 4">
            <a:extLst>
              <a:ext uri="{FF2B5EF4-FFF2-40B4-BE49-F238E27FC236}">
                <a16:creationId xmlns:a16="http://schemas.microsoft.com/office/drawing/2014/main" id="{98A83401-4BA6-4921-A0DE-642E34E10E7B}"/>
              </a:ext>
            </a:extLst>
          </p:cNvPr>
          <p:cNvSpPr txBox="1"/>
          <p:nvPr/>
        </p:nvSpPr>
        <p:spPr>
          <a:xfrm>
            <a:off x="35496" y="5733256"/>
            <a:ext cx="2592288" cy="1008112"/>
          </a:xfrm>
          <a:prstGeom prst="rect">
            <a:avLst/>
          </a:prstGeom>
          <a:solidFill>
            <a:schemeClr val="bg1"/>
          </a:solidFill>
        </p:spPr>
        <p:txBody>
          <a:bodyPr wrap="square" rtlCol="0">
            <a:spAutoFit/>
          </a:bodyPr>
          <a:lstStyle/>
          <a:p>
            <a:endParaRPr lang="en-GB"/>
          </a:p>
        </p:txBody>
      </p:sp>
      <p:pic>
        <p:nvPicPr>
          <p:cNvPr id="7" name="Picture 6">
            <a:extLst>
              <a:ext uri="{FF2B5EF4-FFF2-40B4-BE49-F238E27FC236}">
                <a16:creationId xmlns:a16="http://schemas.microsoft.com/office/drawing/2014/main" id="{9975D126-9BAA-4E87-9B61-4264CF0BCAA4}"/>
              </a:ext>
            </a:extLst>
          </p:cNvPr>
          <p:cNvPicPr/>
          <p:nvPr/>
        </p:nvPicPr>
        <p:blipFill>
          <a:blip r:embed="rId2"/>
          <a:stretch>
            <a:fillRect/>
          </a:stretch>
        </p:blipFill>
        <p:spPr>
          <a:xfrm>
            <a:off x="0" y="6287008"/>
            <a:ext cx="5802019" cy="570992"/>
          </a:xfrm>
          <a:prstGeom prst="rect">
            <a:avLst/>
          </a:prstGeom>
        </p:spPr>
      </p:pic>
      <p:pic>
        <p:nvPicPr>
          <p:cNvPr id="3" name="Picture 2">
            <a:extLst>
              <a:ext uri="{FF2B5EF4-FFF2-40B4-BE49-F238E27FC236}">
                <a16:creationId xmlns:a16="http://schemas.microsoft.com/office/drawing/2014/main" id="{F897EC24-9C39-4C66-C2B8-B65F11B454F2}"/>
              </a:ext>
            </a:extLst>
          </p:cNvPr>
          <p:cNvPicPr>
            <a:picLocks noChangeAspect="1"/>
          </p:cNvPicPr>
          <p:nvPr/>
        </p:nvPicPr>
        <p:blipFill>
          <a:blip r:embed="rId3"/>
          <a:stretch>
            <a:fillRect/>
          </a:stretch>
        </p:blipFill>
        <p:spPr>
          <a:xfrm>
            <a:off x="159209" y="2147083"/>
            <a:ext cx="8823960" cy="28121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7F0F72A-5B26-4F21-8DD8-F91B7C657036}"/>
              </a:ext>
            </a:extLst>
          </p:cNvPr>
          <p:cNvSpPr>
            <a:spLocks noGrp="1"/>
          </p:cNvSpPr>
          <p:nvPr>
            <p:ph type="title"/>
          </p:nvPr>
        </p:nvSpPr>
        <p:spPr>
          <a:xfrm>
            <a:off x="250825" y="188913"/>
            <a:ext cx="8569325" cy="6921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The Journey still to come……</a:t>
            </a:r>
          </a:p>
        </p:txBody>
      </p:sp>
      <p:sp>
        <p:nvSpPr>
          <p:cNvPr id="4" name="TextBox 3">
            <a:extLst>
              <a:ext uri="{FF2B5EF4-FFF2-40B4-BE49-F238E27FC236}">
                <a16:creationId xmlns:a16="http://schemas.microsoft.com/office/drawing/2014/main" id="{1DF0E0E2-337F-4C8D-9B92-4C328F4ABCDC}"/>
              </a:ext>
            </a:extLst>
          </p:cNvPr>
          <p:cNvSpPr txBox="1"/>
          <p:nvPr/>
        </p:nvSpPr>
        <p:spPr>
          <a:xfrm>
            <a:off x="161764" y="744920"/>
            <a:ext cx="8820472" cy="5124480"/>
          </a:xfrm>
          <a:prstGeom prst="rect">
            <a:avLst/>
          </a:prstGeom>
          <a:noFill/>
          <a:effectLst>
            <a:glow rad="101600">
              <a:srgbClr val="00B050">
                <a:alpha val="60000"/>
              </a:srgbClr>
            </a:glow>
          </a:effectLst>
        </p:spPr>
        <p:txBody>
          <a:bodyPr wrap="square" lIns="91440" tIns="45720" rIns="91440" bIns="45720" anchor="t">
            <a:spAutoFit/>
          </a:bodyPr>
          <a:lstStyle/>
          <a:p>
            <a:pPr>
              <a:defRPr/>
            </a:pPr>
            <a:endParaRPr lang="en-GB" sz="2900" b="1" dirty="0">
              <a:solidFill>
                <a:srgbClr val="0070C0"/>
              </a:solidFill>
              <a:latin typeface="Calibri Light" panose="020F0302020204030204" pitchFamily="34" charset="0"/>
              <a:cs typeface="Arial" charset="0"/>
            </a:endParaRPr>
          </a:p>
          <a:p>
            <a:pPr marL="457200" indent="-457200">
              <a:buFont typeface="Arial" panose="020B0604020202020204" pitchFamily="34" charset="0"/>
              <a:buChar char="•"/>
              <a:defRPr/>
            </a:pPr>
            <a:r>
              <a:rPr lang="en-GB" sz="2900" b="1" dirty="0">
                <a:solidFill>
                  <a:srgbClr val="0070C0"/>
                </a:solidFill>
                <a:latin typeface="Calibri Light"/>
                <a:ea typeface="Calibri Light"/>
                <a:cs typeface="Arial"/>
              </a:rPr>
              <a:t>After School Taster Lessons </a:t>
            </a:r>
            <a:endParaRPr lang="en-GB" sz="2900" b="1" dirty="0">
              <a:solidFill>
                <a:srgbClr val="0070C0"/>
              </a:solidFill>
              <a:latin typeface="Calibri Light" panose="020F0302020204030204" pitchFamily="34" charset="0"/>
              <a:ea typeface="Calibri Light"/>
              <a:cs typeface="Arial" charset="0"/>
            </a:endParaRPr>
          </a:p>
          <a:p>
            <a:pPr>
              <a:defRPr/>
            </a:pPr>
            <a:r>
              <a:rPr lang="en-GB" sz="2900" dirty="0">
                <a:solidFill>
                  <a:srgbClr val="0070C0"/>
                </a:solidFill>
                <a:latin typeface="Calibri Light"/>
                <a:ea typeface="Calibri Light"/>
                <a:cs typeface="Arial"/>
              </a:rPr>
              <a:t>      </a:t>
            </a:r>
            <a:r>
              <a:rPr lang="en-GB" sz="2400" dirty="0">
                <a:solidFill>
                  <a:srgbClr val="0070C0"/>
                </a:solidFill>
                <a:latin typeface="Calibri Light"/>
                <a:ea typeface="Calibri Light"/>
                <a:cs typeface="Arial"/>
              </a:rPr>
              <a:t>- </a:t>
            </a:r>
            <a:r>
              <a:rPr lang="en-GB" sz="2400" i="1" dirty="0">
                <a:solidFill>
                  <a:srgbClr val="0070C0"/>
                </a:solidFill>
                <a:latin typeface="Calibri Light"/>
                <a:ea typeface="Calibri Light"/>
                <a:cs typeface="Arial"/>
              </a:rPr>
              <a:t>Microsoft form emailed 		</a:t>
            </a:r>
            <a:r>
              <a:rPr lang="en-GB" sz="2400" dirty="0">
                <a:solidFill>
                  <a:srgbClr val="0070C0"/>
                </a:solidFill>
                <a:latin typeface="Calibri Light"/>
                <a:ea typeface="Calibri Light"/>
                <a:cs typeface="Arial"/>
              </a:rPr>
              <a:t>            4</a:t>
            </a:r>
            <a:r>
              <a:rPr lang="en-GB" sz="2400" baseline="30000" dirty="0">
                <a:solidFill>
                  <a:srgbClr val="0070C0"/>
                </a:solidFill>
                <a:latin typeface="Calibri Light"/>
                <a:ea typeface="Calibri Light"/>
                <a:cs typeface="Arial"/>
              </a:rPr>
              <a:t>th</a:t>
            </a:r>
            <a:r>
              <a:rPr lang="en-GB" sz="2400" dirty="0">
                <a:solidFill>
                  <a:srgbClr val="0070C0"/>
                </a:solidFill>
                <a:latin typeface="Calibri Light"/>
                <a:ea typeface="Calibri Light"/>
                <a:cs typeface="Arial"/>
              </a:rPr>
              <a:t> and 11</a:t>
            </a:r>
            <a:r>
              <a:rPr lang="en-GB" sz="2400" baseline="30000" dirty="0">
                <a:solidFill>
                  <a:srgbClr val="0070C0"/>
                </a:solidFill>
                <a:latin typeface="Calibri Light"/>
                <a:ea typeface="Calibri Light"/>
                <a:cs typeface="Arial"/>
              </a:rPr>
              <a:t>th</a:t>
            </a:r>
            <a:r>
              <a:rPr lang="en-GB" sz="2400" dirty="0">
                <a:solidFill>
                  <a:srgbClr val="0070C0"/>
                </a:solidFill>
                <a:latin typeface="Calibri Light"/>
                <a:ea typeface="Calibri Light"/>
                <a:cs typeface="Arial"/>
              </a:rPr>
              <a:t> June 2026 </a:t>
            </a:r>
            <a:endParaRPr lang="en-GB" sz="2400" u="sng" dirty="0">
              <a:solidFill>
                <a:srgbClr val="0070C0"/>
              </a:solidFill>
              <a:latin typeface="Calibri Light"/>
              <a:ea typeface="Calibri Light"/>
              <a:cs typeface="Arial"/>
            </a:endParaRPr>
          </a:p>
          <a:p>
            <a:pPr>
              <a:defRPr/>
            </a:pPr>
            <a:endParaRPr lang="en-GB" sz="2400" u="sng" dirty="0">
              <a:solidFill>
                <a:srgbClr val="0070C0"/>
              </a:solidFill>
              <a:latin typeface="Calibri Light"/>
              <a:ea typeface="Calibri Light"/>
              <a:cs typeface="Arial"/>
            </a:endParaRPr>
          </a:p>
          <a:p>
            <a:pPr>
              <a:defRPr/>
            </a:pPr>
            <a:r>
              <a:rPr lang="en-GB" sz="2400" dirty="0">
                <a:solidFill>
                  <a:srgbClr val="0070C0"/>
                </a:solidFill>
                <a:latin typeface="Calibri Light"/>
                <a:ea typeface="Calibri Light"/>
                <a:cs typeface="Calibri Light"/>
              </a:rPr>
              <a:t>			                    	                                           </a:t>
            </a:r>
            <a:r>
              <a:rPr lang="en-GB" sz="2900" b="1" dirty="0">
                <a:solidFill>
                  <a:srgbClr val="0070C0"/>
                </a:solidFill>
                <a:latin typeface="Calibri Light"/>
                <a:ea typeface="Calibri Light"/>
                <a:cs typeface="Calibri Light"/>
              </a:rPr>
              <a:t> </a:t>
            </a:r>
            <a:endParaRPr lang="en-GB" sz="2900" b="1" dirty="0">
              <a:solidFill>
                <a:srgbClr val="0070C0"/>
              </a:solidFill>
              <a:latin typeface="Calibri Light" panose="020F0302020204030204" pitchFamily="34" charset="0"/>
              <a:ea typeface="Calibri Light"/>
              <a:cs typeface="Calibri Light" panose="020F0302020204030204" pitchFamily="34" charset="0"/>
            </a:endParaRPr>
          </a:p>
          <a:p>
            <a:pPr marL="457200" indent="-457200">
              <a:buFont typeface="Arial"/>
              <a:buChar char="•"/>
              <a:defRPr/>
            </a:pPr>
            <a:r>
              <a:rPr lang="en-GB" sz="2900" b="1" dirty="0">
                <a:solidFill>
                  <a:srgbClr val="0070C0"/>
                </a:solidFill>
                <a:latin typeface="Calibri Light"/>
                <a:ea typeface="Calibri Light"/>
                <a:cs typeface="Calibri Light"/>
              </a:rPr>
              <a:t> </a:t>
            </a:r>
            <a:r>
              <a:rPr lang="en-GB" sz="2900" b="1" i="1" dirty="0">
                <a:solidFill>
                  <a:srgbClr val="0070C0"/>
                </a:solidFill>
                <a:latin typeface="Calibri Light"/>
                <a:ea typeface="Calibri Light"/>
                <a:cs typeface="Calibri Light"/>
              </a:rPr>
              <a:t> </a:t>
            </a:r>
            <a:r>
              <a:rPr lang="en-GB" sz="2900" b="1" dirty="0">
                <a:solidFill>
                  <a:srgbClr val="0070C0"/>
                </a:solidFill>
                <a:latin typeface="Calibri Light"/>
                <a:ea typeface="Calibri Light"/>
                <a:cs typeface="Calibri Light"/>
              </a:rPr>
              <a:t>Summer Activities Programme </a:t>
            </a:r>
            <a:r>
              <a:rPr lang="en-GB" sz="2900" dirty="0">
                <a:solidFill>
                  <a:srgbClr val="0070C0"/>
                </a:solidFill>
                <a:latin typeface="Calibri Light"/>
                <a:ea typeface="Calibri Light"/>
                <a:cs typeface="Calibri Light"/>
              </a:rPr>
              <a:t>- </a:t>
            </a:r>
            <a:r>
              <a:rPr lang="en-GB" sz="2400" dirty="0">
                <a:solidFill>
                  <a:srgbClr val="0070C0"/>
                </a:solidFill>
                <a:latin typeface="Calibri Light"/>
                <a:ea typeface="Calibri Light"/>
                <a:cs typeface="Calibri Light"/>
              </a:rPr>
              <a:t>Jenny</a:t>
            </a:r>
            <a:r>
              <a:rPr lang="en-GB" sz="2900" i="1" dirty="0">
                <a:solidFill>
                  <a:srgbClr val="0070C0"/>
                </a:solidFill>
                <a:latin typeface="Calibri Light"/>
                <a:ea typeface="Calibri Light"/>
                <a:cs typeface="Calibri Light"/>
              </a:rPr>
              <a:t> </a:t>
            </a:r>
            <a:r>
              <a:rPr lang="en-GB" sz="2400" i="1" dirty="0">
                <a:solidFill>
                  <a:srgbClr val="0070C0"/>
                </a:solidFill>
                <a:latin typeface="Calibri Light"/>
                <a:ea typeface="Calibri Light"/>
                <a:cs typeface="Calibri Light"/>
              </a:rPr>
              <a:t>       </a:t>
            </a:r>
            <a:r>
              <a:rPr lang="en-GB" sz="2400" u="sng" dirty="0">
                <a:solidFill>
                  <a:srgbClr val="0070C0"/>
                </a:solidFill>
                <a:latin typeface="Calibri Light"/>
                <a:ea typeface="Calibri Light"/>
                <a:cs typeface="Calibri Light"/>
              </a:rPr>
              <a:t>July - August</a:t>
            </a:r>
          </a:p>
          <a:p>
            <a:pPr>
              <a:defRPr/>
            </a:pPr>
            <a:endParaRPr lang="en-GB" sz="3000"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endParaRPr>
          </a:p>
          <a:p>
            <a:pPr marL="571500" indent="-571500">
              <a:buFont typeface="Arial" panose="020B0604020202020204" pitchFamily="34" charset="0"/>
              <a:buChar char="•"/>
              <a:defRPr/>
            </a:pPr>
            <a:r>
              <a:rPr lang="en-GB" sz="2800" b="1" dirty="0">
                <a:solidFill>
                  <a:srgbClr val="0070C0"/>
                </a:solidFill>
                <a:latin typeface="Calibri Light"/>
                <a:ea typeface="Calibri Light"/>
                <a:cs typeface="Calibri Light"/>
              </a:rPr>
              <a:t>Meet the Hyndland Family </a:t>
            </a:r>
            <a:r>
              <a:rPr lang="en-GB" sz="2800" dirty="0">
                <a:solidFill>
                  <a:srgbClr val="0070C0"/>
                </a:solidFill>
                <a:latin typeface="Calibri Light"/>
                <a:ea typeface="Calibri Light"/>
                <a:cs typeface="Calibri Light"/>
              </a:rPr>
              <a:t>– </a:t>
            </a:r>
            <a:r>
              <a:rPr lang="en-GB" sz="2400" i="1" dirty="0">
                <a:solidFill>
                  <a:srgbClr val="0070C0"/>
                </a:solidFill>
                <a:latin typeface="Calibri Light"/>
                <a:ea typeface="Calibri Light"/>
                <a:cs typeface="Calibri Light"/>
              </a:rPr>
              <a:t>by house group       </a:t>
            </a:r>
            <a:r>
              <a:rPr lang="en-GB" sz="2400" u="sng" dirty="0">
                <a:solidFill>
                  <a:srgbClr val="0070C0"/>
                </a:solidFill>
                <a:latin typeface="Calibri Light"/>
                <a:ea typeface="Calibri Light"/>
                <a:cs typeface="Calibri Light"/>
              </a:rPr>
              <a:t>August</a:t>
            </a:r>
          </a:p>
          <a:p>
            <a:pPr>
              <a:defRPr/>
            </a:pPr>
            <a:endParaRPr lang="en-GB" sz="2400" u="sng" dirty="0">
              <a:solidFill>
                <a:srgbClr val="0070C0"/>
              </a:solidFill>
              <a:latin typeface="Calibri Light" panose="020F0302020204030204" pitchFamily="34" charset="0"/>
              <a:cs typeface="Calibri Light" panose="020F0302020204030204" pitchFamily="34" charset="0"/>
            </a:endParaRPr>
          </a:p>
          <a:p>
            <a:pPr marL="571500" indent="-571500">
              <a:buFont typeface="Arial" panose="020B0604020202020204" pitchFamily="34" charset="0"/>
              <a:buChar char="•"/>
              <a:defRPr/>
            </a:pPr>
            <a:r>
              <a:rPr lang="en-GB" sz="2800" b="1" dirty="0">
                <a:solidFill>
                  <a:srgbClr val="0070C0"/>
                </a:solidFill>
                <a:latin typeface="Calibri Light"/>
                <a:ea typeface="Calibri Light"/>
                <a:cs typeface="Calibri Light"/>
              </a:rPr>
              <a:t>Residential Trip to Lockerbie Manor            </a:t>
            </a:r>
            <a:r>
              <a:rPr lang="en-GB" sz="2400" u="sng" dirty="0">
                <a:solidFill>
                  <a:srgbClr val="0070C0"/>
                </a:solidFill>
                <a:latin typeface="Calibri Light"/>
                <a:ea typeface="Calibri Light"/>
                <a:cs typeface="Calibri Light"/>
              </a:rPr>
              <a:t>Wednesday 30</a:t>
            </a:r>
            <a:r>
              <a:rPr lang="en-GB" sz="2400" u="sng" baseline="30000" dirty="0">
                <a:solidFill>
                  <a:srgbClr val="0070C0"/>
                </a:solidFill>
                <a:latin typeface="Calibri Light"/>
                <a:ea typeface="Calibri Light"/>
                <a:cs typeface="Calibri Light"/>
              </a:rPr>
              <a:t>th</a:t>
            </a:r>
            <a:r>
              <a:rPr lang="en-GB" sz="2400" u="sng" dirty="0">
                <a:solidFill>
                  <a:srgbClr val="0070C0"/>
                </a:solidFill>
                <a:latin typeface="Calibri Light"/>
                <a:ea typeface="Calibri Light"/>
                <a:cs typeface="Calibri Light"/>
              </a:rPr>
              <a:t>       </a:t>
            </a:r>
            <a:r>
              <a:rPr lang="en-GB" sz="2400" dirty="0">
                <a:solidFill>
                  <a:srgbClr val="0070C0"/>
                </a:solidFill>
                <a:latin typeface="Calibri Light"/>
                <a:ea typeface="Calibri Light"/>
                <a:cs typeface="Calibri Light"/>
              </a:rPr>
              <a:t>					</a:t>
            </a:r>
            <a:r>
              <a:rPr lang="en-GB" sz="2400" u="sng" dirty="0">
                <a:solidFill>
                  <a:srgbClr val="0070C0"/>
                </a:solidFill>
                <a:latin typeface="Calibri Light"/>
                <a:ea typeface="Calibri Light"/>
                <a:cs typeface="Calibri Light"/>
              </a:rPr>
              <a:t>September to Friday 2</a:t>
            </a:r>
            <a:r>
              <a:rPr lang="en-GB" sz="2400" u="sng" baseline="30000" dirty="0">
                <a:solidFill>
                  <a:srgbClr val="0070C0"/>
                </a:solidFill>
                <a:latin typeface="Calibri Light"/>
                <a:ea typeface="Calibri Light"/>
                <a:cs typeface="Calibri Light"/>
              </a:rPr>
              <a:t>nd</a:t>
            </a:r>
            <a:r>
              <a:rPr lang="en-GB" sz="2400" u="sng" dirty="0">
                <a:solidFill>
                  <a:srgbClr val="0070C0"/>
                </a:solidFill>
                <a:latin typeface="Calibri Light"/>
                <a:ea typeface="Calibri Light"/>
                <a:cs typeface="Calibri Light"/>
              </a:rPr>
              <a:t> October </a:t>
            </a:r>
          </a:p>
          <a:p>
            <a:pPr>
              <a:defRPr/>
            </a:pPr>
            <a:endParaRPr lang="en-GB" sz="2400" u="sng" dirty="0">
              <a:solidFill>
                <a:srgbClr val="0070C0"/>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457E2373-C377-4E93-BDD5-68427FD36545}"/>
              </a:ext>
            </a:extLst>
          </p:cNvPr>
          <p:cNvSpPr txBox="1"/>
          <p:nvPr/>
        </p:nvSpPr>
        <p:spPr>
          <a:xfrm>
            <a:off x="0" y="5733256"/>
            <a:ext cx="2555776" cy="1124744"/>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2EFF3ECC-39D8-47C3-9CFD-DC6AD8E5C282}"/>
              </a:ext>
            </a:extLst>
          </p:cNvPr>
          <p:cNvPicPr/>
          <p:nvPr/>
        </p:nvPicPr>
        <p:blipFill>
          <a:blip r:embed="rId2"/>
          <a:stretch>
            <a:fillRect/>
          </a:stretch>
        </p:blipFill>
        <p:spPr>
          <a:xfrm>
            <a:off x="1" y="6381328"/>
            <a:ext cx="5724128" cy="476672"/>
          </a:xfrm>
          <a:prstGeom prst="rect">
            <a:avLst/>
          </a:prstGeom>
        </p:spPr>
      </p:pic>
    </p:spTree>
    <p:extLst>
      <p:ext uri="{BB962C8B-B14F-4D97-AF65-F5344CB8AC3E}">
        <p14:creationId xmlns:p14="http://schemas.microsoft.com/office/powerpoint/2010/main" val="106641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7F0F72A-5B26-4F21-8DD8-F91B7C657036}"/>
              </a:ext>
            </a:extLst>
          </p:cNvPr>
          <p:cNvSpPr>
            <a:spLocks noGrp="1"/>
          </p:cNvSpPr>
          <p:nvPr>
            <p:ph type="title"/>
          </p:nvPr>
        </p:nvSpPr>
        <p:spPr>
          <a:xfrm>
            <a:off x="250825" y="188913"/>
            <a:ext cx="8569325" cy="6921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GB" altLang="en-US" b="1">
                <a:solidFill>
                  <a:srgbClr val="00B050"/>
                </a:solidFill>
                <a:latin typeface="Calibri Light" panose="020F0302020204030204" pitchFamily="34" charset="0"/>
              </a:rPr>
              <a:t>S1 Residential Trip</a:t>
            </a:r>
          </a:p>
        </p:txBody>
      </p:sp>
      <p:sp>
        <p:nvSpPr>
          <p:cNvPr id="4" name="TextBox 3">
            <a:extLst>
              <a:ext uri="{FF2B5EF4-FFF2-40B4-BE49-F238E27FC236}">
                <a16:creationId xmlns:a16="http://schemas.microsoft.com/office/drawing/2014/main" id="{1DF0E0E2-337F-4C8D-9B92-4C328F4ABCDC}"/>
              </a:ext>
            </a:extLst>
          </p:cNvPr>
          <p:cNvSpPr txBox="1"/>
          <p:nvPr/>
        </p:nvSpPr>
        <p:spPr>
          <a:xfrm>
            <a:off x="225266" y="692696"/>
            <a:ext cx="8820472" cy="907941"/>
          </a:xfrm>
          <a:prstGeom prst="rect">
            <a:avLst/>
          </a:prstGeom>
          <a:noFill/>
          <a:effectLst>
            <a:glow rad="101600">
              <a:srgbClr val="00B050">
                <a:alpha val="60000"/>
              </a:srgbClr>
            </a:glow>
          </a:effectLst>
        </p:spPr>
        <p:txBody>
          <a:bodyPr wrap="square">
            <a:spAutoFit/>
          </a:bodyPr>
          <a:lstStyle/>
          <a:p>
            <a:pPr>
              <a:defRPr/>
            </a:pPr>
            <a:endParaRPr lang="en-GB" sz="2900" b="1">
              <a:solidFill>
                <a:srgbClr val="0070C0"/>
              </a:solidFill>
              <a:latin typeface="Calibri Light" panose="020F0302020204030204" pitchFamily="34" charset="0"/>
              <a:cs typeface="Arial" charset="0"/>
            </a:endParaRPr>
          </a:p>
          <a:p>
            <a:pPr>
              <a:defRPr/>
            </a:pPr>
            <a:endParaRPr lang="en-GB" sz="2400" u="sng">
              <a:solidFill>
                <a:srgbClr val="0070C0"/>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457E2373-C377-4E93-BDD5-68427FD36545}"/>
              </a:ext>
            </a:extLst>
          </p:cNvPr>
          <p:cNvSpPr txBox="1"/>
          <p:nvPr/>
        </p:nvSpPr>
        <p:spPr>
          <a:xfrm>
            <a:off x="0" y="5733256"/>
            <a:ext cx="2555776" cy="1124744"/>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2EFF3ECC-39D8-47C3-9CFD-DC6AD8E5C282}"/>
              </a:ext>
            </a:extLst>
          </p:cNvPr>
          <p:cNvPicPr/>
          <p:nvPr/>
        </p:nvPicPr>
        <p:blipFill>
          <a:blip r:embed="rId2"/>
          <a:stretch>
            <a:fillRect/>
          </a:stretch>
        </p:blipFill>
        <p:spPr>
          <a:xfrm>
            <a:off x="1" y="6329136"/>
            <a:ext cx="5724128" cy="476672"/>
          </a:xfrm>
          <a:prstGeom prst="rect">
            <a:avLst/>
          </a:prstGeom>
        </p:spPr>
      </p:pic>
      <p:sp>
        <p:nvSpPr>
          <p:cNvPr id="3" name="TextBox 2">
            <a:extLst>
              <a:ext uri="{FF2B5EF4-FFF2-40B4-BE49-F238E27FC236}">
                <a16:creationId xmlns:a16="http://schemas.microsoft.com/office/drawing/2014/main" id="{3126F546-D16A-445D-ABD6-BC0D7E5DE8AA}"/>
              </a:ext>
            </a:extLst>
          </p:cNvPr>
          <p:cNvSpPr txBox="1"/>
          <p:nvPr/>
        </p:nvSpPr>
        <p:spPr>
          <a:xfrm>
            <a:off x="282020" y="1061678"/>
            <a:ext cx="8569325" cy="590931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3 day/2 night trip to Lockerbie Manor</a:t>
            </a:r>
          </a:p>
          <a:p>
            <a:pPr marL="285750" indent="-285750">
              <a:buFont typeface="Arial" panose="020B0604020202020204" pitchFamily="34" charset="0"/>
              <a:buChar char="•"/>
            </a:pPr>
            <a:endParaRPr lang="en-GB" sz="2400" dirty="0">
              <a:solidFill>
                <a:srgbClr val="0070C0"/>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Obstacle courses, kayaking, climbing wall, raft building, archery</a:t>
            </a:r>
            <a:endParaRPr lang="en-GB" sz="2400" dirty="0">
              <a:solidFill>
                <a:srgbClr val="0070C0"/>
              </a:solidFill>
              <a:latin typeface="Calibri Light" panose="020F0302020204030204" pitchFamily="34" charset="0"/>
              <a:ea typeface="Calibri Light"/>
              <a:cs typeface="Calibri Light" panose="020F0302020204030204" pitchFamily="34" charset="0"/>
            </a:endParaRPr>
          </a:p>
          <a:p>
            <a:endParaRPr lang="en-GB" sz="2400" dirty="0">
              <a:solidFill>
                <a:srgbClr val="0070C0"/>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Building relationships, teamwork skills</a:t>
            </a:r>
            <a:endParaRPr lang="en-GB" sz="2400" dirty="0">
              <a:solidFill>
                <a:srgbClr val="0070C0"/>
              </a:solidFill>
              <a:latin typeface="Calibri Light" panose="020F0302020204030204" pitchFamily="34" charset="0"/>
              <a:ea typeface="Calibri Light"/>
              <a:cs typeface="Calibri Light" panose="020F0302020204030204" pitchFamily="34" charset="0"/>
            </a:endParaRPr>
          </a:p>
          <a:p>
            <a:pPr marL="285750" indent="-285750">
              <a:buFont typeface="Arial" panose="020B0604020202020204" pitchFamily="34" charset="0"/>
              <a:buChar char="•"/>
            </a:pPr>
            <a:endParaRPr lang="en-GB" sz="2400" dirty="0">
              <a:solidFill>
                <a:srgbClr val="0070C0"/>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Cost – £237 </a:t>
            </a:r>
          </a:p>
          <a:p>
            <a:endParaRPr lang="en-GB" sz="2400" dirty="0">
              <a:solidFill>
                <a:srgbClr val="0070C0"/>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Finance should not be a barrier – school can support </a:t>
            </a:r>
            <a:r>
              <a:rPr lang="en-GB" dirty="0">
                <a:solidFill>
                  <a:srgbClr val="0070C0"/>
                </a:solidFill>
                <a:latin typeface="Calibri Light"/>
                <a:ea typeface="Calibri Light"/>
                <a:cs typeface="Calibri Light"/>
              </a:rPr>
              <a:t>(</a:t>
            </a:r>
            <a:r>
              <a:rPr lang="en-GB" dirty="0" err="1">
                <a:solidFill>
                  <a:srgbClr val="0070C0"/>
                </a:solidFill>
                <a:latin typeface="Calibri Light"/>
                <a:ea typeface="Calibri Light"/>
                <a:cs typeface="Calibri Light"/>
              </a:rPr>
              <a:t>microsoft</a:t>
            </a:r>
            <a:r>
              <a:rPr lang="en-GB" dirty="0">
                <a:solidFill>
                  <a:srgbClr val="0070C0"/>
                </a:solidFill>
                <a:latin typeface="Calibri Light"/>
                <a:ea typeface="Calibri Light"/>
                <a:cs typeface="Calibri Light"/>
              </a:rPr>
              <a:t> form)</a:t>
            </a:r>
            <a:endParaRPr lang="en-GB" dirty="0">
              <a:solidFill>
                <a:srgbClr val="0070C0"/>
              </a:solidFill>
              <a:latin typeface="Calibri Light" panose="020F0302020204030204" pitchFamily="34" charset="0"/>
              <a:ea typeface="Calibri Light"/>
              <a:cs typeface="Calibri Light" panose="020F0302020204030204" pitchFamily="34" charset="0"/>
            </a:endParaRPr>
          </a:p>
          <a:p>
            <a:pPr marL="285750" indent="-285750">
              <a:buFont typeface="Arial" panose="020B0604020202020204" pitchFamily="34" charset="0"/>
              <a:buChar char="•"/>
            </a:pPr>
            <a:endParaRPr lang="en-GB" sz="2400" dirty="0">
              <a:solidFill>
                <a:srgbClr val="0070C0"/>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Deposit of £50 by Monday 1st June </a:t>
            </a:r>
            <a:r>
              <a:rPr lang="en-GB" sz="2000" dirty="0">
                <a:solidFill>
                  <a:srgbClr val="0070C0"/>
                </a:solidFill>
                <a:latin typeface="Calibri Light"/>
                <a:ea typeface="Calibri Light"/>
                <a:cs typeface="Calibri Light"/>
              </a:rPr>
              <a:t>(cash to school office/ gym tonight)</a:t>
            </a:r>
          </a:p>
          <a:p>
            <a:endParaRPr lang="en-GB" sz="2400" dirty="0">
              <a:solidFill>
                <a:srgbClr val="0070C0"/>
              </a:solidFill>
              <a:latin typeface="Calibri Light"/>
              <a:ea typeface="Calibri Light"/>
              <a:cs typeface="Calibri Light"/>
            </a:endParaRPr>
          </a:p>
          <a:p>
            <a:pPr marL="285750" indent="-285750">
              <a:buFont typeface="Arial" panose="020B0604020202020204" pitchFamily="34" charset="0"/>
              <a:buChar char="•"/>
            </a:pPr>
            <a:r>
              <a:rPr lang="en-GB" sz="2400" dirty="0">
                <a:solidFill>
                  <a:srgbClr val="0070C0"/>
                </a:solidFill>
                <a:latin typeface="Calibri Light"/>
                <a:ea typeface="Calibri Light"/>
                <a:cs typeface="Calibri Light"/>
              </a:rPr>
              <a:t>Information Evening – Thursday 10</a:t>
            </a:r>
            <a:r>
              <a:rPr lang="en-GB" sz="2400" baseline="30000" dirty="0">
                <a:solidFill>
                  <a:srgbClr val="0070C0"/>
                </a:solidFill>
                <a:latin typeface="Calibri Light"/>
                <a:ea typeface="Calibri Light"/>
                <a:cs typeface="Calibri Light"/>
              </a:rPr>
              <a:t>th</a:t>
            </a:r>
            <a:r>
              <a:rPr lang="en-GB" sz="2400" dirty="0">
                <a:solidFill>
                  <a:srgbClr val="0070C0"/>
                </a:solidFill>
                <a:latin typeface="Calibri Light"/>
                <a:ea typeface="Calibri Light"/>
                <a:cs typeface="Calibri Light"/>
              </a:rPr>
              <a:t> September 4pm</a:t>
            </a:r>
            <a:endParaRPr lang="en-GB" sz="2400" dirty="0">
              <a:solidFill>
                <a:srgbClr val="0070C0"/>
              </a:solidFill>
              <a:latin typeface="Calibri Light" panose="020F0302020204030204" pitchFamily="34" charset="0"/>
              <a:ea typeface="Calibri Light"/>
              <a:cs typeface="Calibri Light" panose="020F0302020204030204" pitchFamily="34" charset="0"/>
            </a:endParaRPr>
          </a:p>
          <a:p>
            <a:endParaRPr lang="en-GB" sz="2400" dirty="0">
              <a:solidFill>
                <a:srgbClr val="0070C0"/>
              </a:solidFill>
              <a:latin typeface="Calibri Light" panose="020F0302020204030204" pitchFamily="34" charset="0"/>
              <a:cs typeface="Calibri Light" panose="020F0302020204030204" pitchFamily="34" charset="0"/>
            </a:endParaRPr>
          </a:p>
          <a:p>
            <a:endParaRPr lang="en-GB"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GB" dirty="0">
              <a:ea typeface="Verdana" panose="020B0604030504040204" pitchFamily="34" charset="0"/>
            </a:endParaRPr>
          </a:p>
        </p:txBody>
      </p:sp>
      <p:pic>
        <p:nvPicPr>
          <p:cNvPr id="6" name="Picture 5" descr="A group of people shooting bows and arrows in a field&#10;&#10;Description automatically generated">
            <a:extLst>
              <a:ext uri="{FF2B5EF4-FFF2-40B4-BE49-F238E27FC236}">
                <a16:creationId xmlns:a16="http://schemas.microsoft.com/office/drawing/2014/main" id="{3EBF0780-8404-386A-2880-7CDD38CD7E55}"/>
              </a:ext>
            </a:extLst>
          </p:cNvPr>
          <p:cNvPicPr>
            <a:picLocks noChangeAspect="1"/>
          </p:cNvPicPr>
          <p:nvPr/>
        </p:nvPicPr>
        <p:blipFill>
          <a:blip r:embed="rId3"/>
          <a:stretch>
            <a:fillRect/>
          </a:stretch>
        </p:blipFill>
        <p:spPr>
          <a:xfrm>
            <a:off x="7160713" y="2370974"/>
            <a:ext cx="1889343" cy="1416684"/>
          </a:xfrm>
          <a:prstGeom prst="rect">
            <a:avLst/>
          </a:prstGeom>
        </p:spPr>
      </p:pic>
      <p:pic>
        <p:nvPicPr>
          <p:cNvPr id="7" name="Picture 6" descr="A group of people in canoes on a lake&#10;&#10;Description automatically generated">
            <a:extLst>
              <a:ext uri="{FF2B5EF4-FFF2-40B4-BE49-F238E27FC236}">
                <a16:creationId xmlns:a16="http://schemas.microsoft.com/office/drawing/2014/main" id="{462A52B7-937D-9BF9-197D-052482C51A16}"/>
              </a:ext>
            </a:extLst>
          </p:cNvPr>
          <p:cNvPicPr>
            <a:picLocks noChangeAspect="1"/>
          </p:cNvPicPr>
          <p:nvPr/>
        </p:nvPicPr>
        <p:blipFill>
          <a:blip r:embed="rId4"/>
          <a:stretch>
            <a:fillRect/>
          </a:stretch>
        </p:blipFill>
        <p:spPr>
          <a:xfrm>
            <a:off x="7355929" y="5404103"/>
            <a:ext cx="1689809" cy="1264983"/>
          </a:xfrm>
          <a:prstGeom prst="rect">
            <a:avLst/>
          </a:prstGeom>
        </p:spPr>
      </p:pic>
      <p:pic>
        <p:nvPicPr>
          <p:cNvPr id="8" name="Picture 7" descr="A group of people climbing a rock wall&#10;&#10;Description automatically generated">
            <a:extLst>
              <a:ext uri="{FF2B5EF4-FFF2-40B4-BE49-F238E27FC236}">
                <a16:creationId xmlns:a16="http://schemas.microsoft.com/office/drawing/2014/main" id="{8224F7B8-2273-C8BF-0AF1-F6B3FE18919B}"/>
              </a:ext>
            </a:extLst>
          </p:cNvPr>
          <p:cNvPicPr>
            <a:picLocks noChangeAspect="1"/>
          </p:cNvPicPr>
          <p:nvPr/>
        </p:nvPicPr>
        <p:blipFill>
          <a:blip r:embed="rId5"/>
          <a:stretch>
            <a:fillRect/>
          </a:stretch>
        </p:blipFill>
        <p:spPr>
          <a:xfrm>
            <a:off x="5721017" y="2196230"/>
            <a:ext cx="1282325" cy="1766172"/>
          </a:xfrm>
          <a:prstGeom prst="rect">
            <a:avLst/>
          </a:prstGeom>
        </p:spPr>
      </p:pic>
    </p:spTree>
    <p:extLst>
      <p:ext uri="{BB962C8B-B14F-4D97-AF65-F5344CB8AC3E}">
        <p14:creationId xmlns:p14="http://schemas.microsoft.com/office/powerpoint/2010/main" val="180287550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A9A1AB712F784CB3FB9043EB211AA0" ma:contentTypeVersion="23" ma:contentTypeDescription="Create a new document." ma:contentTypeScope="" ma:versionID="b81eecc7c498b9820010aeb5417d0153">
  <xsd:schema xmlns:xsd="http://www.w3.org/2001/XMLSchema" xmlns:xs="http://www.w3.org/2001/XMLSchema" xmlns:p="http://schemas.microsoft.com/office/2006/metadata/properties" xmlns:ns2="f7508a53-73bc-480c-abee-66998d4dcab4" xmlns:ns3="245c4ddd-4657-4a1d-8244-61085291865a" xmlns:ns4="deb50c8a-ce2c-4095-aeae-e3b95cce91b1" targetNamespace="http://schemas.microsoft.com/office/2006/metadata/properties" ma:root="true" ma:fieldsID="1f047cc4d1c57eb97ecffd555acdc00b" ns2:_="" ns3:_="" ns4:_="">
    <xsd:import namespace="f7508a53-73bc-480c-abee-66998d4dcab4"/>
    <xsd:import namespace="245c4ddd-4657-4a1d-8244-61085291865a"/>
    <xsd:import namespace="deb50c8a-ce2c-4095-aeae-e3b95cce91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HiddenIsFolder" minOccurs="0"/>
                <xsd:element ref="ns2:hiddenFolderPath"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08a53-73bc-480c-abee-66998d4dca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HiddenIsFolder" ma:index="24" nillable="true" ma:displayName="HiddenIsFolder" ma:default="No" ma:hidden="true" ma:internalName="HiddenIsFolder" ma:readOnly="false">
      <xsd:simpleType>
        <xsd:restriction base="dms:Text">
          <xsd:maxLength value="255"/>
        </xsd:restriction>
      </xsd:simpleType>
    </xsd:element>
    <xsd:element name="hiddenFolderPath" ma:index="25" nillable="true" ma:displayName="hiddenFolderPath" ma:default="Shared Documents/" ma:hidden="true" ma:internalName="hiddenFolderPath" ma:readOnly="false">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c4ddd-4657-4a1d-8244-6108529186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b50c8a-ce2c-4095-aeae-e3b95cce91b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3c2d03d-1cca-4fb5-879e-a687e19590ac}" ma:internalName="TaxCatchAll" ma:showField="CatchAllData" ma:web="245c4ddd-4657-4a1d-8244-6108529186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508a53-73bc-480c-abee-66998d4dcab4">
      <Terms xmlns="http://schemas.microsoft.com/office/infopath/2007/PartnerControls"/>
    </lcf76f155ced4ddcb4097134ff3c332f>
    <HiddenIsFolder xmlns="f7508a53-73bc-480c-abee-66998d4dcab4">No</HiddenIsFolder>
    <hiddenFolderPath xmlns="f7508a53-73bc-480c-abee-66998d4dcab4">Shared Documents/</hiddenFolderPath>
    <TaxCatchAll xmlns="deb50c8a-ce2c-4095-aeae-e3b95cce91b1" xsi:nil="true"/>
    <SharedWithUsers xmlns="245c4ddd-4657-4a1d-8244-61085291865a">
      <UserInfo>
        <DisplayName>Mr Squire</DisplayName>
        <AccountId>1591</AccountId>
        <AccountType/>
      </UserInfo>
      <UserInfo>
        <DisplayName>Jenny Wainwright</DisplayName>
        <AccountId>3085</AccountId>
        <AccountType/>
      </UserInfo>
      <UserInfo>
        <DisplayName>Ms Letford</DisplayName>
        <AccountId>2518</AccountId>
        <AccountType/>
      </UserInfo>
      <UserInfo>
        <DisplayName>Miss McFarlane</DisplayName>
        <AccountId>1475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DFD60D-39EC-4004-94A0-B7C5591BFEF0}">
  <ds:schemaRefs>
    <ds:schemaRef ds:uri="245c4ddd-4657-4a1d-8244-61085291865a"/>
    <ds:schemaRef ds:uri="deb50c8a-ce2c-4095-aeae-e3b95cce91b1"/>
    <ds:schemaRef ds:uri="f7508a53-73bc-480c-abee-66998d4dca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9C2FF0-31B0-441C-85D5-0E515D691059}">
  <ds:schemaRefs>
    <ds:schemaRef ds:uri="http://purl.org/dc/terms/"/>
    <ds:schemaRef ds:uri="deb50c8a-ce2c-4095-aeae-e3b95cce91b1"/>
    <ds:schemaRef ds:uri="245c4ddd-4657-4a1d-8244-61085291865a"/>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f7508a53-73bc-480c-abee-66998d4dcab4"/>
    <ds:schemaRef ds:uri="http://www.w3.org/XML/1998/namespace"/>
    <ds:schemaRef ds:uri="http://purl.org/dc/dcmitype/"/>
  </ds:schemaRefs>
</ds:datastoreItem>
</file>

<file path=customXml/itemProps3.xml><?xml version="1.0" encoding="utf-8"?>
<ds:datastoreItem xmlns:ds="http://schemas.openxmlformats.org/officeDocument/2006/customXml" ds:itemID="{7F07274D-BC51-43F6-8C45-FC86D223BD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1904</TotalTime>
  <Words>1401</Words>
  <Application>Microsoft Office PowerPoint</Application>
  <PresentationFormat>On-screen Show (4:3)</PresentationFormat>
  <Paragraphs>222</Paragraphs>
  <Slides>30</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Arial,Sans-Serif</vt:lpstr>
      <vt:lpstr>Baskerville Old Face</vt:lpstr>
      <vt:lpstr>Calibri</vt:lpstr>
      <vt:lpstr>Calibri Light</vt:lpstr>
      <vt:lpstr>Comic Sans MS</vt:lpstr>
      <vt:lpstr>Constantia</vt:lpstr>
      <vt:lpstr>Courier New</vt:lpstr>
      <vt:lpstr>Verdana</vt:lpstr>
      <vt:lpstr>Wingdings</vt:lpstr>
      <vt:lpstr>Office Theme</vt:lpstr>
      <vt:lpstr>PowerPoint Presentation</vt:lpstr>
      <vt:lpstr>Programme</vt:lpstr>
      <vt:lpstr>PowerPoint Presentation</vt:lpstr>
      <vt:lpstr>Our Senior Leadership Team</vt:lpstr>
      <vt:lpstr>PowerPoint Presentation</vt:lpstr>
      <vt:lpstr>The Transition Journey so far…</vt:lpstr>
      <vt:lpstr>The Journey still to come……</vt:lpstr>
      <vt:lpstr>The Journey still to come……</vt:lpstr>
      <vt:lpstr>S1 Residential Trip</vt:lpstr>
      <vt:lpstr>S1 Classes - Gathering of Information</vt:lpstr>
      <vt:lpstr>What information do we gather?</vt:lpstr>
      <vt:lpstr>How we organise the classes</vt:lpstr>
      <vt:lpstr>Opportunities</vt:lpstr>
      <vt:lpstr>Wider Achievement</vt:lpstr>
      <vt:lpstr>  The role of Pastoral Care in supporting young people at Hyndland Secondary   Ms Black</vt:lpstr>
      <vt:lpstr>PowerPoint Presentation</vt:lpstr>
      <vt:lpstr>The role of a Pastoral Care Teacher </vt:lpstr>
      <vt:lpstr>Settling in support </vt:lpstr>
      <vt:lpstr>Supporting young people at Hyndland</vt:lpstr>
      <vt:lpstr>Supporting Young People at Hyndland</vt:lpstr>
      <vt:lpstr> The role of Pupil Support – Supporting learning at Hyndland Secondary   Mrs McFarlane </vt:lpstr>
      <vt:lpstr>Our Pupil Support Team</vt:lpstr>
      <vt:lpstr>Supporting Pupils</vt:lpstr>
      <vt:lpstr>Student Perspective</vt:lpstr>
      <vt:lpstr>Parent Council</vt:lpstr>
      <vt:lpstr>F.A.R.E. Youth Worker Jenny Wainwright</vt:lpstr>
      <vt:lpstr>Holiday Programmes </vt:lpstr>
      <vt:lpstr>PowerPoint Presentation</vt:lpstr>
      <vt:lpstr>Communication with Parents </vt:lpstr>
      <vt:lpstr>Thank you very much for coming along tonight.  We look forward to seeing you again in August at our Hyndland Family event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Hyndland Secondary 1st Year Parents’ Evening</dc:title>
  <dc:creator>Louise</dc:creator>
  <cp:lastModifiedBy>VLetford</cp:lastModifiedBy>
  <cp:revision>46</cp:revision>
  <cp:lastPrinted>2015-10-08T17:19:40Z</cp:lastPrinted>
  <dcterms:created xsi:type="dcterms:W3CDTF">2011-05-02T19:51:12Z</dcterms:created>
  <dcterms:modified xsi:type="dcterms:W3CDTF">2026-05-21T16:37:27Z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0x010100FDA9A1AB712F784CB3FB9043EB211AA0</vt:lpwstr>
  </property>
  <property fmtid="{D5CDD505-2E9C-101B-9397-08002B2CF9AE}" pid="3" name="MediaServiceImageTags">
    <vt:lpwstr/>
  </property>
</Properties>
</file>