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handoutMasterIdLst>
    <p:handoutMasterId r:id="rId20"/>
  </p:handoutMasterIdLst>
  <p:sldIdLst>
    <p:sldId id="257" r:id="rId2"/>
    <p:sldId id="258" r:id="rId3"/>
    <p:sldId id="260" r:id="rId4"/>
    <p:sldId id="272" r:id="rId5"/>
    <p:sldId id="283" r:id="rId6"/>
    <p:sldId id="284" r:id="rId7"/>
    <p:sldId id="285" r:id="rId8"/>
    <p:sldId id="277" r:id="rId9"/>
    <p:sldId id="278" r:id="rId10"/>
    <p:sldId id="286" r:id="rId11"/>
    <p:sldId id="290" r:id="rId12"/>
    <p:sldId id="273" r:id="rId13"/>
    <p:sldId id="275" r:id="rId14"/>
    <p:sldId id="289" r:id="rId15"/>
    <p:sldId id="288" r:id="rId16"/>
    <p:sldId id="274" r:id="rId17"/>
    <p:sldId id="263" r:id="rId18"/>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3873"/>
          </a:xfrm>
          <a:prstGeom prst="rect">
            <a:avLst/>
          </a:prstGeom>
        </p:spPr>
        <p:txBody>
          <a:bodyPr vert="horz" lIns="92702" tIns="46351" rIns="92702" bIns="46351"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3873"/>
          </a:xfrm>
          <a:prstGeom prst="rect">
            <a:avLst/>
          </a:prstGeom>
        </p:spPr>
        <p:txBody>
          <a:bodyPr vert="horz" lIns="92702" tIns="46351" rIns="92702" bIns="46351" rtlCol="0"/>
          <a:lstStyle>
            <a:lvl1pPr algn="r">
              <a:defRPr sz="1200"/>
            </a:lvl1pPr>
          </a:lstStyle>
          <a:p>
            <a:fld id="{478E70A1-2912-4929-9F3B-0BADF350CF5F}" type="datetimeFigureOut">
              <a:rPr lang="en-GB" smtClean="0"/>
              <a:t>20/06/2022</a:t>
            </a:fld>
            <a:endParaRPr lang="en-GB"/>
          </a:p>
        </p:txBody>
      </p:sp>
      <p:sp>
        <p:nvSpPr>
          <p:cNvPr id="4" name="Footer Placeholder 3"/>
          <p:cNvSpPr>
            <a:spLocks noGrp="1"/>
          </p:cNvSpPr>
          <p:nvPr>
            <p:ph type="ftr" sz="quarter" idx="2"/>
          </p:nvPr>
        </p:nvSpPr>
        <p:spPr>
          <a:xfrm>
            <a:off x="0" y="9378774"/>
            <a:ext cx="2944958" cy="493873"/>
          </a:xfrm>
          <a:prstGeom prst="rect">
            <a:avLst/>
          </a:prstGeom>
        </p:spPr>
        <p:txBody>
          <a:bodyPr vert="horz" lIns="92702" tIns="46351" rIns="92702" bIns="46351"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378774"/>
            <a:ext cx="2944958" cy="493873"/>
          </a:xfrm>
          <a:prstGeom prst="rect">
            <a:avLst/>
          </a:prstGeom>
        </p:spPr>
        <p:txBody>
          <a:bodyPr vert="horz" lIns="92702" tIns="46351" rIns="92702" bIns="46351" rtlCol="0" anchor="b"/>
          <a:lstStyle>
            <a:lvl1pPr algn="r">
              <a:defRPr sz="1200"/>
            </a:lvl1pPr>
          </a:lstStyle>
          <a:p>
            <a:fld id="{2CA57E66-9FF7-4C4D-A6B3-601F3370C37C}" type="slidenum">
              <a:rPr lang="en-GB" smtClean="0"/>
              <a:t>‹#›</a:t>
            </a:fld>
            <a:endParaRPr lang="en-GB"/>
          </a:p>
        </p:txBody>
      </p:sp>
    </p:spTree>
    <p:extLst>
      <p:ext uri="{BB962C8B-B14F-4D97-AF65-F5344CB8AC3E}">
        <p14:creationId xmlns:p14="http://schemas.microsoft.com/office/powerpoint/2010/main" val="218634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2702" tIns="46351" rIns="92702" bIns="46351" rtlCol="0"/>
          <a:lstStyle>
            <a:lvl1pPr algn="l">
              <a:defRPr sz="1200"/>
            </a:lvl1pPr>
          </a:lstStyle>
          <a:p>
            <a:endParaRPr lang="en-GB"/>
          </a:p>
        </p:txBody>
      </p:sp>
      <p:sp>
        <p:nvSpPr>
          <p:cNvPr id="3" name="Date Placeholder 2"/>
          <p:cNvSpPr>
            <a:spLocks noGrp="1"/>
          </p:cNvSpPr>
          <p:nvPr>
            <p:ph type="dt" idx="1"/>
          </p:nvPr>
        </p:nvSpPr>
        <p:spPr>
          <a:xfrm>
            <a:off x="3850443" y="1"/>
            <a:ext cx="2945659" cy="493712"/>
          </a:xfrm>
          <a:prstGeom prst="rect">
            <a:avLst/>
          </a:prstGeom>
        </p:spPr>
        <p:txBody>
          <a:bodyPr vert="horz" lIns="92702" tIns="46351" rIns="92702" bIns="46351" rtlCol="0"/>
          <a:lstStyle>
            <a:lvl1pPr algn="r">
              <a:defRPr sz="1200"/>
            </a:lvl1pPr>
          </a:lstStyle>
          <a:p>
            <a:fld id="{85562A10-33B1-4BB2-BED1-B79BBF3F3FA7}" type="datetimeFigureOut">
              <a:rPr lang="en-GB" smtClean="0"/>
              <a:t>20/06/2022</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2702" tIns="46351" rIns="92702" bIns="46351" rtlCol="0" anchor="ctr"/>
          <a:lstStyle/>
          <a:p>
            <a:endParaRPr lang="en-GB"/>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2702" tIns="46351" rIns="92702" bIns="463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2"/>
          </a:xfrm>
          <a:prstGeom prst="rect">
            <a:avLst/>
          </a:prstGeom>
        </p:spPr>
        <p:txBody>
          <a:bodyPr vert="horz" lIns="92702" tIns="46351" rIns="92702" bIns="4635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2"/>
          </a:xfrm>
          <a:prstGeom prst="rect">
            <a:avLst/>
          </a:prstGeom>
        </p:spPr>
        <p:txBody>
          <a:bodyPr vert="horz" lIns="92702" tIns="46351" rIns="92702" bIns="46351" rtlCol="0" anchor="b"/>
          <a:lstStyle>
            <a:lvl1pPr algn="r">
              <a:defRPr sz="1200"/>
            </a:lvl1pPr>
          </a:lstStyle>
          <a:p>
            <a:fld id="{A8E2F036-9146-486F-85F3-1E6649438868}" type="slidenum">
              <a:rPr lang="en-GB" smtClean="0"/>
              <a:t>‹#›</a:t>
            </a:fld>
            <a:endParaRPr lang="en-GB"/>
          </a:p>
        </p:txBody>
      </p:sp>
    </p:spTree>
    <p:extLst>
      <p:ext uri="{BB962C8B-B14F-4D97-AF65-F5344CB8AC3E}">
        <p14:creationId xmlns:p14="http://schemas.microsoft.com/office/powerpoint/2010/main" val="363831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53203" indent="-289693" eaLnBrk="0" hangingPunct="0">
              <a:defRPr sz="2000">
                <a:solidFill>
                  <a:schemeClr val="tx1"/>
                </a:solidFill>
                <a:latin typeface="Times New Roman" pitchFamily="18" charset="0"/>
              </a:defRPr>
            </a:lvl2pPr>
            <a:lvl3pPr marL="1158773" indent="-231755" eaLnBrk="0" hangingPunct="0">
              <a:defRPr sz="2000">
                <a:solidFill>
                  <a:schemeClr val="tx1"/>
                </a:solidFill>
                <a:latin typeface="Times New Roman" pitchFamily="18" charset="0"/>
              </a:defRPr>
            </a:lvl3pPr>
            <a:lvl4pPr marL="1622283" indent="-231755" eaLnBrk="0" hangingPunct="0">
              <a:defRPr sz="2000">
                <a:solidFill>
                  <a:schemeClr val="tx1"/>
                </a:solidFill>
                <a:latin typeface="Times New Roman" pitchFamily="18" charset="0"/>
              </a:defRPr>
            </a:lvl4pPr>
            <a:lvl5pPr marL="2085792" indent="-231755" eaLnBrk="0" hangingPunct="0">
              <a:defRPr sz="2000">
                <a:solidFill>
                  <a:schemeClr val="tx1"/>
                </a:solidFill>
                <a:latin typeface="Times New Roman" pitchFamily="18" charset="0"/>
              </a:defRPr>
            </a:lvl5pPr>
            <a:lvl6pPr marL="2549301" indent="-231755" eaLnBrk="0" fontAlgn="base" hangingPunct="0">
              <a:spcBef>
                <a:spcPct val="0"/>
              </a:spcBef>
              <a:spcAft>
                <a:spcPct val="0"/>
              </a:spcAft>
              <a:defRPr sz="2000">
                <a:solidFill>
                  <a:schemeClr val="tx1"/>
                </a:solidFill>
                <a:latin typeface="Times New Roman" pitchFamily="18" charset="0"/>
              </a:defRPr>
            </a:lvl6pPr>
            <a:lvl7pPr marL="3012811" indent="-231755" eaLnBrk="0" fontAlgn="base" hangingPunct="0">
              <a:spcBef>
                <a:spcPct val="0"/>
              </a:spcBef>
              <a:spcAft>
                <a:spcPct val="0"/>
              </a:spcAft>
              <a:defRPr sz="2000">
                <a:solidFill>
                  <a:schemeClr val="tx1"/>
                </a:solidFill>
                <a:latin typeface="Times New Roman" pitchFamily="18" charset="0"/>
              </a:defRPr>
            </a:lvl7pPr>
            <a:lvl8pPr marL="3476320" indent="-231755" eaLnBrk="0" fontAlgn="base" hangingPunct="0">
              <a:spcBef>
                <a:spcPct val="0"/>
              </a:spcBef>
              <a:spcAft>
                <a:spcPct val="0"/>
              </a:spcAft>
              <a:defRPr sz="2000">
                <a:solidFill>
                  <a:schemeClr val="tx1"/>
                </a:solidFill>
                <a:latin typeface="Times New Roman" pitchFamily="18" charset="0"/>
              </a:defRPr>
            </a:lvl8pPr>
            <a:lvl9pPr marL="3939830" indent="-231755" eaLnBrk="0" fontAlgn="base" hangingPunct="0">
              <a:spcBef>
                <a:spcPct val="0"/>
              </a:spcBef>
              <a:spcAft>
                <a:spcPct val="0"/>
              </a:spcAft>
              <a:defRPr sz="2000">
                <a:solidFill>
                  <a:schemeClr val="tx1"/>
                </a:solidFill>
                <a:latin typeface="Times New Roman" pitchFamily="18" charset="0"/>
              </a:defRPr>
            </a:lvl9pPr>
          </a:lstStyle>
          <a:p>
            <a:pPr eaLnBrk="1" hangingPunct="1"/>
            <a:fld id="{CBA611B6-59A7-4507-9B88-6D73569E8180}" type="slidenum">
              <a:rPr lang="en-GB" sz="1200">
                <a:solidFill>
                  <a:prstClr val="black"/>
                </a:solidFill>
              </a:rPr>
              <a:pPr eaLnBrk="1" hangingPunct="1"/>
              <a:t>1</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t>Learn the letter sounds daily</a:t>
            </a:r>
          </a:p>
          <a:p>
            <a:pPr eaLnBrk="1" hangingPunct="1">
              <a:defRPr/>
            </a:pPr>
            <a:r>
              <a:rPr lang="en-GB" dirty="0"/>
              <a:t>2 or 3 sounds per week and revise </a:t>
            </a:r>
          </a:p>
          <a:p>
            <a:pPr eaLnBrk="1" hangingPunct="1">
              <a:defRPr/>
            </a:pPr>
            <a:r>
              <a:rPr lang="en-GB" dirty="0"/>
              <a:t>Learn the letter formation</a:t>
            </a:r>
          </a:p>
          <a:p>
            <a:pPr eaLnBrk="1" hangingPunct="1">
              <a:defRPr/>
            </a:pPr>
            <a:r>
              <a:rPr lang="en-GB" dirty="0"/>
              <a:t>Blend : s-at, c-an, </a:t>
            </a:r>
            <a:r>
              <a:rPr lang="en-GB" dirty="0" err="1"/>
              <a:t>sh</a:t>
            </a:r>
            <a:r>
              <a:rPr lang="en-GB" dirty="0"/>
              <a:t>-op</a:t>
            </a:r>
          </a:p>
          <a:p>
            <a:pPr eaLnBrk="1" hangingPunct="1">
              <a:defRPr/>
            </a:pPr>
            <a:r>
              <a:rPr lang="en-GB" dirty="0"/>
              <a:t>Identify sounds in words</a:t>
            </a:r>
          </a:p>
          <a:p>
            <a:endParaRPr lang="en-GB" b="1" dirty="0"/>
          </a:p>
        </p:txBody>
      </p:sp>
      <p:sp>
        <p:nvSpPr>
          <p:cNvPr id="4" name="Slide Number Placeholder 3"/>
          <p:cNvSpPr>
            <a:spLocks noGrp="1"/>
          </p:cNvSpPr>
          <p:nvPr>
            <p:ph type="sldNum" sz="quarter" idx="10"/>
          </p:nvPr>
        </p:nvSpPr>
        <p:spPr/>
        <p:txBody>
          <a:bodyPr/>
          <a:lstStyle/>
          <a:p>
            <a:fld id="{A8E2F036-9146-486F-85F3-1E6649438868}" type="slidenum">
              <a:rPr lang="en-GB" smtClean="0"/>
              <a:t>8</a:t>
            </a:fld>
            <a:endParaRPr lang="en-GB"/>
          </a:p>
        </p:txBody>
      </p:sp>
    </p:spTree>
    <p:extLst>
      <p:ext uri="{BB962C8B-B14F-4D97-AF65-F5344CB8AC3E}">
        <p14:creationId xmlns:p14="http://schemas.microsoft.com/office/powerpoint/2010/main" val="251254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019">
              <a:defRPr/>
            </a:pPr>
            <a:r>
              <a:rPr lang="en-GB" dirty="0"/>
              <a:t>Tricky words : the, that, want, said</a:t>
            </a:r>
          </a:p>
          <a:p>
            <a:endParaRPr lang="en-GB" dirty="0"/>
          </a:p>
        </p:txBody>
      </p:sp>
      <p:sp>
        <p:nvSpPr>
          <p:cNvPr id="4" name="Slide Number Placeholder 3"/>
          <p:cNvSpPr>
            <a:spLocks noGrp="1"/>
          </p:cNvSpPr>
          <p:nvPr>
            <p:ph type="sldNum" sz="quarter" idx="10"/>
          </p:nvPr>
        </p:nvSpPr>
        <p:spPr/>
        <p:txBody>
          <a:bodyPr/>
          <a:lstStyle/>
          <a:p>
            <a:fld id="{A8E2F036-9146-486F-85F3-1E6649438868}" type="slidenum">
              <a:rPr lang="en-GB" smtClean="0"/>
              <a:t>9</a:t>
            </a:fld>
            <a:endParaRPr lang="en-GB"/>
          </a:p>
        </p:txBody>
      </p:sp>
    </p:spTree>
    <p:extLst>
      <p:ext uri="{BB962C8B-B14F-4D97-AF65-F5344CB8AC3E}">
        <p14:creationId xmlns:p14="http://schemas.microsoft.com/office/powerpoint/2010/main" val="99084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E2F036-9146-486F-85F3-1E6649438868}" type="slidenum">
              <a:rPr lang="en-GB" smtClean="0"/>
              <a:t>12</a:t>
            </a:fld>
            <a:endParaRPr lang="en-GB"/>
          </a:p>
        </p:txBody>
      </p:sp>
    </p:spTree>
    <p:extLst>
      <p:ext uri="{BB962C8B-B14F-4D97-AF65-F5344CB8AC3E}">
        <p14:creationId xmlns:p14="http://schemas.microsoft.com/office/powerpoint/2010/main" val="70175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E2F036-9146-486F-85F3-1E6649438868}" type="slidenum">
              <a:rPr lang="en-GB" smtClean="0"/>
              <a:t>15</a:t>
            </a:fld>
            <a:endParaRPr lang="en-GB"/>
          </a:p>
        </p:txBody>
      </p:sp>
    </p:spTree>
    <p:extLst>
      <p:ext uri="{BB962C8B-B14F-4D97-AF65-F5344CB8AC3E}">
        <p14:creationId xmlns:p14="http://schemas.microsoft.com/office/powerpoint/2010/main" val="70175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2E26E49C-25FD-4B5C-A35C-E08A15753F18}" type="slidenum">
              <a:rPr lang="en-GB" smtClean="0">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384157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4DEC311-543C-4614-84A7-4A0F77259A31}"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95906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03D28D2-2FC5-448F-9534-E4E014E3DD39}"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08642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169988" y="1946275"/>
            <a:ext cx="7772400" cy="4114800"/>
          </a:xfrm>
        </p:spPr>
        <p:txBody>
          <a:bodyPr>
            <a:normAutofit/>
          </a:bodyPr>
          <a:lstStyle/>
          <a:p>
            <a:pPr lvl="0"/>
            <a:endParaRPr lang="en-GB" noProof="0"/>
          </a:p>
        </p:txBody>
      </p:sp>
      <p:sp>
        <p:nvSpPr>
          <p:cNvPr id="4" name="Date Placeholder 9"/>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0E28274-7F64-4F31-B4D7-F8C2C026CD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8310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9F63D070-EBE8-4B69-AE83-66183B549D3B}"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7574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E6E77B6A-2297-4B49-BE7D-87278C042F08}" type="slidenum">
              <a:rPr lang="en-GB" smtClean="0">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71424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2DC3031E-B197-4D64-B16C-C1A2CF101D37}"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68344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900A57B-1F0E-438B-A582-05702B8267E5}"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17774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CA0976C4-5B49-424E-B2F5-D452B7B68CE0}"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1005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329D000-54F3-4666-A113-1F34312A5728}"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40336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D90EB1D-CA1E-4AA3-8DBA-DCE8B6163437}"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67489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723775D-323B-46E6-886F-0C306B0E75A4}" type="slidenum">
              <a:rPr lang="en-GB" smtClean="0">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38766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srgbClr val="04617B">
                  <a:shade val="90000"/>
                </a:srgb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srgbClr val="04617B">
                  <a:shade val="90000"/>
                </a:srgb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E20947B-5D87-4FA3-AA0E-1B9A3897FD9A}" type="slidenum">
              <a:rPr lang="en-GB" smtClean="0">
                <a:solidFill>
                  <a:srgbClr val="04617B">
                    <a:shade val="90000"/>
                  </a:srgbClr>
                </a:solidFill>
                <a:latin typeface="Times New Roman" pitchFamily="18" charset="0"/>
              </a:rPr>
              <a:pPr fontAlgn="base">
                <a:spcBef>
                  <a:spcPct val="0"/>
                </a:spcBef>
                <a:spcAft>
                  <a:spcPct val="0"/>
                </a:spcAft>
                <a:defRPr/>
              </a:pPr>
              <a:t>‹#›</a:t>
            </a:fld>
            <a:endParaRPr lang="en-GB">
              <a:solidFill>
                <a:srgbClr val="04617B">
                  <a:shade val="90000"/>
                </a:srgbClr>
              </a:solidFill>
              <a:latin typeface="Times New Roman" pitchFamily="18" charset="0"/>
            </a:endParaRPr>
          </a:p>
        </p:txBody>
      </p:sp>
    </p:spTree>
    <p:extLst>
      <p:ext uri="{BB962C8B-B14F-4D97-AF65-F5344CB8AC3E}">
        <p14:creationId xmlns:p14="http://schemas.microsoft.com/office/powerpoint/2010/main" val="8966924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0_wXcIPLzT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3.png"/><Relationship Id="rId5" Type="http://schemas.openxmlformats.org/officeDocument/2006/relationships/hyperlink" Target="https://blogs.glowscotland.org.uk/gc/hillingtonprimary/respect-our-anti-bullying-policy/"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blogs.glowscotland.org.uk/gc/hillingtonprimary/parent-counci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8585" y="474390"/>
            <a:ext cx="7851648" cy="1828800"/>
          </a:xfrm>
          <a:ln>
            <a:miter lim="800000"/>
            <a:headEnd/>
            <a:tailEnd/>
          </a:ln>
          <a:extLst/>
        </p:spPr>
        <p:txBody>
          <a:bodyPr>
            <a:normAutofit/>
          </a:bodyPr>
          <a:lstStyle/>
          <a:p>
            <a:pPr algn="ctr" eaLnBrk="1" fontAlgn="auto" hangingPunct="1">
              <a:spcAft>
                <a:spcPts val="0"/>
              </a:spcAft>
              <a:defRPr/>
            </a:pPr>
            <a:r>
              <a:rPr lang="en-GB" b="1" dirty="0">
                <a:solidFill>
                  <a:srgbClr val="002060"/>
                </a:solidFill>
                <a:effectLst>
                  <a:outerShdw blurRad="38100" dist="38100" dir="2700000" algn="tl">
                    <a:srgbClr val="000000">
                      <a:alpha val="43137"/>
                    </a:srgbClr>
                  </a:outerShdw>
                </a:effectLst>
              </a:rPr>
              <a:t>Welcome to </a:t>
            </a:r>
            <a:br>
              <a:rPr lang="en-GB" b="1" dirty="0">
                <a:solidFill>
                  <a:srgbClr val="002060"/>
                </a:solidFill>
                <a:effectLst>
                  <a:outerShdw blurRad="38100" dist="38100" dir="2700000" algn="tl">
                    <a:srgbClr val="000000">
                      <a:alpha val="43137"/>
                    </a:srgbClr>
                  </a:outerShdw>
                </a:effectLst>
              </a:rPr>
            </a:br>
            <a:r>
              <a:rPr lang="en-GB" b="1" dirty="0">
                <a:solidFill>
                  <a:srgbClr val="002060"/>
                </a:solidFill>
                <a:effectLst>
                  <a:outerShdw blurRad="38100" dist="38100" dir="2700000" algn="tl">
                    <a:srgbClr val="000000">
                      <a:alpha val="43137"/>
                    </a:srgbClr>
                  </a:outerShdw>
                </a:effectLst>
              </a:rPr>
              <a:t>Hillington Primary School                  </a:t>
            </a:r>
          </a:p>
        </p:txBody>
      </p:sp>
      <p:pic>
        <p:nvPicPr>
          <p:cNvPr id="51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93563"/>
            <a:ext cx="4076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538" y="53249"/>
            <a:ext cx="1018289" cy="12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179512" y="4725144"/>
            <a:ext cx="8856984" cy="1828800"/>
          </a:xfrm>
          <a:prstGeom prst="rect">
            <a:avLst/>
          </a:prstGeom>
          <a:ln>
            <a:miter lim="800000"/>
            <a:headEnd/>
            <a:tailEnd/>
          </a:ln>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800" b="1" dirty="0">
                <a:solidFill>
                  <a:srgbClr val="002060"/>
                </a:solidFill>
              </a:rPr>
              <a:t>New Entrant Induction Day 2 – June 2022</a:t>
            </a:r>
          </a:p>
          <a:p>
            <a:pPr>
              <a:defRPr/>
            </a:pPr>
            <a:r>
              <a:rPr lang="en-GB" sz="2500" b="1">
                <a:solidFill>
                  <a:srgbClr val="002060"/>
                </a:solidFill>
              </a:rPr>
              <a:t>Miss </a:t>
            </a:r>
            <a:r>
              <a:rPr lang="en-GB" sz="2500" b="1" dirty="0">
                <a:solidFill>
                  <a:srgbClr val="002060"/>
                </a:solidFill>
              </a:rPr>
              <a:t>Davidson – Depute Head (P1-P5/4)</a:t>
            </a:r>
          </a:p>
        </p:txBody>
      </p:sp>
      <p:pic>
        <p:nvPicPr>
          <p:cNvPr id="1026" name="Picture 2" descr="C:\Users\ld1556a\Images\EC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8640"/>
            <a:ext cx="11525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d1556a\Images\mlo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131" y="212726"/>
            <a:ext cx="1184275" cy="947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2391048"/>
            <a:ext cx="156679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5590" y="323987"/>
            <a:ext cx="1158010" cy="929455"/>
          </a:xfrm>
          <a:prstGeom prst="rect">
            <a:avLst/>
          </a:prstGeom>
        </p:spPr>
      </p:pic>
    </p:spTree>
    <p:extLst>
      <p:ext uri="{BB962C8B-B14F-4D97-AF65-F5344CB8AC3E}">
        <p14:creationId xmlns:p14="http://schemas.microsoft.com/office/powerpoint/2010/main" val="304962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GB" dirty="0"/>
              <a:t> </a:t>
            </a:r>
            <a:br>
              <a:rPr lang="en-GB" dirty="0"/>
            </a:br>
            <a:r>
              <a:rPr lang="en-GB" b="1" u="sng" dirty="0">
                <a:solidFill>
                  <a:srgbClr val="002060"/>
                </a:solidFill>
              </a:rPr>
              <a:t>Maths/ Numeracy</a:t>
            </a:r>
            <a:br>
              <a:rPr lang="en-GB" b="1" dirty="0">
                <a:solidFill>
                  <a:srgbClr val="002060"/>
                </a:solidFill>
              </a:rPr>
            </a:br>
            <a:r>
              <a:rPr lang="en-GB" b="1" dirty="0">
                <a:solidFill>
                  <a:srgbClr val="002060"/>
                </a:solidFill>
              </a:rPr>
              <a:t>Concrete-Pictorial-Abstract</a:t>
            </a:r>
          </a:p>
        </p:txBody>
      </p:sp>
      <p:sp>
        <p:nvSpPr>
          <p:cNvPr id="3" name="Content Placeholder 2"/>
          <p:cNvSpPr>
            <a:spLocks noGrp="1"/>
          </p:cNvSpPr>
          <p:nvPr>
            <p:ph idx="1"/>
          </p:nvPr>
        </p:nvSpPr>
        <p:spPr>
          <a:xfrm>
            <a:off x="457200" y="1844824"/>
            <a:ext cx="8229600" cy="4281339"/>
          </a:xfrm>
        </p:spPr>
        <p:txBody>
          <a:bodyPr/>
          <a:lstStyle/>
          <a:p>
            <a:pPr marL="0" indent="0" algn="ctr">
              <a:buNone/>
              <a:defRPr/>
            </a:pPr>
            <a:r>
              <a:rPr lang="en-GB" dirty="0">
                <a:hlinkClick r:id="rId2"/>
              </a:rPr>
              <a:t>https://www.youtube.com/watch?v=0_wXcIPLzTk</a:t>
            </a:r>
            <a:endParaRPr lang="en-GB" dirty="0"/>
          </a:p>
          <a:p>
            <a:pPr>
              <a:defRPr/>
            </a:pPr>
            <a:endParaRPr lang="en-GB" dirty="0"/>
          </a:p>
        </p:txBody>
      </p:sp>
      <p:sp>
        <p:nvSpPr>
          <p:cNvPr id="12292" name="Date Placeholder 3"/>
          <p:cNvSpPr>
            <a:spLocks noGrp="1"/>
          </p:cNvSpPr>
          <p:nvPr>
            <p:ph type="dt" sz="quarter" idx="10"/>
          </p:nvPr>
        </p:nvSpPr>
        <p:spPr>
          <a:xfrm>
            <a:off x="596752" y="6209804"/>
            <a:ext cx="7931224" cy="365125"/>
          </a:xfrm>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sz="1400" dirty="0">
                <a:solidFill>
                  <a:srgbClr val="FFFFFF"/>
                </a:solidFill>
              </a:rPr>
              <a:t>https://www.youtube.com/watch?v=0_wXcIPLzTkhttps://www.youtube.com/watch?v=0_wXcIPLzTk</a:t>
            </a:r>
            <a:endParaRPr lang="en-US" sz="1400" dirty="0">
              <a:solidFill>
                <a:srgbClr val="FFFFFF"/>
              </a:solidFill>
            </a:endParaRPr>
          </a:p>
        </p:txBody>
      </p:sp>
      <p:sp>
        <p:nvSpPr>
          <p:cNvPr id="12293"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10ED61D-B951-43E9-8F00-5EE0D102D1EA}" type="slidenum">
              <a:rPr lang="en-US" sz="1400" smtClean="0">
                <a:solidFill>
                  <a:srgbClr val="FFFFFF"/>
                </a:solidFill>
              </a:rPr>
              <a:pPr eaLnBrk="1" hangingPunct="1"/>
              <a:t>10</a:t>
            </a:fld>
            <a:endParaRPr lang="en-US" sz="1400" dirty="0">
              <a:solidFill>
                <a:srgbClr val="FFFFFF"/>
              </a:solidFill>
            </a:endParaRPr>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68960"/>
            <a:ext cx="6196880" cy="333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28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3372"/>
            <a:ext cx="8229600" cy="4281339"/>
          </a:xfrm>
        </p:spPr>
        <p:txBody>
          <a:bodyPr>
            <a:normAutofit/>
          </a:bodyPr>
          <a:lstStyle/>
          <a:p>
            <a:pPr marL="0" indent="0" algn="just">
              <a:buNone/>
              <a:defRPr/>
            </a:pPr>
            <a:r>
              <a:rPr lang="en-GB" sz="1500" dirty="0">
                <a:solidFill>
                  <a:srgbClr val="002060"/>
                </a:solidFill>
              </a:rPr>
              <a:t>Playful Pedagogy is a way of integrating children’s play experiences with curricular learning, giving pupils the flexibility to find their own solutions to both new and existing problems. It engages children in personally meaningful activities, learning about themselves and others, and encourages autonomy and their independent motivation-to-learn.</a:t>
            </a:r>
          </a:p>
        </p:txBody>
      </p:sp>
      <p:sp>
        <p:nvSpPr>
          <p:cNvPr id="12293"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10ED61D-B951-43E9-8F00-5EE0D102D1EA}" type="slidenum">
              <a:rPr lang="en-US" sz="1400" smtClean="0">
                <a:solidFill>
                  <a:srgbClr val="FFFFFF"/>
                </a:solidFill>
              </a:rPr>
              <a:pPr eaLnBrk="1" hangingPunct="1"/>
              <a:t>11</a:t>
            </a:fld>
            <a:endParaRPr lang="en-US" sz="1400" dirty="0">
              <a:solidFill>
                <a:srgbClr val="FFFFFF"/>
              </a:solidFill>
            </a:endParaRPr>
          </a:p>
        </p:txBody>
      </p:sp>
      <p:sp>
        <p:nvSpPr>
          <p:cNvPr id="4" name="Title 3">
            <a:extLst>
              <a:ext uri="{FF2B5EF4-FFF2-40B4-BE49-F238E27FC236}">
                <a16:creationId xmlns:a16="http://schemas.microsoft.com/office/drawing/2014/main" id="{09FCD19B-E091-4FB2-A626-C0B407911AB5}"/>
              </a:ext>
            </a:extLst>
          </p:cNvPr>
          <p:cNvSpPr>
            <a:spLocks noGrp="1"/>
          </p:cNvSpPr>
          <p:nvPr>
            <p:ph type="title"/>
          </p:nvPr>
        </p:nvSpPr>
        <p:spPr/>
        <p:txBody>
          <a:bodyPr/>
          <a:lstStyle/>
          <a:p>
            <a:r>
              <a:rPr lang="en-GB" b="1" u="sng" dirty="0">
                <a:solidFill>
                  <a:srgbClr val="002060"/>
                </a:solidFill>
              </a:rPr>
              <a:t>Playful Pedagogy </a:t>
            </a:r>
          </a:p>
        </p:txBody>
      </p:sp>
      <p:pic>
        <p:nvPicPr>
          <p:cNvPr id="5" name="Picture 4">
            <a:extLst>
              <a:ext uri="{FF2B5EF4-FFF2-40B4-BE49-F238E27FC236}">
                <a16:creationId xmlns:a16="http://schemas.microsoft.com/office/drawing/2014/main" id="{65EC6901-2C6D-49FC-8FAC-5011C08E0713}"/>
              </a:ext>
            </a:extLst>
          </p:cNvPr>
          <p:cNvPicPr>
            <a:picLocks noChangeAspect="1"/>
          </p:cNvPicPr>
          <p:nvPr/>
        </p:nvPicPr>
        <p:blipFill>
          <a:blip r:embed="rId2"/>
          <a:stretch>
            <a:fillRect/>
          </a:stretch>
        </p:blipFill>
        <p:spPr>
          <a:xfrm>
            <a:off x="6876256" y="7478"/>
            <a:ext cx="2013198" cy="1837346"/>
          </a:xfrm>
          <a:prstGeom prst="rect">
            <a:avLst/>
          </a:prstGeom>
        </p:spPr>
      </p:pic>
      <p:pic>
        <p:nvPicPr>
          <p:cNvPr id="12" name="Picture 11">
            <a:extLst>
              <a:ext uri="{FF2B5EF4-FFF2-40B4-BE49-F238E27FC236}">
                <a16:creationId xmlns:a16="http://schemas.microsoft.com/office/drawing/2014/main" id="{7D4B3CBE-6531-4FD8-9C3D-6A28EC89169E}"/>
              </a:ext>
            </a:extLst>
          </p:cNvPr>
          <p:cNvPicPr>
            <a:picLocks noChangeAspect="1"/>
          </p:cNvPicPr>
          <p:nvPr/>
        </p:nvPicPr>
        <p:blipFill>
          <a:blip r:embed="rId2"/>
          <a:stretch>
            <a:fillRect/>
          </a:stretch>
        </p:blipFill>
        <p:spPr>
          <a:xfrm>
            <a:off x="395536" y="0"/>
            <a:ext cx="2013198" cy="1837346"/>
          </a:xfrm>
          <a:prstGeom prst="rect">
            <a:avLst/>
          </a:prstGeom>
        </p:spPr>
      </p:pic>
      <p:pic>
        <p:nvPicPr>
          <p:cNvPr id="1028" name="Picture 4" descr="Image">
            <a:extLst>
              <a:ext uri="{FF2B5EF4-FFF2-40B4-BE49-F238E27FC236}">
                <a16:creationId xmlns:a16="http://schemas.microsoft.com/office/drawing/2014/main" id="{EA3920FF-A74A-47F4-835D-59561E7E7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691" y="2629814"/>
            <a:ext cx="3166597" cy="422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4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11188" y="1052736"/>
            <a:ext cx="77771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en-GB" sz="2400" dirty="0">
              <a:solidFill>
                <a:srgbClr val="002060"/>
              </a:solidFill>
              <a:latin typeface="+mj-lt"/>
            </a:endParaRPr>
          </a:p>
          <a:p>
            <a:pPr eaLnBrk="1" hangingPunct="1"/>
            <a:endParaRPr lang="en-GB" sz="2500" b="1" dirty="0">
              <a:latin typeface="Candy Buzz BTN" pitchFamily="34" charset="0"/>
            </a:endParaRPr>
          </a:p>
          <a:p>
            <a:pPr algn="ctr" eaLnBrk="1" hangingPunct="1"/>
            <a:endParaRPr lang="en-GB" sz="2500" b="1" dirty="0">
              <a:latin typeface="Candy Buzz BTN" pitchFamily="34" charset="0"/>
            </a:endParaRPr>
          </a:p>
        </p:txBody>
      </p:sp>
      <p:sp>
        <p:nvSpPr>
          <p:cNvPr id="25603" name="Rectangle 2"/>
          <p:cNvSpPr>
            <a:spLocks noGrp="1" noChangeArrowheads="1"/>
          </p:cNvSpPr>
          <p:nvPr>
            <p:ph type="title"/>
          </p:nvPr>
        </p:nvSpPr>
        <p:spPr>
          <a:xfrm>
            <a:off x="-72232" y="116632"/>
            <a:ext cx="9144001" cy="1143000"/>
          </a:xfrm>
        </p:spPr>
        <p:txBody>
          <a:bodyPr/>
          <a:lstStyle/>
          <a:p>
            <a:pPr algn="ctr" eaLnBrk="1" hangingPunct="1"/>
            <a:r>
              <a:rPr lang="en-GB" b="1" u="sng" dirty="0">
                <a:solidFill>
                  <a:srgbClr val="002060"/>
                </a:solidFill>
                <a:cs typeface="Tahoma" pitchFamily="34" charset="0"/>
              </a:rPr>
              <a:t>Celebrating Success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070025"/>
            <a:ext cx="4140993" cy="29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1070025"/>
            <a:ext cx="4104457" cy="295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616" y="4005064"/>
            <a:ext cx="4888798" cy="243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58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908050"/>
            <a:ext cx="9144000" cy="844550"/>
          </a:xfrm>
        </p:spPr>
        <p:txBody>
          <a:bodyPr/>
          <a:lstStyle/>
          <a:p>
            <a:pPr algn="ctr" eaLnBrk="1" hangingPunct="1"/>
            <a:r>
              <a:rPr lang="en-GB" b="1" u="sng" dirty="0">
                <a:solidFill>
                  <a:srgbClr val="002060"/>
                </a:solidFill>
              </a:rPr>
              <a:t>Anti-Bullying</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604" y="1721769"/>
            <a:ext cx="4343400" cy="379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877272"/>
            <a:ext cx="7992888" cy="707886"/>
          </a:xfrm>
          <a:prstGeom prst="rect">
            <a:avLst/>
          </a:prstGeom>
          <a:noFill/>
        </p:spPr>
        <p:txBody>
          <a:bodyPr wrap="square" rtlCol="0">
            <a:spAutoFit/>
          </a:bodyPr>
          <a:lstStyle/>
          <a:p>
            <a:pPr algn="ctr"/>
            <a:r>
              <a:rPr lang="en-GB" sz="2000" b="1" dirty="0">
                <a:solidFill>
                  <a:srgbClr val="002060"/>
                </a:solidFill>
                <a:latin typeface="+mj-lt"/>
                <a:hlinkClick r:id="rId5"/>
              </a:rPr>
              <a:t>https://blogs.glowscotland.org.uk/gc/hillingtonprimary/respect-our-anti-bullying-policy/</a:t>
            </a:r>
            <a:endParaRPr lang="en-GB" sz="2000" b="1" dirty="0">
              <a:solidFill>
                <a:srgbClr val="002060"/>
              </a:solidFill>
              <a:latin typeface="+mj-lt"/>
            </a:endParaRPr>
          </a:p>
        </p:txBody>
      </p:sp>
      <p:pic>
        <p:nvPicPr>
          <p:cNvPr id="4"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30656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F9B0-3938-451E-B120-3DA7814A3578}"/>
              </a:ext>
            </a:extLst>
          </p:cNvPr>
          <p:cNvSpPr>
            <a:spLocks noGrp="1"/>
          </p:cNvSpPr>
          <p:nvPr>
            <p:ph type="title"/>
          </p:nvPr>
        </p:nvSpPr>
        <p:spPr>
          <a:xfrm>
            <a:off x="827584" y="0"/>
            <a:ext cx="7772400" cy="1143000"/>
          </a:xfrm>
        </p:spPr>
        <p:txBody>
          <a:bodyPr/>
          <a:lstStyle/>
          <a:p>
            <a:r>
              <a:rPr lang="en-GB" b="1" u="sng" dirty="0">
                <a:solidFill>
                  <a:srgbClr val="002060"/>
                </a:solidFill>
              </a:rPr>
              <a:t>Forms to Complete</a:t>
            </a:r>
          </a:p>
        </p:txBody>
      </p:sp>
      <p:pic>
        <p:nvPicPr>
          <p:cNvPr id="4" name="Picture 3">
            <a:extLst>
              <a:ext uri="{FF2B5EF4-FFF2-40B4-BE49-F238E27FC236}">
                <a16:creationId xmlns:a16="http://schemas.microsoft.com/office/drawing/2014/main" id="{FF0979F7-B01A-4D45-B1F8-189F606E3C2D}"/>
              </a:ext>
            </a:extLst>
          </p:cNvPr>
          <p:cNvPicPr>
            <a:picLocks noChangeAspect="1"/>
          </p:cNvPicPr>
          <p:nvPr/>
        </p:nvPicPr>
        <p:blipFill>
          <a:blip r:embed="rId2"/>
          <a:stretch>
            <a:fillRect/>
          </a:stretch>
        </p:blipFill>
        <p:spPr>
          <a:xfrm>
            <a:off x="5292080" y="3356992"/>
            <a:ext cx="3191110" cy="3501008"/>
          </a:xfrm>
          <a:prstGeom prst="rect">
            <a:avLst/>
          </a:prstGeom>
        </p:spPr>
      </p:pic>
      <p:pic>
        <p:nvPicPr>
          <p:cNvPr id="5" name="Picture 4">
            <a:extLst>
              <a:ext uri="{FF2B5EF4-FFF2-40B4-BE49-F238E27FC236}">
                <a16:creationId xmlns:a16="http://schemas.microsoft.com/office/drawing/2014/main" id="{F9521691-B9F1-4996-A6C9-D73D10AEE029}"/>
              </a:ext>
            </a:extLst>
          </p:cNvPr>
          <p:cNvPicPr>
            <a:picLocks noChangeAspect="1"/>
          </p:cNvPicPr>
          <p:nvPr/>
        </p:nvPicPr>
        <p:blipFill>
          <a:blip r:embed="rId3"/>
          <a:stretch>
            <a:fillRect/>
          </a:stretch>
        </p:blipFill>
        <p:spPr>
          <a:xfrm>
            <a:off x="5220072" y="902895"/>
            <a:ext cx="3581251" cy="2550186"/>
          </a:xfrm>
          <a:prstGeom prst="rect">
            <a:avLst/>
          </a:prstGeom>
        </p:spPr>
      </p:pic>
      <p:pic>
        <p:nvPicPr>
          <p:cNvPr id="6" name="Picture 5">
            <a:extLst>
              <a:ext uri="{FF2B5EF4-FFF2-40B4-BE49-F238E27FC236}">
                <a16:creationId xmlns:a16="http://schemas.microsoft.com/office/drawing/2014/main" id="{80842F7C-779F-418D-811B-585349B316F4}"/>
              </a:ext>
            </a:extLst>
          </p:cNvPr>
          <p:cNvPicPr>
            <a:picLocks noChangeAspect="1"/>
          </p:cNvPicPr>
          <p:nvPr/>
        </p:nvPicPr>
        <p:blipFill>
          <a:blip r:embed="rId4"/>
          <a:stretch>
            <a:fillRect/>
          </a:stretch>
        </p:blipFill>
        <p:spPr>
          <a:xfrm>
            <a:off x="0" y="883139"/>
            <a:ext cx="5220072" cy="4922125"/>
          </a:xfrm>
          <a:prstGeom prst="rect">
            <a:avLst/>
          </a:prstGeom>
        </p:spPr>
      </p:pic>
    </p:spTree>
    <p:extLst>
      <p:ext uri="{BB962C8B-B14F-4D97-AF65-F5344CB8AC3E}">
        <p14:creationId xmlns:p14="http://schemas.microsoft.com/office/powerpoint/2010/main" val="153556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11188" y="1052736"/>
            <a:ext cx="7777162" cy="641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GB" sz="2400" dirty="0">
                <a:solidFill>
                  <a:srgbClr val="002060"/>
                </a:solidFill>
                <a:latin typeface="+mj-lt"/>
              </a:rPr>
              <a:t>You can keep up to date with things that are happening in school and in your child’s class through our school website. </a:t>
            </a:r>
          </a:p>
          <a:p>
            <a:pPr algn="ctr" eaLnBrk="1" hangingPunct="1"/>
            <a:endParaRPr lang="en-GB" sz="2400" dirty="0">
              <a:solidFill>
                <a:srgbClr val="002060"/>
              </a:solidFill>
              <a:latin typeface="+mj-lt"/>
            </a:endParaRPr>
          </a:p>
          <a:p>
            <a:pPr algn="ctr" eaLnBrk="1" hangingPunct="1"/>
            <a:r>
              <a:rPr lang="en-GB" sz="2400" b="1" dirty="0">
                <a:solidFill>
                  <a:srgbClr val="002060"/>
                </a:solidFill>
                <a:latin typeface="+mj-lt"/>
              </a:rPr>
              <a:t>https://blogs.glowscotland.org.uk/gc/hillingtonprimary/</a:t>
            </a:r>
          </a:p>
          <a:p>
            <a:pPr algn="ctr" eaLnBrk="1" hangingPunct="1"/>
            <a:endParaRPr lang="en-GB" sz="2400" dirty="0">
              <a:solidFill>
                <a:srgbClr val="002060"/>
              </a:solidFill>
              <a:latin typeface="+mj-lt"/>
            </a:endParaRPr>
          </a:p>
          <a:p>
            <a:pPr algn="ctr" eaLnBrk="1" hangingPunct="1"/>
            <a:r>
              <a:rPr lang="en-GB" sz="2400" dirty="0">
                <a:solidFill>
                  <a:srgbClr val="002060"/>
                </a:solidFill>
                <a:latin typeface="+mj-lt"/>
              </a:rPr>
              <a:t>You can also follow our school on Twitter </a:t>
            </a:r>
          </a:p>
          <a:p>
            <a:pPr algn="ctr" eaLnBrk="1" hangingPunct="1"/>
            <a:endParaRPr lang="en-GB" sz="2400" dirty="0">
              <a:solidFill>
                <a:srgbClr val="002060"/>
              </a:solidFill>
              <a:latin typeface="+mj-lt"/>
            </a:endParaRPr>
          </a:p>
          <a:p>
            <a:pPr algn="ctr" eaLnBrk="1" hangingPunct="1"/>
            <a:r>
              <a:rPr lang="en-GB" sz="2400" b="1" dirty="0">
                <a:solidFill>
                  <a:srgbClr val="002060"/>
                </a:solidFill>
                <a:latin typeface="+mj-lt"/>
              </a:rPr>
              <a:t>@</a:t>
            </a:r>
            <a:r>
              <a:rPr lang="en-GB" sz="2400" b="1" dirty="0" err="1">
                <a:solidFill>
                  <a:srgbClr val="002060"/>
                </a:solidFill>
                <a:latin typeface="+mj-lt"/>
              </a:rPr>
              <a:t>HillingtonPS</a:t>
            </a:r>
            <a:endParaRPr lang="en-GB" sz="2400" b="1" dirty="0">
              <a:solidFill>
                <a:srgbClr val="002060"/>
              </a:solidFill>
              <a:latin typeface="+mj-lt"/>
            </a:endParaRPr>
          </a:p>
          <a:p>
            <a:pPr algn="ctr" eaLnBrk="1" hangingPunct="1"/>
            <a:endParaRPr lang="en-GB" sz="2400" b="1" dirty="0">
              <a:solidFill>
                <a:srgbClr val="002060"/>
              </a:solidFill>
              <a:latin typeface="+mj-lt"/>
            </a:endParaRPr>
          </a:p>
          <a:p>
            <a:pPr algn="ctr" eaLnBrk="1" hangingPunct="1"/>
            <a:r>
              <a:rPr lang="en-GB" sz="2400" dirty="0">
                <a:solidFill>
                  <a:srgbClr val="002060"/>
                </a:solidFill>
                <a:latin typeface="+mj-lt"/>
              </a:rPr>
              <a:t>Subscribe to our YouTube channel – </a:t>
            </a:r>
          </a:p>
          <a:p>
            <a:pPr algn="ctr" eaLnBrk="1" hangingPunct="1"/>
            <a:r>
              <a:rPr lang="en-GB" sz="2400" b="1" dirty="0">
                <a:solidFill>
                  <a:srgbClr val="002060"/>
                </a:solidFill>
                <a:latin typeface="+mj-lt"/>
              </a:rPr>
              <a:t>https://www.youtube.com/channel/UCNagTj8HXc7dGbXviGPh36Q</a:t>
            </a:r>
          </a:p>
          <a:p>
            <a:pPr algn="ctr" eaLnBrk="1" hangingPunct="1"/>
            <a:endParaRPr lang="en-GB" sz="2400" b="1" dirty="0">
              <a:solidFill>
                <a:srgbClr val="002060"/>
              </a:solidFill>
              <a:latin typeface="+mj-lt"/>
            </a:endParaRPr>
          </a:p>
          <a:p>
            <a:pPr algn="ctr" eaLnBrk="1" hangingPunct="1"/>
            <a:r>
              <a:rPr lang="en-GB" sz="2400" dirty="0">
                <a:solidFill>
                  <a:srgbClr val="002060"/>
                </a:solidFill>
                <a:latin typeface="+mj-lt"/>
              </a:rPr>
              <a:t>And download our </a:t>
            </a:r>
            <a:r>
              <a:rPr lang="en-GB" sz="2400" dirty="0" err="1">
                <a:solidFill>
                  <a:srgbClr val="002060"/>
                </a:solidFill>
                <a:latin typeface="+mj-lt"/>
              </a:rPr>
              <a:t>Xpressions</a:t>
            </a:r>
            <a:r>
              <a:rPr lang="en-GB" sz="2400" dirty="0">
                <a:solidFill>
                  <a:srgbClr val="002060"/>
                </a:solidFill>
                <a:latin typeface="+mj-lt"/>
              </a:rPr>
              <a:t> app through your app store - </a:t>
            </a:r>
          </a:p>
          <a:p>
            <a:pPr algn="ctr" eaLnBrk="1" hangingPunct="1"/>
            <a:r>
              <a:rPr lang="en-GB" sz="2500" b="1" dirty="0">
                <a:solidFill>
                  <a:srgbClr val="002060"/>
                </a:solidFill>
                <a:latin typeface="+mj-lt"/>
              </a:rPr>
              <a:t>https://www.youtube.com/watch?v=TuVQ4UyJO40</a:t>
            </a:r>
          </a:p>
          <a:p>
            <a:pPr eaLnBrk="1" hangingPunct="1"/>
            <a:endParaRPr lang="en-GB" sz="2500" b="1" dirty="0">
              <a:latin typeface="Candy Buzz BTN" pitchFamily="34" charset="0"/>
            </a:endParaRPr>
          </a:p>
          <a:p>
            <a:pPr algn="ctr" eaLnBrk="1" hangingPunct="1"/>
            <a:endParaRPr lang="en-GB" sz="2500" b="1" dirty="0">
              <a:latin typeface="Candy Buzz BTN" pitchFamily="34" charset="0"/>
            </a:endParaRPr>
          </a:p>
        </p:txBody>
      </p:sp>
      <p:sp>
        <p:nvSpPr>
          <p:cNvPr id="25603" name="Rectangle 2"/>
          <p:cNvSpPr>
            <a:spLocks noGrp="1" noChangeArrowheads="1"/>
          </p:cNvSpPr>
          <p:nvPr>
            <p:ph type="title"/>
          </p:nvPr>
        </p:nvSpPr>
        <p:spPr>
          <a:xfrm>
            <a:off x="-72232" y="116632"/>
            <a:ext cx="9144001" cy="1143000"/>
          </a:xfrm>
        </p:spPr>
        <p:txBody>
          <a:bodyPr/>
          <a:lstStyle/>
          <a:p>
            <a:pPr algn="ctr" eaLnBrk="1" hangingPunct="1"/>
            <a:r>
              <a:rPr lang="en-GB" b="1" u="sng" dirty="0">
                <a:solidFill>
                  <a:srgbClr val="002060"/>
                </a:solidFill>
                <a:cs typeface="Tahoma" pitchFamily="34" charset="0"/>
              </a:rPr>
              <a:t>Keeping You Informed</a:t>
            </a:r>
          </a:p>
        </p:txBody>
      </p:sp>
    </p:spTree>
    <p:extLst>
      <p:ext uri="{BB962C8B-B14F-4D97-AF65-F5344CB8AC3E}">
        <p14:creationId xmlns:p14="http://schemas.microsoft.com/office/powerpoint/2010/main" val="161423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83419" y="1228665"/>
            <a:ext cx="777716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342900" indent="-342900" algn="ctr" eaLnBrk="1" hangingPunct="1">
              <a:buFont typeface="Arial" panose="020B0604020202020204" pitchFamily="34" charset="0"/>
              <a:buChar char="•"/>
            </a:pPr>
            <a:endParaRPr lang="en-GB" dirty="0">
              <a:solidFill>
                <a:srgbClr val="002060"/>
              </a:solidFill>
              <a:latin typeface="+mj-lt"/>
            </a:endParaRPr>
          </a:p>
          <a:p>
            <a:pPr marL="342900" indent="-342900" algn="ctr" eaLnBrk="1" hangingPunct="1">
              <a:buFont typeface="Arial" panose="020B0604020202020204" pitchFamily="34" charset="0"/>
              <a:buChar char="•"/>
            </a:pPr>
            <a:r>
              <a:rPr lang="en-GB" dirty="0">
                <a:solidFill>
                  <a:srgbClr val="002060"/>
                </a:solidFill>
                <a:latin typeface="+mj-lt"/>
              </a:rPr>
              <a:t>Please complete the following school forms and hand them to a member of staff before you leave -</a:t>
            </a:r>
          </a:p>
          <a:p>
            <a:pPr algn="ctr" eaLnBrk="1" hangingPunct="1"/>
            <a:r>
              <a:rPr lang="en-GB" i="1" dirty="0" err="1">
                <a:solidFill>
                  <a:srgbClr val="FF0000"/>
                </a:solidFill>
                <a:latin typeface="+mj-lt"/>
              </a:rPr>
              <a:t>Groupcall</a:t>
            </a:r>
            <a:r>
              <a:rPr lang="en-GB" i="1" dirty="0">
                <a:solidFill>
                  <a:srgbClr val="FF0000"/>
                </a:solidFill>
                <a:latin typeface="+mj-lt"/>
              </a:rPr>
              <a:t> Guardian Form</a:t>
            </a:r>
          </a:p>
          <a:p>
            <a:pPr algn="ctr" eaLnBrk="1" hangingPunct="1"/>
            <a:r>
              <a:rPr lang="en-GB" i="1" dirty="0">
                <a:solidFill>
                  <a:srgbClr val="FF0000"/>
                </a:solidFill>
                <a:latin typeface="+mj-lt"/>
              </a:rPr>
              <a:t>Photographic Permissions</a:t>
            </a:r>
          </a:p>
          <a:p>
            <a:pPr algn="ctr" eaLnBrk="1" hangingPunct="1"/>
            <a:r>
              <a:rPr lang="en-GB" i="1" dirty="0">
                <a:solidFill>
                  <a:srgbClr val="FF0000"/>
                </a:solidFill>
                <a:latin typeface="+mj-lt"/>
              </a:rPr>
              <a:t>Pupil Information Sheet</a:t>
            </a:r>
          </a:p>
          <a:p>
            <a:pPr algn="ctr" eaLnBrk="1" hangingPunct="1"/>
            <a:r>
              <a:rPr lang="en-GB" i="1" dirty="0">
                <a:solidFill>
                  <a:srgbClr val="FF0000"/>
                </a:solidFill>
                <a:latin typeface="+mj-lt"/>
              </a:rPr>
              <a:t>Digital/ICT Home School Agreement </a:t>
            </a:r>
          </a:p>
          <a:p>
            <a:pPr algn="ctr" eaLnBrk="1" hangingPunct="1"/>
            <a:endParaRPr lang="en-GB" i="1" dirty="0">
              <a:solidFill>
                <a:srgbClr val="FF0000"/>
              </a:solidFill>
              <a:latin typeface="+mj-lt"/>
            </a:endParaRPr>
          </a:p>
          <a:p>
            <a:pPr marL="342900" indent="-342900" algn="ctr" eaLnBrk="1" hangingPunct="1">
              <a:buFont typeface="Arial" panose="020B0604020202020204" pitchFamily="34" charset="0"/>
              <a:buChar char="•"/>
            </a:pPr>
            <a:r>
              <a:rPr lang="en-GB" i="1" dirty="0">
                <a:solidFill>
                  <a:srgbClr val="002060"/>
                </a:solidFill>
                <a:latin typeface="+mj-lt"/>
              </a:rPr>
              <a:t>Online Uniform Order</a:t>
            </a:r>
          </a:p>
          <a:p>
            <a:pPr algn="ctr" eaLnBrk="1" hangingPunct="1"/>
            <a:endParaRPr lang="en-GB" dirty="0">
              <a:solidFill>
                <a:srgbClr val="002060"/>
              </a:solidFill>
              <a:latin typeface="+mj-lt"/>
            </a:endParaRPr>
          </a:p>
          <a:p>
            <a:pPr marL="342900" indent="-342900" algn="ctr" eaLnBrk="1" hangingPunct="1">
              <a:buFont typeface="Arial" panose="020B0604020202020204" pitchFamily="34" charset="0"/>
              <a:buChar char="•"/>
            </a:pPr>
            <a:r>
              <a:rPr lang="en-GB" dirty="0">
                <a:solidFill>
                  <a:srgbClr val="002060"/>
                </a:solidFill>
                <a:latin typeface="+mj-lt"/>
              </a:rPr>
              <a:t>Please take some time to read our Anti-Bullying Policy and the Phonics and Spelling Handouts. </a:t>
            </a:r>
          </a:p>
          <a:p>
            <a:pPr marL="342900" indent="-342900" algn="ctr" eaLnBrk="1" hangingPunct="1">
              <a:buFont typeface="Arial" panose="020B0604020202020204" pitchFamily="34" charset="0"/>
              <a:buChar char="•"/>
            </a:pPr>
            <a:endParaRPr lang="en-GB" dirty="0">
              <a:solidFill>
                <a:srgbClr val="002060"/>
              </a:solidFill>
              <a:latin typeface="+mj-lt"/>
            </a:endParaRPr>
          </a:p>
          <a:p>
            <a:pPr marL="342900" indent="-342900" algn="ctr" eaLnBrk="1" hangingPunct="1">
              <a:buFont typeface="Arial" panose="020B0604020202020204" pitchFamily="34" charset="0"/>
              <a:buChar char="•"/>
            </a:pPr>
            <a:r>
              <a:rPr lang="en-GB" dirty="0">
                <a:solidFill>
                  <a:srgbClr val="002060"/>
                </a:solidFill>
                <a:latin typeface="+mj-lt"/>
              </a:rPr>
              <a:t>If you have any further questions please do not hesitate to contact us at the school – </a:t>
            </a:r>
          </a:p>
          <a:p>
            <a:pPr algn="ctr" eaLnBrk="1" hangingPunct="1"/>
            <a:r>
              <a:rPr lang="en-GB" b="1" i="1" dirty="0">
                <a:solidFill>
                  <a:srgbClr val="002060"/>
                </a:solidFill>
                <a:latin typeface="+mj-lt"/>
              </a:rPr>
              <a:t>headteacher@hillington-pri.glasgow.ch.uk</a:t>
            </a:r>
          </a:p>
          <a:p>
            <a:pPr algn="ctr" eaLnBrk="1" hangingPunct="1"/>
            <a:endParaRPr lang="en-GB" sz="2500" b="1"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610" y="260648"/>
            <a:ext cx="174878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13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908050"/>
            <a:ext cx="9144000" cy="844550"/>
          </a:xfrm>
        </p:spPr>
        <p:txBody>
          <a:bodyPr/>
          <a:lstStyle/>
          <a:p>
            <a:pPr algn="ctr" eaLnBrk="1" hangingPunct="1"/>
            <a:r>
              <a:rPr lang="en-GB" b="1" u="sng" dirty="0">
                <a:solidFill>
                  <a:srgbClr val="002060"/>
                </a:solidFill>
              </a:rPr>
              <a:t>Start Date Reminder </a:t>
            </a:r>
          </a:p>
        </p:txBody>
      </p:sp>
      <p:sp>
        <p:nvSpPr>
          <p:cNvPr id="11267" name="TextBox 7"/>
          <p:cNvSpPr txBox="1">
            <a:spLocks noChangeArrowheads="1"/>
          </p:cNvSpPr>
          <p:nvPr/>
        </p:nvSpPr>
        <p:spPr bwMode="auto">
          <a:xfrm>
            <a:off x="428625" y="1916113"/>
            <a:ext cx="8280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GB" sz="2500" dirty="0">
                <a:solidFill>
                  <a:srgbClr val="002060"/>
                </a:solidFill>
                <a:latin typeface="+mj-lt"/>
              </a:rPr>
              <a:t>First Day at School –  </a:t>
            </a:r>
            <a:r>
              <a:rPr lang="en-GB" sz="2500" b="1" i="1" dirty="0">
                <a:solidFill>
                  <a:srgbClr val="002060"/>
                </a:solidFill>
                <a:latin typeface="+mj-lt"/>
              </a:rPr>
              <a:t>Wednesday 17</a:t>
            </a:r>
            <a:r>
              <a:rPr lang="en-GB" sz="2500" b="1" i="1" baseline="30000" dirty="0">
                <a:solidFill>
                  <a:srgbClr val="002060"/>
                </a:solidFill>
                <a:latin typeface="+mj-lt"/>
              </a:rPr>
              <a:t>th</a:t>
            </a:r>
            <a:r>
              <a:rPr lang="en-GB" sz="2500" b="1" i="1" dirty="0">
                <a:solidFill>
                  <a:srgbClr val="002060"/>
                </a:solidFill>
                <a:latin typeface="+mj-lt"/>
              </a:rPr>
              <a:t> August 2022</a:t>
            </a:r>
          </a:p>
          <a:p>
            <a:pPr eaLnBrk="1" hangingPunct="1"/>
            <a:endParaRPr lang="en-GB" sz="2500" dirty="0">
              <a:solidFill>
                <a:srgbClr val="002060"/>
              </a:solidFill>
              <a:latin typeface="+mj-lt"/>
            </a:endParaRPr>
          </a:p>
          <a:p>
            <a:pPr algn="justLow" eaLnBrk="1" hangingPunct="1"/>
            <a:r>
              <a:rPr lang="en-GB" sz="2500" dirty="0">
                <a:solidFill>
                  <a:srgbClr val="002060"/>
                </a:solidFill>
                <a:latin typeface="+mj-lt"/>
              </a:rPr>
              <a:t>Children will enter the school into the infant playground through the back gate at the right hand side. On the first day only, parents may come in to the school playground with their children and take photographs. The teachers will take the children out the back gate at the end of the school day.</a:t>
            </a:r>
          </a:p>
          <a:p>
            <a:pPr algn="ctr" eaLnBrk="1" hangingPunct="1"/>
            <a:endParaRPr lang="en-GB" sz="2500" dirty="0">
              <a:solidFill>
                <a:srgbClr val="002060"/>
              </a:solidFill>
              <a:latin typeface="+mj-lt"/>
            </a:endParaRPr>
          </a:p>
          <a:p>
            <a:pPr algn="ctr" eaLnBrk="1" hangingPunct="1"/>
            <a:r>
              <a:rPr lang="en-GB" sz="2500" b="1" u="sng" dirty="0">
                <a:solidFill>
                  <a:srgbClr val="002060"/>
                </a:solidFill>
                <a:latin typeface="+mj-lt"/>
              </a:rPr>
              <a:t>First Day Timings (First Day Only)</a:t>
            </a:r>
          </a:p>
          <a:p>
            <a:pPr algn="ctr" eaLnBrk="1" hangingPunct="1"/>
            <a:r>
              <a:rPr lang="en-GB" sz="2500" dirty="0">
                <a:solidFill>
                  <a:srgbClr val="002060"/>
                </a:solidFill>
                <a:latin typeface="+mj-lt"/>
              </a:rPr>
              <a:t>School Start Time – 9.30am</a:t>
            </a:r>
          </a:p>
          <a:p>
            <a:pPr algn="ctr" eaLnBrk="1" hangingPunct="1"/>
            <a:r>
              <a:rPr lang="en-GB" sz="2500" dirty="0">
                <a:solidFill>
                  <a:srgbClr val="002060"/>
                </a:solidFill>
                <a:latin typeface="+mj-lt"/>
              </a:rPr>
              <a:t>School Finish Time – 2.30pm</a:t>
            </a:r>
          </a:p>
          <a:p>
            <a:pPr algn="justLow" eaLnBrk="1" hangingPunct="1"/>
            <a:endParaRPr lang="en-GB" sz="2500" dirty="0">
              <a:solidFill>
                <a:srgbClr val="002060"/>
              </a:solidFill>
              <a:latin typeface="Candy Buzz BTN" pitchFamily="34" charset="0"/>
            </a:endParaRPr>
          </a:p>
        </p:txBody>
      </p:sp>
      <p:pic>
        <p:nvPicPr>
          <p:cNvPr id="3074" name="Picture 2" descr="C:\Users\ld1556a\sch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4022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d1556a\sch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104" y="204477"/>
            <a:ext cx="180020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4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338" y="333375"/>
            <a:ext cx="9144001" cy="1511300"/>
          </a:xfrm>
        </p:spPr>
        <p:txBody>
          <a:bodyPr/>
          <a:lstStyle/>
          <a:p>
            <a:pPr algn="ctr" eaLnBrk="1" hangingPunct="1"/>
            <a:r>
              <a:rPr lang="en-GB" b="1" u="sng" dirty="0">
                <a:solidFill>
                  <a:srgbClr val="002060"/>
                </a:solidFill>
              </a:rPr>
              <a:t>Staff at Hillington Primary</a:t>
            </a:r>
            <a:br>
              <a:rPr lang="en-GB" sz="4000" b="1" u="sng" dirty="0">
                <a:solidFill>
                  <a:srgbClr val="002060"/>
                </a:solidFill>
              </a:rPr>
            </a:br>
            <a:endParaRPr lang="en-GB" sz="4000" b="1" u="sng" dirty="0">
              <a:solidFill>
                <a:srgbClr val="002060"/>
              </a:solidFill>
            </a:endParaRPr>
          </a:p>
        </p:txBody>
      </p:sp>
      <p:pic>
        <p:nvPicPr>
          <p:cNvPr id="61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571625"/>
            <a:ext cx="13525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611560" y="1700213"/>
            <a:ext cx="7632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GB" sz="1800" b="1" u="sng" dirty="0">
                <a:solidFill>
                  <a:srgbClr val="002060"/>
                </a:solidFill>
                <a:latin typeface="+mj-lt"/>
              </a:rPr>
              <a:t>Senior Leadership Team</a:t>
            </a:r>
          </a:p>
          <a:p>
            <a:pPr algn="just" eaLnBrk="1" hangingPunct="1"/>
            <a:endParaRPr lang="en-GB" sz="1800" u="sng" dirty="0">
              <a:solidFill>
                <a:srgbClr val="002060"/>
              </a:solidFill>
              <a:latin typeface="+mj-lt"/>
            </a:endParaRPr>
          </a:p>
          <a:p>
            <a:pPr algn="just" eaLnBrk="1" hangingPunct="1"/>
            <a:r>
              <a:rPr lang="en-GB" sz="1800" dirty="0">
                <a:solidFill>
                  <a:srgbClr val="002060"/>
                </a:solidFill>
                <a:latin typeface="+mj-lt"/>
              </a:rPr>
              <a:t>Head Teacher        	Ms J Gillies</a:t>
            </a:r>
          </a:p>
          <a:p>
            <a:pPr algn="just" eaLnBrk="1" hangingPunct="1"/>
            <a:endParaRPr lang="en-GB" sz="1800" dirty="0">
              <a:solidFill>
                <a:srgbClr val="002060"/>
              </a:solidFill>
              <a:latin typeface="+mj-lt"/>
            </a:endParaRPr>
          </a:p>
          <a:p>
            <a:pPr algn="just" eaLnBrk="1" hangingPunct="1"/>
            <a:r>
              <a:rPr lang="en-GB" sz="1800" dirty="0">
                <a:solidFill>
                  <a:srgbClr val="002060"/>
                </a:solidFill>
                <a:latin typeface="+mj-lt"/>
              </a:rPr>
              <a:t>Depute Head            Miss L Davidson (P1-5/4)</a:t>
            </a:r>
          </a:p>
          <a:p>
            <a:pPr algn="just" eaLnBrk="1" hangingPunct="1"/>
            <a:endParaRPr lang="en-GB" sz="1800" dirty="0">
              <a:solidFill>
                <a:srgbClr val="002060"/>
              </a:solidFill>
              <a:latin typeface="+mj-lt"/>
            </a:endParaRPr>
          </a:p>
          <a:p>
            <a:pPr algn="just" eaLnBrk="1" hangingPunct="1"/>
            <a:r>
              <a:rPr lang="en-GB" sz="1800" dirty="0">
                <a:solidFill>
                  <a:srgbClr val="002060"/>
                </a:solidFill>
                <a:latin typeface="+mj-lt"/>
              </a:rPr>
              <a:t>Depute Head            Mr D Ramsay (P5-7)</a:t>
            </a:r>
            <a:r>
              <a:rPr lang="en-GB" sz="1800" b="1" dirty="0">
                <a:solidFill>
                  <a:srgbClr val="002060"/>
                </a:solidFill>
                <a:latin typeface="+mj-lt"/>
              </a:rPr>
              <a:t> </a:t>
            </a:r>
          </a:p>
          <a:p>
            <a:pPr algn="just" eaLnBrk="1" hangingPunct="1"/>
            <a:endParaRPr lang="en-GB" sz="1800" b="1" dirty="0">
              <a:solidFill>
                <a:srgbClr val="002060"/>
              </a:solidFill>
              <a:latin typeface="+mj-lt"/>
            </a:endParaRPr>
          </a:p>
          <a:p>
            <a:pPr algn="just" eaLnBrk="1" hangingPunct="1"/>
            <a:r>
              <a:rPr lang="en-GB" sz="1800" b="1" u="sng" dirty="0">
                <a:solidFill>
                  <a:srgbClr val="002060"/>
                </a:solidFill>
                <a:latin typeface="+mj-lt"/>
              </a:rPr>
              <a:t>Primary 1 Teaching Staff </a:t>
            </a:r>
          </a:p>
          <a:p>
            <a:pPr algn="just" eaLnBrk="1" hangingPunct="1"/>
            <a:endParaRPr lang="en-GB" sz="1800" b="1" u="sng" dirty="0">
              <a:solidFill>
                <a:srgbClr val="002060"/>
              </a:solidFill>
              <a:latin typeface="+mj-lt"/>
            </a:endParaRPr>
          </a:p>
          <a:p>
            <a:pPr algn="just" eaLnBrk="1" hangingPunct="1"/>
            <a:r>
              <a:rPr lang="en-GB" sz="1800" dirty="0">
                <a:solidFill>
                  <a:srgbClr val="002060"/>
                </a:solidFill>
                <a:latin typeface="+mj-lt"/>
              </a:rPr>
              <a:t>Primary 1a – </a:t>
            </a:r>
            <a:r>
              <a:rPr lang="en-GB" sz="1800">
                <a:solidFill>
                  <a:srgbClr val="002060"/>
                </a:solidFill>
                <a:latin typeface="+mj-lt"/>
              </a:rPr>
              <a:t>Mrs Fergie</a:t>
            </a:r>
            <a:endParaRPr lang="en-GB" sz="1800" dirty="0">
              <a:solidFill>
                <a:srgbClr val="002060"/>
              </a:solidFill>
              <a:latin typeface="+mj-lt"/>
            </a:endParaRPr>
          </a:p>
          <a:p>
            <a:pPr algn="just" eaLnBrk="1" hangingPunct="1"/>
            <a:endParaRPr lang="en-GB" sz="1800" dirty="0">
              <a:solidFill>
                <a:srgbClr val="002060"/>
              </a:solidFill>
              <a:latin typeface="+mj-lt"/>
            </a:endParaRPr>
          </a:p>
          <a:p>
            <a:pPr algn="just" eaLnBrk="1" hangingPunct="1"/>
            <a:r>
              <a:rPr lang="en-GB" sz="1800" dirty="0">
                <a:solidFill>
                  <a:srgbClr val="002060"/>
                </a:solidFill>
                <a:latin typeface="+mj-lt"/>
              </a:rPr>
              <a:t>Primary 2/1 – Miss Dryden</a:t>
            </a:r>
          </a:p>
          <a:p>
            <a:pPr algn="just" eaLnBrk="1" hangingPunct="1"/>
            <a:endParaRPr lang="en-GB" sz="1800" dirty="0">
              <a:solidFill>
                <a:srgbClr val="002060"/>
              </a:solidFill>
              <a:latin typeface="+mj-lt"/>
            </a:endParaRPr>
          </a:p>
          <a:p>
            <a:pPr algn="just" eaLnBrk="1" hangingPunct="1"/>
            <a:endParaRPr lang="en-GB" sz="1800" b="1" u="sng" dirty="0">
              <a:solidFill>
                <a:srgbClr val="002060"/>
              </a:solidFill>
              <a:latin typeface="+mj-lt"/>
            </a:endParaRPr>
          </a:p>
          <a:p>
            <a:pPr algn="just" eaLnBrk="1" hangingPunct="1"/>
            <a:endParaRPr lang="en-GB" sz="1800" b="1" u="sng" dirty="0">
              <a:solidFill>
                <a:srgbClr val="002060"/>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44" y="4221088"/>
            <a:ext cx="1944216" cy="2074875"/>
          </a:xfrm>
          <a:prstGeom prst="rect">
            <a:avLst/>
          </a:prstGeom>
        </p:spPr>
      </p:pic>
    </p:spTree>
    <p:extLst>
      <p:ext uri="{BB962C8B-B14F-4D97-AF65-F5344CB8AC3E}">
        <p14:creationId xmlns:p14="http://schemas.microsoft.com/office/powerpoint/2010/main" val="319502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620713"/>
            <a:ext cx="8064500" cy="1143000"/>
          </a:xfrm>
        </p:spPr>
        <p:txBody>
          <a:bodyPr/>
          <a:lstStyle/>
          <a:p>
            <a:pPr algn="ctr"/>
            <a:r>
              <a:rPr lang="en-GB" b="1" u="sng" dirty="0">
                <a:solidFill>
                  <a:srgbClr val="002060"/>
                </a:solidFill>
              </a:rPr>
              <a:t>Our Vision &amp; Values</a:t>
            </a:r>
            <a:endParaRPr lang="en-GB" b="1" dirty="0">
              <a:solidFill>
                <a:srgbClr val="002060"/>
              </a:solidFill>
            </a:endParaRPr>
          </a:p>
        </p:txBody>
      </p:sp>
      <p:sp>
        <p:nvSpPr>
          <p:cNvPr id="8195" name="Rectangle 3"/>
          <p:cNvSpPr>
            <a:spLocks noChangeArrowheads="1"/>
          </p:cNvSpPr>
          <p:nvPr/>
        </p:nvSpPr>
        <p:spPr bwMode="auto">
          <a:xfrm>
            <a:off x="450850" y="1773238"/>
            <a:ext cx="813593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dirty="0">
                <a:solidFill>
                  <a:srgbClr val="002060"/>
                </a:solidFill>
                <a:latin typeface="+mj-lt"/>
              </a:rPr>
              <a:t>At Hillington Primary School we provide a welcoming and friendly environment, which celebrates the diversity of our community.</a:t>
            </a:r>
          </a:p>
          <a:p>
            <a:pPr algn="just"/>
            <a:endParaRPr lang="en-GB" dirty="0">
              <a:solidFill>
                <a:srgbClr val="002060"/>
              </a:solidFill>
              <a:latin typeface="+mj-lt"/>
            </a:endParaRPr>
          </a:p>
          <a:p>
            <a:pPr algn="just"/>
            <a:r>
              <a:rPr lang="en-GB" dirty="0">
                <a:solidFill>
                  <a:srgbClr val="002060"/>
                </a:solidFill>
                <a:latin typeface="+mj-lt"/>
              </a:rPr>
              <a:t>We are a nurturing school where everyone feels safe, happy and valued and all children are supported to reach their full potential. This is achieved through working together with children, their families and the community, based on a shared sense of direction.</a:t>
            </a:r>
          </a:p>
          <a:p>
            <a:pPr algn="just"/>
            <a:endParaRPr lang="en-GB" dirty="0">
              <a:solidFill>
                <a:srgbClr val="002060"/>
              </a:solidFill>
              <a:latin typeface="+mj-lt"/>
            </a:endParaRPr>
          </a:p>
          <a:p>
            <a:pPr algn="just"/>
            <a:r>
              <a:rPr lang="en-GB" dirty="0">
                <a:solidFill>
                  <a:srgbClr val="002060"/>
                </a:solidFill>
                <a:latin typeface="+mj-lt"/>
              </a:rPr>
              <a:t>Our Vision: To create a safe, happy environment in which everyone feels included, respected and motivated.</a:t>
            </a:r>
          </a:p>
          <a:p>
            <a:pPr algn="just"/>
            <a:endParaRPr lang="en-GB" dirty="0">
              <a:solidFill>
                <a:srgbClr val="002060"/>
              </a:solidFill>
              <a:latin typeface="+mj-lt"/>
            </a:endParaRPr>
          </a:p>
          <a:p>
            <a:pPr algn="just"/>
            <a:r>
              <a:rPr lang="en-GB" dirty="0">
                <a:solidFill>
                  <a:srgbClr val="002060"/>
                </a:solidFill>
                <a:latin typeface="+mj-lt"/>
              </a:rPr>
              <a:t>Our Values: There are four values, which we promote in Hillington Primary. We would like everyone to be:</a:t>
            </a:r>
          </a:p>
          <a:p>
            <a:endParaRPr lang="en-GB" dirty="0">
              <a:solidFill>
                <a:srgbClr val="002060"/>
              </a:solidFill>
              <a:latin typeface="+mj-lt"/>
            </a:endParaRPr>
          </a:p>
          <a:p>
            <a:pPr algn="ctr"/>
            <a:r>
              <a:rPr lang="en-GB" sz="4000" b="1" dirty="0">
                <a:solidFill>
                  <a:srgbClr val="002060"/>
                </a:solidFill>
                <a:latin typeface="+mj-lt"/>
              </a:rPr>
              <a:t>Achieving Nurturing Healthy Kind</a:t>
            </a:r>
            <a:endParaRPr lang="en-GB" sz="4000" dirty="0">
              <a:solidFill>
                <a:srgbClr val="002060"/>
              </a:solidFill>
              <a:latin typeface="+mj-lt"/>
            </a:endParaRPr>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22238"/>
            <a:ext cx="12350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user\AppData\Local\Microsoft\Windows\Temporary Internet Files\Content.IE5\M3K1P5LD\iStock_000019929484Medi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62312"/>
            <a:ext cx="1892951" cy="140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11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00113" y="333375"/>
            <a:ext cx="7416800" cy="1223963"/>
          </a:xfrm>
        </p:spPr>
        <p:txBody>
          <a:bodyPr>
            <a:normAutofit fontScale="90000"/>
          </a:bodyPr>
          <a:lstStyle/>
          <a:p>
            <a:pPr algn="ctr" eaLnBrk="1" hangingPunct="1"/>
            <a:br>
              <a:rPr lang="en-GB" b="1" u="sng" dirty="0">
                <a:latin typeface="Arial Narrow" pitchFamily="34" charset="0"/>
              </a:rPr>
            </a:br>
            <a:br>
              <a:rPr lang="en-GB" b="1" u="sng" dirty="0">
                <a:latin typeface="Arial Narrow" pitchFamily="34" charset="0"/>
              </a:rPr>
            </a:br>
            <a:r>
              <a:rPr lang="en-GB" b="1" u="sng" dirty="0">
                <a:solidFill>
                  <a:srgbClr val="002060"/>
                </a:solidFill>
              </a:rPr>
              <a:t>Our Parent Council</a:t>
            </a:r>
            <a:endParaRPr lang="en-GB" b="1" dirty="0">
              <a:solidFill>
                <a:srgbClr val="002060"/>
              </a:solidFill>
            </a:endParaRPr>
          </a:p>
        </p:txBody>
      </p:sp>
      <p:sp>
        <p:nvSpPr>
          <p:cNvPr id="23555" name="TextBox 1"/>
          <p:cNvSpPr txBox="1">
            <a:spLocks noChangeArrowheads="1"/>
          </p:cNvSpPr>
          <p:nvPr/>
        </p:nvSpPr>
        <p:spPr bwMode="auto">
          <a:xfrm>
            <a:off x="468313" y="1844675"/>
            <a:ext cx="8135937"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GB" sz="2500" dirty="0">
              <a:latin typeface="Candy Buzz BTN" pitchFamily="34" charset="0"/>
            </a:endParaRPr>
          </a:p>
          <a:p>
            <a:pPr algn="just" eaLnBrk="1" hangingPunct="1"/>
            <a:r>
              <a:rPr lang="en-GB" sz="2500" dirty="0">
                <a:solidFill>
                  <a:srgbClr val="002060"/>
                </a:solidFill>
                <a:latin typeface="+mj-lt"/>
              </a:rPr>
              <a:t>Every parent/guardian becomes a member of the Parent Forum whenever their child starts school, enabling parents to get involved in school life in whatever way they can. This could be helping on trips, at discos, assisting during the school day or as a representative on the Parent Council.</a:t>
            </a:r>
          </a:p>
          <a:p>
            <a:pPr algn="just" eaLnBrk="1" hangingPunct="1"/>
            <a:endParaRPr lang="en-GB" sz="2500" dirty="0">
              <a:solidFill>
                <a:srgbClr val="002060"/>
              </a:solidFill>
              <a:latin typeface="+mj-lt"/>
            </a:endParaRPr>
          </a:p>
          <a:p>
            <a:pPr algn="ctr" eaLnBrk="1" hangingPunct="1"/>
            <a:r>
              <a:rPr lang="en-GB" sz="2500" dirty="0">
                <a:solidFill>
                  <a:srgbClr val="002060"/>
                </a:solidFill>
                <a:latin typeface="+mj-lt"/>
                <a:hlinkClick r:id="rId2"/>
              </a:rPr>
              <a:t>https://blogs.glowscotland.org.uk/gc/hillingtonprimary/parent-council/</a:t>
            </a:r>
            <a:endParaRPr lang="en-GB" sz="2500" dirty="0">
              <a:solidFill>
                <a:srgbClr val="002060"/>
              </a:solidFill>
              <a:latin typeface="+mj-lt"/>
            </a:endParaRPr>
          </a:p>
          <a:p>
            <a:pPr algn="just" eaLnBrk="1" hangingPunct="1"/>
            <a:endParaRPr lang="en-GB" sz="2500" dirty="0">
              <a:solidFill>
                <a:srgbClr val="002060"/>
              </a:solidFill>
              <a:latin typeface="+mj-lt"/>
            </a:endParaRPr>
          </a:p>
          <a:p>
            <a:pPr eaLnBrk="1" hangingPunct="1"/>
            <a:endParaRPr lang="en-GB" sz="2500" dirty="0">
              <a:latin typeface="Candy Buzz BTN" pitchFamily="34" charset="0"/>
            </a:endParaRPr>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56709"/>
            <a:ext cx="2015306"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55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CB01A23-304E-4A29-9E11-0D1EF4A507B6}" type="datetime1">
              <a:rPr lang="en-GB" sz="1400" smtClean="0">
                <a:solidFill>
                  <a:srgbClr val="FFFFFF"/>
                </a:solidFill>
              </a:rPr>
              <a:pPr eaLnBrk="1" hangingPunct="1"/>
              <a:t>20/06/2022</a:t>
            </a:fld>
            <a:endParaRPr lang="en-US" sz="1400">
              <a:solidFill>
                <a:srgbClr val="FFFFFF"/>
              </a:solidFill>
            </a:endParaRPr>
          </a:p>
        </p:txBody>
      </p:sp>
      <p:sp>
        <p:nvSpPr>
          <p:cNvPr id="614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22728CC-A596-4B80-8374-D909E309A5E3}" type="slidenum">
              <a:rPr lang="en-US" sz="1400" smtClean="0">
                <a:solidFill>
                  <a:srgbClr val="FFFFFF"/>
                </a:solidFill>
              </a:rPr>
              <a:pPr eaLnBrk="1" hangingPunct="1"/>
              <a:t>5</a:t>
            </a:fld>
            <a:endParaRPr lang="en-US" sz="1400">
              <a:solidFill>
                <a:srgbClr val="FFFFFF"/>
              </a:solidFill>
            </a:endParaRPr>
          </a:p>
        </p:txBody>
      </p:sp>
      <p:sp>
        <p:nvSpPr>
          <p:cNvPr id="21506" name="Rectangle 2"/>
          <p:cNvSpPr>
            <a:spLocks noGrp="1" noChangeArrowheads="1"/>
          </p:cNvSpPr>
          <p:nvPr>
            <p:ph type="title"/>
          </p:nvPr>
        </p:nvSpPr>
        <p:spPr/>
        <p:txBody>
          <a:bodyPr>
            <a:normAutofit fontScale="90000"/>
          </a:bodyPr>
          <a:lstStyle/>
          <a:p>
            <a:pPr eaLnBrk="1" hangingPunct="1">
              <a:defRPr/>
            </a:pPr>
            <a:r>
              <a:rPr lang="en-GB" sz="4000" b="1" u="sng" dirty="0">
                <a:solidFill>
                  <a:srgbClr val="002060"/>
                </a:solidFill>
              </a:rPr>
              <a:t>Curriculum for Excellence </a:t>
            </a:r>
            <a:br>
              <a:rPr lang="en-GB" sz="4000" b="1" u="sng" dirty="0">
                <a:solidFill>
                  <a:srgbClr val="002060"/>
                </a:solidFill>
              </a:rPr>
            </a:br>
            <a:r>
              <a:rPr lang="en-GB" sz="4000" b="1" u="sng" dirty="0">
                <a:solidFill>
                  <a:srgbClr val="002060"/>
                </a:solidFill>
              </a:rPr>
              <a:t>Levels</a:t>
            </a:r>
          </a:p>
        </p:txBody>
      </p:sp>
      <p:sp>
        <p:nvSpPr>
          <p:cNvPr id="21507" name="Rectangle 3"/>
          <p:cNvSpPr>
            <a:spLocks noGrp="1" noChangeArrowheads="1"/>
          </p:cNvSpPr>
          <p:nvPr>
            <p:ph type="body" idx="1"/>
          </p:nvPr>
        </p:nvSpPr>
        <p:spPr/>
        <p:txBody>
          <a:bodyPr/>
          <a:lstStyle/>
          <a:p>
            <a:pPr eaLnBrk="1" hangingPunct="1">
              <a:defRPr/>
            </a:pPr>
            <a:r>
              <a:rPr lang="en-GB" dirty="0">
                <a:solidFill>
                  <a:srgbClr val="002060"/>
                </a:solidFill>
              </a:rPr>
              <a:t>Early level: Pre-School to P1</a:t>
            </a:r>
          </a:p>
          <a:p>
            <a:pPr eaLnBrk="1" hangingPunct="1">
              <a:defRPr/>
            </a:pPr>
            <a:r>
              <a:rPr lang="en-GB" dirty="0">
                <a:solidFill>
                  <a:srgbClr val="002060"/>
                </a:solidFill>
              </a:rPr>
              <a:t>First level: P2,3 and 4</a:t>
            </a:r>
          </a:p>
          <a:p>
            <a:pPr eaLnBrk="1" hangingPunct="1">
              <a:defRPr/>
            </a:pPr>
            <a:r>
              <a:rPr lang="en-GB" dirty="0">
                <a:solidFill>
                  <a:srgbClr val="002060"/>
                </a:solidFill>
              </a:rPr>
              <a:t>Second level : P5, 6 and 7</a:t>
            </a:r>
          </a:p>
          <a:p>
            <a:pPr eaLnBrk="1" hangingPunct="1">
              <a:defRPr/>
            </a:pPr>
            <a:r>
              <a:rPr lang="en-GB" dirty="0">
                <a:solidFill>
                  <a:srgbClr val="002060"/>
                </a:solidFill>
              </a:rPr>
              <a:t>Third and fourth level : S1 to S3 </a:t>
            </a:r>
          </a:p>
          <a:p>
            <a:pPr eaLnBrk="1" hangingPunct="1">
              <a:defRPr/>
            </a:pPr>
            <a:r>
              <a:rPr lang="en-GB" dirty="0">
                <a:solidFill>
                  <a:srgbClr val="002060"/>
                </a:solidFill>
              </a:rPr>
              <a:t>Senior Phase</a:t>
            </a:r>
          </a:p>
        </p:txBody>
      </p:sp>
      <p:pic>
        <p:nvPicPr>
          <p:cNvPr id="6150" name="Picture 2" descr="C:\Users\user\AppData\Local\Microsoft\Windows\Temporary Internet Files\Content.IE5\M3K1P5LD\curriculu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581128"/>
            <a:ext cx="3086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98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742850E-63D1-4830-ABF7-EC72478C8CC9}" type="datetime1">
              <a:rPr lang="en-GB" sz="1400" smtClean="0">
                <a:solidFill>
                  <a:srgbClr val="FFFFFF"/>
                </a:solidFill>
              </a:rPr>
              <a:pPr eaLnBrk="1" hangingPunct="1"/>
              <a:t>20/06/2022</a:t>
            </a:fld>
            <a:endParaRPr lang="en-US" sz="1400">
              <a:solidFill>
                <a:srgbClr val="FFFFFF"/>
              </a:solidFill>
            </a:endParaRPr>
          </a:p>
        </p:txBody>
      </p:sp>
      <p:sp>
        <p:nvSpPr>
          <p:cNvPr id="717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4F7F9B9-F6B7-42B5-A7A5-CBA8DE91584F}" type="slidenum">
              <a:rPr lang="en-US" sz="1400" smtClean="0">
                <a:solidFill>
                  <a:srgbClr val="FFFFFF"/>
                </a:solidFill>
              </a:rPr>
              <a:pPr eaLnBrk="1" hangingPunct="1"/>
              <a:t>6</a:t>
            </a:fld>
            <a:endParaRPr lang="en-US" sz="1400">
              <a:solidFill>
                <a:srgbClr val="FFFFFF"/>
              </a:solidFill>
            </a:endParaRPr>
          </a:p>
        </p:txBody>
      </p:sp>
      <p:sp>
        <p:nvSpPr>
          <p:cNvPr id="7174" name="Rectangle 6"/>
          <p:cNvSpPr>
            <a:spLocks noGrp="1" noChangeArrowheads="1"/>
          </p:cNvSpPr>
          <p:nvPr>
            <p:ph type="title"/>
          </p:nvPr>
        </p:nvSpPr>
        <p:spPr/>
        <p:txBody>
          <a:bodyPr/>
          <a:lstStyle/>
          <a:p>
            <a:pPr eaLnBrk="1" hangingPunct="1">
              <a:defRPr/>
            </a:pPr>
            <a:r>
              <a:rPr lang="en-GB" b="1" u="sng" dirty="0">
                <a:solidFill>
                  <a:srgbClr val="002060"/>
                </a:solidFill>
              </a:rPr>
              <a:t>The Curriculum</a:t>
            </a:r>
          </a:p>
        </p:txBody>
      </p:sp>
      <p:sp>
        <p:nvSpPr>
          <p:cNvPr id="7175" name="Rectangle 7"/>
          <p:cNvSpPr>
            <a:spLocks noGrp="1" noChangeArrowheads="1"/>
          </p:cNvSpPr>
          <p:nvPr>
            <p:ph type="body" idx="1"/>
          </p:nvPr>
        </p:nvSpPr>
        <p:spPr/>
        <p:txBody>
          <a:bodyPr/>
          <a:lstStyle/>
          <a:p>
            <a:pPr marL="0" indent="0" algn="ctr" eaLnBrk="1" hangingPunct="1">
              <a:lnSpc>
                <a:spcPct val="80000"/>
              </a:lnSpc>
              <a:buNone/>
              <a:defRPr/>
            </a:pPr>
            <a:r>
              <a:rPr lang="en-GB" sz="2800" u="sng" dirty="0">
                <a:solidFill>
                  <a:srgbClr val="002060"/>
                </a:solidFill>
              </a:rPr>
              <a:t>Curriculum for Excellence : Early Level</a:t>
            </a:r>
          </a:p>
          <a:p>
            <a:pPr eaLnBrk="1" hangingPunct="1">
              <a:lnSpc>
                <a:spcPct val="80000"/>
              </a:lnSpc>
              <a:defRPr/>
            </a:pPr>
            <a:r>
              <a:rPr lang="en-GB" sz="2800" dirty="0">
                <a:solidFill>
                  <a:srgbClr val="002060"/>
                </a:solidFill>
              </a:rPr>
              <a:t>Languages</a:t>
            </a:r>
          </a:p>
          <a:p>
            <a:pPr eaLnBrk="1" hangingPunct="1">
              <a:lnSpc>
                <a:spcPct val="80000"/>
              </a:lnSpc>
              <a:defRPr/>
            </a:pPr>
            <a:r>
              <a:rPr lang="en-GB" sz="2800" dirty="0">
                <a:solidFill>
                  <a:srgbClr val="002060"/>
                </a:solidFill>
              </a:rPr>
              <a:t>Mathematics</a:t>
            </a:r>
          </a:p>
          <a:p>
            <a:pPr eaLnBrk="1" hangingPunct="1">
              <a:lnSpc>
                <a:spcPct val="80000"/>
              </a:lnSpc>
              <a:defRPr/>
            </a:pPr>
            <a:r>
              <a:rPr lang="en-GB" sz="2800" dirty="0">
                <a:solidFill>
                  <a:srgbClr val="002060"/>
                </a:solidFill>
              </a:rPr>
              <a:t>Social Studies </a:t>
            </a:r>
          </a:p>
          <a:p>
            <a:pPr eaLnBrk="1" hangingPunct="1">
              <a:lnSpc>
                <a:spcPct val="80000"/>
              </a:lnSpc>
              <a:defRPr/>
            </a:pPr>
            <a:r>
              <a:rPr lang="en-GB" sz="2800" dirty="0">
                <a:solidFill>
                  <a:srgbClr val="002060"/>
                </a:solidFill>
              </a:rPr>
              <a:t>Expressive arts</a:t>
            </a:r>
          </a:p>
          <a:p>
            <a:pPr eaLnBrk="1" hangingPunct="1">
              <a:lnSpc>
                <a:spcPct val="80000"/>
              </a:lnSpc>
              <a:defRPr/>
            </a:pPr>
            <a:r>
              <a:rPr lang="en-GB" sz="2800" dirty="0">
                <a:solidFill>
                  <a:srgbClr val="002060"/>
                </a:solidFill>
              </a:rPr>
              <a:t>Technologies</a:t>
            </a:r>
          </a:p>
          <a:p>
            <a:pPr eaLnBrk="1" hangingPunct="1">
              <a:lnSpc>
                <a:spcPct val="80000"/>
              </a:lnSpc>
              <a:defRPr/>
            </a:pPr>
            <a:r>
              <a:rPr lang="en-GB" sz="2800" dirty="0">
                <a:solidFill>
                  <a:srgbClr val="002060"/>
                </a:solidFill>
              </a:rPr>
              <a:t>Sciences</a:t>
            </a:r>
          </a:p>
          <a:p>
            <a:pPr eaLnBrk="1" hangingPunct="1">
              <a:lnSpc>
                <a:spcPct val="80000"/>
              </a:lnSpc>
              <a:defRPr/>
            </a:pPr>
            <a:r>
              <a:rPr lang="en-GB" sz="2800" dirty="0">
                <a:solidFill>
                  <a:srgbClr val="002060"/>
                </a:solidFill>
              </a:rPr>
              <a:t>Health and Well Being</a:t>
            </a:r>
          </a:p>
          <a:p>
            <a:pPr eaLnBrk="1" hangingPunct="1">
              <a:lnSpc>
                <a:spcPct val="80000"/>
              </a:lnSpc>
              <a:defRPr/>
            </a:pPr>
            <a:r>
              <a:rPr lang="en-GB" sz="2800" dirty="0">
                <a:solidFill>
                  <a:srgbClr val="002060"/>
                </a:solidFill>
              </a:rPr>
              <a:t>Religious and Moral Education.</a:t>
            </a:r>
          </a:p>
          <a:p>
            <a:pPr eaLnBrk="1" hangingPunct="1">
              <a:lnSpc>
                <a:spcPct val="80000"/>
              </a:lnSpc>
              <a:defRPr/>
            </a:pPr>
            <a:endParaRPr lang="en-GB" sz="2800" dirty="0"/>
          </a:p>
          <a:p>
            <a:pPr eaLnBrk="1" hangingPunct="1">
              <a:lnSpc>
                <a:spcPct val="80000"/>
              </a:lnSpc>
              <a:buFont typeface="Wingdings" pitchFamily="2" charset="2"/>
              <a:buNone/>
              <a:defRPr/>
            </a:pPr>
            <a:endParaRPr lang="en-GB"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188641"/>
            <a:ext cx="1872208"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74190"/>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pPr>
              <a:defRPr/>
            </a:pPr>
            <a:r>
              <a:rPr lang="en-GB" b="1" u="sng" dirty="0">
                <a:solidFill>
                  <a:srgbClr val="002060"/>
                </a:solidFill>
              </a:rPr>
              <a:t>Primary One Approaches</a:t>
            </a:r>
          </a:p>
        </p:txBody>
      </p:sp>
      <p:sp>
        <p:nvSpPr>
          <p:cNvPr id="3" name="Content Placeholder 2"/>
          <p:cNvSpPr>
            <a:spLocks noGrp="1"/>
          </p:cNvSpPr>
          <p:nvPr>
            <p:ph idx="1"/>
          </p:nvPr>
        </p:nvSpPr>
        <p:spPr>
          <a:xfrm>
            <a:off x="684213" y="1773238"/>
            <a:ext cx="7773987" cy="4608090"/>
          </a:xfrm>
        </p:spPr>
        <p:txBody>
          <a:bodyPr>
            <a:normAutofit fontScale="92500" lnSpcReduction="10000"/>
          </a:bodyPr>
          <a:lstStyle/>
          <a:p>
            <a:pPr>
              <a:defRPr/>
            </a:pPr>
            <a:endParaRPr lang="en-GB" dirty="0">
              <a:solidFill>
                <a:srgbClr val="002060"/>
              </a:solidFill>
            </a:endParaRPr>
          </a:p>
          <a:p>
            <a:pPr>
              <a:defRPr/>
            </a:pPr>
            <a:endParaRPr lang="en-GB" dirty="0">
              <a:solidFill>
                <a:srgbClr val="002060"/>
              </a:solidFill>
            </a:endParaRPr>
          </a:p>
          <a:p>
            <a:pPr>
              <a:defRPr/>
            </a:pPr>
            <a:r>
              <a:rPr lang="en-GB" dirty="0">
                <a:solidFill>
                  <a:srgbClr val="002060"/>
                </a:solidFill>
              </a:rPr>
              <a:t>Literacy for All: Early literacy resources, reading/writing activity for parents </a:t>
            </a:r>
          </a:p>
          <a:p>
            <a:pPr>
              <a:defRPr/>
            </a:pPr>
            <a:r>
              <a:rPr lang="en-GB" dirty="0">
                <a:solidFill>
                  <a:srgbClr val="002060"/>
                </a:solidFill>
              </a:rPr>
              <a:t>Glasgow Counts: Concrete Pictorial Abstract (CPA)</a:t>
            </a:r>
          </a:p>
          <a:p>
            <a:pPr>
              <a:defRPr/>
            </a:pPr>
            <a:r>
              <a:rPr lang="en-GB" dirty="0">
                <a:solidFill>
                  <a:srgbClr val="002060"/>
                </a:solidFill>
              </a:rPr>
              <a:t>Playful Pedagogy: classroom organisation areas, outdoor learning</a:t>
            </a:r>
          </a:p>
          <a:p>
            <a:pPr>
              <a:defRPr/>
            </a:pPr>
            <a:r>
              <a:rPr lang="en-GB" dirty="0">
                <a:solidFill>
                  <a:srgbClr val="002060"/>
                </a:solidFill>
              </a:rPr>
              <a:t>Learning Contexts: Storyline, Local Area</a:t>
            </a:r>
          </a:p>
        </p:txBody>
      </p:sp>
      <p:sp>
        <p:nvSpPr>
          <p:cNvPr id="819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B9E09E3-C6EE-4DEC-97CC-A106612A6331}" type="datetime1">
              <a:rPr lang="en-GB" sz="1400" smtClean="0">
                <a:solidFill>
                  <a:srgbClr val="FFFFFF"/>
                </a:solidFill>
              </a:rPr>
              <a:pPr eaLnBrk="1" hangingPunct="1"/>
              <a:t>20/06/2022</a:t>
            </a:fld>
            <a:endParaRPr lang="en-US" sz="1400">
              <a:solidFill>
                <a:srgbClr val="FFFFFF"/>
              </a:solidFill>
            </a:endParaRPr>
          </a:p>
        </p:txBody>
      </p:sp>
      <p:sp>
        <p:nvSpPr>
          <p:cNvPr id="8197"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90C328E-029B-46FC-8BE0-BA9D2462731C}" type="slidenum">
              <a:rPr lang="en-US" sz="1400" smtClean="0">
                <a:solidFill>
                  <a:srgbClr val="FFFFFF"/>
                </a:solidFill>
              </a:rPr>
              <a:pPr eaLnBrk="1" hangingPunct="1"/>
              <a:t>7</a:t>
            </a:fld>
            <a:endParaRPr lang="en-US" sz="1400">
              <a:solidFill>
                <a:srgbClr val="FFFF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96753"/>
            <a:ext cx="219552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48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57808"/>
            <a:ext cx="7772400" cy="1143000"/>
          </a:xfrm>
        </p:spPr>
        <p:txBody>
          <a:bodyPr/>
          <a:lstStyle/>
          <a:p>
            <a:r>
              <a:rPr lang="en-GB" b="1" u="sng" dirty="0">
                <a:solidFill>
                  <a:srgbClr val="002060"/>
                </a:solidFill>
              </a:rPr>
              <a:t>Phonics</a:t>
            </a:r>
            <a:r>
              <a:rPr lang="en-GB" b="1" dirty="0">
                <a:solidFill>
                  <a:srgbClr val="002060"/>
                </a:solidFill>
              </a:rPr>
              <a:t> </a:t>
            </a:r>
          </a:p>
        </p:txBody>
      </p:sp>
      <p:pic>
        <p:nvPicPr>
          <p:cNvPr id="4" name="Table Placeholder 3"/>
          <p:cNvPicPr>
            <a:picLocks noGrp="1"/>
          </p:cNvPicPr>
          <p:nvPr>
            <p:ph type="tbl" idx="1"/>
          </p:nvPr>
        </p:nvPicPr>
        <p:blipFill>
          <a:blip r:embed="rId3"/>
          <a:stretch>
            <a:fillRect/>
          </a:stretch>
        </p:blipFill>
        <p:spPr>
          <a:xfrm>
            <a:off x="679029" y="404664"/>
            <a:ext cx="2733675" cy="166687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829028" y="4437112"/>
            <a:ext cx="2295525" cy="1872208"/>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8904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437112"/>
            <a:ext cx="3048000" cy="193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story and a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869960"/>
            <a:ext cx="4332010" cy="256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37720" y="1574790"/>
            <a:ext cx="3600400" cy="2862322"/>
          </a:xfrm>
          <a:prstGeom prst="rect">
            <a:avLst/>
          </a:prstGeom>
          <a:noFill/>
        </p:spPr>
        <p:txBody>
          <a:bodyPr wrap="square" rtlCol="0">
            <a:spAutoFit/>
          </a:bodyPr>
          <a:lstStyle/>
          <a:p>
            <a:pPr algn="ctr"/>
            <a:r>
              <a:rPr lang="en-GB" sz="2000" u="sng" dirty="0">
                <a:solidFill>
                  <a:srgbClr val="002060"/>
                </a:solidFill>
              </a:rPr>
              <a:t>Single Sounds/Phonemes</a:t>
            </a:r>
          </a:p>
          <a:p>
            <a:pPr algn="ctr"/>
            <a:endParaRPr lang="en-GB" sz="2000" u="sng" dirty="0">
              <a:solidFill>
                <a:srgbClr val="002060"/>
              </a:solidFill>
            </a:endParaRPr>
          </a:p>
          <a:p>
            <a:pPr algn="ctr"/>
            <a:r>
              <a:rPr lang="en-GB" sz="2000" b="1" u="sng" dirty="0">
                <a:solidFill>
                  <a:srgbClr val="002060"/>
                </a:solidFill>
              </a:rPr>
              <a:t>b</a:t>
            </a:r>
            <a:r>
              <a:rPr lang="en-GB" sz="2000" dirty="0">
                <a:solidFill>
                  <a:srgbClr val="002060"/>
                </a:solidFill>
              </a:rPr>
              <a:t>in</a:t>
            </a:r>
          </a:p>
          <a:p>
            <a:pPr algn="ctr"/>
            <a:r>
              <a:rPr lang="en-GB" sz="2000" b="1" u="sng" dirty="0">
                <a:solidFill>
                  <a:srgbClr val="002060"/>
                </a:solidFill>
              </a:rPr>
              <a:t>p</a:t>
            </a:r>
            <a:r>
              <a:rPr lang="en-GB" sz="2000" dirty="0">
                <a:solidFill>
                  <a:srgbClr val="002060"/>
                </a:solidFill>
              </a:rPr>
              <a:t>in</a:t>
            </a:r>
          </a:p>
          <a:p>
            <a:pPr algn="ctr"/>
            <a:endParaRPr lang="en-GB" sz="2000" u="sng" dirty="0">
              <a:solidFill>
                <a:srgbClr val="002060"/>
              </a:solidFill>
            </a:endParaRPr>
          </a:p>
          <a:p>
            <a:pPr algn="ctr"/>
            <a:r>
              <a:rPr lang="en-GB" sz="2000" u="sng" dirty="0">
                <a:solidFill>
                  <a:srgbClr val="002060"/>
                </a:solidFill>
              </a:rPr>
              <a:t>Joined Sounds/Phonemes</a:t>
            </a:r>
          </a:p>
          <a:p>
            <a:pPr algn="ctr"/>
            <a:endParaRPr lang="en-GB" sz="2000" u="sng" dirty="0">
              <a:solidFill>
                <a:srgbClr val="002060"/>
              </a:solidFill>
            </a:endParaRPr>
          </a:p>
          <a:p>
            <a:pPr algn="ctr"/>
            <a:r>
              <a:rPr lang="en-GB" sz="2000" b="1" u="sng" dirty="0">
                <a:solidFill>
                  <a:srgbClr val="002060"/>
                </a:solidFill>
              </a:rPr>
              <a:t>ch</a:t>
            </a:r>
            <a:r>
              <a:rPr lang="en-GB" sz="2000" dirty="0">
                <a:solidFill>
                  <a:srgbClr val="002060"/>
                </a:solidFill>
              </a:rPr>
              <a:t>op</a:t>
            </a:r>
          </a:p>
          <a:p>
            <a:pPr algn="ctr"/>
            <a:r>
              <a:rPr lang="en-GB" sz="2000" b="1" u="sng" dirty="0">
                <a:solidFill>
                  <a:srgbClr val="002060"/>
                </a:solidFill>
              </a:rPr>
              <a:t>sh</a:t>
            </a:r>
            <a:r>
              <a:rPr lang="en-GB" sz="2000" dirty="0">
                <a:solidFill>
                  <a:srgbClr val="002060"/>
                </a:solidFill>
              </a:rPr>
              <a:t>op</a:t>
            </a:r>
          </a:p>
        </p:txBody>
      </p:sp>
      <p:sp>
        <p:nvSpPr>
          <p:cNvPr id="11" name="TextBox 10"/>
          <p:cNvSpPr txBox="1"/>
          <p:nvPr/>
        </p:nvSpPr>
        <p:spPr>
          <a:xfrm>
            <a:off x="1883230" y="6369628"/>
            <a:ext cx="5688632" cy="400110"/>
          </a:xfrm>
          <a:prstGeom prst="rect">
            <a:avLst/>
          </a:prstGeom>
          <a:noFill/>
        </p:spPr>
        <p:txBody>
          <a:bodyPr wrap="square" rtlCol="0">
            <a:spAutoFit/>
          </a:bodyPr>
          <a:lstStyle/>
          <a:p>
            <a:pPr algn="ctr"/>
            <a:r>
              <a:rPr lang="en-GB" sz="2000" b="1" dirty="0">
                <a:solidFill>
                  <a:srgbClr val="002060"/>
                </a:solidFill>
              </a:rPr>
              <a:t>Please see phonics </a:t>
            </a:r>
            <a:r>
              <a:rPr lang="en-GB" sz="2000" b="1" dirty="0" err="1">
                <a:solidFill>
                  <a:srgbClr val="002060"/>
                </a:solidFill>
              </a:rPr>
              <a:t>handout</a:t>
            </a:r>
            <a:r>
              <a:rPr lang="en-GB" sz="2000" b="1" dirty="0">
                <a:solidFill>
                  <a:srgbClr val="002060"/>
                </a:solidFill>
              </a:rPr>
              <a:t> for more information.</a:t>
            </a:r>
          </a:p>
        </p:txBody>
      </p:sp>
    </p:spTree>
    <p:extLst>
      <p:ext uri="{BB962C8B-B14F-4D97-AF65-F5344CB8AC3E}">
        <p14:creationId xmlns:p14="http://schemas.microsoft.com/office/powerpoint/2010/main" val="332046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1143000"/>
          </a:xfrm>
        </p:spPr>
        <p:txBody>
          <a:bodyPr/>
          <a:lstStyle/>
          <a:p>
            <a:r>
              <a:rPr lang="en-GB" b="1" u="sng" dirty="0">
                <a:solidFill>
                  <a:srgbClr val="002060"/>
                </a:solidFill>
              </a:rPr>
              <a:t>Spelling</a:t>
            </a:r>
          </a:p>
        </p:txBody>
      </p:sp>
      <p:pic>
        <p:nvPicPr>
          <p:cNvPr id="4" name="Table Placeholder 3"/>
          <p:cNvPicPr>
            <a:picLocks noGrp="1"/>
          </p:cNvPicPr>
          <p:nvPr>
            <p:ph type="tbl" idx="1"/>
          </p:nvPr>
        </p:nvPicPr>
        <p:blipFill>
          <a:blip r:embed="rId3"/>
          <a:stretch>
            <a:fillRect/>
          </a:stretch>
        </p:blipFill>
        <p:spPr>
          <a:xfrm>
            <a:off x="179512" y="836712"/>
            <a:ext cx="3240360" cy="864096"/>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535985" y="2071552"/>
            <a:ext cx="2231182" cy="1789496"/>
          </a:xfrm>
          <a:prstGeom prst="rect">
            <a:avLst/>
          </a:prstGeom>
        </p:spPr>
      </p:pic>
      <p:pic>
        <p:nvPicPr>
          <p:cNvPr id="6" name="Picture 5" descr="compound word.png"/>
          <p:cNvPicPr>
            <a:picLocks noChangeAspect="1"/>
          </p:cNvPicPr>
          <p:nvPr/>
        </p:nvPicPr>
        <p:blipFill>
          <a:blip r:embed="rId5" cstate="print"/>
          <a:stretch>
            <a:fillRect/>
          </a:stretch>
        </p:blipFill>
        <p:spPr>
          <a:xfrm>
            <a:off x="3461377" y="1973560"/>
            <a:ext cx="3132348" cy="2026135"/>
          </a:xfrm>
          <a:prstGeom prst="rect">
            <a:avLst/>
          </a:prstGeom>
        </p:spPr>
      </p:pic>
      <p:pic>
        <p:nvPicPr>
          <p:cNvPr id="7" name="Picture 6" descr="mnemonic.png"/>
          <p:cNvPicPr>
            <a:picLocks noChangeAspect="1"/>
          </p:cNvPicPr>
          <p:nvPr/>
        </p:nvPicPr>
        <p:blipFill>
          <a:blip r:embed="rId6" cstate="print"/>
          <a:stretch>
            <a:fillRect/>
          </a:stretch>
        </p:blipFill>
        <p:spPr>
          <a:xfrm>
            <a:off x="165783" y="1998093"/>
            <a:ext cx="3326097" cy="2103142"/>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4131819"/>
            <a:ext cx="3770535" cy="200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131819"/>
            <a:ext cx="3685976" cy="197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35696" y="6214446"/>
            <a:ext cx="5688632" cy="400110"/>
          </a:xfrm>
          <a:prstGeom prst="rect">
            <a:avLst/>
          </a:prstGeom>
          <a:noFill/>
        </p:spPr>
        <p:txBody>
          <a:bodyPr wrap="square" rtlCol="0">
            <a:spAutoFit/>
          </a:bodyPr>
          <a:lstStyle/>
          <a:p>
            <a:pPr algn="ctr"/>
            <a:r>
              <a:rPr lang="en-GB" sz="2000" b="1" dirty="0">
                <a:solidFill>
                  <a:srgbClr val="002060"/>
                </a:solidFill>
              </a:rPr>
              <a:t>Please see spelling </a:t>
            </a:r>
            <a:r>
              <a:rPr lang="en-GB" sz="2000" b="1" dirty="0" err="1">
                <a:solidFill>
                  <a:srgbClr val="002060"/>
                </a:solidFill>
              </a:rPr>
              <a:t>handout</a:t>
            </a:r>
            <a:r>
              <a:rPr lang="en-GB" sz="2000" b="1" dirty="0">
                <a:solidFill>
                  <a:srgbClr val="002060"/>
                </a:solidFill>
              </a:rPr>
              <a:t> for more information.</a:t>
            </a:r>
          </a:p>
        </p:txBody>
      </p:sp>
    </p:spTree>
    <p:extLst>
      <p:ext uri="{BB962C8B-B14F-4D97-AF65-F5344CB8AC3E}">
        <p14:creationId xmlns:p14="http://schemas.microsoft.com/office/powerpoint/2010/main" val="1587676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492</TotalTime>
  <Words>857</Words>
  <Application>Microsoft Office PowerPoint</Application>
  <PresentationFormat>On-screen Show (4:3)</PresentationFormat>
  <Paragraphs>133</Paragraphs>
  <Slides>17</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Candy Buzz BTN</vt:lpstr>
      <vt:lpstr>Tahoma</vt:lpstr>
      <vt:lpstr>Times New Roman</vt:lpstr>
      <vt:lpstr>Wingdings</vt:lpstr>
      <vt:lpstr>Office Theme</vt:lpstr>
      <vt:lpstr>Welcome to  Hillington Primary School                  </vt:lpstr>
      <vt:lpstr>Staff at Hillington Primary </vt:lpstr>
      <vt:lpstr>Our Vision &amp; Values</vt:lpstr>
      <vt:lpstr>  Our Parent Council</vt:lpstr>
      <vt:lpstr>Curriculum for Excellence  Levels</vt:lpstr>
      <vt:lpstr>The Curriculum</vt:lpstr>
      <vt:lpstr>Primary One Approaches</vt:lpstr>
      <vt:lpstr>Phonics </vt:lpstr>
      <vt:lpstr>Spelling</vt:lpstr>
      <vt:lpstr>  Maths/ Numeracy Concrete-Pictorial-Abstract</vt:lpstr>
      <vt:lpstr>Playful Pedagogy </vt:lpstr>
      <vt:lpstr>Celebrating Success</vt:lpstr>
      <vt:lpstr>Anti-Bullying</vt:lpstr>
      <vt:lpstr>Forms to Complete</vt:lpstr>
      <vt:lpstr>Keeping You Informed</vt:lpstr>
      <vt:lpstr>PowerPoint Presentation</vt:lpstr>
      <vt:lpstr>Start Date Reminder </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Hillington Primary School</dc:title>
  <dc:creator>Davidson, L  ( Balornock Primary )</dc:creator>
  <cp:lastModifiedBy>Laura Jane Davidson</cp:lastModifiedBy>
  <cp:revision>62</cp:revision>
  <cp:lastPrinted>2022-02-23T11:04:51Z</cp:lastPrinted>
  <dcterms:created xsi:type="dcterms:W3CDTF">2019-05-13T10:13:17Z</dcterms:created>
  <dcterms:modified xsi:type="dcterms:W3CDTF">2022-06-20T12:23:54Z</dcterms:modified>
</cp:coreProperties>
</file>