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39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6CC3642D-E6D2-49A7-8485-04908B8CD7DE}" type="datetimeFigureOut">
              <a:rPr lang="en-GB"/>
              <a:pPr>
                <a:defRPr/>
              </a:pPr>
              <a:t>25/08/2015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2D2B49A-8088-4D17-9692-650CB70F945E}" type="slidenum">
              <a:rPr lang="en-GB"/>
              <a:pPr>
                <a:defRPr/>
              </a:pPr>
              <a:t>‹#›</a:t>
            </a:fld>
            <a:endParaRPr lang="en-GB"/>
          </a:p>
        </p:txBody>
      </p:sp>
    </p:spTree>
    <p:extLst>
      <p:ext uri="{BB962C8B-B14F-4D97-AF65-F5344CB8AC3E}">
        <p14:creationId xmlns:p14="http://schemas.microsoft.com/office/powerpoint/2010/main" val="3479451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347EEF5-D053-4D6C-BFF9-DCFBC24EF404}" type="datetimeFigureOut">
              <a:rPr lang="en-GB"/>
              <a:pPr>
                <a:defRPr/>
              </a:pPr>
              <a:t>25/08/2015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3F62E74-2A58-4C6E-AF0F-301EBD2455BE}" type="slidenum">
              <a:rPr lang="en-GB"/>
              <a:pPr>
                <a:defRPr/>
              </a:pPr>
              <a:t>‹#›</a:t>
            </a:fld>
            <a:endParaRPr lang="en-GB"/>
          </a:p>
        </p:txBody>
      </p:sp>
    </p:spTree>
    <p:extLst>
      <p:ext uri="{BB962C8B-B14F-4D97-AF65-F5344CB8AC3E}">
        <p14:creationId xmlns:p14="http://schemas.microsoft.com/office/powerpoint/2010/main" val="2951313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F7BD241-14E7-4777-A40D-69C031603D94}" type="datetimeFigureOut">
              <a:rPr lang="en-GB"/>
              <a:pPr>
                <a:defRPr/>
              </a:pPr>
              <a:t>25/08/2015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7229C04-E434-45B3-BAC9-BEC47373F271}" type="slidenum">
              <a:rPr lang="en-GB"/>
              <a:pPr>
                <a:defRPr/>
              </a:pPr>
              <a:t>‹#›</a:t>
            </a:fld>
            <a:endParaRPr lang="en-GB"/>
          </a:p>
        </p:txBody>
      </p:sp>
    </p:spTree>
    <p:extLst>
      <p:ext uri="{BB962C8B-B14F-4D97-AF65-F5344CB8AC3E}">
        <p14:creationId xmlns:p14="http://schemas.microsoft.com/office/powerpoint/2010/main" val="1253878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7514815-8D7C-419B-973F-7552013A9224}" type="datetimeFigureOut">
              <a:rPr lang="en-GB"/>
              <a:pPr>
                <a:defRPr/>
              </a:pPr>
              <a:t>25/08/2015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C27333B-FE94-47E7-9633-0141C01CDFAC}" type="slidenum">
              <a:rPr lang="en-GB"/>
              <a:pPr>
                <a:defRPr/>
              </a:pPr>
              <a:t>‹#›</a:t>
            </a:fld>
            <a:endParaRPr lang="en-GB"/>
          </a:p>
        </p:txBody>
      </p:sp>
    </p:spTree>
    <p:extLst>
      <p:ext uri="{BB962C8B-B14F-4D97-AF65-F5344CB8AC3E}">
        <p14:creationId xmlns:p14="http://schemas.microsoft.com/office/powerpoint/2010/main" val="1990688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1E91112-5255-48E6-8448-A10F1124C5A0}" type="datetimeFigureOut">
              <a:rPr lang="en-GB"/>
              <a:pPr>
                <a:defRPr/>
              </a:pPr>
              <a:t>25/08/2015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287D33F-B57A-4DCE-93A7-C8BD6475FB4C}" type="slidenum">
              <a:rPr lang="en-GB"/>
              <a:pPr>
                <a:defRPr/>
              </a:pPr>
              <a:t>‹#›</a:t>
            </a:fld>
            <a:endParaRPr lang="en-GB"/>
          </a:p>
        </p:txBody>
      </p:sp>
    </p:spTree>
    <p:extLst>
      <p:ext uri="{BB962C8B-B14F-4D97-AF65-F5344CB8AC3E}">
        <p14:creationId xmlns:p14="http://schemas.microsoft.com/office/powerpoint/2010/main" val="1353420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74DF38EF-B53E-4E00-9052-765AD2F29B34}" type="datetimeFigureOut">
              <a:rPr lang="en-GB"/>
              <a:pPr>
                <a:defRPr/>
              </a:pPr>
              <a:t>25/08/2015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2626BAC-5B49-49C2-B75E-46C751DB8B88}" type="slidenum">
              <a:rPr lang="en-GB"/>
              <a:pPr>
                <a:defRPr/>
              </a:pPr>
              <a:t>‹#›</a:t>
            </a:fld>
            <a:endParaRPr lang="en-GB"/>
          </a:p>
        </p:txBody>
      </p:sp>
    </p:spTree>
    <p:extLst>
      <p:ext uri="{BB962C8B-B14F-4D97-AF65-F5344CB8AC3E}">
        <p14:creationId xmlns:p14="http://schemas.microsoft.com/office/powerpoint/2010/main" val="1512485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E0F9031-20F7-487D-B757-A957F85FB8CC}" type="datetimeFigureOut">
              <a:rPr lang="en-GB"/>
              <a:pPr>
                <a:defRPr/>
              </a:pPr>
              <a:t>25/08/2015</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9155CD7D-F409-4AF2-BADE-1A352F8E5A4A}" type="slidenum">
              <a:rPr lang="en-GB"/>
              <a:pPr>
                <a:defRPr/>
              </a:pPr>
              <a:t>‹#›</a:t>
            </a:fld>
            <a:endParaRPr lang="en-GB"/>
          </a:p>
        </p:txBody>
      </p:sp>
    </p:spTree>
    <p:extLst>
      <p:ext uri="{BB962C8B-B14F-4D97-AF65-F5344CB8AC3E}">
        <p14:creationId xmlns:p14="http://schemas.microsoft.com/office/powerpoint/2010/main" val="2652838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A705388A-2CAD-4850-9956-AD355913C4C2}" type="datetimeFigureOut">
              <a:rPr lang="en-GB"/>
              <a:pPr>
                <a:defRPr/>
              </a:pPr>
              <a:t>25/08/2015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1A1227F0-C993-4DA2-A01C-DB1CADB49504}" type="slidenum">
              <a:rPr lang="en-GB"/>
              <a:pPr>
                <a:defRPr/>
              </a:pPr>
              <a:t>‹#›</a:t>
            </a:fld>
            <a:endParaRPr lang="en-GB"/>
          </a:p>
        </p:txBody>
      </p:sp>
    </p:spTree>
    <p:extLst>
      <p:ext uri="{BB962C8B-B14F-4D97-AF65-F5344CB8AC3E}">
        <p14:creationId xmlns:p14="http://schemas.microsoft.com/office/powerpoint/2010/main" val="3560833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DCFB30-839A-470E-811F-478AC2EEAD5D}" type="datetimeFigureOut">
              <a:rPr lang="en-GB"/>
              <a:pPr>
                <a:defRPr/>
              </a:pPr>
              <a:t>25/08/2015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6707583C-32B5-4601-8C46-7237E4981D44}" type="slidenum">
              <a:rPr lang="en-GB"/>
              <a:pPr>
                <a:defRPr/>
              </a:pPr>
              <a:t>‹#›</a:t>
            </a:fld>
            <a:endParaRPr lang="en-GB"/>
          </a:p>
        </p:txBody>
      </p:sp>
    </p:spTree>
    <p:extLst>
      <p:ext uri="{BB962C8B-B14F-4D97-AF65-F5344CB8AC3E}">
        <p14:creationId xmlns:p14="http://schemas.microsoft.com/office/powerpoint/2010/main" val="1460827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D4A52A6-161A-48A4-9B81-C90481B9B004}" type="datetimeFigureOut">
              <a:rPr lang="en-GB"/>
              <a:pPr>
                <a:defRPr/>
              </a:pPr>
              <a:t>25/08/2015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0604D6C-DC99-46CC-B032-29356DE8AE04}" type="slidenum">
              <a:rPr lang="en-GB"/>
              <a:pPr>
                <a:defRPr/>
              </a:pPr>
              <a:t>‹#›</a:t>
            </a:fld>
            <a:endParaRPr lang="en-GB"/>
          </a:p>
        </p:txBody>
      </p:sp>
    </p:spTree>
    <p:extLst>
      <p:ext uri="{BB962C8B-B14F-4D97-AF65-F5344CB8AC3E}">
        <p14:creationId xmlns:p14="http://schemas.microsoft.com/office/powerpoint/2010/main" val="1524590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F34CF55-89D6-453F-831C-1A46C499D980}" type="datetimeFigureOut">
              <a:rPr lang="en-GB"/>
              <a:pPr>
                <a:defRPr/>
              </a:pPr>
              <a:t>25/08/2015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2520A7B-0B85-4915-803B-F95A029FB5B6}" type="slidenum">
              <a:rPr lang="en-GB"/>
              <a:pPr>
                <a:defRPr/>
              </a:pPr>
              <a:t>‹#›</a:t>
            </a:fld>
            <a:endParaRPr lang="en-GB"/>
          </a:p>
        </p:txBody>
      </p:sp>
    </p:spTree>
    <p:extLst>
      <p:ext uri="{BB962C8B-B14F-4D97-AF65-F5344CB8AC3E}">
        <p14:creationId xmlns:p14="http://schemas.microsoft.com/office/powerpoint/2010/main" val="312784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1A0127B-B485-4495-8CB7-4B0DB6C8A1DA}" type="datetimeFigureOut">
              <a:rPr lang="en-GB"/>
              <a:pPr>
                <a:defRPr/>
              </a:pPr>
              <a:t>25/08/2015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93DCE20-DC34-4756-BA2D-FD7FED36F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0"/>
          <p:cNvSpPr>
            <a:spLocks noGrp="1"/>
          </p:cNvSpPr>
          <p:nvPr>
            <p:ph type="title"/>
          </p:nvPr>
        </p:nvSpPr>
        <p:spPr/>
        <p:txBody>
          <a:bodyPr/>
          <a:lstStyle/>
          <a:p>
            <a:pPr eaLnBrk="1" hangingPunct="1"/>
            <a:r>
              <a:rPr lang="en-GB" altLang="en-US" smtClean="0"/>
              <a:t>Purpose</a:t>
            </a:r>
          </a:p>
        </p:txBody>
      </p:sp>
      <p:sp>
        <p:nvSpPr>
          <p:cNvPr id="2051" name="Content Placeholder 9"/>
          <p:cNvSpPr>
            <a:spLocks noGrp="1"/>
          </p:cNvSpPr>
          <p:nvPr>
            <p:ph idx="1"/>
          </p:nvPr>
        </p:nvSpPr>
        <p:spPr/>
        <p:txBody>
          <a:bodyPr/>
          <a:lstStyle/>
          <a:p>
            <a:pPr marL="0" indent="0" eaLnBrk="1" hangingPunct="1">
              <a:buFont typeface="Arial" charset="0"/>
              <a:buNone/>
            </a:pPr>
            <a:r>
              <a:rPr lang="en-GB" altLang="en-US" sz="2400" smtClean="0"/>
              <a:t>The purpose of this presentation is to provide a simple reference for Health and Safety guidance that all stewards at the Festival must adopt.  It is intended to better ensure the health and safety of the Festival Crew and others attending the event.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altLang="en-US" smtClean="0"/>
              <a:t>Be Aware</a:t>
            </a:r>
          </a:p>
        </p:txBody>
      </p:sp>
      <p:sp>
        <p:nvSpPr>
          <p:cNvPr id="3075" name="Content Placeholder 2"/>
          <p:cNvSpPr>
            <a:spLocks noGrp="1"/>
          </p:cNvSpPr>
          <p:nvPr>
            <p:ph idx="1"/>
          </p:nvPr>
        </p:nvSpPr>
        <p:spPr/>
        <p:txBody>
          <a:bodyPr/>
          <a:lstStyle/>
          <a:p>
            <a:pPr marL="0" indent="0" eaLnBrk="1" hangingPunct="1">
              <a:buFont typeface="Arial" charset="0"/>
              <a:buNone/>
            </a:pPr>
            <a:r>
              <a:rPr lang="en-GB" altLang="en-US" sz="2400" smtClean="0"/>
              <a:t>Stewards must not interfere with anything provided to safeguard their health and safety.</a:t>
            </a:r>
          </a:p>
          <a:p>
            <a:pPr marL="0" indent="0" eaLnBrk="1" hangingPunct="1">
              <a:buFont typeface="Arial" charset="0"/>
              <a:buNone/>
            </a:pPr>
            <a:endParaRPr lang="en-GB" altLang="en-US" sz="2400" smtClean="0"/>
          </a:p>
          <a:p>
            <a:pPr marL="0" indent="0" eaLnBrk="1" hangingPunct="1">
              <a:buFont typeface="Arial" charset="0"/>
              <a:buNone/>
            </a:pPr>
            <a:r>
              <a:rPr lang="en-GB" altLang="en-US" sz="2400" smtClean="0"/>
              <a:t>Stewards must take reasonable care of their own health and safety.</a:t>
            </a:r>
          </a:p>
          <a:p>
            <a:pPr marL="0" indent="0" eaLnBrk="1" hangingPunct="1">
              <a:buFont typeface="Arial" charset="0"/>
              <a:buNone/>
            </a:pPr>
            <a:endParaRPr lang="en-GB" altLang="en-US" sz="2400" smtClean="0"/>
          </a:p>
          <a:p>
            <a:pPr marL="0" indent="0" eaLnBrk="1" hangingPunct="1">
              <a:buFont typeface="Arial" charset="0"/>
              <a:buNone/>
            </a:pPr>
            <a:r>
              <a:rPr lang="en-GB" altLang="en-US" sz="2400" smtClean="0"/>
              <a:t>Stewards should not attempt activities that they are not physically capable of.  Supervisors should be advised of any relevant conditions, and the limitations that it imposes.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p:txBody>
          <a:bodyPr/>
          <a:lstStyle/>
          <a:p>
            <a:pPr eaLnBrk="1" hangingPunct="1"/>
            <a:r>
              <a:rPr lang="en-GB" altLang="en-US" smtClean="0"/>
              <a:t>Emergency</a:t>
            </a:r>
          </a:p>
        </p:txBody>
      </p:sp>
      <p:sp>
        <p:nvSpPr>
          <p:cNvPr id="4099" name="Content Placeholder 4"/>
          <p:cNvSpPr>
            <a:spLocks noGrp="1"/>
          </p:cNvSpPr>
          <p:nvPr>
            <p:ph idx="1"/>
          </p:nvPr>
        </p:nvSpPr>
        <p:spPr/>
        <p:txBody>
          <a:bodyPr/>
          <a:lstStyle/>
          <a:p>
            <a:pPr marL="0" indent="0" eaLnBrk="1" hangingPunct="1">
              <a:buFont typeface="Arial" charset="0"/>
              <a:buNone/>
            </a:pPr>
            <a:r>
              <a:rPr lang="en-GB" altLang="en-US" sz="2400" smtClean="0"/>
              <a:t>Emergency evacuation/crowd control – the procedure on the back of the issued site plans should be read and understood.  Stewards should ensure that they have a copy with them at all times.</a:t>
            </a:r>
          </a:p>
          <a:p>
            <a:pPr marL="0" indent="0" eaLnBrk="1" hangingPunct="1">
              <a:buFont typeface="Arial" charset="0"/>
              <a:buNone/>
            </a:pPr>
            <a:endParaRPr lang="en-GB" altLang="en-US" sz="2400" smtClean="0"/>
          </a:p>
          <a:p>
            <a:pPr marL="0" indent="0" eaLnBrk="1" hangingPunct="1">
              <a:buFont typeface="Arial" charset="0"/>
              <a:buNone/>
            </a:pPr>
            <a:r>
              <a:rPr lang="en-GB" altLang="en-US" sz="2400" smtClean="0"/>
              <a:t>Area supervisors will have been made aware of fire procedures and the use of fire extinguishers.  Stewards should familiarise themselves with the location of these in their work area and in particular with the different types of fire extinguishers.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GB" altLang="en-US" smtClean="0"/>
              <a:t>Protection</a:t>
            </a:r>
          </a:p>
        </p:txBody>
      </p:sp>
      <p:sp>
        <p:nvSpPr>
          <p:cNvPr id="5123" name="Content Placeholder 2"/>
          <p:cNvSpPr>
            <a:spLocks noGrp="1"/>
          </p:cNvSpPr>
          <p:nvPr>
            <p:ph idx="1"/>
          </p:nvPr>
        </p:nvSpPr>
        <p:spPr/>
        <p:txBody>
          <a:bodyPr/>
          <a:lstStyle/>
          <a:p>
            <a:pPr marL="0" indent="0" eaLnBrk="1" hangingPunct="1">
              <a:buFont typeface="Arial" charset="0"/>
              <a:buNone/>
            </a:pPr>
            <a:r>
              <a:rPr lang="en-GB" altLang="en-US" sz="2400" smtClean="0"/>
              <a:t>Stewards should ensure that they wear appropriate protective clothing for activities.  For most work no special equipment is required, but the following items may be appropriate:</a:t>
            </a:r>
          </a:p>
          <a:p>
            <a:pPr marL="0" indent="0" eaLnBrk="1" hangingPunct="1">
              <a:buFont typeface="Arial" charset="0"/>
              <a:buNone/>
            </a:pPr>
            <a:endParaRPr lang="en-GB" altLang="en-US" sz="2400" smtClean="0"/>
          </a:p>
          <a:p>
            <a:pPr marL="0" indent="0" eaLnBrk="1" hangingPunct="1">
              <a:buFont typeface="Arial" charset="0"/>
              <a:buNone/>
            </a:pPr>
            <a:r>
              <a:rPr lang="en-GB" altLang="en-US" sz="2400" smtClean="0"/>
              <a:t>Hard hats in ‘hard hat’ areas – such as around stages when they are being constructed or dismantled.</a:t>
            </a:r>
          </a:p>
          <a:p>
            <a:pPr marL="0" indent="0" eaLnBrk="1" hangingPunct="1">
              <a:buFont typeface="Arial" charset="0"/>
              <a:buNone/>
            </a:pPr>
            <a:r>
              <a:rPr lang="en-GB" altLang="en-US" sz="2400" smtClean="0"/>
              <a:t>Gloves – particularly when carrying items with sharp edges.</a:t>
            </a:r>
          </a:p>
          <a:p>
            <a:pPr marL="0" indent="0" eaLnBrk="1" hangingPunct="1">
              <a:buFont typeface="Arial" charset="0"/>
              <a:buNone/>
            </a:pPr>
            <a:r>
              <a:rPr lang="en-GB" altLang="en-US" sz="2400" smtClean="0"/>
              <a:t>Ear Plugs should be worn in areas of high noise – such as around amplified music or loud drumming.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260</Words>
  <Application>Microsoft Office PowerPoint</Application>
  <PresentationFormat>On-screen Show (4:3)</PresentationFormat>
  <Paragraphs>18</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Calibri</vt:lpstr>
      <vt:lpstr>Arial</vt:lpstr>
      <vt:lpstr>Office Theme</vt:lpstr>
      <vt:lpstr>Purpose</vt:lpstr>
      <vt:lpstr>Be Aware</vt:lpstr>
      <vt:lpstr>Emergency</vt:lpstr>
      <vt:lpstr>Protection</vt:lpstr>
    </vt:vector>
  </TitlesOfParts>
  <Company>SQA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Purpose</dc:title>
  <cp:lastModifiedBy>Diane Santana</cp:lastModifiedBy>
  <cp:revision>8</cp:revision>
  <dcterms:created xsi:type="dcterms:W3CDTF">2015-02-26T17:03:53Z</dcterms:created>
  <dcterms:modified xsi:type="dcterms:W3CDTF">2015-08-25T09:14:32Z</dcterms:modified>
</cp:coreProperties>
</file>