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3"/>
  </p:handoutMasterIdLst>
  <p:sldIdLst>
    <p:sldId id="256" r:id="rId2"/>
    <p:sldId id="281" r:id="rId3"/>
    <p:sldId id="278" r:id="rId4"/>
    <p:sldId id="282" r:id="rId5"/>
    <p:sldId id="283" r:id="rId6"/>
    <p:sldId id="284" r:id="rId7"/>
    <p:sldId id="285" r:id="rId8"/>
    <p:sldId id="286" r:id="rId9"/>
    <p:sldId id="274" r:id="rId10"/>
    <p:sldId id="275" r:id="rId11"/>
    <p:sldId id="287" r:id="rId12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upil%20Voice\Pupil%20Voice%20Pie%20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upil%20Voice\Pupil%20Voice%20Pie%20Ch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upil%20Voice\Pupil%20Voice%20Pie%20Char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upil%20Voice\Pupil%20Voice%20Pie%20Char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upil%20Voice\Pupil%20Voice%20Pie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bg2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Sheet1!$B$14:$B$16</c:f>
              <c:strCache>
                <c:ptCount val="3"/>
                <c:pt idx="0">
                  <c:v>No</c:v>
                </c:pt>
                <c:pt idx="1">
                  <c:v>Yes</c:v>
                </c:pt>
                <c:pt idx="2">
                  <c:v>Not bothered </c:v>
                </c:pt>
              </c:strCache>
            </c:strRef>
          </c:cat>
          <c:val>
            <c:numRef>
              <c:f>Sheet1!$C$14:$C$16</c:f>
              <c:numCache>
                <c:formatCode>General</c:formatCode>
                <c:ptCount val="3"/>
                <c:pt idx="0">
                  <c:v>27</c:v>
                </c:pt>
                <c:pt idx="1">
                  <c:v>510</c:v>
                </c:pt>
                <c:pt idx="2">
                  <c:v>147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bg2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Sheet1!$B$21:$B$23</c:f>
              <c:strCache>
                <c:ptCount val="3"/>
                <c:pt idx="0">
                  <c:v>No</c:v>
                </c:pt>
                <c:pt idx="1">
                  <c:v>Yes</c:v>
                </c:pt>
                <c:pt idx="2">
                  <c:v>Not bothered </c:v>
                </c:pt>
              </c:strCache>
            </c:strRef>
          </c:cat>
          <c:val>
            <c:numRef>
              <c:f>Sheet1!$C$21:$C$23</c:f>
              <c:numCache>
                <c:formatCode>General</c:formatCode>
                <c:ptCount val="3"/>
                <c:pt idx="0">
                  <c:v>22</c:v>
                </c:pt>
                <c:pt idx="1">
                  <c:v>238</c:v>
                </c:pt>
                <c:pt idx="2">
                  <c:v>107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bg2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Sheet1!$B$27:$B$29</c:f>
              <c:strCache>
                <c:ptCount val="3"/>
                <c:pt idx="0">
                  <c:v>No</c:v>
                </c:pt>
                <c:pt idx="1">
                  <c:v>Yes</c:v>
                </c:pt>
                <c:pt idx="2">
                  <c:v>Not bothered </c:v>
                </c:pt>
              </c:strCache>
            </c:strRef>
          </c:cat>
          <c:val>
            <c:numRef>
              <c:f>Sheet1!$C$27:$C$29</c:f>
              <c:numCache>
                <c:formatCode>General</c:formatCode>
                <c:ptCount val="3"/>
                <c:pt idx="0">
                  <c:v>3</c:v>
                </c:pt>
                <c:pt idx="1">
                  <c:v>254</c:v>
                </c:pt>
                <c:pt idx="2">
                  <c:v>30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bg2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Sheet1!$B$33:$B$35</c:f>
              <c:strCache>
                <c:ptCount val="3"/>
                <c:pt idx="0">
                  <c:v>No</c:v>
                </c:pt>
                <c:pt idx="1">
                  <c:v>Yes</c:v>
                </c:pt>
                <c:pt idx="2">
                  <c:v>Not bothered </c:v>
                </c:pt>
              </c:strCache>
            </c:strRef>
          </c:cat>
          <c:val>
            <c:numRef>
              <c:f>Sheet1!$C$33:$C$35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bg2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Sheet1!$B$39:$B$41</c:f>
              <c:strCache>
                <c:ptCount val="3"/>
                <c:pt idx="0">
                  <c:v>No</c:v>
                </c:pt>
                <c:pt idx="1">
                  <c:v>Yes</c:v>
                </c:pt>
                <c:pt idx="2">
                  <c:v>Not bothered</c:v>
                </c:pt>
              </c:strCache>
            </c:strRef>
          </c:cat>
          <c:val>
            <c:numRef>
              <c:f>Sheet1!$C$39:$C$41</c:f>
              <c:numCache>
                <c:formatCode>General</c:formatCode>
                <c:ptCount val="3"/>
                <c:pt idx="0">
                  <c:v>1</c:v>
                </c:pt>
                <c:pt idx="1">
                  <c:v>14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3713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55FD79EF-0BC4-494C-A797-2517430C37FE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8950"/>
            <a:ext cx="2946400" cy="493713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1CFE7CEE-4DF3-41D0-B2FD-334AE059AE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400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09DF-3EC9-46F9-BF49-6EAEEF44E920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2D9-7DD0-4FDD-A371-59C5DC468B59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4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09DF-3EC9-46F9-BF49-6EAEEF44E920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2D9-7DD0-4FDD-A371-59C5DC46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86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09DF-3EC9-46F9-BF49-6EAEEF44E920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2D9-7DD0-4FDD-A371-59C5DC46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880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09DF-3EC9-46F9-BF49-6EAEEF44E920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2D9-7DD0-4FDD-A371-59C5DC468B5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841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09DF-3EC9-46F9-BF49-6EAEEF44E920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2D9-7DD0-4FDD-A371-59C5DC46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031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09DF-3EC9-46F9-BF49-6EAEEF44E920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2D9-7DD0-4FDD-A371-59C5DC468B59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4199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09DF-3EC9-46F9-BF49-6EAEEF44E920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2D9-7DD0-4FDD-A371-59C5DC46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41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09DF-3EC9-46F9-BF49-6EAEEF44E920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2D9-7DD0-4FDD-A371-59C5DC46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182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09DF-3EC9-46F9-BF49-6EAEEF44E920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2D9-7DD0-4FDD-A371-59C5DC46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79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09DF-3EC9-46F9-BF49-6EAEEF44E920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2D9-7DD0-4FDD-A371-59C5DC46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09DF-3EC9-46F9-BF49-6EAEEF44E920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2D9-7DD0-4FDD-A371-59C5DC46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09DF-3EC9-46F9-BF49-6EAEEF44E920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2D9-7DD0-4FDD-A371-59C5DC46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3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09DF-3EC9-46F9-BF49-6EAEEF44E920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2D9-7DD0-4FDD-A371-59C5DC46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97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09DF-3EC9-46F9-BF49-6EAEEF44E920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2D9-7DD0-4FDD-A371-59C5DC46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95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09DF-3EC9-46F9-BF49-6EAEEF44E920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2D9-7DD0-4FDD-A371-59C5DC46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0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09DF-3EC9-46F9-BF49-6EAEEF44E920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2D9-7DD0-4FDD-A371-59C5DC46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3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F09DF-3EC9-46F9-BF49-6EAEEF44E920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492D9-7DD0-4FDD-A371-59C5DC46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9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1BF09DF-3EC9-46F9-BF49-6EAEEF44E920}" type="datetimeFigureOut">
              <a:rPr lang="en-GB" smtClean="0"/>
              <a:t>10/12/2017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A0492D9-7DD0-4FDD-A371-59C5DC468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2753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9536" y="790902"/>
            <a:ext cx="8001000" cy="2971801"/>
          </a:xfrm>
        </p:spPr>
        <p:txBody>
          <a:bodyPr/>
          <a:lstStyle/>
          <a:p>
            <a:r>
              <a:rPr lang="en-GB" b="1" i="1" u="sng" dirty="0" smtClean="0"/>
              <a:t>PE Kit Consultation</a:t>
            </a:r>
            <a:br>
              <a:rPr lang="en-GB" b="1" i="1" u="sng" dirty="0" smtClean="0"/>
            </a:br>
            <a:r>
              <a:rPr lang="en-GB" b="1" i="1" u="sng" dirty="0" smtClean="0"/>
              <a:t>Pupil presentation</a:t>
            </a:r>
            <a:endParaRPr lang="en-GB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5550" y="3843868"/>
            <a:ext cx="6400800" cy="1947333"/>
          </a:xfrm>
        </p:spPr>
        <p:txBody>
          <a:bodyPr>
            <a:normAutofit/>
          </a:bodyPr>
          <a:lstStyle/>
          <a:p>
            <a:r>
              <a:rPr lang="en-GB" sz="3600" b="1" i="1" u="sng" dirty="0" smtClean="0"/>
              <a:t>J </a:t>
            </a:r>
            <a:r>
              <a:rPr lang="en-GB" sz="3600" b="1" i="1" u="sng" dirty="0" err="1" smtClean="0"/>
              <a:t>Gemmill</a:t>
            </a:r>
            <a:endParaRPr lang="en-GB" sz="3600" b="1" i="1" u="sng" dirty="0"/>
          </a:p>
        </p:txBody>
      </p:sp>
    </p:spTree>
    <p:extLst>
      <p:ext uri="{BB962C8B-B14F-4D97-AF65-F5344CB8AC3E}">
        <p14:creationId xmlns:p14="http://schemas.microsoft.com/office/powerpoint/2010/main" val="757890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572" y="499825"/>
            <a:ext cx="8534400" cy="1507067"/>
          </a:xfrm>
        </p:spPr>
        <p:txBody>
          <a:bodyPr/>
          <a:lstStyle/>
          <a:p>
            <a:pPr algn="ctr"/>
            <a:r>
              <a:rPr lang="en-GB" b="1" i="1" u="sng" dirty="0" smtClean="0"/>
              <a:t>Action as a result of the consultation process… 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302" y="2425337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>
                <a:solidFill>
                  <a:schemeClr val="tx1"/>
                </a:solidFill>
              </a:rPr>
              <a:t>-&gt; Immediate decision to amend the current policy to afford pupil the choice of wearing an appropriate change of leggings / joggers </a:t>
            </a:r>
          </a:p>
          <a:p>
            <a:pPr marL="0" indent="0">
              <a:buNone/>
            </a:pPr>
            <a:r>
              <a:rPr lang="en-GB" sz="3200" u="sng" dirty="0" smtClean="0">
                <a:solidFill>
                  <a:schemeClr val="tx1"/>
                </a:solidFill>
              </a:rPr>
              <a:t>-&gt; Letter to be sent home at the end of the week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716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21" y="2362318"/>
            <a:ext cx="8534400" cy="1507067"/>
          </a:xfrm>
        </p:spPr>
        <p:txBody>
          <a:bodyPr/>
          <a:lstStyle/>
          <a:p>
            <a:r>
              <a:rPr lang="en-GB" b="1" i="1" u="sng" dirty="0" smtClean="0"/>
              <a:t>Any questions please speak to Me your teacher </a:t>
            </a:r>
            <a:endParaRPr lang="en-GB" b="1" i="1" u="sng" dirty="0"/>
          </a:p>
        </p:txBody>
      </p:sp>
    </p:spTree>
    <p:extLst>
      <p:ext uri="{BB962C8B-B14F-4D97-AF65-F5344CB8AC3E}">
        <p14:creationId xmlns:p14="http://schemas.microsoft.com/office/powerpoint/2010/main" val="71356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281" y="244656"/>
            <a:ext cx="8534400" cy="1507067"/>
          </a:xfrm>
        </p:spPr>
        <p:txBody>
          <a:bodyPr/>
          <a:lstStyle/>
          <a:p>
            <a:pPr algn="ctr"/>
            <a:r>
              <a:rPr lang="en-GB" b="1" i="1" u="sng" dirty="0" smtClean="0"/>
              <a:t>The data from pupils… 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771" y="1995385"/>
            <a:ext cx="8534400" cy="3615267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Total Roll in HHS -&gt; 1069 (576 boys, 493 girls) 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684 pupils undertook the Questionnaire (64% of total roll; the </a:t>
            </a:r>
            <a:r>
              <a:rPr lang="en-GB" sz="2400" b="1" dirty="0" smtClean="0">
                <a:solidFill>
                  <a:schemeClr val="tx1"/>
                </a:solidFill>
              </a:rPr>
              <a:t>majority</a:t>
            </a:r>
            <a:r>
              <a:rPr lang="en-GB" sz="2400" dirty="0" smtClean="0">
                <a:solidFill>
                  <a:schemeClr val="tx1"/>
                </a:solidFill>
              </a:rPr>
              <a:t> of the school) -&gt; 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Of the 684 respondents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287 identified themselves as females (42%)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367 </a:t>
            </a:r>
            <a:r>
              <a:rPr lang="en-GB" sz="2400" dirty="0">
                <a:solidFill>
                  <a:schemeClr val="tx1"/>
                </a:solidFill>
              </a:rPr>
              <a:t>identified themselves </a:t>
            </a:r>
            <a:r>
              <a:rPr lang="en-GB" sz="2400" dirty="0" smtClean="0">
                <a:solidFill>
                  <a:schemeClr val="tx1"/>
                </a:solidFill>
              </a:rPr>
              <a:t>boys (54%) </a:t>
            </a:r>
          </a:p>
          <a:p>
            <a:r>
              <a:rPr lang="en-GB" sz="2400" dirty="0">
                <a:solidFill>
                  <a:schemeClr val="tx1"/>
                </a:solidFill>
              </a:rPr>
              <a:t>9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identified themselves </a:t>
            </a:r>
            <a:r>
              <a:rPr lang="en-GB" sz="2400" dirty="0" smtClean="0">
                <a:solidFill>
                  <a:schemeClr val="tx1"/>
                </a:solidFill>
              </a:rPr>
              <a:t>transgender (1%)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21 preferred not to say (3%)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89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508" y="793612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i="1" u="sng" dirty="0" smtClean="0"/>
              <a:t>The following information was collected in response to the following question: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761" y="1158262"/>
            <a:ext cx="8534400" cy="3615267"/>
          </a:xfrm>
        </p:spPr>
        <p:txBody>
          <a:bodyPr/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i="1" dirty="0" smtClean="0"/>
          </a:p>
          <a:p>
            <a:pPr marL="0" indent="0">
              <a:buNone/>
            </a:pPr>
            <a:r>
              <a:rPr lang="en-GB" sz="3200" b="1" i="1" u="sng" dirty="0" smtClean="0"/>
              <a:t>Would </a:t>
            </a:r>
            <a:r>
              <a:rPr lang="en-GB" sz="3200" b="1" i="1" u="sng" dirty="0"/>
              <a:t>you be in favour of having the option to wear a change of leggings / tracksuit bottoms in PE? </a:t>
            </a:r>
            <a:endParaRPr lang="en-GB" sz="3200" b="1" u="sng" dirty="0"/>
          </a:p>
        </p:txBody>
      </p:sp>
    </p:spTree>
    <p:extLst>
      <p:ext uri="{BB962C8B-B14F-4D97-AF65-F5344CB8AC3E}">
        <p14:creationId xmlns:p14="http://schemas.microsoft.com/office/powerpoint/2010/main" val="356819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76" y="4809304"/>
            <a:ext cx="8534400" cy="1507067"/>
          </a:xfrm>
        </p:spPr>
        <p:txBody>
          <a:bodyPr/>
          <a:lstStyle/>
          <a:p>
            <a:pPr algn="ctr"/>
            <a:r>
              <a:rPr lang="en-GB" b="1" i="1" u="sng" dirty="0" smtClean="0"/>
              <a:t>Total (All respondents)</a:t>
            </a:r>
            <a:r>
              <a:rPr lang="en-GB" u="sng" dirty="0" smtClean="0"/>
              <a:t> </a:t>
            </a:r>
            <a:endParaRPr lang="en-GB" u="sng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5846519"/>
              </p:ext>
            </p:extLst>
          </p:nvPr>
        </p:nvGraphicFramePr>
        <p:xfrm>
          <a:off x="412345" y="290010"/>
          <a:ext cx="7856484" cy="510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320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517" y="5028245"/>
            <a:ext cx="8534400" cy="1507067"/>
          </a:xfrm>
        </p:spPr>
        <p:txBody>
          <a:bodyPr/>
          <a:lstStyle/>
          <a:p>
            <a:pPr algn="ctr"/>
            <a:r>
              <a:rPr lang="en-GB" b="1" i="1" u="sng" dirty="0" smtClean="0"/>
              <a:t>Boys (54% of total respondents)</a:t>
            </a: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7297223"/>
              </p:ext>
            </p:extLst>
          </p:nvPr>
        </p:nvGraphicFramePr>
        <p:xfrm>
          <a:off x="371193" y="171881"/>
          <a:ext cx="8066690" cy="5609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438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728" y="4796425"/>
            <a:ext cx="8534400" cy="1507067"/>
          </a:xfrm>
        </p:spPr>
        <p:txBody>
          <a:bodyPr/>
          <a:lstStyle/>
          <a:p>
            <a:pPr algn="ctr"/>
            <a:r>
              <a:rPr lang="en-GB" b="1" i="1" u="sng" dirty="0" smtClean="0"/>
              <a:t>Girls (42% of total respondents)</a:t>
            </a:r>
            <a:endParaRPr lang="en-GB" b="1" i="1" u="sng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581018"/>
              </p:ext>
            </p:extLst>
          </p:nvPr>
        </p:nvGraphicFramePr>
        <p:xfrm>
          <a:off x="-140605" y="36028"/>
          <a:ext cx="7984579" cy="5204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6697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u="sng" dirty="0" smtClean="0"/>
              <a:t>Transgender (1% of total respondents)</a:t>
            </a:r>
            <a:endParaRPr lang="en-GB" b="1" i="1" u="sng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28752"/>
              </p:ext>
            </p:extLst>
          </p:nvPr>
        </p:nvGraphicFramePr>
        <p:xfrm>
          <a:off x="928535" y="211392"/>
          <a:ext cx="6963103" cy="4642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6540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938093"/>
            <a:ext cx="8534400" cy="1507067"/>
          </a:xfrm>
        </p:spPr>
        <p:txBody>
          <a:bodyPr/>
          <a:lstStyle/>
          <a:p>
            <a:pPr algn="ctr"/>
            <a:r>
              <a:rPr lang="en-GB" b="1" i="1" u="sng" dirty="0" smtClean="0"/>
              <a:t>Prefer not to say (3% of total respondents) </a:t>
            </a:r>
            <a:endParaRPr lang="en-GB" b="1" i="1" u="sng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383456"/>
              </p:ext>
            </p:extLst>
          </p:nvPr>
        </p:nvGraphicFramePr>
        <p:xfrm>
          <a:off x="592206" y="-95763"/>
          <a:ext cx="8066690" cy="5336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5757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i="1" u="sng" dirty="0" smtClean="0"/>
              <a:t>Common comments / explanations for ‘yes’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“religious reasons”, “cold”, “personal choice”, “comfort”, “self conscious” 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9095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1111</TotalTime>
  <Words>226</Words>
  <Application>Microsoft Office PowerPoint</Application>
  <PresentationFormat>Widescreen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Wingdings 3</vt:lpstr>
      <vt:lpstr>Slice</vt:lpstr>
      <vt:lpstr>PE Kit Consultation Pupil presentation</vt:lpstr>
      <vt:lpstr>The data from pupils… </vt:lpstr>
      <vt:lpstr>The following information was collected in response to the following question:</vt:lpstr>
      <vt:lpstr>Total (All respondents) </vt:lpstr>
      <vt:lpstr>Boys (54% of total respondents) </vt:lpstr>
      <vt:lpstr>Girls (42% of total respondents)</vt:lpstr>
      <vt:lpstr>Transgender (1% of total respondents)</vt:lpstr>
      <vt:lpstr>Prefer not to say (3% of total respondents) </vt:lpstr>
      <vt:lpstr>Common comments / explanations for ‘yes’</vt:lpstr>
      <vt:lpstr>Action as a result of the consultation process… </vt:lpstr>
      <vt:lpstr>Any questions please speak to Me your teacher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 Kit Consultation</dc:title>
  <dc:creator>john gemmill</dc:creator>
  <cp:lastModifiedBy>john gemmill</cp:lastModifiedBy>
  <cp:revision>60</cp:revision>
  <cp:lastPrinted>2017-11-30T07:58:15Z</cp:lastPrinted>
  <dcterms:created xsi:type="dcterms:W3CDTF">2017-11-13T21:49:30Z</dcterms:created>
  <dcterms:modified xsi:type="dcterms:W3CDTF">2017-12-10T22:14:06Z</dcterms:modified>
</cp:coreProperties>
</file>