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9" r:id="rId3"/>
    <p:sldId id="261" r:id="rId4"/>
    <p:sldId id="260" r:id="rId5"/>
    <p:sldId id="262" r:id="rId6"/>
    <p:sldId id="263" r:id="rId7"/>
    <p:sldId id="264" r:id="rId8"/>
    <p:sldId id="265" r:id="rId9"/>
    <p:sldId id="267" r:id="rId10"/>
    <p:sldId id="266" r:id="rId11"/>
    <p:sldId id="269" r:id="rId12"/>
    <p:sldId id="274" r:id="rId13"/>
    <p:sldId id="270" r:id="rId14"/>
    <p:sldId id="272" r:id="rId15"/>
    <p:sldId id="273" r:id="rId16"/>
    <p:sldId id="268" r:id="rId17"/>
    <p:sldId id="275" r:id="rId18"/>
    <p:sldId id="276" r:id="rId19"/>
    <p:sldId id="277" r:id="rId20"/>
    <p:sldId id="278" r:id="rId21"/>
    <p:sldId id="279" r:id="rId22"/>
    <p:sldId id="282" r:id="rId23"/>
    <p:sldId id="280" r:id="rId24"/>
    <p:sldId id="281" r:id="rId25"/>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712"/>
          </a:xfrm>
          <a:prstGeom prst="rect">
            <a:avLst/>
          </a:prstGeom>
        </p:spPr>
        <p:txBody>
          <a:bodyPr vert="horz" lIns="92702" tIns="46351" rIns="92702" bIns="46351" rtlCol="0"/>
          <a:lstStyle>
            <a:lvl1pPr algn="l">
              <a:defRPr sz="1200"/>
            </a:lvl1pPr>
          </a:lstStyle>
          <a:p>
            <a:endParaRPr lang="en-GB"/>
          </a:p>
        </p:txBody>
      </p:sp>
      <p:sp>
        <p:nvSpPr>
          <p:cNvPr id="3" name="Date Placeholder 2"/>
          <p:cNvSpPr>
            <a:spLocks noGrp="1"/>
          </p:cNvSpPr>
          <p:nvPr>
            <p:ph type="dt" sz="quarter" idx="1"/>
          </p:nvPr>
        </p:nvSpPr>
        <p:spPr>
          <a:xfrm>
            <a:off x="3850443" y="1"/>
            <a:ext cx="2945659" cy="493712"/>
          </a:xfrm>
          <a:prstGeom prst="rect">
            <a:avLst/>
          </a:prstGeom>
        </p:spPr>
        <p:txBody>
          <a:bodyPr vert="horz" lIns="92702" tIns="46351" rIns="92702" bIns="46351" rtlCol="0"/>
          <a:lstStyle>
            <a:lvl1pPr algn="r">
              <a:defRPr sz="1200"/>
            </a:lvl1pPr>
          </a:lstStyle>
          <a:p>
            <a:fld id="{CEE82C2A-DFE4-4AB8-834E-54BBF74F3E2E}" type="datetimeFigureOut">
              <a:rPr lang="en-GB" smtClean="0"/>
              <a:t>11/10/2017</a:t>
            </a:fld>
            <a:endParaRPr lang="en-GB"/>
          </a:p>
        </p:txBody>
      </p:sp>
      <p:sp>
        <p:nvSpPr>
          <p:cNvPr id="4" name="Footer Placeholder 3"/>
          <p:cNvSpPr>
            <a:spLocks noGrp="1"/>
          </p:cNvSpPr>
          <p:nvPr>
            <p:ph type="ftr" sz="quarter" idx="2"/>
          </p:nvPr>
        </p:nvSpPr>
        <p:spPr>
          <a:xfrm>
            <a:off x="0" y="9378824"/>
            <a:ext cx="2945659" cy="493712"/>
          </a:xfrm>
          <a:prstGeom prst="rect">
            <a:avLst/>
          </a:prstGeom>
        </p:spPr>
        <p:txBody>
          <a:bodyPr vert="horz" lIns="92702" tIns="46351" rIns="92702" bIns="46351"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3712"/>
          </a:xfrm>
          <a:prstGeom prst="rect">
            <a:avLst/>
          </a:prstGeom>
        </p:spPr>
        <p:txBody>
          <a:bodyPr vert="horz" lIns="92702" tIns="46351" rIns="92702" bIns="46351" rtlCol="0" anchor="b"/>
          <a:lstStyle>
            <a:lvl1pPr algn="r">
              <a:defRPr sz="1200"/>
            </a:lvl1pPr>
          </a:lstStyle>
          <a:p>
            <a:fld id="{212E4078-9055-490E-8547-E57C546A3371}" type="slidenum">
              <a:rPr lang="en-GB" smtClean="0"/>
              <a:t>‹#›</a:t>
            </a:fld>
            <a:endParaRPr lang="en-GB"/>
          </a:p>
        </p:txBody>
      </p:sp>
    </p:spTree>
    <p:extLst>
      <p:ext uri="{BB962C8B-B14F-4D97-AF65-F5344CB8AC3E}">
        <p14:creationId xmlns:p14="http://schemas.microsoft.com/office/powerpoint/2010/main" val="33125569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68D2B4-4280-4A6B-9624-F61ECC7FE9ED}" type="datetimeFigureOut">
              <a:rPr lang="en-GB" smtClean="0"/>
              <a:t>11/10/2017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2978423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68D2B4-4280-4A6B-9624-F61ECC7FE9ED}" type="datetimeFigureOut">
              <a:rPr lang="en-GB" smtClean="0"/>
              <a:t>11/10/2017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3385805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4968D2B4-4280-4A6B-9624-F61ECC7FE9ED}" type="datetimeFigureOut">
              <a:rPr lang="en-GB" smtClean="0"/>
              <a:t>11/10/2017</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1617045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68D2B4-4280-4A6B-9624-F61ECC7FE9ED}" type="datetimeFigureOut">
              <a:rPr lang="en-GB" smtClean="0"/>
              <a:t>11/10/2017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306788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4968D2B4-4280-4A6B-9624-F61ECC7FE9ED}" type="datetimeFigureOut">
              <a:rPr lang="en-GB" smtClean="0"/>
              <a:t>11/10/2017</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C131988-F107-4EC3-BC5F-8CEBB614B3BE}" type="slidenum">
              <a:rPr lang="en-GB" smtClean="0"/>
              <a:t>‹#›</a:t>
            </a:fld>
            <a:endParaRPr lang="en-GB"/>
          </a:p>
        </p:txBody>
      </p:sp>
    </p:spTree>
    <p:extLst>
      <p:ext uri="{BB962C8B-B14F-4D97-AF65-F5344CB8AC3E}">
        <p14:creationId xmlns:p14="http://schemas.microsoft.com/office/powerpoint/2010/main" val="23000867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68D2B4-4280-4A6B-9624-F61ECC7FE9ED}" type="datetimeFigureOut">
              <a:rPr lang="en-GB" smtClean="0"/>
              <a:t>11/10/2017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238645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68D2B4-4280-4A6B-9624-F61ECC7FE9ED}" type="datetimeFigureOut">
              <a:rPr lang="en-GB" smtClean="0"/>
              <a:t>11/10/2017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389075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68D2B4-4280-4A6B-9624-F61ECC7FE9ED}" type="datetimeFigureOut">
              <a:rPr lang="en-GB" smtClean="0"/>
              <a:t>11/10/2017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137364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8D2B4-4280-4A6B-9624-F61ECC7FE9ED}" type="datetimeFigureOut">
              <a:rPr lang="en-GB" smtClean="0"/>
              <a:t>11/10/2017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326372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8D2B4-4280-4A6B-9624-F61ECC7FE9ED}" type="datetimeFigureOut">
              <a:rPr lang="en-GB" smtClean="0"/>
              <a:t>11/10/2017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381254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8D2B4-4280-4A6B-9624-F61ECC7FE9ED}" type="datetimeFigureOut">
              <a:rPr lang="en-GB" smtClean="0"/>
              <a:t>11/10/2017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131988-F107-4EC3-BC5F-8CEBB614B3BE}" type="slidenum">
              <a:rPr lang="en-GB" smtClean="0"/>
              <a:t>‹#›</a:t>
            </a:fld>
            <a:endParaRPr lang="en-GB"/>
          </a:p>
        </p:txBody>
      </p:sp>
    </p:spTree>
    <p:extLst>
      <p:ext uri="{BB962C8B-B14F-4D97-AF65-F5344CB8AC3E}">
        <p14:creationId xmlns:p14="http://schemas.microsoft.com/office/powerpoint/2010/main" val="4659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968D2B4-4280-4A6B-9624-F61ECC7FE9ED}" type="datetimeFigureOut">
              <a:rPr lang="en-GB" smtClean="0"/>
              <a:t>11/10/2017</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EC131988-F107-4EC3-BC5F-8CEBB614B3BE}" type="slidenum">
              <a:rPr lang="en-GB" smtClean="0"/>
              <a:t>‹#›</a:t>
            </a:fld>
            <a:endParaRPr lang="en-GB"/>
          </a:p>
        </p:txBody>
      </p:sp>
    </p:spTree>
    <p:extLst>
      <p:ext uri="{BB962C8B-B14F-4D97-AF65-F5344CB8AC3E}">
        <p14:creationId xmlns:p14="http://schemas.microsoft.com/office/powerpoint/2010/main" val="2817411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inkedin.com/pulse/interviewing-data-collection-method-munyaradzi-madziw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gw14gemmilljohn3@glow.sch.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gw14gemmilljohn3@glow.sch.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Advanced Higher physical education</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739690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Interview </a:t>
            </a:r>
            <a:endParaRPr lang="en-GB" dirty="0"/>
          </a:p>
        </p:txBody>
      </p:sp>
      <p:sp>
        <p:nvSpPr>
          <p:cNvPr id="3" name="Content Placeholder 2"/>
          <p:cNvSpPr>
            <a:spLocks noGrp="1"/>
          </p:cNvSpPr>
          <p:nvPr>
            <p:ph idx="1"/>
          </p:nvPr>
        </p:nvSpPr>
        <p:spPr>
          <a:xfrm>
            <a:off x="1202919" y="1792936"/>
            <a:ext cx="9784080" cy="5746376"/>
          </a:xfrm>
        </p:spPr>
        <p:txBody>
          <a:bodyPr>
            <a:normAutofit/>
          </a:bodyPr>
          <a:lstStyle/>
          <a:p>
            <a:r>
              <a:rPr lang="en-GB" sz="2800" dirty="0" smtClean="0"/>
              <a:t>Carry out an interview with a peer or teacher who is knowledgeable about your chosen activity. </a:t>
            </a:r>
          </a:p>
          <a:p>
            <a:r>
              <a:rPr lang="en-GB" sz="2800" dirty="0" smtClean="0"/>
              <a:t>The interview should be approximately 5-10 minutes long and you should create open ended questions that will allow the interviewee to provide an in-depth evaluation of your performance (ALL FACTORS) </a:t>
            </a:r>
          </a:p>
          <a:p>
            <a:r>
              <a:rPr lang="en-GB" sz="2800" dirty="0" smtClean="0"/>
              <a:t>You should record the interview on a mobile device and transcribe fully (replay the audio file and type up the responses). </a:t>
            </a:r>
          </a:p>
          <a:p>
            <a:r>
              <a:rPr lang="en-GB" sz="2800" dirty="0" smtClean="0"/>
              <a:t>Alternatively you can take detailed notes (LESS VALID FOR ANALYSIS PURPOSES WHICH WILL COME LATER). </a:t>
            </a:r>
            <a:endParaRPr lang="en-GB" sz="2800" dirty="0"/>
          </a:p>
        </p:txBody>
      </p:sp>
    </p:spTree>
    <p:extLst>
      <p:ext uri="{BB962C8B-B14F-4D97-AF65-F5344CB8AC3E}">
        <p14:creationId xmlns:p14="http://schemas.microsoft.com/office/powerpoint/2010/main" val="244629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Interview availability / Minor Drop in periods </a:t>
            </a:r>
            <a:endParaRPr lang="en-GB" dirty="0"/>
          </a:p>
        </p:txBody>
      </p:sp>
      <p:sp>
        <p:nvSpPr>
          <p:cNvPr id="3" name="Content Placeholder 2"/>
          <p:cNvSpPr>
            <a:spLocks noGrp="1"/>
          </p:cNvSpPr>
          <p:nvPr>
            <p:ph idx="1"/>
          </p:nvPr>
        </p:nvSpPr>
        <p:spPr/>
        <p:txBody>
          <a:bodyPr>
            <a:normAutofit/>
          </a:bodyPr>
          <a:lstStyle/>
          <a:p>
            <a:r>
              <a:rPr lang="en-GB" sz="3200" dirty="0" smtClean="0"/>
              <a:t>Mr </a:t>
            </a:r>
            <a:r>
              <a:rPr lang="en-GB" sz="3200" dirty="0" err="1" smtClean="0"/>
              <a:t>Gemmill</a:t>
            </a:r>
            <a:r>
              <a:rPr lang="en-GB" sz="3200" dirty="0" smtClean="0"/>
              <a:t> -&gt; M1, M4, T2, W1, W4, W5, T2, T5, F1, F2, F3, F4 </a:t>
            </a:r>
          </a:p>
          <a:p>
            <a:r>
              <a:rPr lang="en-GB" sz="3200" dirty="0" smtClean="0"/>
              <a:t>Mr Richardson -&gt; M1, M4, T1, W3, W4, T2, F1, F2, F3 </a:t>
            </a:r>
          </a:p>
          <a:p>
            <a:r>
              <a:rPr lang="en-GB" sz="3200" dirty="0" smtClean="0"/>
              <a:t>(Requests to interview a member of the PE staff must be done in week 1)</a:t>
            </a:r>
          </a:p>
        </p:txBody>
      </p:sp>
    </p:spTree>
    <p:extLst>
      <p:ext uri="{BB962C8B-B14F-4D97-AF65-F5344CB8AC3E}">
        <p14:creationId xmlns:p14="http://schemas.microsoft.com/office/powerpoint/2010/main" val="2041736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 standardised Test </a:t>
            </a:r>
            <a:endParaRPr lang="en-GB" dirty="0"/>
          </a:p>
        </p:txBody>
      </p:sp>
      <p:sp>
        <p:nvSpPr>
          <p:cNvPr id="3" name="Content Placeholder 2"/>
          <p:cNvSpPr>
            <a:spLocks noGrp="1"/>
          </p:cNvSpPr>
          <p:nvPr>
            <p:ph idx="1"/>
          </p:nvPr>
        </p:nvSpPr>
        <p:spPr/>
        <p:txBody>
          <a:bodyPr>
            <a:normAutofit/>
          </a:bodyPr>
          <a:lstStyle/>
          <a:p>
            <a:r>
              <a:rPr lang="en-GB" sz="2800" dirty="0" smtClean="0"/>
              <a:t>E.g., Bleep Test, Cooper Run, Illinois Agility Run, 1 Rep Max </a:t>
            </a:r>
          </a:p>
          <a:p>
            <a:r>
              <a:rPr lang="en-GB" sz="2800" dirty="0" smtClean="0"/>
              <a:t>You do not have to carry this test out at the moment but you may choose to do so, which will help your answer. You will have completed these during your two year course and will possibly re visit in Task 2.</a:t>
            </a:r>
          </a:p>
          <a:p>
            <a:r>
              <a:rPr lang="en-GB" sz="2800" dirty="0" smtClean="0"/>
              <a:t>This particular part of the task is MORE about your ability to explain why you would use one of the standardised tests, referencing literature.. </a:t>
            </a:r>
          </a:p>
        </p:txBody>
      </p:sp>
    </p:spTree>
    <p:extLst>
      <p:ext uri="{BB962C8B-B14F-4D97-AF65-F5344CB8AC3E}">
        <p14:creationId xmlns:p14="http://schemas.microsoft.com/office/powerpoint/2010/main" val="4252345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Explaining each of the four methods </a:t>
            </a:r>
            <a:endParaRPr lang="en-GB" dirty="0"/>
          </a:p>
        </p:txBody>
      </p:sp>
      <p:sp>
        <p:nvSpPr>
          <p:cNvPr id="3" name="Content Placeholder 2"/>
          <p:cNvSpPr>
            <a:spLocks noGrp="1"/>
          </p:cNvSpPr>
          <p:nvPr>
            <p:ph idx="1"/>
          </p:nvPr>
        </p:nvSpPr>
        <p:spPr/>
        <p:txBody>
          <a:bodyPr>
            <a:normAutofit/>
          </a:bodyPr>
          <a:lstStyle/>
          <a:p>
            <a:r>
              <a:rPr lang="en-GB" sz="3600" dirty="0" smtClean="0"/>
              <a:t>For this part of the task you have to reflect on the methods of data gathering you have carried out and explain the benefits of the method and why you used them, referencing literature…. </a:t>
            </a:r>
            <a:endParaRPr lang="en-GB" sz="3600" dirty="0"/>
          </a:p>
        </p:txBody>
      </p:sp>
    </p:spTree>
    <p:extLst>
      <p:ext uri="{BB962C8B-B14F-4D97-AF65-F5344CB8AC3E}">
        <p14:creationId xmlns:p14="http://schemas.microsoft.com/office/powerpoint/2010/main" val="3780805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a:t>
            </a:r>
            <a:endParaRPr lang="en-GB" dirty="0"/>
          </a:p>
        </p:txBody>
      </p:sp>
      <p:sp>
        <p:nvSpPr>
          <p:cNvPr id="3" name="Content Placeholder 2"/>
          <p:cNvSpPr>
            <a:spLocks noGrp="1"/>
          </p:cNvSpPr>
          <p:nvPr>
            <p:ph idx="1"/>
          </p:nvPr>
        </p:nvSpPr>
        <p:spPr/>
        <p:txBody>
          <a:bodyPr>
            <a:normAutofit fontScale="92500" lnSpcReduction="20000"/>
          </a:bodyPr>
          <a:lstStyle/>
          <a:p>
            <a:r>
              <a:rPr lang="en-GB" sz="3200" dirty="0" smtClean="0"/>
              <a:t>“I carried out an interview with a teacher who is knowledgeable about my performance and the activity I am investigating, golf. Carrying out an interview provided me with an in-depth evaluation of my performance and detailed qualitative information. As indicated by </a:t>
            </a:r>
            <a:r>
              <a:rPr lang="en-GB" sz="3200" dirty="0" err="1" smtClean="0"/>
              <a:t>Madziwa</a:t>
            </a:r>
            <a:r>
              <a:rPr lang="en-GB" sz="3200" dirty="0"/>
              <a:t> (2016), </a:t>
            </a:r>
            <a:r>
              <a:rPr lang="en-GB" sz="3200" dirty="0" smtClean="0"/>
              <a:t>interviews </a:t>
            </a:r>
            <a:r>
              <a:rPr lang="en-GB" sz="3200" u="sng" dirty="0" smtClean="0"/>
              <a:t>“are </a:t>
            </a:r>
            <a:r>
              <a:rPr lang="en-GB" sz="3200" u="sng" dirty="0"/>
              <a:t>mainly useful in cases where there is need to </a:t>
            </a:r>
            <a:r>
              <a:rPr lang="en-GB" sz="3200" b="1" u="sng" dirty="0"/>
              <a:t>attain highly personalized </a:t>
            </a:r>
            <a:r>
              <a:rPr lang="en-GB" sz="3200" b="1" u="sng" dirty="0" smtClean="0"/>
              <a:t>data”</a:t>
            </a:r>
            <a:r>
              <a:rPr lang="en-GB" sz="3200" b="1" dirty="0" smtClean="0"/>
              <a:t>, </a:t>
            </a:r>
            <a:r>
              <a:rPr lang="en-GB" sz="3200" dirty="0" smtClean="0"/>
              <a:t>which is exactly what I needed in order to analyse my performance. This enabled me to access high quality feedback in relation my strengths and areas for development for all four factors.” </a:t>
            </a:r>
            <a:endParaRPr lang="en-GB" sz="2800" b="1" dirty="0" smtClean="0"/>
          </a:p>
          <a:p>
            <a:r>
              <a:rPr lang="en-GB" b="1" dirty="0">
                <a:hlinkClick r:id="rId2"/>
              </a:rPr>
              <a:t>https://</a:t>
            </a:r>
            <a:r>
              <a:rPr lang="en-GB" b="1" dirty="0" smtClean="0">
                <a:hlinkClick r:id="rId2"/>
              </a:rPr>
              <a:t>www.linkedin.com/pulse/interviewing-data-collection-method-munyaradzi-madziwa</a:t>
            </a:r>
            <a:r>
              <a:rPr lang="en-GB" b="1" dirty="0" smtClean="0"/>
              <a:t>  </a:t>
            </a:r>
            <a:endParaRPr lang="en-GB" dirty="0"/>
          </a:p>
        </p:txBody>
      </p:sp>
    </p:spTree>
    <p:extLst>
      <p:ext uri="{BB962C8B-B14F-4D97-AF65-F5344CB8AC3E}">
        <p14:creationId xmlns:p14="http://schemas.microsoft.com/office/powerpoint/2010/main" val="2053660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each explanation of each method</a:t>
            </a:r>
            <a:endParaRPr lang="en-GB" dirty="0"/>
          </a:p>
        </p:txBody>
      </p:sp>
      <p:sp>
        <p:nvSpPr>
          <p:cNvPr id="3" name="Content Placeholder 2"/>
          <p:cNvSpPr>
            <a:spLocks noGrp="1"/>
          </p:cNvSpPr>
          <p:nvPr>
            <p:ph idx="1"/>
          </p:nvPr>
        </p:nvSpPr>
        <p:spPr/>
        <p:txBody>
          <a:bodyPr>
            <a:normAutofit lnSpcReduction="10000"/>
          </a:bodyPr>
          <a:lstStyle/>
          <a:p>
            <a:r>
              <a:rPr lang="en-GB" u="sng" dirty="0" smtClean="0"/>
              <a:t>You should have 6 reasons that are referenced</a:t>
            </a:r>
          </a:p>
          <a:p>
            <a:r>
              <a:rPr lang="en-GB" u="sng" dirty="0" smtClean="0"/>
              <a:t>6 for self reflective questionnaires </a:t>
            </a:r>
          </a:p>
          <a:p>
            <a:r>
              <a:rPr lang="en-GB" u="sng" dirty="0" smtClean="0"/>
              <a:t>6 for performance profiles </a:t>
            </a:r>
          </a:p>
          <a:p>
            <a:r>
              <a:rPr lang="en-GB" u="sng" dirty="0" smtClean="0"/>
              <a:t>6 for interviews  </a:t>
            </a:r>
          </a:p>
          <a:p>
            <a:r>
              <a:rPr lang="en-GB" u="sng" dirty="0" smtClean="0"/>
              <a:t>6 for your selected standardised test</a:t>
            </a:r>
          </a:p>
          <a:p>
            <a:endParaRPr lang="en-GB" dirty="0" smtClean="0"/>
          </a:p>
          <a:p>
            <a:r>
              <a:rPr lang="en-GB" sz="3200" b="1" dirty="0" smtClean="0"/>
              <a:t>IN OTHER WORDS, YOU SHOULD HAVE 24 EXAMPLES that meet the standard of the previous slide</a:t>
            </a:r>
            <a:endParaRPr lang="en-GB" sz="3200" b="1" dirty="0"/>
          </a:p>
        </p:txBody>
      </p:sp>
    </p:spTree>
    <p:extLst>
      <p:ext uri="{BB962C8B-B14F-4D97-AF65-F5344CB8AC3E}">
        <p14:creationId xmlns:p14="http://schemas.microsoft.com/office/powerpoint/2010/main" val="3295675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should I have evidence of in 2 weeks</a:t>
            </a:r>
            <a:endParaRPr lang="en-GB" dirty="0"/>
          </a:p>
        </p:txBody>
      </p:sp>
      <p:sp>
        <p:nvSpPr>
          <p:cNvPr id="3" name="Content Placeholder 2"/>
          <p:cNvSpPr>
            <a:spLocks noGrp="1"/>
          </p:cNvSpPr>
          <p:nvPr>
            <p:ph idx="1"/>
          </p:nvPr>
        </p:nvSpPr>
        <p:spPr>
          <a:xfrm>
            <a:off x="1202919" y="1649506"/>
            <a:ext cx="9784080" cy="5208494"/>
          </a:xfrm>
        </p:spPr>
        <p:txBody>
          <a:bodyPr>
            <a:normAutofit fontScale="92500" lnSpcReduction="20000"/>
          </a:bodyPr>
          <a:lstStyle/>
          <a:p>
            <a:pPr marL="0" indent="0">
              <a:buNone/>
            </a:pPr>
            <a:endParaRPr lang="en-GB" dirty="0" smtClean="0">
              <a:hlinkClick r:id="rId2"/>
            </a:endParaRPr>
          </a:p>
          <a:p>
            <a:endParaRPr lang="en-GB" dirty="0">
              <a:hlinkClick r:id="rId2"/>
            </a:endParaRPr>
          </a:p>
          <a:p>
            <a:r>
              <a:rPr lang="en-GB" sz="3000" dirty="0" smtClean="0">
                <a:hlinkClick r:id="rId2"/>
              </a:rPr>
              <a:t>gw14gemmilljohn3@glow.sch.uk</a:t>
            </a:r>
            <a:r>
              <a:rPr lang="en-GB" sz="3000" dirty="0" smtClean="0"/>
              <a:t> </a:t>
            </a:r>
            <a:endParaRPr lang="en-GB" sz="3000" dirty="0"/>
          </a:p>
          <a:p>
            <a:r>
              <a:rPr lang="en-GB" sz="3000" dirty="0" smtClean="0"/>
              <a:t>The three methods of data gathering you have carried out for all 4 Factors Impacting on Performance</a:t>
            </a:r>
          </a:p>
          <a:p>
            <a:r>
              <a:rPr lang="en-GB" sz="3000" dirty="0" smtClean="0"/>
              <a:t>A hard copy of the questionnaire </a:t>
            </a:r>
          </a:p>
          <a:p>
            <a:r>
              <a:rPr lang="en-GB" sz="3000" dirty="0" smtClean="0"/>
              <a:t>A hard copy of each completed performance profile wheel </a:t>
            </a:r>
          </a:p>
          <a:p>
            <a:r>
              <a:rPr lang="en-GB" sz="3000" dirty="0" smtClean="0"/>
              <a:t>The audio file and transcription from the interview you have carried out</a:t>
            </a:r>
          </a:p>
          <a:p>
            <a:r>
              <a:rPr lang="en-GB" sz="3000" dirty="0" smtClean="0"/>
              <a:t>An EXPLANATION, with evidence from literature, explaining the reasons for the particular methods selected (6 reasons for each method) (including the standardised tests)</a:t>
            </a:r>
            <a:endParaRPr lang="en-GB" sz="3000" dirty="0"/>
          </a:p>
        </p:txBody>
      </p:sp>
    </p:spTree>
    <p:extLst>
      <p:ext uri="{BB962C8B-B14F-4D97-AF65-F5344CB8AC3E}">
        <p14:creationId xmlns:p14="http://schemas.microsoft.com/office/powerpoint/2010/main" val="172875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Advanced Higher Task 2</a:t>
            </a:r>
            <a:endParaRPr lang="en-GB" dirty="0"/>
          </a:p>
        </p:txBody>
      </p:sp>
      <p:sp>
        <p:nvSpPr>
          <p:cNvPr id="3" name="Content Placeholder 2"/>
          <p:cNvSpPr>
            <a:spLocks noGrp="1"/>
          </p:cNvSpPr>
          <p:nvPr>
            <p:ph idx="1"/>
          </p:nvPr>
        </p:nvSpPr>
        <p:spPr>
          <a:xfrm>
            <a:off x="1202919" y="2011679"/>
            <a:ext cx="9784080" cy="5496704"/>
          </a:xfrm>
        </p:spPr>
        <p:txBody>
          <a:bodyPr>
            <a:normAutofit/>
          </a:bodyPr>
          <a:lstStyle/>
          <a:p>
            <a:r>
              <a:rPr lang="en-GB" sz="2800" dirty="0" smtClean="0"/>
              <a:t>Due for Tuesday 26</a:t>
            </a:r>
            <a:r>
              <a:rPr lang="en-GB" sz="2800" baseline="30000" dirty="0" smtClean="0"/>
              <a:t>th</a:t>
            </a:r>
            <a:r>
              <a:rPr lang="en-GB" sz="2800" dirty="0" smtClean="0"/>
              <a:t> September</a:t>
            </a:r>
          </a:p>
          <a:p>
            <a:r>
              <a:rPr lang="en-GB" sz="2800" dirty="0" smtClean="0"/>
              <a:t>Analyse the impact the 4 Factors have on your performance, based on the information you have gathered.</a:t>
            </a:r>
          </a:p>
          <a:p>
            <a:r>
              <a:rPr lang="en-GB" sz="2800" dirty="0" smtClean="0"/>
              <a:t>This should be the information from:</a:t>
            </a:r>
          </a:p>
          <a:p>
            <a:r>
              <a:rPr lang="en-GB" sz="2800" dirty="0" smtClean="0"/>
              <a:t>The questionnaire</a:t>
            </a:r>
          </a:p>
          <a:p>
            <a:r>
              <a:rPr lang="en-GB" sz="2800" dirty="0" smtClean="0"/>
              <a:t>The performance profile </a:t>
            </a:r>
          </a:p>
          <a:p>
            <a:r>
              <a:rPr lang="en-GB" sz="2800" dirty="0" smtClean="0"/>
              <a:t>The interview</a:t>
            </a:r>
          </a:p>
          <a:p>
            <a:r>
              <a:rPr lang="en-GB" sz="2800" b="1" dirty="0" smtClean="0"/>
              <a:t>EXCLUDE THE STANDARDISED TEST AS YOU HAVE NOT ACTUALLY CARRIED THIS OUT  </a:t>
            </a:r>
            <a:endParaRPr lang="en-GB" sz="2800" b="1" dirty="0"/>
          </a:p>
        </p:txBody>
      </p:sp>
    </p:spTree>
    <p:extLst>
      <p:ext uri="{BB962C8B-B14F-4D97-AF65-F5344CB8AC3E}">
        <p14:creationId xmlns:p14="http://schemas.microsoft.com/office/powerpoint/2010/main" val="2708463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a:t>
            </a:r>
            <a:endParaRPr lang="en-GB" dirty="0"/>
          </a:p>
        </p:txBody>
      </p:sp>
      <p:sp>
        <p:nvSpPr>
          <p:cNvPr id="3" name="Content Placeholder 2"/>
          <p:cNvSpPr>
            <a:spLocks noGrp="1"/>
          </p:cNvSpPr>
          <p:nvPr>
            <p:ph idx="1"/>
          </p:nvPr>
        </p:nvSpPr>
        <p:spPr/>
        <p:txBody>
          <a:bodyPr/>
          <a:lstStyle/>
          <a:p>
            <a:r>
              <a:rPr lang="en-GB" dirty="0" smtClean="0"/>
              <a:t>POSITIVE &amp; NEGATIVE IMPACT FOR ALL 4 FACTORS</a:t>
            </a:r>
          </a:p>
          <a:p>
            <a:r>
              <a:rPr lang="en-GB" dirty="0" smtClean="0"/>
              <a:t>MINIMUM OF 2 POSITIVES and 2 NEGATIVES </a:t>
            </a:r>
          </a:p>
          <a:p>
            <a:r>
              <a:rPr lang="en-GB" dirty="0" smtClean="0"/>
              <a:t>Features like decision making and anxiety maybe POSITIVE and NEGATIVE, depending on the context… E.g., </a:t>
            </a:r>
            <a:r>
              <a:rPr lang="en-GB" b="1" dirty="0" smtClean="0"/>
              <a:t>Sometimes</a:t>
            </a:r>
            <a:r>
              <a:rPr lang="en-GB" dirty="0" smtClean="0"/>
              <a:t> decision making has a positive impact on my performance in basketball… Sometimes decision making has a negative impact on my performance in basketball… </a:t>
            </a:r>
          </a:p>
          <a:p>
            <a:endParaRPr lang="en-GB" dirty="0"/>
          </a:p>
          <a:p>
            <a:endParaRPr lang="en-GB" dirty="0"/>
          </a:p>
        </p:txBody>
      </p:sp>
    </p:spTree>
    <p:extLst>
      <p:ext uri="{BB962C8B-B14F-4D97-AF65-F5344CB8AC3E}">
        <p14:creationId xmlns:p14="http://schemas.microsoft.com/office/powerpoint/2010/main" val="4084919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919" y="788276"/>
            <a:ext cx="9784080" cy="5429644"/>
          </a:xfrm>
        </p:spPr>
        <p:txBody>
          <a:bodyPr>
            <a:normAutofit/>
          </a:bodyPr>
          <a:lstStyle/>
          <a:p>
            <a:pPr marL="0" indent="0" algn="ctr">
              <a:buNone/>
            </a:pPr>
            <a:r>
              <a:rPr lang="en-GB" sz="5400" dirty="0" smtClean="0">
                <a:solidFill>
                  <a:schemeClr val="bg1"/>
                </a:solidFill>
              </a:rPr>
              <a:t>Information</a:t>
            </a:r>
          </a:p>
          <a:p>
            <a:pPr marL="0" indent="0" algn="ctr">
              <a:buNone/>
            </a:pPr>
            <a:endParaRPr lang="en-GB" sz="5400" dirty="0" smtClean="0">
              <a:solidFill>
                <a:schemeClr val="bg1"/>
              </a:solidFill>
            </a:endParaRPr>
          </a:p>
          <a:p>
            <a:pPr marL="0" indent="0" algn="ctr">
              <a:buNone/>
            </a:pPr>
            <a:r>
              <a:rPr lang="en-GB" sz="5400" dirty="0" smtClean="0">
                <a:solidFill>
                  <a:schemeClr val="bg1"/>
                </a:solidFill>
              </a:rPr>
              <a:t>Cause &amp; Effect</a:t>
            </a:r>
          </a:p>
          <a:p>
            <a:pPr marL="0" indent="0" algn="ctr">
              <a:buNone/>
            </a:pPr>
            <a:r>
              <a:rPr lang="en-GB" sz="5400" dirty="0" smtClean="0">
                <a:solidFill>
                  <a:schemeClr val="bg1"/>
                </a:solidFill>
              </a:rPr>
              <a:t> </a:t>
            </a:r>
          </a:p>
          <a:p>
            <a:pPr marL="0" indent="0" algn="ctr">
              <a:buNone/>
            </a:pPr>
            <a:endParaRPr lang="en-GB" sz="5400" dirty="0" smtClean="0">
              <a:solidFill>
                <a:schemeClr val="bg1"/>
              </a:solidFill>
            </a:endParaRPr>
          </a:p>
          <a:p>
            <a:pPr marL="0" indent="0" algn="ctr">
              <a:buNone/>
            </a:pPr>
            <a:r>
              <a:rPr lang="en-GB" sz="5400" dirty="0" smtClean="0">
                <a:solidFill>
                  <a:schemeClr val="bg1"/>
                </a:solidFill>
              </a:rPr>
              <a:t>IMPACT </a:t>
            </a:r>
            <a:endParaRPr lang="en-GB" sz="5400" dirty="0">
              <a:solidFill>
                <a:schemeClr val="bg1"/>
              </a:solidFill>
            </a:endParaRPr>
          </a:p>
        </p:txBody>
      </p:sp>
      <p:sp>
        <p:nvSpPr>
          <p:cNvPr id="4" name="Down Arrow 3"/>
          <p:cNvSpPr/>
          <p:nvPr/>
        </p:nvSpPr>
        <p:spPr>
          <a:xfrm>
            <a:off x="5896304" y="1776248"/>
            <a:ext cx="315310" cy="861849"/>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own Arrow 4"/>
          <p:cNvSpPr/>
          <p:nvPr/>
        </p:nvSpPr>
        <p:spPr>
          <a:xfrm>
            <a:off x="5896304" y="3810000"/>
            <a:ext cx="315310" cy="861849"/>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3825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Entry</a:t>
            </a:r>
            <a:endParaRPr lang="en-GB" dirty="0"/>
          </a:p>
        </p:txBody>
      </p:sp>
      <p:sp>
        <p:nvSpPr>
          <p:cNvPr id="3" name="Content Placeholder 2"/>
          <p:cNvSpPr>
            <a:spLocks noGrp="1"/>
          </p:cNvSpPr>
          <p:nvPr>
            <p:ph idx="1"/>
          </p:nvPr>
        </p:nvSpPr>
        <p:spPr/>
        <p:txBody>
          <a:bodyPr>
            <a:normAutofit/>
          </a:bodyPr>
          <a:lstStyle/>
          <a:p>
            <a:r>
              <a:rPr lang="en-GB" sz="3600" dirty="0" smtClean="0"/>
              <a:t>Higher Physical Education @ A/B Level</a:t>
            </a:r>
          </a:p>
          <a:p>
            <a:r>
              <a:rPr lang="en-GB" sz="3600" dirty="0" smtClean="0"/>
              <a:t>Higher English @ A/B/C Level </a:t>
            </a:r>
          </a:p>
          <a:p>
            <a:r>
              <a:rPr lang="en-GB" sz="3600" dirty="0" smtClean="0"/>
              <a:t>High Level Performer </a:t>
            </a:r>
            <a:endParaRPr lang="en-GB" sz="3600" dirty="0"/>
          </a:p>
        </p:txBody>
      </p:sp>
    </p:spTree>
    <p:extLst>
      <p:ext uri="{BB962C8B-B14F-4D97-AF65-F5344CB8AC3E}">
        <p14:creationId xmlns:p14="http://schemas.microsoft.com/office/powerpoint/2010/main" val="1308470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Extrapolating information from your interview </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693081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a:t>
            </a:r>
            <a:endParaRPr lang="en-GB" dirty="0"/>
          </a:p>
        </p:txBody>
      </p:sp>
      <p:sp>
        <p:nvSpPr>
          <p:cNvPr id="3" name="Content Placeholder 2"/>
          <p:cNvSpPr>
            <a:spLocks noGrp="1"/>
          </p:cNvSpPr>
          <p:nvPr>
            <p:ph idx="1"/>
          </p:nvPr>
        </p:nvSpPr>
        <p:spPr>
          <a:xfrm>
            <a:off x="1202919" y="2011680"/>
            <a:ext cx="9784080" cy="4846320"/>
          </a:xfrm>
        </p:spPr>
        <p:txBody>
          <a:bodyPr>
            <a:normAutofit lnSpcReduction="10000"/>
          </a:bodyPr>
          <a:lstStyle/>
          <a:p>
            <a:r>
              <a:rPr lang="en-GB" u="sng" dirty="0" smtClean="0"/>
              <a:t>From the information I gathered in my questionnaire I answered the self reflective statement ‘I get nervous before I play’ as a 10, strongly agree. This was also consistent with my performance profile shading and comments made by my coach, who said that  I ‘appear nervous before I tee-off’. </a:t>
            </a:r>
            <a:r>
              <a:rPr lang="en-GB" dirty="0" smtClean="0"/>
              <a:t>This relates directly to my </a:t>
            </a:r>
            <a:r>
              <a:rPr lang="en-GB" dirty="0"/>
              <a:t>performance during competition and medal play </a:t>
            </a:r>
            <a:r>
              <a:rPr lang="en-GB" dirty="0" smtClean="0"/>
              <a:t>heavily increasing my </a:t>
            </a:r>
            <a:r>
              <a:rPr lang="en-GB" dirty="0"/>
              <a:t>nerves and anxiety. The NHS define anxiety as a ‘feeling of unease, such as worry or fear, that can be mild or severe’ (NHS 2017)1. As an amateur player who plays two to three times per week transferring my performance in bounce games to competitions is something I find very challenging. After playing two or three practice rounds with confidence, consistency and close to handicap I invariably still feel anxious when stepping on the first tee for a medal round. This regularly leads to a drive that lands in a position dissimilar to what I would in a social or bounce game, sometimes further from the hole or in a difficult position to get the green in regulation. When then faced with a challenging second shot, failure to hit an effective recovery shot to lead to, at worst bogey, can then turn into a downwards spiral of frustration and anger after only one hole. </a:t>
            </a:r>
          </a:p>
          <a:p>
            <a:endParaRPr lang="en-GB" dirty="0"/>
          </a:p>
        </p:txBody>
      </p:sp>
    </p:spTree>
    <p:extLst>
      <p:ext uri="{BB962C8B-B14F-4D97-AF65-F5344CB8AC3E}">
        <p14:creationId xmlns:p14="http://schemas.microsoft.com/office/powerpoint/2010/main" val="15563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440272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3 - Project </a:t>
            </a:r>
            <a:r>
              <a:rPr lang="en-GB" dirty="0" smtClean="0"/>
              <a:t>Proposal </a:t>
            </a:r>
            <a:endParaRPr lang="en-GB" dirty="0"/>
          </a:p>
        </p:txBody>
      </p:sp>
      <p:sp>
        <p:nvSpPr>
          <p:cNvPr id="3" name="Content Placeholder 2"/>
          <p:cNvSpPr>
            <a:spLocks noGrp="1"/>
          </p:cNvSpPr>
          <p:nvPr>
            <p:ph idx="1"/>
          </p:nvPr>
        </p:nvSpPr>
        <p:spPr/>
        <p:txBody>
          <a:bodyPr>
            <a:normAutofit lnSpcReduction="10000"/>
          </a:bodyPr>
          <a:lstStyle/>
          <a:p>
            <a:r>
              <a:rPr lang="en-GB" dirty="0" smtClean="0"/>
              <a:t>COME UP WITH A PROJECT PROPOSAL BASED ON THE INFORMATION YOU HAVE GATHERED – This is where the negative factors impacting on performance will become very important! </a:t>
            </a:r>
          </a:p>
          <a:p>
            <a:endParaRPr lang="en-GB" dirty="0"/>
          </a:p>
          <a:p>
            <a:r>
              <a:rPr lang="en-GB" dirty="0" smtClean="0"/>
              <a:t>Example:</a:t>
            </a:r>
          </a:p>
          <a:p>
            <a:r>
              <a:rPr lang="en-GB" i="1" dirty="0" smtClean="0"/>
              <a:t>“In this project I aim to improve the consistency of my driving off the tee in golf so that I always have a second shot to either, the green, or in a safe position to be on the green in 3 shots. I collected information on my performance using a questionnaire, an interview with an experienced coach and performance profiling.”</a:t>
            </a:r>
          </a:p>
          <a:p>
            <a:endParaRPr lang="en-GB" dirty="0"/>
          </a:p>
          <a:p>
            <a:r>
              <a:rPr lang="en-GB" dirty="0" smtClean="0"/>
              <a:t>Start by simply saying… “In this project I am to…” (KEEP THINGS SIMPLE) </a:t>
            </a:r>
            <a:endParaRPr lang="en-GB" dirty="0"/>
          </a:p>
        </p:txBody>
      </p:sp>
    </p:spTree>
    <p:extLst>
      <p:ext uri="{BB962C8B-B14F-4D97-AF65-F5344CB8AC3E}">
        <p14:creationId xmlns:p14="http://schemas.microsoft.com/office/powerpoint/2010/main" val="1932146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3 - Carrying </a:t>
            </a:r>
            <a:r>
              <a:rPr lang="en-GB" dirty="0" smtClean="0"/>
              <a:t>out a literature review to gather information about the research focus</a:t>
            </a:r>
            <a:endParaRPr lang="en-GB" dirty="0"/>
          </a:p>
        </p:txBody>
      </p:sp>
      <p:sp>
        <p:nvSpPr>
          <p:cNvPr id="3" name="Content Placeholder 2"/>
          <p:cNvSpPr>
            <a:spLocks noGrp="1"/>
          </p:cNvSpPr>
          <p:nvPr>
            <p:ph idx="1"/>
          </p:nvPr>
        </p:nvSpPr>
        <p:spPr/>
        <p:txBody>
          <a:bodyPr/>
          <a:lstStyle/>
          <a:p>
            <a:r>
              <a:rPr lang="en-GB" dirty="0" smtClean="0"/>
              <a:t>For this task you must FIND OUT as much as possible about your research proposal. You must holistically review the identified negative factor impacting on performance, making reference to research. </a:t>
            </a:r>
          </a:p>
          <a:p>
            <a:r>
              <a:rPr lang="en-GB" dirty="0" smtClean="0"/>
              <a:t>As part of this review you will want to:</a:t>
            </a:r>
          </a:p>
          <a:p>
            <a:r>
              <a:rPr lang="en-GB" dirty="0" smtClean="0"/>
              <a:t>EXPAND on the NEGATIVE Factor Impacting on Performance. You can explore and justify the need for ensuring YOUR NEGATIVE is a POSITIVE, and the POSITIVE impact this has on model performers. </a:t>
            </a:r>
          </a:p>
          <a:p>
            <a:r>
              <a:rPr lang="en-GB" dirty="0" smtClean="0"/>
              <a:t>REVIEW and INTRODUCE, with EVIDENCE, approaches to develop performance that will turn this NEGATIVE into a POSITIVE. </a:t>
            </a:r>
          </a:p>
          <a:p>
            <a:endParaRPr lang="en-GB" dirty="0" smtClean="0"/>
          </a:p>
          <a:p>
            <a:endParaRPr lang="en-GB" dirty="0"/>
          </a:p>
        </p:txBody>
      </p:sp>
    </p:spTree>
    <p:extLst>
      <p:ext uri="{BB962C8B-B14F-4D97-AF65-F5344CB8AC3E}">
        <p14:creationId xmlns:p14="http://schemas.microsoft.com/office/powerpoint/2010/main" val="3890274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you make use of </a:t>
            </a:r>
            <a:endParaRPr lang="en-GB" dirty="0"/>
          </a:p>
        </p:txBody>
      </p:sp>
      <p:sp>
        <p:nvSpPr>
          <p:cNvPr id="3" name="Content Placeholder 2"/>
          <p:cNvSpPr>
            <a:spLocks noGrp="1"/>
          </p:cNvSpPr>
          <p:nvPr>
            <p:ph idx="1"/>
          </p:nvPr>
        </p:nvSpPr>
        <p:spPr/>
        <p:txBody>
          <a:bodyPr>
            <a:normAutofit/>
          </a:bodyPr>
          <a:lstStyle/>
          <a:p>
            <a:r>
              <a:rPr lang="en-GB" sz="2800" dirty="0" smtClean="0"/>
              <a:t>Online Sources </a:t>
            </a:r>
          </a:p>
          <a:p>
            <a:r>
              <a:rPr lang="en-GB" sz="2800" dirty="0" smtClean="0"/>
              <a:t>The Library at the back of the PE Classroom</a:t>
            </a:r>
          </a:p>
          <a:p>
            <a:r>
              <a:rPr lang="en-GB" sz="2800" dirty="0" smtClean="0"/>
              <a:t>Online Journals</a:t>
            </a:r>
          </a:p>
          <a:p>
            <a:r>
              <a:rPr lang="en-GB" sz="2800" dirty="0" smtClean="0"/>
              <a:t>Google Scholar </a:t>
            </a:r>
          </a:p>
          <a:p>
            <a:r>
              <a:rPr lang="en-GB" sz="2800" dirty="0" smtClean="0"/>
              <a:t>Glasgow University Library (to be finalised) </a:t>
            </a:r>
            <a:endParaRPr lang="en-GB" sz="2800" dirty="0"/>
          </a:p>
        </p:txBody>
      </p:sp>
    </p:spTree>
    <p:extLst>
      <p:ext uri="{BB962C8B-B14F-4D97-AF65-F5344CB8AC3E}">
        <p14:creationId xmlns:p14="http://schemas.microsoft.com/office/powerpoint/2010/main" val="562002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168709" y="1939962"/>
            <a:ext cx="9784080" cy="4206240"/>
          </a:xfrm>
        </p:spPr>
        <p:txBody>
          <a:bodyPr>
            <a:normAutofit/>
          </a:bodyPr>
          <a:lstStyle/>
          <a:p>
            <a:pPr algn="ctr"/>
            <a:r>
              <a:rPr lang="en-GB" sz="6600" dirty="0" smtClean="0"/>
              <a:t>Wikipedia </a:t>
            </a:r>
          </a:p>
          <a:p>
            <a:pPr algn="ctr"/>
            <a:endParaRPr lang="en-GB" sz="6600" dirty="0"/>
          </a:p>
          <a:p>
            <a:pPr algn="ctr"/>
            <a:r>
              <a:rPr lang="en-GB" sz="6600" u="sng" dirty="0" smtClean="0"/>
              <a:t>NOT ACCEPTABLE </a:t>
            </a:r>
            <a:endParaRPr lang="en-GB" sz="6600" u="sng" dirty="0"/>
          </a:p>
        </p:txBody>
      </p:sp>
    </p:spTree>
    <p:extLst>
      <p:ext uri="{BB962C8B-B14F-4D97-AF65-F5344CB8AC3E}">
        <p14:creationId xmlns:p14="http://schemas.microsoft.com/office/powerpoint/2010/main" val="3174345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Initial task </a:t>
            </a:r>
            <a:endParaRPr lang="en-GB" dirty="0"/>
          </a:p>
        </p:txBody>
      </p:sp>
      <p:sp>
        <p:nvSpPr>
          <p:cNvPr id="3" name="Content Placeholder 2"/>
          <p:cNvSpPr>
            <a:spLocks noGrp="1"/>
          </p:cNvSpPr>
          <p:nvPr>
            <p:ph idx="1"/>
          </p:nvPr>
        </p:nvSpPr>
        <p:spPr/>
        <p:txBody>
          <a:bodyPr/>
          <a:lstStyle/>
          <a:p>
            <a:r>
              <a:rPr lang="en-GB" dirty="0" smtClean="0"/>
              <a:t>Approximately 10 hours (the duration of time you would be in class)</a:t>
            </a:r>
          </a:p>
          <a:p>
            <a:r>
              <a:rPr lang="en-GB" dirty="0" smtClean="0"/>
              <a:t>Time to complete – 2 Weeks</a:t>
            </a:r>
          </a:p>
          <a:p>
            <a:r>
              <a:rPr lang="en-GB" dirty="0" smtClean="0"/>
              <a:t>Method of submission -&gt; Email / Printed / USB </a:t>
            </a:r>
          </a:p>
          <a:p>
            <a:r>
              <a:rPr lang="en-GB" dirty="0" smtClean="0">
                <a:hlinkClick r:id="rId2"/>
              </a:rPr>
              <a:t>gw14gemmilljohn3@glow.sch.uk</a:t>
            </a:r>
            <a:r>
              <a:rPr lang="en-GB" dirty="0" smtClean="0"/>
              <a:t> </a:t>
            </a:r>
            <a:endParaRPr lang="en-GB" dirty="0"/>
          </a:p>
        </p:txBody>
      </p:sp>
    </p:spTree>
    <p:extLst>
      <p:ext uri="{BB962C8B-B14F-4D97-AF65-F5344CB8AC3E}">
        <p14:creationId xmlns:p14="http://schemas.microsoft.com/office/powerpoint/2010/main" val="1805731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Initial task </a:t>
            </a:r>
            <a:endParaRPr lang="en-GB" dirty="0"/>
          </a:p>
        </p:txBody>
      </p:sp>
      <p:sp>
        <p:nvSpPr>
          <p:cNvPr id="3" name="Content Placeholder 2"/>
          <p:cNvSpPr>
            <a:spLocks noGrp="1"/>
          </p:cNvSpPr>
          <p:nvPr>
            <p:ph idx="1"/>
          </p:nvPr>
        </p:nvSpPr>
        <p:spPr/>
        <p:txBody>
          <a:bodyPr>
            <a:normAutofit fontScale="92500" lnSpcReduction="20000"/>
          </a:bodyPr>
          <a:lstStyle/>
          <a:p>
            <a:r>
              <a:rPr lang="en-GB" sz="3200" dirty="0" smtClean="0"/>
              <a:t>Carry out, and explain, 4 methods of gathering information on all 4 Factors.</a:t>
            </a:r>
          </a:p>
          <a:p>
            <a:r>
              <a:rPr lang="en-GB" sz="3200" dirty="0" smtClean="0"/>
              <a:t>The 4 methods you will start with are:</a:t>
            </a:r>
          </a:p>
          <a:p>
            <a:r>
              <a:rPr lang="en-GB" sz="3200" dirty="0" smtClean="0"/>
              <a:t>A Self Reflective Questionnaire  </a:t>
            </a:r>
          </a:p>
          <a:p>
            <a:r>
              <a:rPr lang="en-GB" sz="3200" dirty="0" smtClean="0"/>
              <a:t>Performance Profiling </a:t>
            </a:r>
          </a:p>
          <a:p>
            <a:r>
              <a:rPr lang="en-GB" sz="3200" dirty="0" smtClean="0"/>
              <a:t>Interviewing </a:t>
            </a:r>
          </a:p>
          <a:p>
            <a:r>
              <a:rPr lang="en-GB" sz="3200" dirty="0" smtClean="0"/>
              <a:t>One Standardised Test (does not need to be carried out quite yet as you have done these during your two year course)</a:t>
            </a:r>
            <a:endParaRPr lang="en-GB" sz="3200" dirty="0"/>
          </a:p>
        </p:txBody>
      </p:sp>
    </p:spTree>
    <p:extLst>
      <p:ext uri="{BB962C8B-B14F-4D97-AF65-F5344CB8AC3E}">
        <p14:creationId xmlns:p14="http://schemas.microsoft.com/office/powerpoint/2010/main" val="30464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Reflective Questionnaire </a:t>
            </a:r>
            <a:endParaRPr lang="en-GB" dirty="0"/>
          </a:p>
        </p:txBody>
      </p:sp>
      <p:sp>
        <p:nvSpPr>
          <p:cNvPr id="3" name="Content Placeholder 2"/>
          <p:cNvSpPr>
            <a:spLocks noGrp="1"/>
          </p:cNvSpPr>
          <p:nvPr>
            <p:ph idx="1"/>
          </p:nvPr>
        </p:nvSpPr>
        <p:spPr/>
        <p:txBody>
          <a:bodyPr>
            <a:normAutofit/>
          </a:bodyPr>
          <a:lstStyle/>
          <a:p>
            <a:r>
              <a:rPr lang="en-GB" sz="3600" dirty="0" smtClean="0"/>
              <a:t>Carefully take your time to work your way through the self-reflective questionnaire provided, all in relation to your own performance, in the activity you will be carrying out your investigation on. </a:t>
            </a:r>
            <a:endParaRPr lang="en-GB" sz="3600" dirty="0"/>
          </a:p>
        </p:txBody>
      </p:sp>
    </p:spTree>
    <p:extLst>
      <p:ext uri="{BB962C8B-B14F-4D97-AF65-F5344CB8AC3E}">
        <p14:creationId xmlns:p14="http://schemas.microsoft.com/office/powerpoint/2010/main" val="27746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 Profile </a:t>
            </a:r>
            <a:endParaRPr lang="en-GB" dirty="0"/>
          </a:p>
        </p:txBody>
      </p:sp>
      <p:sp>
        <p:nvSpPr>
          <p:cNvPr id="3" name="Content Placeholder 2"/>
          <p:cNvSpPr>
            <a:spLocks noGrp="1"/>
          </p:cNvSpPr>
          <p:nvPr>
            <p:ph idx="1"/>
          </p:nvPr>
        </p:nvSpPr>
        <p:spPr/>
        <p:txBody>
          <a:bodyPr/>
          <a:lstStyle/>
          <a:p>
            <a:r>
              <a:rPr lang="en-GB" sz="3200" dirty="0" smtClean="0"/>
              <a:t>Carefully take your time to complete the 4 performance profile wheels provided, all in relation to your own performance, in the activity you will be carrying out your investigation on. </a:t>
            </a:r>
          </a:p>
          <a:p>
            <a:r>
              <a:rPr lang="en-GB" sz="3200" u="sng" dirty="0" smtClean="0"/>
              <a:t>The MORE you SHADE, the MORE you perceive that to be an identified STRENGTH</a:t>
            </a:r>
          </a:p>
          <a:p>
            <a:endParaRPr lang="en-GB" dirty="0"/>
          </a:p>
        </p:txBody>
      </p:sp>
    </p:spTree>
    <p:extLst>
      <p:ext uri="{BB962C8B-B14F-4D97-AF65-F5344CB8AC3E}">
        <p14:creationId xmlns:p14="http://schemas.microsoft.com/office/powerpoint/2010/main" val="146309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extLst>
              <a:ext uri="{28A0092B-C50C-407E-A947-70E740481C1C}">
                <a14:useLocalDpi xmlns:a14="http://schemas.microsoft.com/office/drawing/2010/main" val="0"/>
              </a:ext>
            </a:extLst>
          </a:blip>
          <a:srcRect t="13039" r="22659"/>
          <a:stretch/>
        </p:blipFill>
        <p:spPr bwMode="auto">
          <a:xfrm>
            <a:off x="2652992" y="484094"/>
            <a:ext cx="6670303" cy="5978843"/>
          </a:xfrm>
          <a:prstGeom prst="rect">
            <a:avLst/>
          </a:prstGeom>
          <a:noFill/>
          <a:ln>
            <a:noFill/>
          </a:ln>
        </p:spPr>
      </p:pic>
    </p:spTree>
    <p:extLst>
      <p:ext uri="{BB962C8B-B14F-4D97-AF65-F5344CB8AC3E}">
        <p14:creationId xmlns:p14="http://schemas.microsoft.com/office/powerpoint/2010/main" val="3284748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TM03090430[[fn=Banded]]</Template>
  <TotalTime>1203</TotalTime>
  <Words>1352</Words>
  <Application>Microsoft Office PowerPoint</Application>
  <PresentationFormat>Custom</PresentationFormat>
  <Paragraphs>99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Banded</vt:lpstr>
      <vt:lpstr>Advanced Higher physical education</vt:lpstr>
      <vt:lpstr>Entry</vt:lpstr>
      <vt:lpstr>What can you make use of </vt:lpstr>
      <vt:lpstr>PowerPoint Presentation</vt:lpstr>
      <vt:lpstr>Initial task </vt:lpstr>
      <vt:lpstr>Initial task </vt:lpstr>
      <vt:lpstr>Self Reflective Questionnaire </vt:lpstr>
      <vt:lpstr>Performance Profile </vt:lpstr>
      <vt:lpstr>PowerPoint Presentation</vt:lpstr>
      <vt:lpstr>Interview </vt:lpstr>
      <vt:lpstr>Interview availability / Minor Drop in periods </vt:lpstr>
      <vt:lpstr>One standardised Test </vt:lpstr>
      <vt:lpstr>Explaining each of the four methods </vt:lpstr>
      <vt:lpstr>Example </vt:lpstr>
      <vt:lpstr>For each explanation of each method</vt:lpstr>
      <vt:lpstr>What should I have evidence of in 2 weeks</vt:lpstr>
      <vt:lpstr>Advanced Higher Task 2</vt:lpstr>
      <vt:lpstr>Structure </vt:lpstr>
      <vt:lpstr>PowerPoint Presentation</vt:lpstr>
      <vt:lpstr>Extrapolating information from your interview </vt:lpstr>
      <vt:lpstr>Example </vt:lpstr>
      <vt:lpstr>PowerPoint Presentation</vt:lpstr>
      <vt:lpstr>Task 3 - Project Proposal </vt:lpstr>
      <vt:lpstr>Task 3 - Carrying out a literature review to gather information about the research focus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Higher physical education</dc:title>
  <dc:creator>john gemmill</dc:creator>
  <cp:lastModifiedBy>JGemmill</cp:lastModifiedBy>
  <cp:revision>29</cp:revision>
  <cp:lastPrinted>2017-10-11T12:01:20Z</cp:lastPrinted>
  <dcterms:created xsi:type="dcterms:W3CDTF">2017-08-21T19:27:09Z</dcterms:created>
  <dcterms:modified xsi:type="dcterms:W3CDTF">2017-10-11T13:13:24Z</dcterms:modified>
</cp:coreProperties>
</file>