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9" r:id="rId7"/>
    <p:sldId id="270" r:id="rId8"/>
    <p:sldId id="259" r:id="rId9"/>
    <p:sldId id="261" r:id="rId10"/>
    <p:sldId id="267" r:id="rId11"/>
    <p:sldId id="272" r:id="rId12"/>
    <p:sldId id="262" r:id="rId13"/>
    <p:sldId id="263" r:id="rId14"/>
    <p:sldId id="264" r:id="rId15"/>
    <p:sldId id="273" r:id="rId16"/>
    <p:sldId id="265" r:id="rId17"/>
    <p:sldId id="268" r:id="rId18"/>
    <p:sldId id="257" r:id="rId19"/>
    <p:sldId id="266" r:id="rId20"/>
    <p:sldId id="275" r:id="rId21"/>
    <p:sldId id="274" r:id="rId22"/>
    <p:sldId id="271"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2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5EC9E-AFFB-1644-A528-B3D745E491E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451ABC14-3516-964B-A9E8-D42E2013D0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FBBBE1B2-60DB-4A44-921B-15A8872A2480}"/>
              </a:ext>
            </a:extLst>
          </p:cNvPr>
          <p:cNvSpPr>
            <a:spLocks noGrp="1"/>
          </p:cNvSpPr>
          <p:nvPr>
            <p:ph type="dt" sz="half" idx="10"/>
          </p:nvPr>
        </p:nvSpPr>
        <p:spPr/>
        <p:txBody>
          <a:bodyPr/>
          <a:lstStyle/>
          <a:p>
            <a:fld id="{D47E5CBF-5A49-7141-995D-9EC505E0436E}" type="datetimeFigureOut">
              <a:rPr lang="en-US" smtClean="0"/>
              <a:t>3/18/2021</a:t>
            </a:fld>
            <a:endParaRPr lang="en-US"/>
          </a:p>
        </p:txBody>
      </p:sp>
      <p:sp>
        <p:nvSpPr>
          <p:cNvPr id="5" name="Footer Placeholder 4">
            <a:extLst>
              <a:ext uri="{FF2B5EF4-FFF2-40B4-BE49-F238E27FC236}">
                <a16:creationId xmlns:a16="http://schemas.microsoft.com/office/drawing/2014/main" xmlns="" id="{9873EECD-8158-0848-B38C-8C1478A3E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763AB5-6EC1-AE4C-9848-11A49E52ED22}"/>
              </a:ext>
            </a:extLst>
          </p:cNvPr>
          <p:cNvSpPr>
            <a:spLocks noGrp="1"/>
          </p:cNvSpPr>
          <p:nvPr>
            <p:ph type="sldNum" sz="quarter" idx="12"/>
          </p:nvPr>
        </p:nvSpPr>
        <p:spPr/>
        <p:txBody>
          <a:bodyPr/>
          <a:lstStyle/>
          <a:p>
            <a:fld id="{C0610A31-2E64-3A4F-B5AE-8E66E77318A3}" type="slidenum">
              <a:rPr lang="en-US" smtClean="0"/>
              <a:t>‹#›</a:t>
            </a:fld>
            <a:endParaRPr lang="en-US"/>
          </a:p>
        </p:txBody>
      </p:sp>
    </p:spTree>
    <p:extLst>
      <p:ext uri="{BB962C8B-B14F-4D97-AF65-F5344CB8AC3E}">
        <p14:creationId xmlns:p14="http://schemas.microsoft.com/office/powerpoint/2010/main" val="223567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C2E7F-0C04-8C41-893F-C06DB496362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D99D29F-AD31-144A-8B0E-1CB8F8FDD8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21A3C066-1989-4346-9693-70872C046878}"/>
              </a:ext>
            </a:extLst>
          </p:cNvPr>
          <p:cNvSpPr>
            <a:spLocks noGrp="1"/>
          </p:cNvSpPr>
          <p:nvPr>
            <p:ph type="dt" sz="half" idx="10"/>
          </p:nvPr>
        </p:nvSpPr>
        <p:spPr/>
        <p:txBody>
          <a:bodyPr/>
          <a:lstStyle/>
          <a:p>
            <a:fld id="{D47E5CBF-5A49-7141-995D-9EC505E0436E}" type="datetimeFigureOut">
              <a:rPr lang="en-US" smtClean="0"/>
              <a:t>3/18/2021</a:t>
            </a:fld>
            <a:endParaRPr lang="en-US"/>
          </a:p>
        </p:txBody>
      </p:sp>
      <p:sp>
        <p:nvSpPr>
          <p:cNvPr id="5" name="Footer Placeholder 4">
            <a:extLst>
              <a:ext uri="{FF2B5EF4-FFF2-40B4-BE49-F238E27FC236}">
                <a16:creationId xmlns:a16="http://schemas.microsoft.com/office/drawing/2014/main" xmlns="" id="{CE45673A-C283-C84A-8BEF-40E72577D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245C3E-9749-AB4C-B37C-F6CD1C1EFA9C}"/>
              </a:ext>
            </a:extLst>
          </p:cNvPr>
          <p:cNvSpPr>
            <a:spLocks noGrp="1"/>
          </p:cNvSpPr>
          <p:nvPr>
            <p:ph type="sldNum" sz="quarter" idx="12"/>
          </p:nvPr>
        </p:nvSpPr>
        <p:spPr/>
        <p:txBody>
          <a:bodyPr/>
          <a:lstStyle/>
          <a:p>
            <a:fld id="{C0610A31-2E64-3A4F-B5AE-8E66E77318A3}" type="slidenum">
              <a:rPr lang="en-US" smtClean="0"/>
              <a:t>‹#›</a:t>
            </a:fld>
            <a:endParaRPr lang="en-US"/>
          </a:p>
        </p:txBody>
      </p:sp>
    </p:spTree>
    <p:extLst>
      <p:ext uri="{BB962C8B-B14F-4D97-AF65-F5344CB8AC3E}">
        <p14:creationId xmlns:p14="http://schemas.microsoft.com/office/powerpoint/2010/main" val="426948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C3CC5BF-7707-1B42-8ACE-007DEA6052E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3E67455F-DF84-194E-9A84-681353B845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61DF24DD-9179-A743-BCFB-1FF8F90C21B1}"/>
              </a:ext>
            </a:extLst>
          </p:cNvPr>
          <p:cNvSpPr>
            <a:spLocks noGrp="1"/>
          </p:cNvSpPr>
          <p:nvPr>
            <p:ph type="dt" sz="half" idx="10"/>
          </p:nvPr>
        </p:nvSpPr>
        <p:spPr/>
        <p:txBody>
          <a:bodyPr/>
          <a:lstStyle/>
          <a:p>
            <a:fld id="{D47E5CBF-5A49-7141-995D-9EC505E0436E}" type="datetimeFigureOut">
              <a:rPr lang="en-US" smtClean="0"/>
              <a:t>3/18/2021</a:t>
            </a:fld>
            <a:endParaRPr lang="en-US"/>
          </a:p>
        </p:txBody>
      </p:sp>
      <p:sp>
        <p:nvSpPr>
          <p:cNvPr id="5" name="Footer Placeholder 4">
            <a:extLst>
              <a:ext uri="{FF2B5EF4-FFF2-40B4-BE49-F238E27FC236}">
                <a16:creationId xmlns:a16="http://schemas.microsoft.com/office/drawing/2014/main" xmlns="" id="{BAE1182F-3632-3D41-84B5-378228CB6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71032D-B0D8-E74E-8281-C639FCD454C9}"/>
              </a:ext>
            </a:extLst>
          </p:cNvPr>
          <p:cNvSpPr>
            <a:spLocks noGrp="1"/>
          </p:cNvSpPr>
          <p:nvPr>
            <p:ph type="sldNum" sz="quarter" idx="12"/>
          </p:nvPr>
        </p:nvSpPr>
        <p:spPr/>
        <p:txBody>
          <a:bodyPr/>
          <a:lstStyle/>
          <a:p>
            <a:fld id="{C0610A31-2E64-3A4F-B5AE-8E66E77318A3}" type="slidenum">
              <a:rPr lang="en-US" smtClean="0"/>
              <a:t>‹#›</a:t>
            </a:fld>
            <a:endParaRPr lang="en-US"/>
          </a:p>
        </p:txBody>
      </p:sp>
    </p:spTree>
    <p:extLst>
      <p:ext uri="{BB962C8B-B14F-4D97-AF65-F5344CB8AC3E}">
        <p14:creationId xmlns:p14="http://schemas.microsoft.com/office/powerpoint/2010/main" val="261629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38E18-B549-CF49-9995-41848E1E41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2BBA6E1-B48A-9A4C-88DF-A844406C2B9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83E9DB44-1745-DD4B-B44E-2EF03E7BFF11}"/>
              </a:ext>
            </a:extLst>
          </p:cNvPr>
          <p:cNvSpPr>
            <a:spLocks noGrp="1"/>
          </p:cNvSpPr>
          <p:nvPr>
            <p:ph type="dt" sz="half" idx="10"/>
          </p:nvPr>
        </p:nvSpPr>
        <p:spPr/>
        <p:txBody>
          <a:bodyPr/>
          <a:lstStyle/>
          <a:p>
            <a:fld id="{D47E5CBF-5A49-7141-995D-9EC505E0436E}" type="datetimeFigureOut">
              <a:rPr lang="en-US" smtClean="0"/>
              <a:t>3/18/2021</a:t>
            </a:fld>
            <a:endParaRPr lang="en-US"/>
          </a:p>
        </p:txBody>
      </p:sp>
      <p:sp>
        <p:nvSpPr>
          <p:cNvPr id="5" name="Footer Placeholder 4">
            <a:extLst>
              <a:ext uri="{FF2B5EF4-FFF2-40B4-BE49-F238E27FC236}">
                <a16:creationId xmlns:a16="http://schemas.microsoft.com/office/drawing/2014/main" xmlns="" id="{47790CF1-FAC3-FB4F-9F41-4633759F9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D90B7A-987D-8841-B02D-E2E711654E99}"/>
              </a:ext>
            </a:extLst>
          </p:cNvPr>
          <p:cNvSpPr>
            <a:spLocks noGrp="1"/>
          </p:cNvSpPr>
          <p:nvPr>
            <p:ph type="sldNum" sz="quarter" idx="12"/>
          </p:nvPr>
        </p:nvSpPr>
        <p:spPr/>
        <p:txBody>
          <a:bodyPr/>
          <a:lstStyle/>
          <a:p>
            <a:fld id="{C0610A31-2E64-3A4F-B5AE-8E66E77318A3}" type="slidenum">
              <a:rPr lang="en-US" smtClean="0"/>
              <a:t>‹#›</a:t>
            </a:fld>
            <a:endParaRPr lang="en-US"/>
          </a:p>
        </p:txBody>
      </p:sp>
    </p:spTree>
    <p:extLst>
      <p:ext uri="{BB962C8B-B14F-4D97-AF65-F5344CB8AC3E}">
        <p14:creationId xmlns:p14="http://schemas.microsoft.com/office/powerpoint/2010/main" val="133854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2DD6A6-56C3-D34E-95AE-7EDC63A203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BF8ED70-3111-AA4B-8B58-7EB8A52797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4969AA4A-3386-F546-B24D-63ED4503F38C}"/>
              </a:ext>
            </a:extLst>
          </p:cNvPr>
          <p:cNvSpPr>
            <a:spLocks noGrp="1"/>
          </p:cNvSpPr>
          <p:nvPr>
            <p:ph type="dt" sz="half" idx="10"/>
          </p:nvPr>
        </p:nvSpPr>
        <p:spPr/>
        <p:txBody>
          <a:bodyPr/>
          <a:lstStyle/>
          <a:p>
            <a:fld id="{D47E5CBF-5A49-7141-995D-9EC505E0436E}" type="datetimeFigureOut">
              <a:rPr lang="en-US" smtClean="0"/>
              <a:t>3/18/2021</a:t>
            </a:fld>
            <a:endParaRPr lang="en-US"/>
          </a:p>
        </p:txBody>
      </p:sp>
      <p:sp>
        <p:nvSpPr>
          <p:cNvPr id="5" name="Footer Placeholder 4">
            <a:extLst>
              <a:ext uri="{FF2B5EF4-FFF2-40B4-BE49-F238E27FC236}">
                <a16:creationId xmlns:a16="http://schemas.microsoft.com/office/drawing/2014/main" xmlns="" id="{A105F158-7CD8-3C4D-9895-8F0FFCC60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6CAD84-9BA8-9845-92C6-B006F98398DE}"/>
              </a:ext>
            </a:extLst>
          </p:cNvPr>
          <p:cNvSpPr>
            <a:spLocks noGrp="1"/>
          </p:cNvSpPr>
          <p:nvPr>
            <p:ph type="sldNum" sz="quarter" idx="12"/>
          </p:nvPr>
        </p:nvSpPr>
        <p:spPr/>
        <p:txBody>
          <a:bodyPr/>
          <a:lstStyle/>
          <a:p>
            <a:fld id="{C0610A31-2E64-3A4F-B5AE-8E66E77318A3}" type="slidenum">
              <a:rPr lang="en-US" smtClean="0"/>
              <a:t>‹#›</a:t>
            </a:fld>
            <a:endParaRPr lang="en-US"/>
          </a:p>
        </p:txBody>
      </p:sp>
    </p:spTree>
    <p:extLst>
      <p:ext uri="{BB962C8B-B14F-4D97-AF65-F5344CB8AC3E}">
        <p14:creationId xmlns:p14="http://schemas.microsoft.com/office/powerpoint/2010/main" val="113052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2AF286-CF2B-2341-B2A7-1F8761EEEF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67658BD-97B2-D942-AD71-1E0CF1032F6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A9F66DEA-6331-0E43-87C8-8E3D7DFA4A0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19E0C2D7-47F3-FC4E-8059-506666E612BD}"/>
              </a:ext>
            </a:extLst>
          </p:cNvPr>
          <p:cNvSpPr>
            <a:spLocks noGrp="1"/>
          </p:cNvSpPr>
          <p:nvPr>
            <p:ph type="dt" sz="half" idx="10"/>
          </p:nvPr>
        </p:nvSpPr>
        <p:spPr/>
        <p:txBody>
          <a:bodyPr/>
          <a:lstStyle/>
          <a:p>
            <a:fld id="{D47E5CBF-5A49-7141-995D-9EC505E0436E}" type="datetimeFigureOut">
              <a:rPr lang="en-US" smtClean="0"/>
              <a:t>3/18/2021</a:t>
            </a:fld>
            <a:endParaRPr lang="en-US"/>
          </a:p>
        </p:txBody>
      </p:sp>
      <p:sp>
        <p:nvSpPr>
          <p:cNvPr id="6" name="Footer Placeholder 5">
            <a:extLst>
              <a:ext uri="{FF2B5EF4-FFF2-40B4-BE49-F238E27FC236}">
                <a16:creationId xmlns:a16="http://schemas.microsoft.com/office/drawing/2014/main" xmlns="" id="{8F5CFB43-EE63-2C4C-88AD-FCB3611BF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B148C78-87A4-514E-A562-F096928B1EFF}"/>
              </a:ext>
            </a:extLst>
          </p:cNvPr>
          <p:cNvSpPr>
            <a:spLocks noGrp="1"/>
          </p:cNvSpPr>
          <p:nvPr>
            <p:ph type="sldNum" sz="quarter" idx="12"/>
          </p:nvPr>
        </p:nvSpPr>
        <p:spPr/>
        <p:txBody>
          <a:bodyPr/>
          <a:lstStyle/>
          <a:p>
            <a:fld id="{C0610A31-2E64-3A4F-B5AE-8E66E77318A3}" type="slidenum">
              <a:rPr lang="en-US" smtClean="0"/>
              <a:t>‹#›</a:t>
            </a:fld>
            <a:endParaRPr lang="en-US"/>
          </a:p>
        </p:txBody>
      </p:sp>
    </p:spTree>
    <p:extLst>
      <p:ext uri="{BB962C8B-B14F-4D97-AF65-F5344CB8AC3E}">
        <p14:creationId xmlns:p14="http://schemas.microsoft.com/office/powerpoint/2010/main" val="91230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69DCF5-BB65-6740-9597-799AC75E3C1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60B8E6C3-5378-5E4E-B1BC-B060E6700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B7FAD06C-56F8-C242-9095-8110CB8AED5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CF3E87E7-AB51-0640-865C-87D673D40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925C6946-903A-314B-92C2-E5BFFD2DC2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5D101D1C-A13F-2546-B6E1-6520CA64A5E4}"/>
              </a:ext>
            </a:extLst>
          </p:cNvPr>
          <p:cNvSpPr>
            <a:spLocks noGrp="1"/>
          </p:cNvSpPr>
          <p:nvPr>
            <p:ph type="dt" sz="half" idx="10"/>
          </p:nvPr>
        </p:nvSpPr>
        <p:spPr/>
        <p:txBody>
          <a:bodyPr/>
          <a:lstStyle/>
          <a:p>
            <a:fld id="{D47E5CBF-5A49-7141-995D-9EC505E0436E}" type="datetimeFigureOut">
              <a:rPr lang="en-US" smtClean="0"/>
              <a:t>3/18/2021</a:t>
            </a:fld>
            <a:endParaRPr lang="en-US"/>
          </a:p>
        </p:txBody>
      </p:sp>
      <p:sp>
        <p:nvSpPr>
          <p:cNvPr id="8" name="Footer Placeholder 7">
            <a:extLst>
              <a:ext uri="{FF2B5EF4-FFF2-40B4-BE49-F238E27FC236}">
                <a16:creationId xmlns:a16="http://schemas.microsoft.com/office/drawing/2014/main" xmlns="" id="{E8954CC4-4DE6-1D4F-AD67-72A11F2B0B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BED1EA3-1B41-F84F-8515-EFF70FE03D56}"/>
              </a:ext>
            </a:extLst>
          </p:cNvPr>
          <p:cNvSpPr>
            <a:spLocks noGrp="1"/>
          </p:cNvSpPr>
          <p:nvPr>
            <p:ph type="sldNum" sz="quarter" idx="12"/>
          </p:nvPr>
        </p:nvSpPr>
        <p:spPr/>
        <p:txBody>
          <a:bodyPr/>
          <a:lstStyle/>
          <a:p>
            <a:fld id="{C0610A31-2E64-3A4F-B5AE-8E66E77318A3}" type="slidenum">
              <a:rPr lang="en-US" smtClean="0"/>
              <a:t>‹#›</a:t>
            </a:fld>
            <a:endParaRPr lang="en-US"/>
          </a:p>
        </p:txBody>
      </p:sp>
    </p:spTree>
    <p:extLst>
      <p:ext uri="{BB962C8B-B14F-4D97-AF65-F5344CB8AC3E}">
        <p14:creationId xmlns:p14="http://schemas.microsoft.com/office/powerpoint/2010/main" val="33740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F23D0-FF53-8E42-AB79-17BBB60336D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1C89E6F1-5AF2-C747-93B5-4EBEE1B6B6C4}"/>
              </a:ext>
            </a:extLst>
          </p:cNvPr>
          <p:cNvSpPr>
            <a:spLocks noGrp="1"/>
          </p:cNvSpPr>
          <p:nvPr>
            <p:ph type="dt" sz="half" idx="10"/>
          </p:nvPr>
        </p:nvSpPr>
        <p:spPr/>
        <p:txBody>
          <a:bodyPr/>
          <a:lstStyle/>
          <a:p>
            <a:fld id="{D47E5CBF-5A49-7141-995D-9EC505E0436E}" type="datetimeFigureOut">
              <a:rPr lang="en-US" smtClean="0"/>
              <a:t>3/18/2021</a:t>
            </a:fld>
            <a:endParaRPr lang="en-US"/>
          </a:p>
        </p:txBody>
      </p:sp>
      <p:sp>
        <p:nvSpPr>
          <p:cNvPr id="4" name="Footer Placeholder 3">
            <a:extLst>
              <a:ext uri="{FF2B5EF4-FFF2-40B4-BE49-F238E27FC236}">
                <a16:creationId xmlns:a16="http://schemas.microsoft.com/office/drawing/2014/main" xmlns="" id="{5C5DAC43-57FE-694C-8850-721941326F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957D0F1-3211-7B41-A981-A82F028619FC}"/>
              </a:ext>
            </a:extLst>
          </p:cNvPr>
          <p:cNvSpPr>
            <a:spLocks noGrp="1"/>
          </p:cNvSpPr>
          <p:nvPr>
            <p:ph type="sldNum" sz="quarter" idx="12"/>
          </p:nvPr>
        </p:nvSpPr>
        <p:spPr/>
        <p:txBody>
          <a:bodyPr/>
          <a:lstStyle/>
          <a:p>
            <a:fld id="{C0610A31-2E64-3A4F-B5AE-8E66E77318A3}" type="slidenum">
              <a:rPr lang="en-US" smtClean="0"/>
              <a:t>‹#›</a:t>
            </a:fld>
            <a:endParaRPr lang="en-US"/>
          </a:p>
        </p:txBody>
      </p:sp>
    </p:spTree>
    <p:extLst>
      <p:ext uri="{BB962C8B-B14F-4D97-AF65-F5344CB8AC3E}">
        <p14:creationId xmlns:p14="http://schemas.microsoft.com/office/powerpoint/2010/main" val="389043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D727-9FC5-5343-9E62-AEE7DFF52351}"/>
              </a:ext>
            </a:extLst>
          </p:cNvPr>
          <p:cNvSpPr>
            <a:spLocks noGrp="1"/>
          </p:cNvSpPr>
          <p:nvPr>
            <p:ph type="dt" sz="half" idx="10"/>
          </p:nvPr>
        </p:nvSpPr>
        <p:spPr/>
        <p:txBody>
          <a:bodyPr/>
          <a:lstStyle/>
          <a:p>
            <a:fld id="{D47E5CBF-5A49-7141-995D-9EC505E0436E}" type="datetimeFigureOut">
              <a:rPr lang="en-US" smtClean="0"/>
              <a:t>3/18/2021</a:t>
            </a:fld>
            <a:endParaRPr lang="en-US"/>
          </a:p>
        </p:txBody>
      </p:sp>
      <p:sp>
        <p:nvSpPr>
          <p:cNvPr id="3" name="Footer Placeholder 2">
            <a:extLst>
              <a:ext uri="{FF2B5EF4-FFF2-40B4-BE49-F238E27FC236}">
                <a16:creationId xmlns:a16="http://schemas.microsoft.com/office/drawing/2014/main" xmlns="" id="{88093EDA-429D-2B4C-9EFC-923A72A0E4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FE84BF6-D3BB-BF42-9B45-8C1CE6E9C1F5}"/>
              </a:ext>
            </a:extLst>
          </p:cNvPr>
          <p:cNvSpPr>
            <a:spLocks noGrp="1"/>
          </p:cNvSpPr>
          <p:nvPr>
            <p:ph type="sldNum" sz="quarter" idx="12"/>
          </p:nvPr>
        </p:nvSpPr>
        <p:spPr/>
        <p:txBody>
          <a:bodyPr/>
          <a:lstStyle/>
          <a:p>
            <a:fld id="{C0610A31-2E64-3A4F-B5AE-8E66E77318A3}" type="slidenum">
              <a:rPr lang="en-US" smtClean="0"/>
              <a:t>‹#›</a:t>
            </a:fld>
            <a:endParaRPr lang="en-US"/>
          </a:p>
        </p:txBody>
      </p:sp>
    </p:spTree>
    <p:extLst>
      <p:ext uri="{BB962C8B-B14F-4D97-AF65-F5344CB8AC3E}">
        <p14:creationId xmlns:p14="http://schemas.microsoft.com/office/powerpoint/2010/main" val="54585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FD1C1B-D860-7849-8F9B-BE49255107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865AF42-A7F5-EB48-9D08-DDB27894A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D5200F3F-FF68-FC47-897F-BEC5B9AF9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D50BA4DF-DA65-1B49-B7C3-507C23793200}"/>
              </a:ext>
            </a:extLst>
          </p:cNvPr>
          <p:cNvSpPr>
            <a:spLocks noGrp="1"/>
          </p:cNvSpPr>
          <p:nvPr>
            <p:ph type="dt" sz="half" idx="10"/>
          </p:nvPr>
        </p:nvSpPr>
        <p:spPr/>
        <p:txBody>
          <a:bodyPr/>
          <a:lstStyle/>
          <a:p>
            <a:fld id="{D47E5CBF-5A49-7141-995D-9EC505E0436E}" type="datetimeFigureOut">
              <a:rPr lang="en-US" smtClean="0"/>
              <a:t>3/18/2021</a:t>
            </a:fld>
            <a:endParaRPr lang="en-US"/>
          </a:p>
        </p:txBody>
      </p:sp>
      <p:sp>
        <p:nvSpPr>
          <p:cNvPr id="6" name="Footer Placeholder 5">
            <a:extLst>
              <a:ext uri="{FF2B5EF4-FFF2-40B4-BE49-F238E27FC236}">
                <a16:creationId xmlns:a16="http://schemas.microsoft.com/office/drawing/2014/main" xmlns="" id="{D4BB7886-9FDD-474A-A6BA-4F46100C7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AD4BD2-B23A-7C48-AB6E-0A7444727244}"/>
              </a:ext>
            </a:extLst>
          </p:cNvPr>
          <p:cNvSpPr>
            <a:spLocks noGrp="1"/>
          </p:cNvSpPr>
          <p:nvPr>
            <p:ph type="sldNum" sz="quarter" idx="12"/>
          </p:nvPr>
        </p:nvSpPr>
        <p:spPr/>
        <p:txBody>
          <a:bodyPr/>
          <a:lstStyle/>
          <a:p>
            <a:fld id="{C0610A31-2E64-3A4F-B5AE-8E66E77318A3}" type="slidenum">
              <a:rPr lang="en-US" smtClean="0"/>
              <a:t>‹#›</a:t>
            </a:fld>
            <a:endParaRPr lang="en-US"/>
          </a:p>
        </p:txBody>
      </p:sp>
    </p:spTree>
    <p:extLst>
      <p:ext uri="{BB962C8B-B14F-4D97-AF65-F5344CB8AC3E}">
        <p14:creationId xmlns:p14="http://schemas.microsoft.com/office/powerpoint/2010/main" val="216907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675ED-1DFD-1E4D-ABF2-A5D12335D7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00ABF374-73DE-2C4C-AC3E-920140845E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B5F7BC4-6852-FD4C-855F-77E0EFB98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15DAF9DA-6489-7544-ABE8-C0DD40B3BAEE}"/>
              </a:ext>
            </a:extLst>
          </p:cNvPr>
          <p:cNvSpPr>
            <a:spLocks noGrp="1"/>
          </p:cNvSpPr>
          <p:nvPr>
            <p:ph type="dt" sz="half" idx="10"/>
          </p:nvPr>
        </p:nvSpPr>
        <p:spPr/>
        <p:txBody>
          <a:bodyPr/>
          <a:lstStyle/>
          <a:p>
            <a:fld id="{D47E5CBF-5A49-7141-995D-9EC505E0436E}" type="datetimeFigureOut">
              <a:rPr lang="en-US" smtClean="0"/>
              <a:t>3/18/2021</a:t>
            </a:fld>
            <a:endParaRPr lang="en-US"/>
          </a:p>
        </p:txBody>
      </p:sp>
      <p:sp>
        <p:nvSpPr>
          <p:cNvPr id="6" name="Footer Placeholder 5">
            <a:extLst>
              <a:ext uri="{FF2B5EF4-FFF2-40B4-BE49-F238E27FC236}">
                <a16:creationId xmlns:a16="http://schemas.microsoft.com/office/drawing/2014/main" xmlns="" id="{5D8FBF6B-186F-1340-9E5D-8609E13B7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7805FF-D80F-3448-AC81-F88DADCDD372}"/>
              </a:ext>
            </a:extLst>
          </p:cNvPr>
          <p:cNvSpPr>
            <a:spLocks noGrp="1"/>
          </p:cNvSpPr>
          <p:nvPr>
            <p:ph type="sldNum" sz="quarter" idx="12"/>
          </p:nvPr>
        </p:nvSpPr>
        <p:spPr/>
        <p:txBody>
          <a:bodyPr/>
          <a:lstStyle/>
          <a:p>
            <a:fld id="{C0610A31-2E64-3A4F-B5AE-8E66E77318A3}" type="slidenum">
              <a:rPr lang="en-US" smtClean="0"/>
              <a:t>‹#›</a:t>
            </a:fld>
            <a:endParaRPr lang="en-US"/>
          </a:p>
        </p:txBody>
      </p:sp>
    </p:spTree>
    <p:extLst>
      <p:ext uri="{BB962C8B-B14F-4D97-AF65-F5344CB8AC3E}">
        <p14:creationId xmlns:p14="http://schemas.microsoft.com/office/powerpoint/2010/main" val="99527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64A50A7-7727-FE46-A5B5-E28988AD1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4B208176-FAA0-DB4C-A0CE-225AE77977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B4F9D1DD-6068-F54D-9E28-493B93043E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E5CBF-5A49-7141-995D-9EC505E0436E}" type="datetimeFigureOut">
              <a:rPr lang="en-US" smtClean="0"/>
              <a:t>3/18/2021</a:t>
            </a:fld>
            <a:endParaRPr lang="en-US"/>
          </a:p>
        </p:txBody>
      </p:sp>
      <p:sp>
        <p:nvSpPr>
          <p:cNvPr id="5" name="Footer Placeholder 4">
            <a:extLst>
              <a:ext uri="{FF2B5EF4-FFF2-40B4-BE49-F238E27FC236}">
                <a16:creationId xmlns:a16="http://schemas.microsoft.com/office/drawing/2014/main" xmlns="" id="{F9AC84BA-53C1-164A-8647-F1A3C5A55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7D7A9C4-6BF1-7D40-901E-E8B1A73F4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10A31-2E64-3A4F-B5AE-8E66E77318A3}" type="slidenum">
              <a:rPr lang="en-US" smtClean="0"/>
              <a:t>‹#›</a:t>
            </a:fld>
            <a:endParaRPr lang="en-US"/>
          </a:p>
        </p:txBody>
      </p:sp>
    </p:spTree>
    <p:extLst>
      <p:ext uri="{BB962C8B-B14F-4D97-AF65-F5344CB8AC3E}">
        <p14:creationId xmlns:p14="http://schemas.microsoft.com/office/powerpoint/2010/main" val="34535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qa.org.uk/sqa/96506.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ysqa.org.uk/cs8/content/signup_input.action" TargetMode="Externa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ww.sqa.org.uk/sqa/files_ccc/NQ-2021-what-you-need-to-know.pdf" TargetMode="External"/><Relationship Id="rId4" Type="http://schemas.openxmlformats.org/officeDocument/2006/relationships/hyperlink" Target="mailto:gw15blackleanne@glow.sch.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cas.com/undergraduate/after-you-apply/types-offer/replying-your-ucas-undergraduate-offer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A44628-C564-594F-964B-F31401C84461}"/>
              </a:ext>
            </a:extLst>
          </p:cNvPr>
          <p:cNvSpPr>
            <a:spLocks noGrp="1"/>
          </p:cNvSpPr>
          <p:nvPr>
            <p:ph type="ctrTitle"/>
          </p:nvPr>
        </p:nvSpPr>
        <p:spPr>
          <a:xfrm>
            <a:off x="1524000" y="665163"/>
            <a:ext cx="9144000" cy="1584037"/>
          </a:xfrm>
        </p:spPr>
        <p:txBody>
          <a:bodyPr/>
          <a:lstStyle/>
          <a:p>
            <a:r>
              <a:rPr lang="en-GB"/>
              <a:t>S5 and S6 </a:t>
            </a:r>
            <a:endParaRPr lang="en-US"/>
          </a:p>
        </p:txBody>
      </p:sp>
      <p:sp>
        <p:nvSpPr>
          <p:cNvPr id="3" name="Subtitle 2">
            <a:extLst>
              <a:ext uri="{FF2B5EF4-FFF2-40B4-BE49-F238E27FC236}">
                <a16:creationId xmlns:a16="http://schemas.microsoft.com/office/drawing/2014/main" xmlns="" id="{CDDC32AF-6B21-444A-B330-965B58A8A3EA}"/>
              </a:ext>
            </a:extLst>
          </p:cNvPr>
          <p:cNvSpPr>
            <a:spLocks noGrp="1"/>
          </p:cNvSpPr>
          <p:nvPr>
            <p:ph type="subTitle" idx="1"/>
          </p:nvPr>
        </p:nvSpPr>
        <p:spPr>
          <a:xfrm>
            <a:off x="1801090" y="2465965"/>
            <a:ext cx="9144000" cy="1655762"/>
          </a:xfrm>
        </p:spPr>
        <p:txBody>
          <a:bodyPr vert="horz" lIns="91440" tIns="45720" rIns="91440" bIns="45720" rtlCol="0" anchor="t">
            <a:normAutofit/>
          </a:bodyPr>
          <a:lstStyle/>
          <a:p>
            <a:r>
              <a:rPr lang="en-GB" sz="5100"/>
              <a:t>Parental Information Evening </a:t>
            </a:r>
            <a:endParaRPr lang="en-GB" sz="5100">
              <a:cs typeface="Calibri"/>
            </a:endParaRPr>
          </a:p>
        </p:txBody>
      </p:sp>
      <p:pic>
        <p:nvPicPr>
          <p:cNvPr id="4" name="Picture 4">
            <a:extLst>
              <a:ext uri="{FF2B5EF4-FFF2-40B4-BE49-F238E27FC236}">
                <a16:creationId xmlns:a16="http://schemas.microsoft.com/office/drawing/2014/main" xmlns="" id="{7D569A53-277B-1E4A-8FC3-05EF32907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797" y="3296304"/>
            <a:ext cx="2358253" cy="1336234"/>
          </a:xfrm>
          <a:prstGeom prst="rect">
            <a:avLst/>
          </a:prstGeom>
        </p:spPr>
      </p:pic>
      <p:pic>
        <p:nvPicPr>
          <p:cNvPr id="5" name="Picture 5">
            <a:extLst>
              <a:ext uri="{FF2B5EF4-FFF2-40B4-BE49-F238E27FC236}">
                <a16:creationId xmlns:a16="http://schemas.microsoft.com/office/drawing/2014/main" xmlns="" id="{809B3411-E0FB-421E-8EF2-EAC943FEB83B}"/>
              </a:ext>
            </a:extLst>
          </p:cNvPr>
          <p:cNvPicPr>
            <a:picLocks noChangeAspect="1"/>
          </p:cNvPicPr>
          <p:nvPr/>
        </p:nvPicPr>
        <p:blipFill>
          <a:blip r:embed="rId3"/>
          <a:stretch>
            <a:fillRect/>
          </a:stretch>
        </p:blipFill>
        <p:spPr>
          <a:xfrm>
            <a:off x="4724400" y="6302987"/>
            <a:ext cx="2743200" cy="292608"/>
          </a:xfrm>
          <a:prstGeom prst="rect">
            <a:avLst/>
          </a:prstGeom>
        </p:spPr>
      </p:pic>
      <p:pic>
        <p:nvPicPr>
          <p:cNvPr id="6" name="Picture 6" descr="A picture containing text, queen&#10;&#10;Description automatically generated">
            <a:extLst>
              <a:ext uri="{FF2B5EF4-FFF2-40B4-BE49-F238E27FC236}">
                <a16:creationId xmlns:a16="http://schemas.microsoft.com/office/drawing/2014/main" xmlns="" id="{2EA3EBCD-F3A1-436F-AFC5-CF18C0A80CFD}"/>
              </a:ext>
            </a:extLst>
          </p:cNvPr>
          <p:cNvPicPr>
            <a:picLocks noChangeAspect="1"/>
          </p:cNvPicPr>
          <p:nvPr/>
        </p:nvPicPr>
        <p:blipFill>
          <a:blip r:embed="rId4"/>
          <a:stretch>
            <a:fillRect/>
          </a:stretch>
        </p:blipFill>
        <p:spPr>
          <a:xfrm>
            <a:off x="484909" y="360078"/>
            <a:ext cx="1385455" cy="1343891"/>
          </a:xfrm>
          <a:prstGeom prst="rect">
            <a:avLst/>
          </a:prstGeom>
        </p:spPr>
      </p:pic>
      <p:pic>
        <p:nvPicPr>
          <p:cNvPr id="7" name="Picture 6" descr="A picture containing text, queen&#10;&#10;Description automatically generated">
            <a:extLst>
              <a:ext uri="{FF2B5EF4-FFF2-40B4-BE49-F238E27FC236}">
                <a16:creationId xmlns:a16="http://schemas.microsoft.com/office/drawing/2014/main" xmlns="" id="{3301223D-98DA-4D8A-97FE-996D588D1187}"/>
              </a:ext>
            </a:extLst>
          </p:cNvPr>
          <p:cNvPicPr>
            <a:picLocks noChangeAspect="1"/>
          </p:cNvPicPr>
          <p:nvPr/>
        </p:nvPicPr>
        <p:blipFill>
          <a:blip r:embed="rId4"/>
          <a:stretch>
            <a:fillRect/>
          </a:stretch>
        </p:blipFill>
        <p:spPr>
          <a:xfrm>
            <a:off x="10432472" y="360078"/>
            <a:ext cx="1385455" cy="1343891"/>
          </a:xfrm>
          <a:prstGeom prst="rect">
            <a:avLst/>
          </a:prstGeom>
        </p:spPr>
      </p:pic>
      <p:sp>
        <p:nvSpPr>
          <p:cNvPr id="8" name="TextBox 7">
            <a:extLst>
              <a:ext uri="{FF2B5EF4-FFF2-40B4-BE49-F238E27FC236}">
                <a16:creationId xmlns:a16="http://schemas.microsoft.com/office/drawing/2014/main" xmlns="" id="{17CAFCED-C881-4945-9DA4-7BEA65DA7CBC}"/>
              </a:ext>
            </a:extLst>
          </p:cNvPr>
          <p:cNvSpPr txBox="1"/>
          <p:nvPr/>
        </p:nvSpPr>
        <p:spPr>
          <a:xfrm>
            <a:off x="1" y="4849091"/>
            <a:ext cx="1219199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a:cs typeface="Calibri"/>
              </a:rPr>
              <a:t>Please turn off your camera and mute your microphone</a:t>
            </a:r>
            <a:endParaRPr lang="en-US">
              <a:cs typeface="Calibri" panose="020F0502020204030204"/>
            </a:endParaRPr>
          </a:p>
          <a:p>
            <a:pPr algn="ctr"/>
            <a:r>
              <a:rPr lang="en-GB" sz="2800">
                <a:cs typeface="Calibri"/>
              </a:rPr>
              <a:t> we will be starting shortly</a:t>
            </a:r>
            <a:endParaRPr lang="en-GB">
              <a:cs typeface="Calibri" panose="020F0502020204030204"/>
            </a:endParaRPr>
          </a:p>
        </p:txBody>
      </p:sp>
    </p:spTree>
    <p:extLst>
      <p:ext uri="{BB962C8B-B14F-4D97-AF65-F5344CB8AC3E}">
        <p14:creationId xmlns:p14="http://schemas.microsoft.com/office/powerpoint/2010/main" val="398654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256AC1-ACB7-423D-866F-821A75B60E35}"/>
              </a:ext>
            </a:extLst>
          </p:cNvPr>
          <p:cNvSpPr>
            <a:spLocks noGrp="1"/>
          </p:cNvSpPr>
          <p:nvPr>
            <p:ph type="title"/>
          </p:nvPr>
        </p:nvSpPr>
        <p:spPr>
          <a:xfrm>
            <a:off x="850106" y="638969"/>
            <a:ext cx="10515600" cy="1325563"/>
          </a:xfrm>
        </p:spPr>
        <p:txBody>
          <a:bodyPr>
            <a:normAutofit fontScale="90000"/>
          </a:bodyPr>
          <a:lstStyle/>
          <a:p>
            <a:pPr algn="ctr"/>
            <a:r>
              <a:rPr lang="en-GB">
                <a:cs typeface="Calibri Light"/>
              </a:rPr>
              <a:t>Focus on Consolidation of Learning </a:t>
            </a:r>
            <a:br>
              <a:rPr lang="en-GB">
                <a:cs typeface="Calibri Light"/>
              </a:rPr>
            </a:br>
            <a:r>
              <a:rPr lang="en-GB">
                <a:cs typeface="Calibri Light"/>
              </a:rPr>
              <a:t>Practical Evidence Opportunities </a:t>
            </a:r>
            <a:br>
              <a:rPr lang="en-GB">
                <a:cs typeface="Calibri Light"/>
              </a:rPr>
            </a:br>
            <a:r>
              <a:rPr lang="en-GB">
                <a:cs typeface="Calibri Light"/>
              </a:rPr>
              <a:t>APRIL 2021</a:t>
            </a:r>
          </a:p>
        </p:txBody>
      </p:sp>
      <p:pic>
        <p:nvPicPr>
          <p:cNvPr id="4" name="Picture 5" descr="Icon&#10;&#10;Description automatically generated">
            <a:extLst>
              <a:ext uri="{FF2B5EF4-FFF2-40B4-BE49-F238E27FC236}">
                <a16:creationId xmlns:a16="http://schemas.microsoft.com/office/drawing/2014/main" xmlns="" id="{270F438C-EB16-4DF5-89BA-8DAFC53F0552}"/>
              </a:ext>
            </a:extLst>
          </p:cNvPr>
          <p:cNvPicPr>
            <a:picLocks noGrp="1" noChangeAspect="1"/>
          </p:cNvPicPr>
          <p:nvPr>
            <p:ph idx="1"/>
          </p:nvPr>
        </p:nvPicPr>
        <p:blipFill>
          <a:blip r:embed="rId2"/>
          <a:stretch>
            <a:fillRect/>
          </a:stretch>
        </p:blipFill>
        <p:spPr>
          <a:xfrm>
            <a:off x="717839" y="703046"/>
            <a:ext cx="781050" cy="666750"/>
          </a:xfrm>
        </p:spPr>
      </p:pic>
      <p:pic>
        <p:nvPicPr>
          <p:cNvPr id="5" name="Picture 5">
            <a:extLst>
              <a:ext uri="{FF2B5EF4-FFF2-40B4-BE49-F238E27FC236}">
                <a16:creationId xmlns:a16="http://schemas.microsoft.com/office/drawing/2014/main" xmlns="" id="{C9FBB316-C09F-4CA0-93C7-52E3C8D55DBC}"/>
              </a:ext>
            </a:extLst>
          </p:cNvPr>
          <p:cNvPicPr>
            <a:picLocks noChangeAspect="1"/>
          </p:cNvPicPr>
          <p:nvPr/>
        </p:nvPicPr>
        <p:blipFill>
          <a:blip r:embed="rId3"/>
          <a:stretch>
            <a:fillRect/>
          </a:stretch>
        </p:blipFill>
        <p:spPr>
          <a:xfrm>
            <a:off x="4724400" y="6302987"/>
            <a:ext cx="2743200" cy="292608"/>
          </a:xfrm>
          <a:prstGeom prst="rect">
            <a:avLst/>
          </a:prstGeom>
        </p:spPr>
      </p:pic>
      <p:pic>
        <p:nvPicPr>
          <p:cNvPr id="7" name="Picture 5" descr="Icon&#10;&#10;Description automatically generated">
            <a:extLst>
              <a:ext uri="{FF2B5EF4-FFF2-40B4-BE49-F238E27FC236}">
                <a16:creationId xmlns:a16="http://schemas.microsoft.com/office/drawing/2014/main" xmlns="" id="{A87A757F-91D2-43E4-AEF9-864C4414A974}"/>
              </a:ext>
            </a:extLst>
          </p:cNvPr>
          <p:cNvPicPr>
            <a:picLocks noChangeAspect="1"/>
          </p:cNvPicPr>
          <p:nvPr/>
        </p:nvPicPr>
        <p:blipFill>
          <a:blip r:embed="rId2"/>
          <a:stretch>
            <a:fillRect/>
          </a:stretch>
        </p:blipFill>
        <p:spPr>
          <a:xfrm>
            <a:off x="10720821" y="703046"/>
            <a:ext cx="781050" cy="666750"/>
          </a:xfrm>
          <a:prstGeom prst="rect">
            <a:avLst/>
          </a:prstGeom>
        </p:spPr>
      </p:pic>
      <p:sp>
        <p:nvSpPr>
          <p:cNvPr id="8" name="TextBox 7">
            <a:extLst>
              <a:ext uri="{FF2B5EF4-FFF2-40B4-BE49-F238E27FC236}">
                <a16:creationId xmlns:a16="http://schemas.microsoft.com/office/drawing/2014/main" xmlns="" id="{869752EB-B3D1-4739-AAC1-1129C64F135D}"/>
              </a:ext>
            </a:extLst>
          </p:cNvPr>
          <p:cNvSpPr txBox="1"/>
          <p:nvPr/>
        </p:nvSpPr>
        <p:spPr>
          <a:xfrm>
            <a:off x="720824" y="2490004"/>
            <a:ext cx="10918165"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800">
                <a:cs typeface="Calibri"/>
              </a:rPr>
              <a:t>Time to revisit areas covered in remote learning/revision of topics.</a:t>
            </a:r>
            <a:endParaRPr lang="en-US" sz="2800">
              <a:cs typeface="Calibri"/>
            </a:endParaRPr>
          </a:p>
          <a:p>
            <a:pPr marL="285750" indent="-285750">
              <a:buFont typeface="Arial"/>
              <a:buChar char="•"/>
            </a:pPr>
            <a:endParaRPr lang="en-GB" sz="2800">
              <a:cs typeface="Calibri"/>
            </a:endParaRPr>
          </a:p>
          <a:p>
            <a:pPr marL="285750" indent="-285750">
              <a:buFont typeface="Arial"/>
              <a:buChar char="•"/>
            </a:pPr>
            <a:r>
              <a:rPr lang="en-GB" sz="2800">
                <a:cs typeface="Calibri"/>
              </a:rPr>
              <a:t>Practical evidence may be gathered – folio pieces, assignments, projects etc. where these are still components of the course.</a:t>
            </a:r>
          </a:p>
          <a:p>
            <a:endParaRPr lang="en-GB" sz="2800">
              <a:cs typeface="Calibri"/>
            </a:endParaRPr>
          </a:p>
          <a:p>
            <a:pPr marL="285750" indent="-285750">
              <a:buFont typeface="Arial"/>
              <a:buChar char="•"/>
            </a:pPr>
            <a:r>
              <a:rPr lang="en-GB" sz="2800">
                <a:cs typeface="Calibri"/>
              </a:rPr>
              <a:t>Learner conversations with class teachers will let pupils know how they are progressing in subjects and will focus on what is needed to progress. Pupils will receive a tracking report with current levels.</a:t>
            </a:r>
          </a:p>
          <a:p>
            <a:pPr marL="285750" indent="-285750">
              <a:buFont typeface="Arial"/>
              <a:buChar char="•"/>
            </a:pPr>
            <a:endParaRPr lang="en-GB">
              <a:cs typeface="Calibri"/>
            </a:endParaRPr>
          </a:p>
          <a:p>
            <a:pPr marL="285750" indent="-285750">
              <a:buFont typeface="Arial"/>
              <a:buChar char="•"/>
            </a:pPr>
            <a:endParaRPr lang="en-GB">
              <a:cs typeface="Calibri"/>
            </a:endParaRPr>
          </a:p>
          <a:p>
            <a:endParaRPr lang="en-GB">
              <a:cs typeface="Calibri"/>
            </a:endParaRPr>
          </a:p>
        </p:txBody>
      </p:sp>
    </p:spTree>
    <p:extLst>
      <p:ext uri="{BB962C8B-B14F-4D97-AF65-F5344CB8AC3E}">
        <p14:creationId xmlns:p14="http://schemas.microsoft.com/office/powerpoint/2010/main" val="121840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BF0004-DFA7-4CA5-A1AF-F4447ACF69F2}"/>
              </a:ext>
            </a:extLst>
          </p:cNvPr>
          <p:cNvSpPr>
            <a:spLocks noGrp="1"/>
          </p:cNvSpPr>
          <p:nvPr>
            <p:ph type="title"/>
          </p:nvPr>
        </p:nvSpPr>
        <p:spPr/>
        <p:txBody>
          <a:bodyPr/>
          <a:lstStyle/>
          <a:p>
            <a:pPr algn="ctr"/>
            <a:r>
              <a:rPr lang="en-GB">
                <a:cs typeface="Calibri Light"/>
              </a:rPr>
              <a:t>Evidence Opportunities </a:t>
            </a:r>
            <a:br>
              <a:rPr lang="en-GB">
                <a:cs typeface="Calibri Light"/>
              </a:rPr>
            </a:br>
            <a:r>
              <a:rPr lang="en-GB">
                <a:cs typeface="Calibri Light"/>
              </a:rPr>
              <a:t>MAY 2021</a:t>
            </a:r>
          </a:p>
        </p:txBody>
      </p:sp>
      <p:pic>
        <p:nvPicPr>
          <p:cNvPr id="4" name="Picture 5" descr="Icon&#10;&#10;Description automatically generated">
            <a:extLst>
              <a:ext uri="{FF2B5EF4-FFF2-40B4-BE49-F238E27FC236}">
                <a16:creationId xmlns:a16="http://schemas.microsoft.com/office/drawing/2014/main" xmlns="" id="{301390F3-68A4-4C64-9125-1E427B3CDE28}"/>
              </a:ext>
            </a:extLst>
          </p:cNvPr>
          <p:cNvPicPr>
            <a:picLocks noGrp="1" noChangeAspect="1"/>
          </p:cNvPicPr>
          <p:nvPr>
            <p:ph idx="1"/>
          </p:nvPr>
        </p:nvPicPr>
        <p:blipFill>
          <a:blip r:embed="rId2"/>
          <a:stretch>
            <a:fillRect/>
          </a:stretch>
        </p:blipFill>
        <p:spPr>
          <a:xfrm>
            <a:off x="1364456" y="538957"/>
            <a:ext cx="819150" cy="971550"/>
          </a:xfrm>
        </p:spPr>
      </p:pic>
      <p:pic>
        <p:nvPicPr>
          <p:cNvPr id="5" name="Picture 5">
            <a:extLst>
              <a:ext uri="{FF2B5EF4-FFF2-40B4-BE49-F238E27FC236}">
                <a16:creationId xmlns:a16="http://schemas.microsoft.com/office/drawing/2014/main" xmlns="" id="{905B5268-4C89-4ED1-A783-48B32678B909}"/>
              </a:ext>
            </a:extLst>
          </p:cNvPr>
          <p:cNvPicPr>
            <a:picLocks noChangeAspect="1"/>
          </p:cNvPicPr>
          <p:nvPr/>
        </p:nvPicPr>
        <p:blipFill>
          <a:blip r:embed="rId3"/>
          <a:stretch>
            <a:fillRect/>
          </a:stretch>
        </p:blipFill>
        <p:spPr>
          <a:xfrm>
            <a:off x="4724400" y="6302987"/>
            <a:ext cx="2743200" cy="292608"/>
          </a:xfrm>
          <a:prstGeom prst="rect">
            <a:avLst/>
          </a:prstGeom>
        </p:spPr>
      </p:pic>
      <p:pic>
        <p:nvPicPr>
          <p:cNvPr id="7" name="Picture 5" descr="Icon&#10;&#10;Description automatically generated">
            <a:extLst>
              <a:ext uri="{FF2B5EF4-FFF2-40B4-BE49-F238E27FC236}">
                <a16:creationId xmlns:a16="http://schemas.microsoft.com/office/drawing/2014/main" xmlns="" id="{D778F44C-D85B-4AB4-8C0C-2F38725EA909}"/>
              </a:ext>
            </a:extLst>
          </p:cNvPr>
          <p:cNvPicPr>
            <a:picLocks noChangeAspect="1"/>
          </p:cNvPicPr>
          <p:nvPr/>
        </p:nvPicPr>
        <p:blipFill>
          <a:blip r:embed="rId2"/>
          <a:stretch>
            <a:fillRect/>
          </a:stretch>
        </p:blipFill>
        <p:spPr>
          <a:xfrm>
            <a:off x="9625012" y="536576"/>
            <a:ext cx="819150" cy="971550"/>
          </a:xfrm>
          <a:prstGeom prst="rect">
            <a:avLst/>
          </a:prstGeom>
        </p:spPr>
      </p:pic>
      <p:sp>
        <p:nvSpPr>
          <p:cNvPr id="8" name="TextBox 7">
            <a:extLst>
              <a:ext uri="{FF2B5EF4-FFF2-40B4-BE49-F238E27FC236}">
                <a16:creationId xmlns:a16="http://schemas.microsoft.com/office/drawing/2014/main" xmlns="" id="{DB1F51E9-C517-4481-B5FB-A17812754D77}"/>
              </a:ext>
            </a:extLst>
          </p:cNvPr>
          <p:cNvSpPr txBox="1"/>
          <p:nvPr/>
        </p:nvSpPr>
        <p:spPr>
          <a:xfrm>
            <a:off x="730641" y="1943545"/>
            <a:ext cx="10918831"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800">
                <a:cs typeface="Calibri"/>
              </a:rPr>
              <a:t>Pupils will have opportunities to catch evidence across their subjects.</a:t>
            </a:r>
          </a:p>
          <a:p>
            <a:endParaRPr lang="en-GB" sz="2800">
              <a:cs typeface="Calibri"/>
            </a:endParaRPr>
          </a:p>
          <a:p>
            <a:pPr marL="285750" indent="-285750">
              <a:buFont typeface="Arial"/>
              <a:buChar char="•"/>
            </a:pPr>
            <a:r>
              <a:rPr lang="en-GB" sz="2800">
                <a:cs typeface="Calibri"/>
              </a:rPr>
              <a:t>Evidence used to for provisional results must be robust – under timed conditions in a secure setting. It is important for all pupils to adhere to SQA conditions in this respect – we will go over expectations with pupils. </a:t>
            </a:r>
            <a:endParaRPr lang="en-US" sz="2800">
              <a:cs typeface="Calibri"/>
            </a:endParaRPr>
          </a:p>
          <a:p>
            <a:pPr marL="285750" indent="-285750">
              <a:buFont typeface="Arial"/>
              <a:buChar char="•"/>
            </a:pPr>
            <a:endParaRPr lang="en-GB" sz="2800">
              <a:cs typeface="Calibri"/>
            </a:endParaRPr>
          </a:p>
          <a:p>
            <a:pPr marL="285750" indent="-285750">
              <a:buFont typeface="Arial"/>
              <a:buChar char="•"/>
            </a:pPr>
            <a:r>
              <a:rPr lang="en-GB" sz="2800">
                <a:cs typeface="Calibri"/>
              </a:rPr>
              <a:t>Remember – courses for this year were already amended to reduce the amount of evidence required whilst maintaining the validity and credibility of the course.</a:t>
            </a:r>
          </a:p>
          <a:p>
            <a:pPr marL="285750" indent="-285750">
              <a:buFont typeface="Arial"/>
              <a:buChar char="•"/>
            </a:pPr>
            <a:endParaRPr lang="en-GB" sz="2800">
              <a:cs typeface="Calibri"/>
            </a:endParaRPr>
          </a:p>
          <a:p>
            <a:pPr marL="285750" indent="-285750">
              <a:buFont typeface="Arial"/>
              <a:buChar char="•"/>
            </a:pPr>
            <a:endParaRPr lang="en-GB" sz="2800">
              <a:cs typeface="Calibri"/>
            </a:endParaRPr>
          </a:p>
          <a:p>
            <a:pPr marL="285750" indent="-285750">
              <a:buFont typeface="Arial"/>
              <a:buChar char="•"/>
            </a:pPr>
            <a:endParaRPr lang="en-GB">
              <a:cs typeface="Calibri"/>
            </a:endParaRPr>
          </a:p>
          <a:p>
            <a:pPr marL="285750" indent="-285750">
              <a:buFont typeface="Arial"/>
              <a:buChar char="•"/>
            </a:pPr>
            <a:endParaRPr lang="en-GB">
              <a:cs typeface="Calibri"/>
            </a:endParaRPr>
          </a:p>
          <a:p>
            <a:endParaRPr lang="en-GB">
              <a:cs typeface="Calibri"/>
            </a:endParaRPr>
          </a:p>
        </p:txBody>
      </p:sp>
    </p:spTree>
    <p:extLst>
      <p:ext uri="{BB962C8B-B14F-4D97-AF65-F5344CB8AC3E}">
        <p14:creationId xmlns:p14="http://schemas.microsoft.com/office/powerpoint/2010/main" val="28619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DDB916-36D8-4971-A516-A08BE50E94CD}"/>
              </a:ext>
            </a:extLst>
          </p:cNvPr>
          <p:cNvSpPr>
            <a:spLocks noGrp="1"/>
          </p:cNvSpPr>
          <p:nvPr>
            <p:ph type="title"/>
          </p:nvPr>
        </p:nvSpPr>
        <p:spPr/>
        <p:txBody>
          <a:bodyPr/>
          <a:lstStyle/>
          <a:p>
            <a:pPr algn="ctr"/>
            <a:r>
              <a:rPr lang="en-GB">
                <a:ea typeface="+mj-lt"/>
                <a:cs typeface="+mj-lt"/>
              </a:rPr>
              <a:t>Evidence Opportunities </a:t>
            </a:r>
            <a:br>
              <a:rPr lang="en-GB">
                <a:ea typeface="+mj-lt"/>
                <a:cs typeface="+mj-lt"/>
              </a:rPr>
            </a:br>
            <a:r>
              <a:rPr lang="en-GB">
                <a:ea typeface="+mj-lt"/>
                <a:cs typeface="+mj-lt"/>
              </a:rPr>
              <a:t>MAY 2021</a:t>
            </a:r>
            <a:endParaRPr lang="en-US">
              <a:cs typeface="Calibri Light" panose="020F0302020204030204"/>
            </a:endParaRPr>
          </a:p>
        </p:txBody>
      </p:sp>
      <p:sp>
        <p:nvSpPr>
          <p:cNvPr id="3" name="Content Placeholder 2">
            <a:extLst>
              <a:ext uri="{FF2B5EF4-FFF2-40B4-BE49-F238E27FC236}">
                <a16:creationId xmlns:a16="http://schemas.microsoft.com/office/drawing/2014/main" xmlns="" id="{78213D5F-52E5-4890-B086-40BEEC871A38}"/>
              </a:ext>
            </a:extLst>
          </p:cNvPr>
          <p:cNvSpPr>
            <a:spLocks noGrp="1"/>
          </p:cNvSpPr>
          <p:nvPr>
            <p:ph idx="1"/>
          </p:nvPr>
        </p:nvSpPr>
        <p:spPr/>
        <p:txBody>
          <a:bodyPr vert="horz" lIns="91440" tIns="45720" rIns="91440" bIns="45720" rtlCol="0" anchor="t">
            <a:normAutofit lnSpcReduction="10000"/>
          </a:bodyPr>
          <a:lstStyle/>
          <a:p>
            <a:pPr marL="285750" indent="-285750">
              <a:lnSpc>
                <a:spcPct val="100000"/>
              </a:lnSpc>
              <a:spcBef>
                <a:spcPts val="0"/>
              </a:spcBef>
              <a:buFont typeface="Arial,Sans-Serif"/>
              <a:buChar char="•"/>
            </a:pPr>
            <a:endParaRPr lang="en-GB">
              <a:ea typeface="+mn-lt"/>
              <a:cs typeface="+mn-lt"/>
            </a:endParaRPr>
          </a:p>
          <a:p>
            <a:pPr marL="285750" indent="-285750">
              <a:lnSpc>
                <a:spcPct val="100000"/>
              </a:lnSpc>
              <a:spcBef>
                <a:spcPts val="0"/>
              </a:spcBef>
              <a:buFont typeface="Arial,Sans-Serif"/>
            </a:pPr>
            <a:r>
              <a:rPr lang="en-GB">
                <a:ea typeface="+mn-lt"/>
                <a:cs typeface="+mn-lt"/>
              </a:rPr>
              <a:t>Opportunities for gathering evidence will be specific to each subject and level based on the requirements of the course. All evidence will be of demonstrated attainment. </a:t>
            </a:r>
            <a:endParaRPr lang="en-GB">
              <a:cs typeface="Calibri"/>
            </a:endParaRPr>
          </a:p>
          <a:p>
            <a:endParaRPr lang="en-GB">
              <a:cs typeface="Calibri"/>
            </a:endParaRPr>
          </a:p>
          <a:p>
            <a:r>
              <a:rPr lang="en-GB">
                <a:cs typeface="Calibri"/>
              </a:rPr>
              <a:t>Additional assessment arrangements (AAR) will be in place for pupils who are entitled to these when evidence gathering is taking place. This will also be the case for any timed practice. </a:t>
            </a:r>
          </a:p>
          <a:p>
            <a:endParaRPr lang="en-GB">
              <a:cs typeface="Calibri"/>
            </a:endParaRPr>
          </a:p>
          <a:p>
            <a:r>
              <a:rPr lang="en-GB">
                <a:cs typeface="Calibri"/>
              </a:rPr>
              <a:t>We want to give pupils the best possible chance to succeed!</a:t>
            </a:r>
            <a:endParaRPr lang="en-GB">
              <a:ea typeface="+mn-lt"/>
              <a:cs typeface="+mn-lt"/>
            </a:endParaRPr>
          </a:p>
          <a:p>
            <a:endParaRPr lang="en-GB">
              <a:cs typeface="Calibri"/>
            </a:endParaRPr>
          </a:p>
        </p:txBody>
      </p:sp>
      <p:pic>
        <p:nvPicPr>
          <p:cNvPr id="5" name="Picture 5" descr="Icon&#10;&#10;Description automatically generated">
            <a:extLst>
              <a:ext uri="{FF2B5EF4-FFF2-40B4-BE49-F238E27FC236}">
                <a16:creationId xmlns:a16="http://schemas.microsoft.com/office/drawing/2014/main" xmlns="" id="{8EBBEB62-29E8-4A5B-B6BA-26430EF82B59}"/>
              </a:ext>
            </a:extLst>
          </p:cNvPr>
          <p:cNvPicPr>
            <a:picLocks noChangeAspect="1"/>
          </p:cNvPicPr>
          <p:nvPr/>
        </p:nvPicPr>
        <p:blipFill>
          <a:blip r:embed="rId2"/>
          <a:stretch>
            <a:fillRect/>
          </a:stretch>
        </p:blipFill>
        <p:spPr>
          <a:xfrm>
            <a:off x="1364456" y="538957"/>
            <a:ext cx="819150" cy="971550"/>
          </a:xfrm>
          <a:prstGeom prst="rect">
            <a:avLst/>
          </a:prstGeom>
        </p:spPr>
      </p:pic>
      <p:pic>
        <p:nvPicPr>
          <p:cNvPr id="7" name="Picture 5" descr="Icon&#10;&#10;Description automatically generated">
            <a:extLst>
              <a:ext uri="{FF2B5EF4-FFF2-40B4-BE49-F238E27FC236}">
                <a16:creationId xmlns:a16="http://schemas.microsoft.com/office/drawing/2014/main" xmlns="" id="{20FBFFAD-6514-4E0E-B56C-88BE52F2D3C7}"/>
              </a:ext>
            </a:extLst>
          </p:cNvPr>
          <p:cNvPicPr>
            <a:picLocks noChangeAspect="1"/>
          </p:cNvPicPr>
          <p:nvPr/>
        </p:nvPicPr>
        <p:blipFill>
          <a:blip r:embed="rId2"/>
          <a:stretch>
            <a:fillRect/>
          </a:stretch>
        </p:blipFill>
        <p:spPr>
          <a:xfrm>
            <a:off x="10416441" y="547583"/>
            <a:ext cx="819150" cy="971550"/>
          </a:xfrm>
          <a:prstGeom prst="rect">
            <a:avLst/>
          </a:prstGeom>
        </p:spPr>
      </p:pic>
      <p:pic>
        <p:nvPicPr>
          <p:cNvPr id="4" name="Picture 5">
            <a:extLst>
              <a:ext uri="{FF2B5EF4-FFF2-40B4-BE49-F238E27FC236}">
                <a16:creationId xmlns:a16="http://schemas.microsoft.com/office/drawing/2014/main" xmlns="" id="{E868E9F5-F421-441D-AF51-E0379C4E12A7}"/>
              </a:ext>
            </a:extLst>
          </p:cNvPr>
          <p:cNvPicPr>
            <a:picLocks noChangeAspect="1"/>
          </p:cNvPicPr>
          <p:nvPr/>
        </p:nvPicPr>
        <p:blipFill>
          <a:blip r:embed="rId3"/>
          <a:stretch>
            <a:fillRect/>
          </a:stretch>
        </p:blipFill>
        <p:spPr>
          <a:xfrm>
            <a:off x="4724400" y="6302987"/>
            <a:ext cx="2743200" cy="292608"/>
          </a:xfrm>
          <a:prstGeom prst="rect">
            <a:avLst/>
          </a:prstGeom>
        </p:spPr>
      </p:pic>
    </p:spTree>
    <p:extLst>
      <p:ext uri="{BB962C8B-B14F-4D97-AF65-F5344CB8AC3E}">
        <p14:creationId xmlns:p14="http://schemas.microsoft.com/office/powerpoint/2010/main" val="133936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4F237-EE2F-4E6F-B489-B33FBB586850}"/>
              </a:ext>
            </a:extLst>
          </p:cNvPr>
          <p:cNvSpPr>
            <a:spLocks noGrp="1"/>
          </p:cNvSpPr>
          <p:nvPr>
            <p:ph type="title"/>
          </p:nvPr>
        </p:nvSpPr>
        <p:spPr/>
        <p:txBody>
          <a:bodyPr/>
          <a:lstStyle/>
          <a:p>
            <a:pPr algn="ctr"/>
            <a:r>
              <a:rPr lang="en-GB">
                <a:cs typeface="Calibri Light"/>
              </a:rPr>
              <a:t>Provisional Results Finalised</a:t>
            </a:r>
            <a:br>
              <a:rPr lang="en-GB">
                <a:cs typeface="Calibri Light"/>
              </a:rPr>
            </a:br>
            <a:r>
              <a:rPr lang="en-GB">
                <a:cs typeface="Calibri Light"/>
              </a:rPr>
              <a:t>JUNE 2021</a:t>
            </a:r>
          </a:p>
        </p:txBody>
      </p:sp>
      <p:pic>
        <p:nvPicPr>
          <p:cNvPr id="4" name="Picture 5" descr="Icon&#10;&#10;Description automatically generated">
            <a:extLst>
              <a:ext uri="{FF2B5EF4-FFF2-40B4-BE49-F238E27FC236}">
                <a16:creationId xmlns:a16="http://schemas.microsoft.com/office/drawing/2014/main" xmlns="" id="{CF68E2C0-E640-4926-A044-1F157F19936A}"/>
              </a:ext>
            </a:extLst>
          </p:cNvPr>
          <p:cNvPicPr>
            <a:picLocks noGrp="1" noChangeAspect="1"/>
          </p:cNvPicPr>
          <p:nvPr>
            <p:ph idx="1"/>
          </p:nvPr>
        </p:nvPicPr>
        <p:blipFill>
          <a:blip r:embed="rId2"/>
          <a:stretch>
            <a:fillRect/>
          </a:stretch>
        </p:blipFill>
        <p:spPr>
          <a:xfrm>
            <a:off x="1083469" y="477044"/>
            <a:ext cx="666750" cy="809625"/>
          </a:xfrm>
        </p:spPr>
      </p:pic>
      <p:pic>
        <p:nvPicPr>
          <p:cNvPr id="5" name="Picture 5">
            <a:extLst>
              <a:ext uri="{FF2B5EF4-FFF2-40B4-BE49-F238E27FC236}">
                <a16:creationId xmlns:a16="http://schemas.microsoft.com/office/drawing/2014/main" xmlns="" id="{621DDF4D-E05A-4777-9CF2-EC7138B8137D}"/>
              </a:ext>
            </a:extLst>
          </p:cNvPr>
          <p:cNvPicPr>
            <a:picLocks noChangeAspect="1"/>
          </p:cNvPicPr>
          <p:nvPr/>
        </p:nvPicPr>
        <p:blipFill>
          <a:blip r:embed="rId3"/>
          <a:stretch>
            <a:fillRect/>
          </a:stretch>
        </p:blipFill>
        <p:spPr>
          <a:xfrm>
            <a:off x="4724400" y="6302987"/>
            <a:ext cx="2743200" cy="292608"/>
          </a:xfrm>
          <a:prstGeom prst="rect">
            <a:avLst/>
          </a:prstGeom>
        </p:spPr>
      </p:pic>
      <p:pic>
        <p:nvPicPr>
          <p:cNvPr id="7" name="Picture 5" descr="Icon&#10;&#10;Description automatically generated">
            <a:extLst>
              <a:ext uri="{FF2B5EF4-FFF2-40B4-BE49-F238E27FC236}">
                <a16:creationId xmlns:a16="http://schemas.microsoft.com/office/drawing/2014/main" xmlns="" id="{1CB32EF5-CD20-4EF6-AE1D-0B3D40C9CD8D}"/>
              </a:ext>
            </a:extLst>
          </p:cNvPr>
          <p:cNvPicPr>
            <a:picLocks noChangeAspect="1"/>
          </p:cNvPicPr>
          <p:nvPr/>
        </p:nvPicPr>
        <p:blipFill>
          <a:blip r:embed="rId2"/>
          <a:stretch>
            <a:fillRect/>
          </a:stretch>
        </p:blipFill>
        <p:spPr>
          <a:xfrm>
            <a:off x="10701338" y="474663"/>
            <a:ext cx="666750" cy="809625"/>
          </a:xfrm>
          <a:prstGeom prst="rect">
            <a:avLst/>
          </a:prstGeom>
        </p:spPr>
      </p:pic>
      <p:sp>
        <p:nvSpPr>
          <p:cNvPr id="8" name="TextBox 7">
            <a:extLst>
              <a:ext uri="{FF2B5EF4-FFF2-40B4-BE49-F238E27FC236}">
                <a16:creationId xmlns:a16="http://schemas.microsoft.com/office/drawing/2014/main" xmlns="" id="{995868D2-1975-4D76-9BF0-5D93FC5C7867}"/>
              </a:ext>
            </a:extLst>
          </p:cNvPr>
          <p:cNvSpPr txBox="1"/>
          <p:nvPr/>
        </p:nvSpPr>
        <p:spPr>
          <a:xfrm>
            <a:off x="640557" y="2152650"/>
            <a:ext cx="1122044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800">
                <a:cs typeface="Calibri"/>
              </a:rPr>
              <a:t>Evidence gathering opportunities will draw to a close</a:t>
            </a:r>
          </a:p>
          <a:p>
            <a:pPr marL="285750" indent="-285750">
              <a:buFont typeface="Arial"/>
              <a:buChar char="•"/>
            </a:pPr>
            <a:endParaRPr lang="en-GB" sz="2800">
              <a:cs typeface="Calibri"/>
            </a:endParaRPr>
          </a:p>
          <a:p>
            <a:pPr marL="285750" indent="-285750">
              <a:buFont typeface="Arial"/>
              <a:buChar char="•"/>
            </a:pPr>
            <a:r>
              <a:rPr lang="en-GB" sz="2800">
                <a:cs typeface="Calibri"/>
              </a:rPr>
              <a:t>Final Quality assurance at departmental level </a:t>
            </a:r>
          </a:p>
          <a:p>
            <a:pPr marL="285750" indent="-285750">
              <a:buFont typeface="Arial"/>
              <a:buChar char="•"/>
            </a:pPr>
            <a:endParaRPr lang="en-GB" sz="2800">
              <a:cs typeface="Calibri"/>
            </a:endParaRPr>
          </a:p>
          <a:p>
            <a:pPr marL="285750" indent="-285750">
              <a:buFont typeface="Arial"/>
              <a:buChar char="•"/>
            </a:pPr>
            <a:r>
              <a:rPr lang="en-GB" sz="2800">
                <a:cs typeface="Calibri"/>
              </a:rPr>
              <a:t>Whole school quality assurance will take place and checks made across the school</a:t>
            </a:r>
          </a:p>
          <a:p>
            <a:pPr marL="285750" indent="-285750">
              <a:buFont typeface="Arial"/>
              <a:buChar char="•"/>
            </a:pPr>
            <a:endParaRPr lang="en-GB" sz="2800">
              <a:cs typeface="Calibri"/>
            </a:endParaRPr>
          </a:p>
          <a:p>
            <a:pPr marL="285750" indent="-285750">
              <a:buFont typeface="Arial"/>
              <a:buChar char="•"/>
            </a:pPr>
            <a:r>
              <a:rPr lang="en-GB" sz="2800">
                <a:cs typeface="Calibri"/>
              </a:rPr>
              <a:t>Provisional results will be submitted to the SQA</a:t>
            </a:r>
          </a:p>
          <a:p>
            <a:endParaRPr lang="en-GB">
              <a:cs typeface="Calibri"/>
            </a:endParaRPr>
          </a:p>
          <a:p>
            <a:endParaRPr lang="en-GB">
              <a:cs typeface="Calibri"/>
            </a:endParaRPr>
          </a:p>
        </p:txBody>
      </p:sp>
    </p:spTree>
    <p:extLst>
      <p:ext uri="{BB962C8B-B14F-4D97-AF65-F5344CB8AC3E}">
        <p14:creationId xmlns:p14="http://schemas.microsoft.com/office/powerpoint/2010/main" val="3896509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9912C-DBD7-46E2-80E6-FC3B95198E7B}"/>
              </a:ext>
            </a:extLst>
          </p:cNvPr>
          <p:cNvSpPr>
            <a:spLocks noGrp="1"/>
          </p:cNvSpPr>
          <p:nvPr>
            <p:ph type="title"/>
          </p:nvPr>
        </p:nvSpPr>
        <p:spPr/>
        <p:txBody>
          <a:bodyPr/>
          <a:lstStyle/>
          <a:p>
            <a:pPr algn="ctr"/>
            <a:r>
              <a:rPr lang="en-GB">
                <a:cs typeface="Calibri Light"/>
              </a:rPr>
              <a:t>POST RESULTS </a:t>
            </a:r>
            <a:br>
              <a:rPr lang="en-GB">
                <a:cs typeface="Calibri Light"/>
              </a:rPr>
            </a:br>
            <a:r>
              <a:rPr lang="en-GB">
                <a:cs typeface="Calibri Light"/>
              </a:rPr>
              <a:t>AUGUST 2021</a:t>
            </a:r>
          </a:p>
        </p:txBody>
      </p:sp>
      <p:pic>
        <p:nvPicPr>
          <p:cNvPr id="4" name="Picture 4" descr="Icon&#10;&#10;Description automatically generated">
            <a:extLst>
              <a:ext uri="{FF2B5EF4-FFF2-40B4-BE49-F238E27FC236}">
                <a16:creationId xmlns:a16="http://schemas.microsoft.com/office/drawing/2014/main" xmlns="" id="{F00ACDC1-11C4-482A-AB0A-037053F63D79}"/>
              </a:ext>
            </a:extLst>
          </p:cNvPr>
          <p:cNvPicPr>
            <a:picLocks noGrp="1" noChangeAspect="1"/>
          </p:cNvPicPr>
          <p:nvPr>
            <p:ph idx="1"/>
          </p:nvPr>
        </p:nvPicPr>
        <p:blipFill>
          <a:blip r:embed="rId2"/>
          <a:stretch>
            <a:fillRect/>
          </a:stretch>
        </p:blipFill>
        <p:spPr>
          <a:xfrm>
            <a:off x="842962" y="496094"/>
            <a:ext cx="695325" cy="771525"/>
          </a:xfrm>
        </p:spPr>
      </p:pic>
      <p:pic>
        <p:nvPicPr>
          <p:cNvPr id="6" name="Picture 4" descr="Icon&#10;&#10;Description automatically generated">
            <a:extLst>
              <a:ext uri="{FF2B5EF4-FFF2-40B4-BE49-F238E27FC236}">
                <a16:creationId xmlns:a16="http://schemas.microsoft.com/office/drawing/2014/main" xmlns="" id="{055EB789-98B4-4A86-ABC9-7DF7F5AE47E1}"/>
              </a:ext>
            </a:extLst>
          </p:cNvPr>
          <p:cNvPicPr>
            <a:picLocks noChangeAspect="1"/>
          </p:cNvPicPr>
          <p:nvPr/>
        </p:nvPicPr>
        <p:blipFill>
          <a:blip r:embed="rId2"/>
          <a:stretch>
            <a:fillRect/>
          </a:stretch>
        </p:blipFill>
        <p:spPr>
          <a:xfrm>
            <a:off x="10889456" y="481807"/>
            <a:ext cx="695325" cy="771525"/>
          </a:xfrm>
          <a:prstGeom prst="rect">
            <a:avLst/>
          </a:prstGeom>
        </p:spPr>
      </p:pic>
      <p:sp>
        <p:nvSpPr>
          <p:cNvPr id="7" name="TextBox 6">
            <a:extLst>
              <a:ext uri="{FF2B5EF4-FFF2-40B4-BE49-F238E27FC236}">
                <a16:creationId xmlns:a16="http://schemas.microsoft.com/office/drawing/2014/main" xmlns="" id="{DE6954F2-C8AD-4341-89B5-91026E8CB1EB}"/>
              </a:ext>
            </a:extLst>
          </p:cNvPr>
          <p:cNvSpPr txBox="1"/>
          <p:nvPr/>
        </p:nvSpPr>
        <p:spPr>
          <a:xfrm>
            <a:off x="842962" y="1833876"/>
            <a:ext cx="1088707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800">
                <a:cs typeface="Calibri"/>
              </a:rPr>
              <a:t>Results will be confirmed to pupils by SQA on August 10th 2021.</a:t>
            </a:r>
          </a:p>
          <a:p>
            <a:pPr marL="285750" indent="-285750">
              <a:buFont typeface="Arial"/>
              <a:buChar char="•"/>
            </a:pPr>
            <a:endParaRPr lang="en-GB" sz="2800">
              <a:cs typeface="Calibri"/>
            </a:endParaRPr>
          </a:p>
          <a:p>
            <a:pPr marL="285750" indent="-285750">
              <a:buFont typeface="Arial"/>
              <a:buChar char="•"/>
            </a:pPr>
            <a:r>
              <a:rPr lang="en-GB" sz="2800" dirty="0">
                <a:cs typeface="Calibri"/>
              </a:rPr>
              <a:t>SQA have confirmed they will not </a:t>
            </a:r>
            <a:r>
              <a:rPr lang="en-GB" sz="2800" dirty="0">
                <a:ea typeface="+mn-lt"/>
                <a:cs typeface="+mn-lt"/>
              </a:rPr>
              <a:t>adjust provisional results after they </a:t>
            </a:r>
            <a:r>
              <a:rPr lang="en-GB" sz="2800">
                <a:ea typeface="+mn-lt"/>
                <a:cs typeface="+mn-lt"/>
              </a:rPr>
              <a:t>have been submitted.</a:t>
            </a:r>
            <a:endParaRPr lang="en-GB" sz="2800" dirty="0">
              <a:ea typeface="+mn-lt"/>
              <a:cs typeface="+mn-lt"/>
            </a:endParaRPr>
          </a:p>
          <a:p>
            <a:endParaRPr lang="en-GB" sz="2800" dirty="0">
              <a:cs typeface="Calibri"/>
            </a:endParaRPr>
          </a:p>
          <a:p>
            <a:pPr marL="285750" indent="-285750">
              <a:buFont typeface="Arial"/>
              <a:buChar char="•"/>
            </a:pPr>
            <a:r>
              <a:rPr lang="en-GB" sz="2800">
                <a:cs typeface="Calibri"/>
              </a:rPr>
              <a:t>There will be a post results appeal service – this is currently being developed by SQA and they are consulting with all stakeholders. You can be part of the consultation process here: </a:t>
            </a:r>
            <a:r>
              <a:rPr lang="en-GB" sz="2800">
                <a:ea typeface="+mn-lt"/>
                <a:cs typeface="+mn-lt"/>
              </a:rPr>
              <a:t>  </a:t>
            </a:r>
            <a:r>
              <a:rPr lang="en-GB" sz="2800">
                <a:ea typeface="+mn-lt"/>
                <a:cs typeface="+mn-lt"/>
                <a:hlinkClick r:id="rId3"/>
              </a:rPr>
              <a:t>https://www.sqa.org.uk/sqa/96506.html</a:t>
            </a:r>
            <a:r>
              <a:rPr lang="en-GB" sz="2800">
                <a:ea typeface="+mn-lt"/>
                <a:cs typeface="+mn-lt"/>
              </a:rPr>
              <a:t>. Please take part if you can – it's important for all voices to be heard.</a:t>
            </a:r>
            <a:endParaRPr lang="en-GB" sz="2800">
              <a:cs typeface="Calibri"/>
            </a:endParaRPr>
          </a:p>
          <a:p>
            <a:pPr marL="285750" indent="-285750">
              <a:buFont typeface="Arial"/>
              <a:buChar char="•"/>
            </a:pPr>
            <a:endParaRPr lang="en-GB" sz="2800">
              <a:ea typeface="+mn-lt"/>
              <a:cs typeface="+mn-lt"/>
            </a:endParaRPr>
          </a:p>
        </p:txBody>
      </p:sp>
      <p:pic>
        <p:nvPicPr>
          <p:cNvPr id="3" name="Picture 5">
            <a:extLst>
              <a:ext uri="{FF2B5EF4-FFF2-40B4-BE49-F238E27FC236}">
                <a16:creationId xmlns:a16="http://schemas.microsoft.com/office/drawing/2014/main" xmlns="" id="{A19B0235-0541-46BA-9808-7122AAEEDAA2}"/>
              </a:ext>
            </a:extLst>
          </p:cNvPr>
          <p:cNvPicPr>
            <a:picLocks noChangeAspect="1"/>
          </p:cNvPicPr>
          <p:nvPr/>
        </p:nvPicPr>
        <p:blipFill>
          <a:blip r:embed="rId4"/>
          <a:stretch>
            <a:fillRect/>
          </a:stretch>
        </p:blipFill>
        <p:spPr>
          <a:xfrm>
            <a:off x="4724400" y="6302987"/>
            <a:ext cx="2743200" cy="292608"/>
          </a:xfrm>
          <a:prstGeom prst="rect">
            <a:avLst/>
          </a:prstGeom>
        </p:spPr>
      </p:pic>
    </p:spTree>
    <p:extLst>
      <p:ext uri="{BB962C8B-B14F-4D97-AF65-F5344CB8AC3E}">
        <p14:creationId xmlns:p14="http://schemas.microsoft.com/office/powerpoint/2010/main" val="97094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0BBD8-1B94-5044-AA55-84A7CCAB186F}"/>
              </a:ext>
            </a:extLst>
          </p:cNvPr>
          <p:cNvSpPr>
            <a:spLocks noGrp="1"/>
          </p:cNvSpPr>
          <p:nvPr>
            <p:ph type="title"/>
          </p:nvPr>
        </p:nvSpPr>
        <p:spPr>
          <a:xfrm>
            <a:off x="839788" y="5691"/>
            <a:ext cx="10515600" cy="1325563"/>
          </a:xfrm>
        </p:spPr>
        <p:txBody>
          <a:bodyPr/>
          <a:lstStyle/>
          <a:p>
            <a:pPr algn="ctr"/>
            <a:r>
              <a:rPr lang="en-GB"/>
              <a:t>Sign up to MySQA</a:t>
            </a:r>
            <a:endParaRPr lang="en-US"/>
          </a:p>
        </p:txBody>
      </p:sp>
      <p:sp>
        <p:nvSpPr>
          <p:cNvPr id="5" name="Text Placeholder 4">
            <a:extLst>
              <a:ext uri="{FF2B5EF4-FFF2-40B4-BE49-F238E27FC236}">
                <a16:creationId xmlns:a16="http://schemas.microsoft.com/office/drawing/2014/main" xmlns="" id="{C03658E2-FD7E-A748-9919-53104DCDB65F}"/>
              </a:ext>
            </a:extLst>
          </p:cNvPr>
          <p:cNvSpPr>
            <a:spLocks noGrp="1"/>
          </p:cNvSpPr>
          <p:nvPr>
            <p:ph type="body" idx="1"/>
          </p:nvPr>
        </p:nvSpPr>
        <p:spPr>
          <a:xfrm>
            <a:off x="665164" y="1767426"/>
            <a:ext cx="5332411" cy="3328281"/>
          </a:xfrm>
        </p:spPr>
        <p:txBody>
          <a:bodyPr>
            <a:noAutofit/>
          </a:bodyPr>
          <a:lstStyle/>
          <a:p>
            <a:pPr marL="342900" indent="-342900">
              <a:buFont typeface="Arial" panose="020B0604020202020204" pitchFamily="34" charset="0"/>
              <a:buChar char="•"/>
            </a:pPr>
            <a:r>
              <a:rPr lang="en-GB" sz="3200" b="0"/>
              <a:t>Check your address is correct for receiving your certificate in August</a:t>
            </a:r>
            <a:endParaRPr lang="en-GB" sz="3200" b="0">
              <a:cs typeface="Calibri"/>
            </a:endParaRPr>
          </a:p>
          <a:p>
            <a:pPr marL="342900" indent="-342900">
              <a:buFont typeface="Arial" panose="020B0604020202020204" pitchFamily="34" charset="0"/>
              <a:buChar char="•"/>
            </a:pPr>
            <a:r>
              <a:rPr lang="en-GB" sz="3200" b="0"/>
              <a:t>Check all your subjects and levels are correct</a:t>
            </a:r>
            <a:endParaRPr lang="en-GB" sz="3200" b="0">
              <a:cs typeface="Calibri"/>
            </a:endParaRPr>
          </a:p>
          <a:p>
            <a:pPr marL="342900" indent="-342900">
              <a:buFont typeface="Arial" panose="020B0604020202020204" pitchFamily="34" charset="0"/>
              <a:buChar char="•"/>
            </a:pPr>
            <a:r>
              <a:rPr lang="en-GB" sz="3200" b="0"/>
              <a:t>You can also receive your SQA results here (this is not an official transcript)</a:t>
            </a:r>
            <a:endParaRPr lang="en-US" sz="3200">
              <a:cs typeface="Calibri" panose="020F0502020204030204"/>
            </a:endParaRPr>
          </a:p>
        </p:txBody>
      </p:sp>
      <p:sp>
        <p:nvSpPr>
          <p:cNvPr id="3" name="Content Placeholder 2">
            <a:extLst>
              <a:ext uri="{FF2B5EF4-FFF2-40B4-BE49-F238E27FC236}">
                <a16:creationId xmlns:a16="http://schemas.microsoft.com/office/drawing/2014/main" xmlns="" id="{3E8186D0-A710-744F-ADC9-E2CACAE64EF6}"/>
              </a:ext>
            </a:extLst>
          </p:cNvPr>
          <p:cNvSpPr>
            <a:spLocks noGrp="1"/>
          </p:cNvSpPr>
          <p:nvPr>
            <p:ph sz="half" idx="2"/>
          </p:nvPr>
        </p:nvSpPr>
        <p:spPr>
          <a:xfrm>
            <a:off x="543454" y="5327664"/>
            <a:ext cx="5332412" cy="823913"/>
          </a:xfrm>
        </p:spPr>
        <p:txBody>
          <a:bodyPr>
            <a:normAutofit lnSpcReduction="10000"/>
          </a:bodyPr>
          <a:lstStyle/>
          <a:p>
            <a:pPr marL="0" indent="0">
              <a:buNone/>
            </a:pPr>
            <a:r>
              <a:rPr lang="en-US">
                <a:hlinkClick r:id="rId2"/>
              </a:rPr>
              <a:t>https://</a:t>
            </a:r>
            <a:r>
              <a:rPr lang="en-US" err="1">
                <a:hlinkClick r:id="rId2"/>
              </a:rPr>
              <a:t>www.mysqa.org.uk</a:t>
            </a:r>
            <a:r>
              <a:rPr lang="en-US">
                <a:hlinkClick r:id="rId2"/>
              </a:rPr>
              <a:t>/</a:t>
            </a:r>
            <a:r>
              <a:rPr lang="en-US" err="1">
                <a:hlinkClick r:id="rId2"/>
              </a:rPr>
              <a:t>cs8</a:t>
            </a:r>
            <a:r>
              <a:rPr lang="en-US">
                <a:hlinkClick r:id="rId2"/>
              </a:rPr>
              <a:t>/content/signup_input.action</a:t>
            </a:r>
            <a:endParaRPr lang="en-GB"/>
          </a:p>
          <a:p>
            <a:endParaRPr lang="en-GB"/>
          </a:p>
          <a:p>
            <a:endParaRPr lang="en-GB"/>
          </a:p>
        </p:txBody>
      </p:sp>
      <p:sp>
        <p:nvSpPr>
          <p:cNvPr id="6" name="Text Placeholder 5">
            <a:extLst>
              <a:ext uri="{FF2B5EF4-FFF2-40B4-BE49-F238E27FC236}">
                <a16:creationId xmlns:a16="http://schemas.microsoft.com/office/drawing/2014/main" xmlns="" id="{47D37315-E2AC-0B46-87B4-B6D4DBDD7AED}"/>
              </a:ext>
            </a:extLst>
          </p:cNvPr>
          <p:cNvSpPr>
            <a:spLocks noGrp="1"/>
          </p:cNvSpPr>
          <p:nvPr>
            <p:ph type="body" sz="quarter" idx="3"/>
          </p:nvPr>
        </p:nvSpPr>
        <p:spPr/>
        <p:txBody>
          <a:bodyPr>
            <a:normAutofit/>
          </a:bodyPr>
          <a:lstStyle/>
          <a:p>
            <a:endParaRPr lang="en-US"/>
          </a:p>
        </p:txBody>
      </p:sp>
      <p:sp>
        <p:nvSpPr>
          <p:cNvPr id="7" name="Content Placeholder 6">
            <a:extLst>
              <a:ext uri="{FF2B5EF4-FFF2-40B4-BE49-F238E27FC236}">
                <a16:creationId xmlns:a16="http://schemas.microsoft.com/office/drawing/2014/main" xmlns="" id="{AB208288-E38F-7841-96C5-0893362C48B7}"/>
              </a:ext>
            </a:extLst>
          </p:cNvPr>
          <p:cNvSpPr>
            <a:spLocks noGrp="1"/>
          </p:cNvSpPr>
          <p:nvPr>
            <p:ph sz="quarter" idx="4"/>
          </p:nvPr>
        </p:nvSpPr>
        <p:spPr/>
        <p:txBody>
          <a:bodyPr>
            <a:normAutofit lnSpcReduction="10000"/>
          </a:bodyPr>
          <a:lstStyle/>
          <a:p>
            <a:endParaRPr lang="en-US"/>
          </a:p>
        </p:txBody>
      </p:sp>
      <p:pic>
        <p:nvPicPr>
          <p:cNvPr id="4" name="Picture 4">
            <a:extLst>
              <a:ext uri="{FF2B5EF4-FFF2-40B4-BE49-F238E27FC236}">
                <a16:creationId xmlns:a16="http://schemas.microsoft.com/office/drawing/2014/main" xmlns="" id="{B332943D-5901-084D-AE11-9964BCF47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232" y="1551767"/>
            <a:ext cx="5720644" cy="4184545"/>
          </a:xfrm>
          <a:prstGeom prst="rect">
            <a:avLst/>
          </a:prstGeom>
        </p:spPr>
      </p:pic>
      <p:pic>
        <p:nvPicPr>
          <p:cNvPr id="9" name="Picture 5">
            <a:extLst>
              <a:ext uri="{FF2B5EF4-FFF2-40B4-BE49-F238E27FC236}">
                <a16:creationId xmlns:a16="http://schemas.microsoft.com/office/drawing/2014/main" xmlns="" id="{366D9B23-65DE-4A4E-9529-B3C14DEE8079}"/>
              </a:ext>
            </a:extLst>
          </p:cNvPr>
          <p:cNvPicPr>
            <a:picLocks noChangeAspect="1"/>
          </p:cNvPicPr>
          <p:nvPr/>
        </p:nvPicPr>
        <p:blipFill>
          <a:blip r:embed="rId4"/>
          <a:stretch>
            <a:fillRect/>
          </a:stretch>
        </p:blipFill>
        <p:spPr>
          <a:xfrm>
            <a:off x="4724400" y="6302987"/>
            <a:ext cx="2743200" cy="292608"/>
          </a:xfrm>
          <a:prstGeom prst="rect">
            <a:avLst/>
          </a:prstGeom>
        </p:spPr>
      </p:pic>
    </p:spTree>
    <p:extLst>
      <p:ext uri="{BB962C8B-B14F-4D97-AF65-F5344CB8AC3E}">
        <p14:creationId xmlns:p14="http://schemas.microsoft.com/office/powerpoint/2010/main" val="48744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A1FD0-2DC0-4412-BC09-4B535C00D72E}"/>
              </a:ext>
            </a:extLst>
          </p:cNvPr>
          <p:cNvSpPr>
            <a:spLocks noGrp="1"/>
          </p:cNvSpPr>
          <p:nvPr>
            <p:ph type="title"/>
          </p:nvPr>
        </p:nvSpPr>
        <p:spPr>
          <a:xfrm>
            <a:off x="838200" y="60325"/>
            <a:ext cx="10515600" cy="1325563"/>
          </a:xfrm>
        </p:spPr>
        <p:txBody>
          <a:bodyPr/>
          <a:lstStyle/>
          <a:p>
            <a:pPr algn="ctr"/>
            <a:r>
              <a:rPr lang="en-GB">
                <a:cs typeface="Calibri Light"/>
              </a:rPr>
              <a:t>SQA Learner Booklet </a:t>
            </a:r>
          </a:p>
        </p:txBody>
      </p:sp>
      <p:pic>
        <p:nvPicPr>
          <p:cNvPr id="4" name="Picture 5" descr="A picture containing graphical user interface&#10;&#10;Description automatically generated">
            <a:extLst>
              <a:ext uri="{FF2B5EF4-FFF2-40B4-BE49-F238E27FC236}">
                <a16:creationId xmlns:a16="http://schemas.microsoft.com/office/drawing/2014/main" xmlns="" id="{E54FC403-5AE8-465C-9FC2-274B02F4C338}"/>
              </a:ext>
            </a:extLst>
          </p:cNvPr>
          <p:cNvPicPr>
            <a:picLocks noGrp="1" noChangeAspect="1"/>
          </p:cNvPicPr>
          <p:nvPr>
            <p:ph idx="1"/>
          </p:nvPr>
        </p:nvPicPr>
        <p:blipFill>
          <a:blip r:embed="rId2"/>
          <a:stretch>
            <a:fillRect/>
          </a:stretch>
        </p:blipFill>
        <p:spPr>
          <a:xfrm>
            <a:off x="489606" y="1839479"/>
            <a:ext cx="2444429" cy="3533920"/>
          </a:xfrm>
        </p:spPr>
      </p:pic>
      <p:pic>
        <p:nvPicPr>
          <p:cNvPr id="5" name="Picture 5">
            <a:extLst>
              <a:ext uri="{FF2B5EF4-FFF2-40B4-BE49-F238E27FC236}">
                <a16:creationId xmlns:a16="http://schemas.microsoft.com/office/drawing/2014/main" xmlns="" id="{179D073B-6848-4EA5-9536-03EAE9169CC0}"/>
              </a:ext>
            </a:extLst>
          </p:cNvPr>
          <p:cNvPicPr>
            <a:picLocks noChangeAspect="1"/>
          </p:cNvPicPr>
          <p:nvPr/>
        </p:nvPicPr>
        <p:blipFill>
          <a:blip r:embed="rId3"/>
          <a:stretch>
            <a:fillRect/>
          </a:stretch>
        </p:blipFill>
        <p:spPr>
          <a:xfrm>
            <a:off x="4724400" y="6302987"/>
            <a:ext cx="2743200" cy="292608"/>
          </a:xfrm>
          <a:prstGeom prst="rect">
            <a:avLst/>
          </a:prstGeom>
        </p:spPr>
      </p:pic>
      <p:sp>
        <p:nvSpPr>
          <p:cNvPr id="6" name="TextBox 5">
            <a:extLst>
              <a:ext uri="{FF2B5EF4-FFF2-40B4-BE49-F238E27FC236}">
                <a16:creationId xmlns:a16="http://schemas.microsoft.com/office/drawing/2014/main" xmlns="" id="{09644862-D7D7-4BF7-8463-B32E03BD4D3E}"/>
              </a:ext>
            </a:extLst>
          </p:cNvPr>
          <p:cNvSpPr txBox="1"/>
          <p:nvPr/>
        </p:nvSpPr>
        <p:spPr>
          <a:xfrm>
            <a:off x="3243534" y="1376567"/>
            <a:ext cx="828344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SQA have sent a booklet to the home address of all candidates held by the SQA. </a:t>
            </a:r>
            <a:endParaRPr lang="en-US">
              <a:cs typeface="Calibri" panose="020F0502020204030204"/>
            </a:endParaRPr>
          </a:p>
          <a:p>
            <a:pPr algn="ctr"/>
            <a:endParaRPr lang="en-GB" sz="2800"/>
          </a:p>
          <a:p>
            <a:r>
              <a:rPr lang="en-GB" sz="2800"/>
              <a:t>If you have not received the booklet by the end of March please check the address on </a:t>
            </a:r>
            <a:r>
              <a:rPr lang="en-GB" sz="2800" err="1"/>
              <a:t>MySQA</a:t>
            </a:r>
            <a:r>
              <a:rPr lang="en-GB" sz="2800"/>
              <a:t>. Any changes to address should be passed on to Leanne Black – </a:t>
            </a:r>
            <a:r>
              <a:rPr lang="en-GB" sz="2800">
                <a:hlinkClick r:id="rId4"/>
              </a:rPr>
              <a:t>gw15blackleanne@glow.sch.uk</a:t>
            </a:r>
            <a:endParaRPr lang="en-US">
              <a:cs typeface="Calibri"/>
            </a:endParaRPr>
          </a:p>
          <a:p>
            <a:endParaRPr lang="en-GB" sz="2800">
              <a:cs typeface="Calibri"/>
            </a:endParaRPr>
          </a:p>
          <a:p>
            <a:r>
              <a:rPr lang="en-GB" sz="2800">
                <a:cs typeface="Calibri"/>
              </a:rPr>
              <a:t>Can be accessed online:</a:t>
            </a:r>
          </a:p>
          <a:p>
            <a:r>
              <a:rPr lang="en-GB" sz="2800">
                <a:ea typeface="+mn-lt"/>
                <a:cs typeface="+mn-lt"/>
                <a:hlinkClick r:id="rId5"/>
              </a:rPr>
              <a:t>https://www.sqa.org.uk/sqa/files_ccc/NQ-2021-what-you-need-to-know.pdf</a:t>
            </a:r>
            <a:endParaRPr lang="en-GB" sz="2800">
              <a:ea typeface="+mn-lt"/>
              <a:cs typeface="+mn-lt"/>
            </a:endParaRPr>
          </a:p>
          <a:p>
            <a:endParaRPr lang="en-GB" sz="2800">
              <a:cs typeface="Calibri"/>
            </a:endParaRPr>
          </a:p>
        </p:txBody>
      </p:sp>
    </p:spTree>
    <p:extLst>
      <p:ext uri="{BB962C8B-B14F-4D97-AF65-F5344CB8AC3E}">
        <p14:creationId xmlns:p14="http://schemas.microsoft.com/office/powerpoint/2010/main" val="3814937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B906F-666A-4CA9-B64C-C536F3744C8E}"/>
              </a:ext>
            </a:extLst>
          </p:cNvPr>
          <p:cNvSpPr>
            <a:spLocks noGrp="1"/>
          </p:cNvSpPr>
          <p:nvPr>
            <p:ph type="title"/>
          </p:nvPr>
        </p:nvSpPr>
        <p:spPr/>
        <p:txBody>
          <a:bodyPr/>
          <a:lstStyle/>
          <a:p>
            <a:pPr algn="ctr"/>
            <a:r>
              <a:rPr lang="en-GB">
                <a:cs typeface="Calibri Light"/>
              </a:rPr>
              <a:t>UCAS Applications </a:t>
            </a:r>
          </a:p>
        </p:txBody>
      </p:sp>
      <p:sp>
        <p:nvSpPr>
          <p:cNvPr id="3" name="Content Placeholder 2">
            <a:extLst>
              <a:ext uri="{FF2B5EF4-FFF2-40B4-BE49-F238E27FC236}">
                <a16:creationId xmlns:a16="http://schemas.microsoft.com/office/drawing/2014/main" xmlns="" id="{EED1FB9B-91B1-4E76-8AF2-0858E709E089}"/>
              </a:ext>
            </a:extLst>
          </p:cNvPr>
          <p:cNvSpPr>
            <a:spLocks noGrp="1"/>
          </p:cNvSpPr>
          <p:nvPr>
            <p:ph idx="1"/>
          </p:nvPr>
        </p:nvSpPr>
        <p:spPr/>
        <p:txBody>
          <a:bodyPr vert="horz" lIns="91440" tIns="45720" rIns="91440" bIns="45720" rtlCol="0" anchor="t">
            <a:normAutofit/>
          </a:bodyPr>
          <a:lstStyle/>
          <a:p>
            <a:r>
              <a:rPr lang="en-GB">
                <a:ea typeface="+mn-lt"/>
                <a:cs typeface="+mn-lt"/>
                <a:hlinkClick r:id="rId2"/>
              </a:rPr>
              <a:t>https://www.ucas.com/undergraduate/after-you-apply/types-offer/replying-your-ucas-undergraduate-offers</a:t>
            </a:r>
            <a:endParaRPr lang="en-GB">
              <a:ea typeface="+mn-lt"/>
              <a:cs typeface="+mn-lt"/>
            </a:endParaRPr>
          </a:p>
          <a:p>
            <a:endParaRPr lang="en-GB">
              <a:ea typeface="+mn-lt"/>
              <a:cs typeface="+mn-lt"/>
            </a:endParaRPr>
          </a:p>
          <a:p>
            <a:pPr marL="0" indent="0">
              <a:buNone/>
            </a:pPr>
            <a:endParaRPr lang="en-GB">
              <a:ea typeface="+mn-lt"/>
              <a:cs typeface="+mn-lt"/>
            </a:endParaRPr>
          </a:p>
        </p:txBody>
      </p:sp>
      <p:pic>
        <p:nvPicPr>
          <p:cNvPr id="4" name="Picture 4" descr="Graphical user interface, text, application&#10;&#10;Description automatically generated">
            <a:extLst>
              <a:ext uri="{FF2B5EF4-FFF2-40B4-BE49-F238E27FC236}">
                <a16:creationId xmlns:a16="http://schemas.microsoft.com/office/drawing/2014/main" xmlns="" id="{6F2CCD09-F2A4-45CB-B2AC-E02FFF4829DE}"/>
              </a:ext>
            </a:extLst>
          </p:cNvPr>
          <p:cNvPicPr>
            <a:picLocks noChangeAspect="1"/>
          </p:cNvPicPr>
          <p:nvPr/>
        </p:nvPicPr>
        <p:blipFill>
          <a:blip r:embed="rId3"/>
          <a:stretch>
            <a:fillRect/>
          </a:stretch>
        </p:blipFill>
        <p:spPr>
          <a:xfrm>
            <a:off x="1712118" y="2916257"/>
            <a:ext cx="8958262" cy="3132892"/>
          </a:xfrm>
          <a:prstGeom prst="rect">
            <a:avLst/>
          </a:prstGeom>
        </p:spPr>
      </p:pic>
      <p:pic>
        <p:nvPicPr>
          <p:cNvPr id="6" name="Picture 5">
            <a:extLst>
              <a:ext uri="{FF2B5EF4-FFF2-40B4-BE49-F238E27FC236}">
                <a16:creationId xmlns:a16="http://schemas.microsoft.com/office/drawing/2014/main" xmlns="" id="{1EF89591-04E8-49B1-8ED4-B113D58B6E51}"/>
              </a:ext>
            </a:extLst>
          </p:cNvPr>
          <p:cNvPicPr>
            <a:picLocks noChangeAspect="1"/>
          </p:cNvPicPr>
          <p:nvPr/>
        </p:nvPicPr>
        <p:blipFill>
          <a:blip r:embed="rId4"/>
          <a:stretch>
            <a:fillRect/>
          </a:stretch>
        </p:blipFill>
        <p:spPr>
          <a:xfrm>
            <a:off x="4724400" y="6302987"/>
            <a:ext cx="2743200" cy="292608"/>
          </a:xfrm>
          <a:prstGeom prst="rect">
            <a:avLst/>
          </a:prstGeom>
        </p:spPr>
      </p:pic>
    </p:spTree>
    <p:extLst>
      <p:ext uri="{BB962C8B-B14F-4D97-AF65-F5344CB8AC3E}">
        <p14:creationId xmlns:p14="http://schemas.microsoft.com/office/powerpoint/2010/main" val="638056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133FA6-4787-4F93-AB3E-D3AB86113824}"/>
              </a:ext>
            </a:extLst>
          </p:cNvPr>
          <p:cNvSpPr>
            <a:spLocks noGrp="1"/>
          </p:cNvSpPr>
          <p:nvPr>
            <p:ph idx="1"/>
          </p:nvPr>
        </p:nvSpPr>
        <p:spPr/>
        <p:txBody>
          <a:bodyPr vert="horz" lIns="91440" tIns="45720" rIns="91440" bIns="45720" rtlCol="0" anchor="t">
            <a:normAutofit/>
          </a:bodyPr>
          <a:lstStyle/>
          <a:p>
            <a:endParaRPr lang="en-GB">
              <a:ea typeface="+mn-lt"/>
              <a:cs typeface="+mn-lt"/>
            </a:endParaRPr>
          </a:p>
          <a:p>
            <a:endParaRPr lang="en-GB">
              <a:cs typeface="Calibri"/>
            </a:endParaRPr>
          </a:p>
        </p:txBody>
      </p:sp>
      <p:pic>
        <p:nvPicPr>
          <p:cNvPr id="4" name="Picture 4" descr="Text, letter&#10;&#10;Description automatically generated">
            <a:extLst>
              <a:ext uri="{FF2B5EF4-FFF2-40B4-BE49-F238E27FC236}">
                <a16:creationId xmlns:a16="http://schemas.microsoft.com/office/drawing/2014/main" xmlns="" id="{3E17E57D-7648-4FC8-B010-2F8748EF6E73}"/>
              </a:ext>
            </a:extLst>
          </p:cNvPr>
          <p:cNvPicPr>
            <a:picLocks noChangeAspect="1"/>
          </p:cNvPicPr>
          <p:nvPr/>
        </p:nvPicPr>
        <p:blipFill>
          <a:blip r:embed="rId2"/>
          <a:stretch>
            <a:fillRect/>
          </a:stretch>
        </p:blipFill>
        <p:spPr>
          <a:xfrm>
            <a:off x="1854119" y="379562"/>
            <a:ext cx="2876596" cy="6098876"/>
          </a:xfrm>
          <a:prstGeom prst="rect">
            <a:avLst/>
          </a:prstGeom>
        </p:spPr>
      </p:pic>
      <p:sp>
        <p:nvSpPr>
          <p:cNvPr id="5" name="TextBox 4">
            <a:extLst>
              <a:ext uri="{FF2B5EF4-FFF2-40B4-BE49-F238E27FC236}">
                <a16:creationId xmlns:a16="http://schemas.microsoft.com/office/drawing/2014/main" xmlns="" id="{B2606A0C-CAF8-425A-9CD1-CC4CAD81E939}"/>
              </a:ext>
            </a:extLst>
          </p:cNvPr>
          <p:cNvSpPr txBox="1"/>
          <p:nvPr/>
        </p:nvSpPr>
        <p:spPr>
          <a:xfrm>
            <a:off x="5745192" y="1015042"/>
            <a:ext cx="5748067" cy="39035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GB" sz="2800">
                <a:cs typeface="Calibri"/>
              </a:rPr>
              <a:t>The SQA exam results achieved by pupils in the 2020-2021 session will not only display their </a:t>
            </a:r>
            <a:r>
              <a:rPr lang="en-GB" sz="2800">
                <a:ea typeface="+mn-lt"/>
                <a:cs typeface="+mn-lt"/>
              </a:rPr>
              <a:t>attainment levels</a:t>
            </a:r>
            <a:r>
              <a:rPr lang="en-GB" sz="2800">
                <a:cs typeface="Calibri"/>
              </a:rPr>
              <a:t>, but their strength of character, commitment to learning , resilience and ambition as individuals. </a:t>
            </a:r>
            <a:endParaRPr lang="en-US"/>
          </a:p>
        </p:txBody>
      </p:sp>
      <p:pic>
        <p:nvPicPr>
          <p:cNvPr id="6" name="Picture 5">
            <a:extLst>
              <a:ext uri="{FF2B5EF4-FFF2-40B4-BE49-F238E27FC236}">
                <a16:creationId xmlns:a16="http://schemas.microsoft.com/office/drawing/2014/main" xmlns="" id="{4524AD6E-BEAE-4D66-9EED-791C77C4B6D3}"/>
              </a:ext>
            </a:extLst>
          </p:cNvPr>
          <p:cNvPicPr>
            <a:picLocks noChangeAspect="1"/>
          </p:cNvPicPr>
          <p:nvPr/>
        </p:nvPicPr>
        <p:blipFill>
          <a:blip r:embed="rId3"/>
          <a:stretch>
            <a:fillRect/>
          </a:stretch>
        </p:blipFill>
        <p:spPr>
          <a:xfrm>
            <a:off x="5874589" y="6029817"/>
            <a:ext cx="2743200" cy="292608"/>
          </a:xfrm>
          <a:prstGeom prst="rect">
            <a:avLst/>
          </a:prstGeom>
        </p:spPr>
      </p:pic>
    </p:spTree>
    <p:extLst>
      <p:ext uri="{BB962C8B-B14F-4D97-AF65-F5344CB8AC3E}">
        <p14:creationId xmlns:p14="http://schemas.microsoft.com/office/powerpoint/2010/main" val="1811507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40124-D659-AA4F-BD84-C1E78067DA33}"/>
              </a:ext>
            </a:extLst>
          </p:cNvPr>
          <p:cNvSpPr>
            <a:spLocks noGrp="1"/>
          </p:cNvSpPr>
          <p:nvPr>
            <p:ph type="title"/>
          </p:nvPr>
        </p:nvSpPr>
        <p:spPr>
          <a:xfrm>
            <a:off x="839788" y="296774"/>
            <a:ext cx="10515600" cy="1325563"/>
          </a:xfrm>
        </p:spPr>
        <p:txBody>
          <a:bodyPr/>
          <a:lstStyle/>
          <a:p>
            <a:pPr algn="ctr"/>
            <a:r>
              <a:rPr lang="en-GB"/>
              <a:t>Expectations </a:t>
            </a:r>
            <a:endParaRPr lang="en-US"/>
          </a:p>
        </p:txBody>
      </p:sp>
      <p:sp>
        <p:nvSpPr>
          <p:cNvPr id="4" name="Content Placeholder 3">
            <a:extLst>
              <a:ext uri="{FF2B5EF4-FFF2-40B4-BE49-F238E27FC236}">
                <a16:creationId xmlns:a16="http://schemas.microsoft.com/office/drawing/2014/main" xmlns="" id="{E5A9E4C1-4C97-1247-ACC6-F2D7258B5D3E}"/>
              </a:ext>
            </a:extLst>
          </p:cNvPr>
          <p:cNvSpPr>
            <a:spLocks noGrp="1"/>
          </p:cNvSpPr>
          <p:nvPr>
            <p:ph sz="half" idx="2"/>
          </p:nvPr>
        </p:nvSpPr>
        <p:spPr>
          <a:xfrm>
            <a:off x="839788" y="2505075"/>
            <a:ext cx="10512424" cy="3393369"/>
          </a:xfrm>
        </p:spPr>
        <p:txBody>
          <a:bodyPr/>
          <a:lstStyle/>
          <a:p>
            <a:r>
              <a:rPr lang="en-GB"/>
              <a:t>Full engagement.</a:t>
            </a:r>
          </a:p>
          <a:p>
            <a:r>
              <a:rPr lang="en-GB"/>
              <a:t>Communicate.</a:t>
            </a:r>
          </a:p>
          <a:p>
            <a:r>
              <a:rPr lang="en-GB"/>
              <a:t>Take control.</a:t>
            </a:r>
          </a:p>
          <a:p>
            <a:r>
              <a:rPr lang="en-GB"/>
              <a:t>Work to the best of your ability at all times.</a:t>
            </a:r>
          </a:p>
          <a:p>
            <a:endParaRPr lang="en-GB"/>
          </a:p>
          <a:p>
            <a:endParaRPr lang="en-GB"/>
          </a:p>
          <a:p>
            <a:endParaRPr lang="en-US"/>
          </a:p>
        </p:txBody>
      </p:sp>
      <p:pic>
        <p:nvPicPr>
          <p:cNvPr id="10" name="Picture 5">
            <a:extLst>
              <a:ext uri="{FF2B5EF4-FFF2-40B4-BE49-F238E27FC236}">
                <a16:creationId xmlns:a16="http://schemas.microsoft.com/office/drawing/2014/main" xmlns="" id="{565B4E3D-BBD9-F148-AD55-6260452FA296}"/>
              </a:ext>
            </a:extLst>
          </p:cNvPr>
          <p:cNvPicPr>
            <a:picLocks noChangeAspect="1"/>
          </p:cNvPicPr>
          <p:nvPr/>
        </p:nvPicPr>
        <p:blipFill>
          <a:blip r:embed="rId2"/>
          <a:stretch>
            <a:fillRect/>
          </a:stretch>
        </p:blipFill>
        <p:spPr>
          <a:xfrm>
            <a:off x="4724400" y="6302987"/>
            <a:ext cx="2743200" cy="292608"/>
          </a:xfrm>
          <a:prstGeom prst="rect">
            <a:avLst/>
          </a:prstGeom>
        </p:spPr>
      </p:pic>
    </p:spTree>
    <p:extLst>
      <p:ext uri="{BB962C8B-B14F-4D97-AF65-F5344CB8AC3E}">
        <p14:creationId xmlns:p14="http://schemas.microsoft.com/office/powerpoint/2010/main" val="422531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CC2B3E-954B-2949-8643-BE9D1CD671DD}"/>
              </a:ext>
            </a:extLst>
          </p:cNvPr>
          <p:cNvSpPr>
            <a:spLocks noGrp="1"/>
          </p:cNvSpPr>
          <p:nvPr>
            <p:ph type="title"/>
          </p:nvPr>
        </p:nvSpPr>
        <p:spPr/>
        <p:txBody>
          <a:bodyPr/>
          <a:lstStyle/>
          <a:p>
            <a:r>
              <a:rPr lang="en-US">
                <a:cs typeface="Calibri Light"/>
              </a:rPr>
              <a:t>Agenda </a:t>
            </a:r>
            <a:endParaRPr lang="en-US"/>
          </a:p>
        </p:txBody>
      </p:sp>
      <p:sp>
        <p:nvSpPr>
          <p:cNvPr id="3" name="Content Placeholder 2">
            <a:extLst>
              <a:ext uri="{FF2B5EF4-FFF2-40B4-BE49-F238E27FC236}">
                <a16:creationId xmlns:a16="http://schemas.microsoft.com/office/drawing/2014/main" xmlns="" id="{391B1B48-F026-2046-A90D-CC971D8625EB}"/>
              </a:ext>
            </a:extLst>
          </p:cNvPr>
          <p:cNvSpPr>
            <a:spLocks noGrp="1"/>
          </p:cNvSpPr>
          <p:nvPr>
            <p:ph idx="1"/>
          </p:nvPr>
        </p:nvSpPr>
        <p:spPr/>
        <p:txBody>
          <a:bodyPr vert="horz" lIns="91440" tIns="45720" rIns="91440" bIns="45720" rtlCol="0" anchor="t">
            <a:normAutofit/>
          </a:bodyPr>
          <a:lstStyle/>
          <a:p>
            <a:r>
              <a:rPr lang="en-US">
                <a:cs typeface="Calibri"/>
              </a:rPr>
              <a:t>Where are we now?</a:t>
            </a:r>
          </a:p>
          <a:p>
            <a:r>
              <a:rPr lang="en-US">
                <a:cs typeface="Calibri"/>
              </a:rPr>
              <a:t>SQA Alternative Certification Model</a:t>
            </a:r>
          </a:p>
          <a:p>
            <a:r>
              <a:rPr lang="en-US">
                <a:cs typeface="Calibri"/>
              </a:rPr>
              <a:t>How will this look in Hillhead High School?</a:t>
            </a:r>
          </a:p>
          <a:p>
            <a:r>
              <a:rPr lang="en-US">
                <a:cs typeface="Calibri"/>
              </a:rPr>
              <a:t>Further information for pupils and parents </a:t>
            </a:r>
          </a:p>
          <a:p>
            <a:r>
              <a:rPr lang="en-US">
                <a:cs typeface="Calibri"/>
              </a:rPr>
              <a:t>Next steps</a:t>
            </a:r>
          </a:p>
          <a:p>
            <a:endParaRPr lang="en-US">
              <a:cs typeface="Calibri"/>
            </a:endParaRPr>
          </a:p>
        </p:txBody>
      </p:sp>
      <p:pic>
        <p:nvPicPr>
          <p:cNvPr id="5" name="Picture 5">
            <a:extLst>
              <a:ext uri="{FF2B5EF4-FFF2-40B4-BE49-F238E27FC236}">
                <a16:creationId xmlns:a16="http://schemas.microsoft.com/office/drawing/2014/main" xmlns="" id="{8978EF2A-4FC7-4D16-A2C4-64581A5ED579}"/>
              </a:ext>
            </a:extLst>
          </p:cNvPr>
          <p:cNvPicPr>
            <a:picLocks noChangeAspect="1"/>
          </p:cNvPicPr>
          <p:nvPr/>
        </p:nvPicPr>
        <p:blipFill>
          <a:blip r:embed="rId2"/>
          <a:stretch>
            <a:fillRect/>
          </a:stretch>
        </p:blipFill>
        <p:spPr>
          <a:xfrm>
            <a:off x="4724400" y="6302987"/>
            <a:ext cx="2743200" cy="292608"/>
          </a:xfrm>
          <a:prstGeom prst="rect">
            <a:avLst/>
          </a:prstGeom>
        </p:spPr>
      </p:pic>
    </p:spTree>
    <p:extLst>
      <p:ext uri="{BB962C8B-B14F-4D97-AF65-F5344CB8AC3E}">
        <p14:creationId xmlns:p14="http://schemas.microsoft.com/office/powerpoint/2010/main" val="330159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147B42-197D-4BC6-B33D-9A7E29852AA0}"/>
              </a:ext>
            </a:extLst>
          </p:cNvPr>
          <p:cNvSpPr>
            <a:spLocks noGrp="1"/>
          </p:cNvSpPr>
          <p:nvPr>
            <p:ph type="title"/>
          </p:nvPr>
        </p:nvSpPr>
        <p:spPr>
          <a:xfrm>
            <a:off x="838200" y="-3969"/>
            <a:ext cx="10515600" cy="1325563"/>
          </a:xfrm>
        </p:spPr>
        <p:txBody>
          <a:bodyPr/>
          <a:lstStyle/>
          <a:p>
            <a:pPr algn="ctr"/>
            <a:r>
              <a:rPr lang="en-GB">
                <a:cs typeface="Calibri Light"/>
              </a:rPr>
              <a:t>Next Steps</a:t>
            </a:r>
          </a:p>
        </p:txBody>
      </p:sp>
      <p:sp>
        <p:nvSpPr>
          <p:cNvPr id="3" name="Content Placeholder 2">
            <a:extLst>
              <a:ext uri="{FF2B5EF4-FFF2-40B4-BE49-F238E27FC236}">
                <a16:creationId xmlns:a16="http://schemas.microsoft.com/office/drawing/2014/main" xmlns="" id="{F93FC3FE-E235-4BBE-8D5C-C9A222F41F78}"/>
              </a:ext>
            </a:extLst>
          </p:cNvPr>
          <p:cNvSpPr>
            <a:spLocks noGrp="1"/>
          </p:cNvSpPr>
          <p:nvPr>
            <p:ph idx="1"/>
          </p:nvPr>
        </p:nvSpPr>
        <p:spPr>
          <a:xfrm>
            <a:off x="838200" y="1599407"/>
            <a:ext cx="10515600" cy="4577556"/>
          </a:xfrm>
        </p:spPr>
        <p:txBody>
          <a:bodyPr vert="horz" lIns="91440" tIns="45720" rIns="91440" bIns="45720" rtlCol="0" anchor="t">
            <a:normAutofit/>
          </a:bodyPr>
          <a:lstStyle/>
          <a:p>
            <a:pPr marL="0" indent="0">
              <a:buNone/>
            </a:pPr>
            <a:endParaRPr lang="en-GB">
              <a:cs typeface="Calibri"/>
            </a:endParaRPr>
          </a:p>
          <a:p>
            <a:r>
              <a:rPr lang="en-GB">
                <a:cs typeface="Calibri"/>
              </a:rPr>
              <a:t>Study packs issued to pupils with materials that can be used at home</a:t>
            </a:r>
          </a:p>
          <a:p>
            <a:endParaRPr lang="en-GB">
              <a:cs typeface="Calibri"/>
            </a:endParaRPr>
          </a:p>
          <a:p>
            <a:r>
              <a:rPr lang="en-GB">
                <a:cs typeface="Calibri"/>
              </a:rPr>
              <a:t>Route maps from all subjects collated into a booklet</a:t>
            </a:r>
          </a:p>
          <a:p>
            <a:pPr marL="0" indent="0">
              <a:buNone/>
            </a:pPr>
            <a:endParaRPr lang="en-GB">
              <a:cs typeface="Calibri"/>
            </a:endParaRPr>
          </a:p>
        </p:txBody>
      </p:sp>
      <p:pic>
        <p:nvPicPr>
          <p:cNvPr id="5" name="Picture 5">
            <a:extLst>
              <a:ext uri="{FF2B5EF4-FFF2-40B4-BE49-F238E27FC236}">
                <a16:creationId xmlns:a16="http://schemas.microsoft.com/office/drawing/2014/main" xmlns="" id="{1168ACBE-5BFE-4722-98C0-9AADFBDB0323}"/>
              </a:ext>
            </a:extLst>
          </p:cNvPr>
          <p:cNvPicPr>
            <a:picLocks noChangeAspect="1"/>
          </p:cNvPicPr>
          <p:nvPr/>
        </p:nvPicPr>
        <p:blipFill>
          <a:blip r:embed="rId2"/>
          <a:stretch>
            <a:fillRect/>
          </a:stretch>
        </p:blipFill>
        <p:spPr>
          <a:xfrm>
            <a:off x="4724400" y="6302987"/>
            <a:ext cx="2743200" cy="292608"/>
          </a:xfrm>
          <a:prstGeom prst="rect">
            <a:avLst/>
          </a:prstGeom>
        </p:spPr>
      </p:pic>
    </p:spTree>
    <p:extLst>
      <p:ext uri="{BB962C8B-B14F-4D97-AF65-F5344CB8AC3E}">
        <p14:creationId xmlns:p14="http://schemas.microsoft.com/office/powerpoint/2010/main" val="128042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13ECA-3475-7644-B187-F595AEB2789A}"/>
              </a:ext>
            </a:extLst>
          </p:cNvPr>
          <p:cNvSpPr>
            <a:spLocks noGrp="1"/>
          </p:cNvSpPr>
          <p:nvPr>
            <p:ph type="title"/>
          </p:nvPr>
        </p:nvSpPr>
        <p:spPr/>
        <p:txBody>
          <a:bodyPr/>
          <a:lstStyle/>
          <a:p>
            <a:r>
              <a:rPr lang="en-GB"/>
              <a:t>Where are we now? </a:t>
            </a:r>
            <a:endParaRPr lang="en-US"/>
          </a:p>
        </p:txBody>
      </p:sp>
      <p:sp>
        <p:nvSpPr>
          <p:cNvPr id="3" name="Content Placeholder 2">
            <a:extLst>
              <a:ext uri="{FF2B5EF4-FFF2-40B4-BE49-F238E27FC236}">
                <a16:creationId xmlns:a16="http://schemas.microsoft.com/office/drawing/2014/main" xmlns="" id="{E86C974A-54AE-8F42-AE90-331E2853B3B6}"/>
              </a:ext>
            </a:extLst>
          </p:cNvPr>
          <p:cNvSpPr>
            <a:spLocks noGrp="1"/>
          </p:cNvSpPr>
          <p:nvPr>
            <p:ph idx="1"/>
          </p:nvPr>
        </p:nvSpPr>
        <p:spPr/>
        <p:txBody>
          <a:bodyPr/>
          <a:lstStyle/>
          <a:p>
            <a:r>
              <a:rPr lang="en-GB"/>
              <a:t>7</a:t>
            </a:r>
            <a:r>
              <a:rPr lang="en-GB" baseline="30000"/>
              <a:t>th</a:t>
            </a:r>
            <a:r>
              <a:rPr lang="en-GB"/>
              <a:t> October 2020, The Deputy First Minister announces that there will be no external assessment for National 5 courses.</a:t>
            </a:r>
          </a:p>
          <a:p>
            <a:r>
              <a:rPr lang="en-GB"/>
              <a:t>8</a:t>
            </a:r>
            <a:r>
              <a:rPr lang="en-GB" baseline="30000"/>
              <a:t>th</a:t>
            </a:r>
            <a:r>
              <a:rPr lang="en-GB"/>
              <a:t> December 2020, The Deputy First Minister announces that there will be no external assessments for Higher and Advanced Higher courses.</a:t>
            </a:r>
          </a:p>
          <a:p>
            <a:r>
              <a:rPr lang="en-GB"/>
              <a:t>These announcements meant that on this basis the 2021 SQA National Qualification Examination Diet was cancelled.</a:t>
            </a:r>
          </a:p>
          <a:p>
            <a:r>
              <a:rPr lang="en-GB"/>
              <a:t>Alternative certification model produced (more on that a little later!) to take into account the period of remote learning. </a:t>
            </a:r>
            <a:endParaRPr lang="en-US"/>
          </a:p>
        </p:txBody>
      </p:sp>
      <p:pic>
        <p:nvPicPr>
          <p:cNvPr id="5" name="Picture 5">
            <a:extLst>
              <a:ext uri="{FF2B5EF4-FFF2-40B4-BE49-F238E27FC236}">
                <a16:creationId xmlns:a16="http://schemas.microsoft.com/office/drawing/2014/main" xmlns="" id="{BD5C5B80-0ED7-6142-9511-12696C8BBB65}"/>
              </a:ext>
            </a:extLst>
          </p:cNvPr>
          <p:cNvPicPr>
            <a:picLocks noChangeAspect="1"/>
          </p:cNvPicPr>
          <p:nvPr/>
        </p:nvPicPr>
        <p:blipFill>
          <a:blip r:embed="rId2"/>
          <a:stretch>
            <a:fillRect/>
          </a:stretch>
        </p:blipFill>
        <p:spPr>
          <a:xfrm>
            <a:off x="4724400" y="6302987"/>
            <a:ext cx="2743200" cy="292608"/>
          </a:xfrm>
          <a:prstGeom prst="rect">
            <a:avLst/>
          </a:prstGeom>
        </p:spPr>
      </p:pic>
    </p:spTree>
    <p:extLst>
      <p:ext uri="{BB962C8B-B14F-4D97-AF65-F5344CB8AC3E}">
        <p14:creationId xmlns:p14="http://schemas.microsoft.com/office/powerpoint/2010/main" val="138280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52F183-1698-E64B-A40B-66C726FAE03C}"/>
              </a:ext>
            </a:extLst>
          </p:cNvPr>
          <p:cNvSpPr>
            <a:spLocks noGrp="1"/>
          </p:cNvSpPr>
          <p:nvPr>
            <p:ph type="title"/>
          </p:nvPr>
        </p:nvSpPr>
        <p:spPr/>
        <p:txBody>
          <a:bodyPr/>
          <a:lstStyle/>
          <a:p>
            <a:r>
              <a:rPr lang="en-GB"/>
              <a:t>Where are we now? Positive position!</a:t>
            </a:r>
            <a:endParaRPr lang="en-US"/>
          </a:p>
        </p:txBody>
      </p:sp>
      <p:sp>
        <p:nvSpPr>
          <p:cNvPr id="3" name="Content Placeholder 2">
            <a:extLst>
              <a:ext uri="{FF2B5EF4-FFF2-40B4-BE49-F238E27FC236}">
                <a16:creationId xmlns:a16="http://schemas.microsoft.com/office/drawing/2014/main" xmlns="" id="{371AD266-8EE1-C241-81C6-313EA8463403}"/>
              </a:ext>
            </a:extLst>
          </p:cNvPr>
          <p:cNvSpPr>
            <a:spLocks noGrp="1"/>
          </p:cNvSpPr>
          <p:nvPr>
            <p:ph idx="1"/>
          </p:nvPr>
        </p:nvSpPr>
        <p:spPr/>
        <p:txBody>
          <a:bodyPr/>
          <a:lstStyle/>
          <a:p>
            <a:r>
              <a:rPr lang="en-GB"/>
              <a:t>2 year curriculum model in S4/5 means that in many subjects the course content has been covered.</a:t>
            </a:r>
          </a:p>
          <a:p>
            <a:r>
              <a:rPr lang="en-GB"/>
              <a:t>Assessment period between October and December allowed us to capture evidence.  </a:t>
            </a:r>
          </a:p>
          <a:p>
            <a:r>
              <a:rPr lang="en-GB"/>
              <a:t>We have time/opportunities ahead for all pupils to consolidate or improve.</a:t>
            </a:r>
          </a:p>
          <a:p>
            <a:r>
              <a:rPr lang="en-GB"/>
              <a:t>Teamwork! </a:t>
            </a:r>
          </a:p>
          <a:p>
            <a:endParaRPr lang="en-US"/>
          </a:p>
        </p:txBody>
      </p:sp>
      <p:pic>
        <p:nvPicPr>
          <p:cNvPr id="5" name="Picture 5">
            <a:extLst>
              <a:ext uri="{FF2B5EF4-FFF2-40B4-BE49-F238E27FC236}">
                <a16:creationId xmlns:a16="http://schemas.microsoft.com/office/drawing/2014/main" xmlns="" id="{008EE3CF-D9C4-421D-8EDB-70C164C41A1B}"/>
              </a:ext>
            </a:extLst>
          </p:cNvPr>
          <p:cNvPicPr>
            <a:picLocks noChangeAspect="1"/>
          </p:cNvPicPr>
          <p:nvPr/>
        </p:nvPicPr>
        <p:blipFill>
          <a:blip r:embed="rId2"/>
          <a:stretch>
            <a:fillRect/>
          </a:stretch>
        </p:blipFill>
        <p:spPr>
          <a:xfrm>
            <a:off x="4724400" y="6302987"/>
            <a:ext cx="2743200" cy="292608"/>
          </a:xfrm>
          <a:prstGeom prst="rect">
            <a:avLst/>
          </a:prstGeom>
        </p:spPr>
      </p:pic>
    </p:spTree>
    <p:extLst>
      <p:ext uri="{BB962C8B-B14F-4D97-AF65-F5344CB8AC3E}">
        <p14:creationId xmlns:p14="http://schemas.microsoft.com/office/powerpoint/2010/main" val="14397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E2960E-9A7D-4E6A-84D6-6488B93E08AA}"/>
              </a:ext>
            </a:extLst>
          </p:cNvPr>
          <p:cNvSpPr>
            <a:spLocks noGrp="1"/>
          </p:cNvSpPr>
          <p:nvPr>
            <p:ph type="title"/>
          </p:nvPr>
        </p:nvSpPr>
        <p:spPr>
          <a:xfrm>
            <a:off x="838200" y="-146844"/>
            <a:ext cx="10515600" cy="1325563"/>
          </a:xfrm>
        </p:spPr>
        <p:txBody>
          <a:bodyPr/>
          <a:lstStyle/>
          <a:p>
            <a:pPr algn="ctr"/>
            <a:r>
              <a:rPr lang="en-GB">
                <a:cs typeface="Calibri Light"/>
              </a:rPr>
              <a:t>SQA Alternative Certification Model </a:t>
            </a:r>
          </a:p>
        </p:txBody>
      </p:sp>
      <p:pic>
        <p:nvPicPr>
          <p:cNvPr id="6" name="Picture 6" descr="Application&#10;&#10;Description automatically generated">
            <a:extLst>
              <a:ext uri="{FF2B5EF4-FFF2-40B4-BE49-F238E27FC236}">
                <a16:creationId xmlns:a16="http://schemas.microsoft.com/office/drawing/2014/main" xmlns="" id="{ACFFA27F-9839-4968-9DF0-2CF6AAA303ED}"/>
              </a:ext>
            </a:extLst>
          </p:cNvPr>
          <p:cNvPicPr>
            <a:picLocks noGrp="1" noChangeAspect="1"/>
          </p:cNvPicPr>
          <p:nvPr>
            <p:ph idx="1"/>
          </p:nvPr>
        </p:nvPicPr>
        <p:blipFill>
          <a:blip r:embed="rId2"/>
          <a:stretch>
            <a:fillRect/>
          </a:stretch>
        </p:blipFill>
        <p:spPr>
          <a:xfrm>
            <a:off x="831324" y="1074154"/>
            <a:ext cx="5256415" cy="4973158"/>
          </a:xfrm>
        </p:spPr>
      </p:pic>
      <p:pic>
        <p:nvPicPr>
          <p:cNvPr id="5" name="Picture 5">
            <a:extLst>
              <a:ext uri="{FF2B5EF4-FFF2-40B4-BE49-F238E27FC236}">
                <a16:creationId xmlns:a16="http://schemas.microsoft.com/office/drawing/2014/main" xmlns="" id="{A52DB204-3927-4073-8276-7DD35FCCB666}"/>
              </a:ext>
            </a:extLst>
          </p:cNvPr>
          <p:cNvPicPr>
            <a:picLocks noChangeAspect="1"/>
          </p:cNvPicPr>
          <p:nvPr/>
        </p:nvPicPr>
        <p:blipFill>
          <a:blip r:embed="rId3"/>
          <a:stretch>
            <a:fillRect/>
          </a:stretch>
        </p:blipFill>
        <p:spPr>
          <a:xfrm>
            <a:off x="4724400" y="6302987"/>
            <a:ext cx="2743200" cy="292608"/>
          </a:xfrm>
          <a:prstGeom prst="rect">
            <a:avLst/>
          </a:prstGeom>
        </p:spPr>
      </p:pic>
      <p:sp>
        <p:nvSpPr>
          <p:cNvPr id="3" name="TextBox 2">
            <a:extLst>
              <a:ext uri="{FF2B5EF4-FFF2-40B4-BE49-F238E27FC236}">
                <a16:creationId xmlns:a16="http://schemas.microsoft.com/office/drawing/2014/main" xmlns="" id="{D1884AC1-1626-4DC7-BAC8-7DD8E2898F33}"/>
              </a:ext>
            </a:extLst>
          </p:cNvPr>
          <p:cNvSpPr txBox="1"/>
          <p:nvPr/>
        </p:nvSpPr>
        <p:spPr>
          <a:xfrm>
            <a:off x="6794740" y="1158815"/>
            <a:ext cx="4842294" cy="45498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a:cs typeface="Calibri"/>
              </a:rPr>
              <a:t>Created in partnership with the National Qualifications 2021 Group which includes representatives from across the education system including the National Parent Forum and the Scottish Youth Parliament.</a:t>
            </a:r>
            <a:endParaRPr lang="en-US"/>
          </a:p>
        </p:txBody>
      </p:sp>
    </p:spTree>
    <p:extLst>
      <p:ext uri="{BB962C8B-B14F-4D97-AF65-F5344CB8AC3E}">
        <p14:creationId xmlns:p14="http://schemas.microsoft.com/office/powerpoint/2010/main" val="179654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1DAFA6-B994-4FC5-B8CC-E81457B8274A}"/>
              </a:ext>
            </a:extLst>
          </p:cNvPr>
          <p:cNvSpPr>
            <a:spLocks noGrp="1"/>
          </p:cNvSpPr>
          <p:nvPr>
            <p:ph type="title"/>
          </p:nvPr>
        </p:nvSpPr>
        <p:spPr>
          <a:xfrm>
            <a:off x="695325" y="-242094"/>
            <a:ext cx="10515600" cy="1325563"/>
          </a:xfrm>
        </p:spPr>
        <p:txBody>
          <a:bodyPr/>
          <a:lstStyle/>
          <a:p>
            <a:pPr algn="ctr"/>
            <a:r>
              <a:rPr lang="en-GB">
                <a:cs typeface="Calibri Light"/>
              </a:rPr>
              <a:t>Hillhead High School ACM</a:t>
            </a:r>
          </a:p>
        </p:txBody>
      </p:sp>
      <p:pic>
        <p:nvPicPr>
          <p:cNvPr id="5" name="Picture 5">
            <a:extLst>
              <a:ext uri="{FF2B5EF4-FFF2-40B4-BE49-F238E27FC236}">
                <a16:creationId xmlns:a16="http://schemas.microsoft.com/office/drawing/2014/main" xmlns="" id="{82AF3C68-FF9B-421D-91A0-A8BBC97DC79D}"/>
              </a:ext>
            </a:extLst>
          </p:cNvPr>
          <p:cNvPicPr>
            <a:picLocks noChangeAspect="1"/>
          </p:cNvPicPr>
          <p:nvPr/>
        </p:nvPicPr>
        <p:blipFill>
          <a:blip r:embed="rId2"/>
          <a:stretch>
            <a:fillRect/>
          </a:stretch>
        </p:blipFill>
        <p:spPr>
          <a:xfrm>
            <a:off x="4724400" y="6302987"/>
            <a:ext cx="2743200" cy="292608"/>
          </a:xfrm>
          <a:prstGeom prst="rect">
            <a:avLst/>
          </a:prstGeom>
        </p:spPr>
      </p:pic>
      <p:pic>
        <p:nvPicPr>
          <p:cNvPr id="7" name="Picture 7" descr=".png">
            <a:extLst>
              <a:ext uri="{FF2B5EF4-FFF2-40B4-BE49-F238E27FC236}">
                <a16:creationId xmlns:a16="http://schemas.microsoft.com/office/drawing/2014/main" xmlns="" id="{7B584B43-D550-4F9D-A8E7-86964DD2E47A}"/>
              </a:ext>
            </a:extLst>
          </p:cNvPr>
          <p:cNvPicPr>
            <a:picLocks noGrp="1" noChangeAspect="1"/>
          </p:cNvPicPr>
          <p:nvPr>
            <p:ph idx="1"/>
          </p:nvPr>
        </p:nvPicPr>
        <p:blipFill>
          <a:blip r:embed="rId3"/>
          <a:stretch>
            <a:fillRect/>
          </a:stretch>
        </p:blipFill>
        <p:spPr>
          <a:xfrm>
            <a:off x="1388081" y="1254125"/>
            <a:ext cx="3080747" cy="4351338"/>
          </a:xfrm>
        </p:spPr>
      </p:pic>
      <p:sp>
        <p:nvSpPr>
          <p:cNvPr id="3" name="TextBox 2">
            <a:extLst>
              <a:ext uri="{FF2B5EF4-FFF2-40B4-BE49-F238E27FC236}">
                <a16:creationId xmlns:a16="http://schemas.microsoft.com/office/drawing/2014/main" xmlns="" id="{5BA4D81F-0016-4B98-8C45-02C99DDF938D}"/>
              </a:ext>
            </a:extLst>
          </p:cNvPr>
          <p:cNvSpPr txBox="1"/>
          <p:nvPr/>
        </p:nvSpPr>
        <p:spPr>
          <a:xfrm>
            <a:off x="5034046" y="1163340"/>
            <a:ext cx="6455220" cy="45498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GB" sz="2800">
                <a:cs typeface="Calibri"/>
              </a:rPr>
              <a:t>We have created an infographic to show how the stages of the SQA's alternative certification model will look, in reality, at Hillhead High. </a:t>
            </a:r>
            <a:endParaRPr lang="en-US" sz="2800">
              <a:cs typeface="Calibri" panose="020F0502020204030204"/>
            </a:endParaRPr>
          </a:p>
          <a:p>
            <a:pPr marL="457200" indent="-457200">
              <a:lnSpc>
                <a:spcPct val="150000"/>
              </a:lnSpc>
              <a:buFont typeface="Arial"/>
              <a:buChar char="•"/>
            </a:pPr>
            <a:endParaRPr lang="en-GB" sz="2800">
              <a:cs typeface="Calibri"/>
            </a:endParaRPr>
          </a:p>
          <a:p>
            <a:pPr marL="457200" indent="-457200">
              <a:lnSpc>
                <a:spcPct val="150000"/>
              </a:lnSpc>
              <a:buFont typeface="Arial"/>
              <a:buChar char="•"/>
            </a:pPr>
            <a:r>
              <a:rPr lang="en-GB" sz="2800">
                <a:cs typeface="Calibri"/>
              </a:rPr>
              <a:t>An A4 copy of this will be made available after the information evening.</a:t>
            </a:r>
            <a:endParaRPr lang="en-GB">
              <a:cs typeface="Calibri"/>
            </a:endParaRPr>
          </a:p>
        </p:txBody>
      </p:sp>
    </p:spTree>
    <p:extLst>
      <p:ext uri="{BB962C8B-B14F-4D97-AF65-F5344CB8AC3E}">
        <p14:creationId xmlns:p14="http://schemas.microsoft.com/office/powerpoint/2010/main" val="319389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2262C2-ADC5-41A3-9DF0-B1848E234400}"/>
              </a:ext>
            </a:extLst>
          </p:cNvPr>
          <p:cNvSpPr>
            <a:spLocks noGrp="1"/>
          </p:cNvSpPr>
          <p:nvPr>
            <p:ph type="title"/>
          </p:nvPr>
        </p:nvSpPr>
        <p:spPr>
          <a:xfrm>
            <a:off x="838200" y="181681"/>
            <a:ext cx="10515600" cy="1325563"/>
          </a:xfrm>
        </p:spPr>
        <p:txBody>
          <a:bodyPr/>
          <a:lstStyle/>
          <a:p>
            <a:pPr algn="ctr"/>
            <a:r>
              <a:rPr lang="en-GB">
                <a:cs typeface="Calibri Light"/>
              </a:rPr>
              <a:t>Behind the Scenes...</a:t>
            </a:r>
          </a:p>
        </p:txBody>
      </p:sp>
      <p:sp>
        <p:nvSpPr>
          <p:cNvPr id="3" name="Content Placeholder 2">
            <a:extLst>
              <a:ext uri="{FF2B5EF4-FFF2-40B4-BE49-F238E27FC236}">
                <a16:creationId xmlns:a16="http://schemas.microsoft.com/office/drawing/2014/main" xmlns="" id="{9074CDC8-4853-4F59-AA11-26896A73BDC3}"/>
              </a:ext>
            </a:extLst>
          </p:cNvPr>
          <p:cNvSpPr>
            <a:spLocks noGrp="1"/>
          </p:cNvSpPr>
          <p:nvPr>
            <p:ph idx="1"/>
          </p:nvPr>
        </p:nvSpPr>
        <p:spPr>
          <a:xfrm>
            <a:off x="838200" y="1718593"/>
            <a:ext cx="10765631" cy="4841499"/>
          </a:xfrm>
        </p:spPr>
        <p:txBody>
          <a:bodyPr vert="horz" lIns="91440" tIns="45720" rIns="91440" bIns="45720" rtlCol="0" anchor="t">
            <a:normAutofit/>
          </a:bodyPr>
          <a:lstStyle/>
          <a:p>
            <a:pPr marL="457200" indent="-457200">
              <a:lnSpc>
                <a:spcPct val="100000"/>
              </a:lnSpc>
            </a:pPr>
            <a:r>
              <a:rPr lang="en-GB">
                <a:cs typeface="Calibri"/>
              </a:rPr>
              <a:t>Staff across the school are working on quality assurance and moderation activities to ensure that provisional results are realistic, fair and at the national standard.</a:t>
            </a:r>
            <a:endParaRPr lang="en-US">
              <a:cs typeface="Calibri"/>
            </a:endParaRPr>
          </a:p>
          <a:p>
            <a:pPr marL="0" indent="0">
              <a:lnSpc>
                <a:spcPct val="100000"/>
              </a:lnSpc>
              <a:buNone/>
            </a:pPr>
            <a:endParaRPr lang="en-US">
              <a:ea typeface="+mn-lt"/>
              <a:cs typeface="+mn-lt"/>
            </a:endParaRPr>
          </a:p>
          <a:p>
            <a:pPr marL="457200" indent="-457200">
              <a:lnSpc>
                <a:spcPct val="100000"/>
              </a:lnSpc>
            </a:pPr>
            <a:r>
              <a:rPr lang="en-GB">
                <a:ea typeface="+mn-lt"/>
                <a:cs typeface="+mn-lt"/>
              </a:rPr>
              <a:t>Robust procedures are in place for internal, external, city-wide and national quality assurance.</a:t>
            </a:r>
            <a:r>
              <a:rPr lang="en-GB">
                <a:cs typeface="Calibri"/>
              </a:rPr>
              <a:t> </a:t>
            </a:r>
            <a:endParaRPr lang="en-US">
              <a:cs typeface="Calibri"/>
            </a:endParaRPr>
          </a:p>
          <a:p>
            <a:pPr marL="0" indent="0">
              <a:lnSpc>
                <a:spcPct val="100000"/>
              </a:lnSpc>
              <a:buNone/>
            </a:pPr>
            <a:endParaRPr lang="en-GB">
              <a:cs typeface="Calibri"/>
            </a:endParaRPr>
          </a:p>
          <a:p>
            <a:pPr marL="457200" indent="-457200">
              <a:lnSpc>
                <a:spcPct val="100000"/>
              </a:lnSpc>
            </a:pPr>
            <a:r>
              <a:rPr lang="en-GB">
                <a:cs typeface="Calibri"/>
              </a:rPr>
              <a:t>This ensures that pupils who are awarded results in our school are marked to the same standard as pupils in other parts of the country.</a:t>
            </a:r>
            <a:endParaRPr lang="en-US">
              <a:cs typeface="Calibri"/>
            </a:endParaRPr>
          </a:p>
          <a:p>
            <a:pPr marL="0" indent="0">
              <a:buNone/>
            </a:pPr>
            <a:endParaRPr lang="en-GB">
              <a:cs typeface="Calibri"/>
            </a:endParaRPr>
          </a:p>
          <a:p>
            <a:pPr marL="0" indent="0">
              <a:lnSpc>
                <a:spcPct val="170000"/>
              </a:lnSpc>
              <a:buNone/>
            </a:pPr>
            <a:endParaRPr lang="en-GB">
              <a:cs typeface="Calibri"/>
            </a:endParaRPr>
          </a:p>
          <a:p>
            <a:endParaRPr lang="en-GB">
              <a:cs typeface="Calibri"/>
            </a:endParaRPr>
          </a:p>
          <a:p>
            <a:pPr marL="0" indent="0">
              <a:buNone/>
            </a:pPr>
            <a:endParaRPr lang="en-GB">
              <a:cs typeface="Calibri"/>
            </a:endParaRPr>
          </a:p>
          <a:p>
            <a:endParaRPr lang="en-GB">
              <a:cs typeface="Calibri"/>
            </a:endParaRPr>
          </a:p>
          <a:p>
            <a:endParaRPr lang="en-GB">
              <a:cs typeface="Calibri"/>
            </a:endParaRPr>
          </a:p>
        </p:txBody>
      </p:sp>
      <p:pic>
        <p:nvPicPr>
          <p:cNvPr id="4" name="Picture 4" descr="A picture containing text, clapperboard&#10;&#10;Description automatically generated">
            <a:extLst>
              <a:ext uri="{FF2B5EF4-FFF2-40B4-BE49-F238E27FC236}">
                <a16:creationId xmlns:a16="http://schemas.microsoft.com/office/drawing/2014/main" xmlns="" id="{654BBF03-5257-40BB-96AD-19AB0ABB3E8A}"/>
              </a:ext>
            </a:extLst>
          </p:cNvPr>
          <p:cNvPicPr>
            <a:picLocks noChangeAspect="1"/>
          </p:cNvPicPr>
          <p:nvPr/>
        </p:nvPicPr>
        <p:blipFill>
          <a:blip r:embed="rId2"/>
          <a:stretch>
            <a:fillRect/>
          </a:stretch>
        </p:blipFill>
        <p:spPr>
          <a:xfrm>
            <a:off x="523698" y="-4322"/>
            <a:ext cx="1885951" cy="1414463"/>
          </a:xfrm>
          <a:prstGeom prst="rect">
            <a:avLst/>
          </a:prstGeom>
        </p:spPr>
      </p:pic>
      <p:pic>
        <p:nvPicPr>
          <p:cNvPr id="6" name="Picture 4" descr="A picture containing text, clapperboard&#10;&#10;Description automatically generated">
            <a:extLst>
              <a:ext uri="{FF2B5EF4-FFF2-40B4-BE49-F238E27FC236}">
                <a16:creationId xmlns:a16="http://schemas.microsoft.com/office/drawing/2014/main" xmlns="" id="{B3BC0DC8-F2E3-412C-8522-D3F77F357121}"/>
              </a:ext>
            </a:extLst>
          </p:cNvPr>
          <p:cNvPicPr>
            <a:picLocks noChangeAspect="1"/>
          </p:cNvPicPr>
          <p:nvPr/>
        </p:nvPicPr>
        <p:blipFill>
          <a:blip r:embed="rId2"/>
          <a:stretch>
            <a:fillRect/>
          </a:stretch>
        </p:blipFill>
        <p:spPr>
          <a:xfrm>
            <a:off x="9820275" y="-1235"/>
            <a:ext cx="1885951" cy="1414463"/>
          </a:xfrm>
          <a:prstGeom prst="rect">
            <a:avLst/>
          </a:prstGeom>
        </p:spPr>
      </p:pic>
      <p:pic>
        <p:nvPicPr>
          <p:cNvPr id="5" name="Picture 5">
            <a:extLst>
              <a:ext uri="{FF2B5EF4-FFF2-40B4-BE49-F238E27FC236}">
                <a16:creationId xmlns:a16="http://schemas.microsoft.com/office/drawing/2014/main" xmlns="" id="{44FC3DCE-821F-4664-8914-FA4640DFBAD5}"/>
              </a:ext>
            </a:extLst>
          </p:cNvPr>
          <p:cNvPicPr>
            <a:picLocks noChangeAspect="1"/>
          </p:cNvPicPr>
          <p:nvPr/>
        </p:nvPicPr>
        <p:blipFill>
          <a:blip r:embed="rId3"/>
          <a:stretch>
            <a:fillRect/>
          </a:stretch>
        </p:blipFill>
        <p:spPr>
          <a:xfrm>
            <a:off x="4724400" y="6302987"/>
            <a:ext cx="2743200" cy="292608"/>
          </a:xfrm>
          <a:prstGeom prst="rect">
            <a:avLst/>
          </a:prstGeom>
        </p:spPr>
      </p:pic>
    </p:spTree>
    <p:extLst>
      <p:ext uri="{BB962C8B-B14F-4D97-AF65-F5344CB8AC3E}">
        <p14:creationId xmlns:p14="http://schemas.microsoft.com/office/powerpoint/2010/main" val="284038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40258DC-CA5D-429A-A2F6-B82084D85995}"/>
              </a:ext>
            </a:extLst>
          </p:cNvPr>
          <p:cNvSpPr>
            <a:spLocks noGrp="1"/>
          </p:cNvSpPr>
          <p:nvPr>
            <p:ph idx="1"/>
          </p:nvPr>
        </p:nvSpPr>
        <p:spPr/>
        <p:txBody>
          <a:bodyPr vert="horz" lIns="91440" tIns="45720" rIns="91440" bIns="45720" rtlCol="0" anchor="t">
            <a:normAutofit fontScale="77500" lnSpcReduction="20000"/>
          </a:bodyPr>
          <a:lstStyle/>
          <a:p>
            <a:pPr marL="0" indent="0">
              <a:lnSpc>
                <a:spcPct val="170000"/>
              </a:lnSpc>
              <a:buNone/>
            </a:pPr>
            <a:r>
              <a:rPr lang="en-GB">
                <a:ea typeface="+mn-lt"/>
                <a:cs typeface="+mn-lt"/>
              </a:rPr>
              <a:t>The quality assurance process includes:</a:t>
            </a:r>
            <a:endParaRPr lang="en-US">
              <a:ea typeface="+mn-lt"/>
              <a:cs typeface="+mn-lt"/>
            </a:endParaRPr>
          </a:p>
          <a:p>
            <a:pPr>
              <a:lnSpc>
                <a:spcPct val="170000"/>
              </a:lnSpc>
            </a:pPr>
            <a:r>
              <a:rPr lang="en-GB">
                <a:ea typeface="+mn-lt"/>
                <a:cs typeface="+mn-lt"/>
              </a:rPr>
              <a:t>All staff engaging with question papers and marking schemes.</a:t>
            </a:r>
            <a:endParaRPr lang="en-US">
              <a:ea typeface="+mn-lt"/>
              <a:cs typeface="+mn-lt"/>
            </a:endParaRPr>
          </a:p>
          <a:p>
            <a:pPr>
              <a:lnSpc>
                <a:spcPct val="170000"/>
              </a:lnSpc>
            </a:pPr>
            <a:r>
              <a:rPr lang="en-GB">
                <a:ea typeface="+mn-lt"/>
                <a:cs typeface="+mn-lt"/>
              </a:rPr>
              <a:t>All staff reading, discussing and working through all SQA documentation.</a:t>
            </a:r>
            <a:endParaRPr lang="en-US">
              <a:ea typeface="+mn-lt"/>
              <a:cs typeface="+mn-lt"/>
            </a:endParaRPr>
          </a:p>
          <a:p>
            <a:pPr>
              <a:lnSpc>
                <a:spcPct val="170000"/>
              </a:lnSpc>
            </a:pPr>
            <a:r>
              <a:rPr lang="en-GB">
                <a:ea typeface="+mn-lt"/>
                <a:cs typeface="+mn-lt"/>
              </a:rPr>
              <a:t>All staff blind marking and moderating pupils' work within departments and across our allocated 'quad' schools in the North West.</a:t>
            </a:r>
            <a:endParaRPr lang="en-US">
              <a:ea typeface="+mn-lt"/>
              <a:cs typeface="+mn-lt"/>
            </a:endParaRPr>
          </a:p>
          <a:p>
            <a:pPr>
              <a:lnSpc>
                <a:spcPct val="170000"/>
              </a:lnSpc>
            </a:pPr>
            <a:r>
              <a:rPr lang="en-GB">
                <a:ea typeface="+mn-lt"/>
                <a:cs typeface="+mn-lt"/>
              </a:rPr>
              <a:t>PTs/FHs from Hillhead will participate in city-wide moderation.</a:t>
            </a:r>
            <a:endParaRPr lang="en-US">
              <a:ea typeface="+mn-lt"/>
              <a:cs typeface="+mn-lt"/>
            </a:endParaRPr>
          </a:p>
          <a:p>
            <a:pPr>
              <a:lnSpc>
                <a:spcPct val="170000"/>
              </a:lnSpc>
            </a:pPr>
            <a:r>
              <a:rPr lang="en-GB">
                <a:ea typeface="+mn-lt"/>
                <a:cs typeface="+mn-lt"/>
              </a:rPr>
              <a:t>Samples of marking will be selected by SQA for national quality assurance.</a:t>
            </a:r>
            <a:endParaRPr lang="en-GB"/>
          </a:p>
        </p:txBody>
      </p:sp>
      <p:sp>
        <p:nvSpPr>
          <p:cNvPr id="5" name="Title 1">
            <a:extLst>
              <a:ext uri="{FF2B5EF4-FFF2-40B4-BE49-F238E27FC236}">
                <a16:creationId xmlns:a16="http://schemas.microsoft.com/office/drawing/2014/main" xmlns="" id="{7D95B7E2-D3F5-4772-98A1-92236916181A}"/>
              </a:ext>
            </a:extLst>
          </p:cNvPr>
          <p:cNvSpPr txBox="1">
            <a:spLocks/>
          </p:cNvSpPr>
          <p:nvPr/>
        </p:nvSpPr>
        <p:spPr>
          <a:xfrm>
            <a:off x="838200" y="1529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cs typeface="Calibri Light"/>
              </a:rPr>
              <a:t>Behind the Scenes...</a:t>
            </a:r>
          </a:p>
        </p:txBody>
      </p:sp>
      <p:pic>
        <p:nvPicPr>
          <p:cNvPr id="7" name="Picture 4" descr="A picture containing text, clapperboard&#10;&#10;Description automatically generated">
            <a:extLst>
              <a:ext uri="{FF2B5EF4-FFF2-40B4-BE49-F238E27FC236}">
                <a16:creationId xmlns:a16="http://schemas.microsoft.com/office/drawing/2014/main" xmlns="" id="{786F4ED5-3ED5-4F52-BAEE-39D394ECA86A}"/>
              </a:ext>
            </a:extLst>
          </p:cNvPr>
          <p:cNvPicPr>
            <a:picLocks noChangeAspect="1"/>
          </p:cNvPicPr>
          <p:nvPr/>
        </p:nvPicPr>
        <p:blipFill>
          <a:blip r:embed="rId2"/>
          <a:stretch>
            <a:fillRect/>
          </a:stretch>
        </p:blipFill>
        <p:spPr>
          <a:xfrm>
            <a:off x="523698" y="-4322"/>
            <a:ext cx="1885951" cy="1414463"/>
          </a:xfrm>
          <a:prstGeom prst="rect">
            <a:avLst/>
          </a:prstGeom>
        </p:spPr>
      </p:pic>
      <p:pic>
        <p:nvPicPr>
          <p:cNvPr id="9" name="Picture 4" descr="A picture containing text, clapperboard&#10;&#10;Description automatically generated">
            <a:extLst>
              <a:ext uri="{FF2B5EF4-FFF2-40B4-BE49-F238E27FC236}">
                <a16:creationId xmlns:a16="http://schemas.microsoft.com/office/drawing/2014/main" xmlns="" id="{AF2112B9-4071-40FA-B962-B1ADF1800F68}"/>
              </a:ext>
            </a:extLst>
          </p:cNvPr>
          <p:cNvPicPr>
            <a:picLocks noChangeAspect="1"/>
          </p:cNvPicPr>
          <p:nvPr/>
        </p:nvPicPr>
        <p:blipFill>
          <a:blip r:embed="rId2"/>
          <a:stretch>
            <a:fillRect/>
          </a:stretch>
        </p:blipFill>
        <p:spPr>
          <a:xfrm>
            <a:off x="10007004" y="47437"/>
            <a:ext cx="1885951" cy="1414463"/>
          </a:xfrm>
          <a:prstGeom prst="rect">
            <a:avLst/>
          </a:prstGeom>
        </p:spPr>
      </p:pic>
      <p:pic>
        <p:nvPicPr>
          <p:cNvPr id="11" name="Picture 5">
            <a:extLst>
              <a:ext uri="{FF2B5EF4-FFF2-40B4-BE49-F238E27FC236}">
                <a16:creationId xmlns:a16="http://schemas.microsoft.com/office/drawing/2014/main" xmlns="" id="{FA436A73-3F94-474D-8854-14E04DD6F35B}"/>
              </a:ext>
            </a:extLst>
          </p:cNvPr>
          <p:cNvPicPr>
            <a:picLocks noChangeAspect="1"/>
          </p:cNvPicPr>
          <p:nvPr/>
        </p:nvPicPr>
        <p:blipFill>
          <a:blip r:embed="rId3"/>
          <a:stretch>
            <a:fillRect/>
          </a:stretch>
        </p:blipFill>
        <p:spPr>
          <a:xfrm>
            <a:off x="4724400" y="6302987"/>
            <a:ext cx="2743200" cy="292608"/>
          </a:xfrm>
          <a:prstGeom prst="rect">
            <a:avLst/>
          </a:prstGeom>
        </p:spPr>
      </p:pic>
    </p:spTree>
    <p:extLst>
      <p:ext uri="{BB962C8B-B14F-4D97-AF65-F5344CB8AC3E}">
        <p14:creationId xmlns:p14="http://schemas.microsoft.com/office/powerpoint/2010/main" val="175313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178C0-E23B-4987-9671-D1DA956C28E0}"/>
              </a:ext>
            </a:extLst>
          </p:cNvPr>
          <p:cNvSpPr>
            <a:spLocks noGrp="1"/>
          </p:cNvSpPr>
          <p:nvPr>
            <p:ph type="title"/>
          </p:nvPr>
        </p:nvSpPr>
        <p:spPr/>
        <p:txBody>
          <a:bodyPr/>
          <a:lstStyle/>
          <a:p>
            <a:pPr algn="ctr"/>
            <a:r>
              <a:rPr lang="en-GB" b="1">
                <a:cs typeface="Calibri Light"/>
              </a:rPr>
              <a:t>Focus on Learning and Teaching</a:t>
            </a:r>
            <a:r>
              <a:rPr lang="en-GB">
                <a:cs typeface="Calibri Light"/>
              </a:rPr>
              <a:t/>
            </a:r>
            <a:br>
              <a:rPr lang="en-GB">
                <a:cs typeface="Calibri Light"/>
              </a:rPr>
            </a:br>
            <a:r>
              <a:rPr lang="en-GB">
                <a:cs typeface="Calibri Light"/>
              </a:rPr>
              <a:t>Up to APRIL 2021 </a:t>
            </a:r>
          </a:p>
        </p:txBody>
      </p:sp>
      <p:pic>
        <p:nvPicPr>
          <p:cNvPr id="4" name="Picture 5" descr="Diagram&#10;&#10;Description automatically generated">
            <a:extLst>
              <a:ext uri="{FF2B5EF4-FFF2-40B4-BE49-F238E27FC236}">
                <a16:creationId xmlns:a16="http://schemas.microsoft.com/office/drawing/2014/main" xmlns="" id="{B37155EA-9AB9-4755-85E2-7E592A8A1714}"/>
              </a:ext>
            </a:extLst>
          </p:cNvPr>
          <p:cNvPicPr>
            <a:picLocks noGrp="1" noChangeAspect="1"/>
          </p:cNvPicPr>
          <p:nvPr>
            <p:ph idx="1"/>
          </p:nvPr>
        </p:nvPicPr>
        <p:blipFill>
          <a:blip r:embed="rId2"/>
          <a:stretch>
            <a:fillRect/>
          </a:stretch>
        </p:blipFill>
        <p:spPr>
          <a:xfrm>
            <a:off x="1030432" y="660183"/>
            <a:ext cx="876300" cy="752475"/>
          </a:xfrm>
        </p:spPr>
      </p:pic>
      <p:pic>
        <p:nvPicPr>
          <p:cNvPr id="5" name="Picture 5">
            <a:extLst>
              <a:ext uri="{FF2B5EF4-FFF2-40B4-BE49-F238E27FC236}">
                <a16:creationId xmlns:a16="http://schemas.microsoft.com/office/drawing/2014/main" xmlns="" id="{E670DA8E-C50F-41AF-B8F9-D9BC3EDF4AB0}"/>
              </a:ext>
            </a:extLst>
          </p:cNvPr>
          <p:cNvPicPr>
            <a:picLocks noChangeAspect="1"/>
          </p:cNvPicPr>
          <p:nvPr/>
        </p:nvPicPr>
        <p:blipFill>
          <a:blip r:embed="rId3"/>
          <a:stretch>
            <a:fillRect/>
          </a:stretch>
        </p:blipFill>
        <p:spPr>
          <a:xfrm>
            <a:off x="4724400" y="6302987"/>
            <a:ext cx="2743200" cy="292608"/>
          </a:xfrm>
          <a:prstGeom prst="rect">
            <a:avLst/>
          </a:prstGeom>
        </p:spPr>
      </p:pic>
      <p:pic>
        <p:nvPicPr>
          <p:cNvPr id="7" name="Picture 5" descr="Diagram&#10;&#10;Description automatically generated">
            <a:extLst>
              <a:ext uri="{FF2B5EF4-FFF2-40B4-BE49-F238E27FC236}">
                <a16:creationId xmlns:a16="http://schemas.microsoft.com/office/drawing/2014/main" xmlns="" id="{CD6BC11B-776C-436B-8559-68BAE9C6D0CB}"/>
              </a:ext>
            </a:extLst>
          </p:cNvPr>
          <p:cNvPicPr>
            <a:picLocks noChangeAspect="1"/>
          </p:cNvPicPr>
          <p:nvPr/>
        </p:nvPicPr>
        <p:blipFill>
          <a:blip r:embed="rId2"/>
          <a:stretch>
            <a:fillRect/>
          </a:stretch>
        </p:blipFill>
        <p:spPr>
          <a:xfrm>
            <a:off x="10479232" y="660183"/>
            <a:ext cx="876300" cy="752475"/>
          </a:xfrm>
          <a:prstGeom prst="rect">
            <a:avLst/>
          </a:prstGeom>
        </p:spPr>
      </p:pic>
      <p:sp>
        <p:nvSpPr>
          <p:cNvPr id="8" name="TextBox 7">
            <a:extLst>
              <a:ext uri="{FF2B5EF4-FFF2-40B4-BE49-F238E27FC236}">
                <a16:creationId xmlns:a16="http://schemas.microsoft.com/office/drawing/2014/main" xmlns="" id="{0760796C-B89C-4D60-AFAE-C819B9783D2B}"/>
              </a:ext>
            </a:extLst>
          </p:cNvPr>
          <p:cNvSpPr txBox="1"/>
          <p:nvPr/>
        </p:nvSpPr>
        <p:spPr>
          <a:xfrm>
            <a:off x="952283" y="1881404"/>
            <a:ext cx="105156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800">
                <a:cs typeface="Calibri"/>
              </a:rPr>
              <a:t>Focus on Learning and Teaching throughout remote learning period.</a:t>
            </a:r>
          </a:p>
          <a:p>
            <a:pPr marL="285750" indent="-285750">
              <a:buFont typeface="Arial"/>
              <a:buChar char="•"/>
            </a:pPr>
            <a:endParaRPr lang="en-GB" sz="2800">
              <a:cs typeface="Calibri"/>
            </a:endParaRPr>
          </a:p>
          <a:p>
            <a:pPr marL="285750" indent="-285750">
              <a:buFont typeface="Arial"/>
              <a:buChar char="•"/>
            </a:pPr>
            <a:r>
              <a:rPr lang="en-GB" sz="2800">
                <a:cs typeface="Calibri"/>
              </a:rPr>
              <a:t>In school sessions for essential practical subject work.</a:t>
            </a:r>
          </a:p>
          <a:p>
            <a:pPr marL="285750" indent="-285750">
              <a:buFont typeface="Arial"/>
              <a:buChar char="•"/>
            </a:pPr>
            <a:endParaRPr lang="en-GB" sz="2800">
              <a:cs typeface="Calibri"/>
            </a:endParaRPr>
          </a:p>
          <a:p>
            <a:pPr marL="285750" indent="-285750">
              <a:buFont typeface="Arial"/>
              <a:buChar char="•"/>
            </a:pPr>
            <a:r>
              <a:rPr lang="en-GB" sz="2800">
                <a:cs typeface="Calibri"/>
              </a:rPr>
              <a:t>Phased return – pupils accessing all of their SQA qualification subjects in some format.</a:t>
            </a:r>
          </a:p>
          <a:p>
            <a:pPr marL="285750" indent="-285750">
              <a:buFont typeface="Arial"/>
              <a:buChar char="•"/>
            </a:pPr>
            <a:endParaRPr lang="en-GB" sz="2800">
              <a:cs typeface="Calibri"/>
            </a:endParaRPr>
          </a:p>
          <a:p>
            <a:pPr marL="285750" indent="-285750">
              <a:buFont typeface="Arial"/>
              <a:buChar char="•"/>
            </a:pPr>
            <a:r>
              <a:rPr lang="en-GB" sz="2800">
                <a:ea typeface="+mn-lt"/>
                <a:cs typeface="+mn-lt"/>
              </a:rPr>
              <a:t>Class teachers continue to focus on learning and teaching up to the Easter Holidays.</a:t>
            </a:r>
            <a:endParaRPr lang="en-GB" sz="2800">
              <a:cs typeface="Calibri"/>
            </a:endParaRPr>
          </a:p>
          <a:p>
            <a:pPr marL="285750" indent="-285750">
              <a:buFont typeface="Arial"/>
              <a:buChar char="•"/>
            </a:pPr>
            <a:endParaRPr lang="en-GB">
              <a:cs typeface="Calibri"/>
            </a:endParaRPr>
          </a:p>
          <a:p>
            <a:pPr marL="285750" indent="-285750">
              <a:buFont typeface="Arial"/>
              <a:buChar char="•"/>
            </a:pPr>
            <a:endParaRPr lang="en-GB">
              <a:cs typeface="Calibri"/>
            </a:endParaRPr>
          </a:p>
        </p:txBody>
      </p:sp>
    </p:spTree>
    <p:extLst>
      <p:ext uri="{BB962C8B-B14F-4D97-AF65-F5344CB8AC3E}">
        <p14:creationId xmlns:p14="http://schemas.microsoft.com/office/powerpoint/2010/main" val="1816357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AD6388D53B414D9CB383AE8186638D" ma:contentTypeVersion="11" ma:contentTypeDescription="Create a new document." ma:contentTypeScope="" ma:versionID="8734a00442e6abbf87292a7f8ba3493f">
  <xsd:schema xmlns:xsd="http://www.w3.org/2001/XMLSchema" xmlns:xs="http://www.w3.org/2001/XMLSchema" xmlns:p="http://schemas.microsoft.com/office/2006/metadata/properties" xmlns:ns2="e285acd2-12f4-437f-8aa7-a22962408a21" xmlns:ns3="74e9b876-7e30-4a1d-ac4b-529a0b5e9dd0" targetNamespace="http://schemas.microsoft.com/office/2006/metadata/properties" ma:root="true" ma:fieldsID="fd54e992ab691b40e775ff3d976f68cc" ns2:_="" ns3:_="">
    <xsd:import namespace="e285acd2-12f4-437f-8aa7-a22962408a21"/>
    <xsd:import namespace="74e9b876-7e30-4a1d-ac4b-529a0b5e9d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5acd2-12f4-437f-8aa7-a22962408a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e9b876-7e30-4a1d-ac4b-529a0b5e9dd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903EBB-29A4-43C2-ADBE-088CB2853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85acd2-12f4-437f-8aa7-a22962408a21"/>
    <ds:schemaRef ds:uri="74e9b876-7e30-4a1d-ac4b-529a0b5e9d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025A7F-C7A8-4886-B442-467120DB3FB2}">
  <ds:schemaRef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terms/"/>
    <ds:schemaRef ds:uri="http://purl.org/dc/dcmitype/"/>
    <ds:schemaRef ds:uri="74e9b876-7e30-4a1d-ac4b-529a0b5e9dd0"/>
    <ds:schemaRef ds:uri="e285acd2-12f4-437f-8aa7-a22962408a21"/>
    <ds:schemaRef ds:uri="http://purl.org/dc/elements/1.1/"/>
  </ds:schemaRefs>
</ds:datastoreItem>
</file>

<file path=customXml/itemProps3.xml><?xml version="1.0" encoding="utf-8"?>
<ds:datastoreItem xmlns:ds="http://schemas.openxmlformats.org/officeDocument/2006/customXml" ds:itemID="{6F25BB8A-1361-472E-AC8A-7E6F487D00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692</Words>
  <Application>Microsoft Office PowerPoint</Application>
  <PresentationFormat>Custom</PresentationFormat>
  <Paragraphs>114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S5 and S6 </vt:lpstr>
      <vt:lpstr>Agenda </vt:lpstr>
      <vt:lpstr>Where are we now? </vt:lpstr>
      <vt:lpstr>Where are we now? Positive position!</vt:lpstr>
      <vt:lpstr>SQA Alternative Certification Model </vt:lpstr>
      <vt:lpstr>Hillhead High School ACM</vt:lpstr>
      <vt:lpstr>Behind the Scenes...</vt:lpstr>
      <vt:lpstr>PowerPoint Presentation</vt:lpstr>
      <vt:lpstr>Focus on Learning and Teaching Up to APRIL 2021 </vt:lpstr>
      <vt:lpstr>Focus on Consolidation of Learning  Practical Evidence Opportunities  APRIL 2021</vt:lpstr>
      <vt:lpstr>Evidence Opportunities  MAY 2021</vt:lpstr>
      <vt:lpstr>Evidence Opportunities  MAY 2021</vt:lpstr>
      <vt:lpstr>Provisional Results Finalised JUNE 2021</vt:lpstr>
      <vt:lpstr>POST RESULTS  AUGUST 2021</vt:lpstr>
      <vt:lpstr>Sign up to MySQA</vt:lpstr>
      <vt:lpstr>SQA Learner Booklet </vt:lpstr>
      <vt:lpstr>UCAS Applications </vt:lpstr>
      <vt:lpstr>PowerPoint Presentation</vt:lpstr>
      <vt:lpstr>Expectations </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S5 and S6</dc:title>
  <dc:creator>Miss Black</dc:creator>
  <cp:lastModifiedBy>KMcAlaney</cp:lastModifiedBy>
  <cp:revision>8</cp:revision>
  <dcterms:created xsi:type="dcterms:W3CDTF">2021-03-02T09:16:37Z</dcterms:created>
  <dcterms:modified xsi:type="dcterms:W3CDTF">2021-03-18T10:29:48Z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0x010100C8AD6388D53B414D9CB383AE8186638D</vt:lpwstr>
  </property>
</Properties>
</file>