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92" r:id="rId5"/>
    <p:sldId id="314" r:id="rId6"/>
    <p:sldId id="293" r:id="rId7"/>
    <p:sldId id="286" r:id="rId8"/>
    <p:sldId id="290" r:id="rId9"/>
    <p:sldId id="257" r:id="rId10"/>
    <p:sldId id="331" r:id="rId11"/>
    <p:sldId id="298" r:id="rId12"/>
    <p:sldId id="339" r:id="rId13"/>
    <p:sldId id="347" r:id="rId14"/>
    <p:sldId id="340" r:id="rId15"/>
    <p:sldId id="346" r:id="rId16"/>
    <p:sldId id="344" r:id="rId17"/>
    <p:sldId id="341" r:id="rId18"/>
    <p:sldId id="345" r:id="rId19"/>
    <p:sldId id="299" r:id="rId20"/>
    <p:sldId id="342" r:id="rId21"/>
    <p:sldId id="258" r:id="rId22"/>
    <p:sldId id="259" r:id="rId23"/>
    <p:sldId id="300" r:id="rId24"/>
    <p:sldId id="332" r:id="rId25"/>
    <p:sldId id="301" r:id="rId26"/>
    <p:sldId id="333" r:id="rId27"/>
    <p:sldId id="334" r:id="rId28"/>
    <p:sldId id="335" r:id="rId29"/>
    <p:sldId id="336" r:id="rId30"/>
    <p:sldId id="337" r:id="rId31"/>
    <p:sldId id="33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s Cuthbertson" initials="MC" lastIdx="1" clrIdx="0">
    <p:extLst>
      <p:ext uri="{19B8F6BF-5375-455C-9EA6-DF929625EA0E}">
        <p15:presenceInfo xmlns:p15="http://schemas.microsoft.com/office/powerpoint/2012/main" userId="Miss Cuthbert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Campbell" userId="c4646867-3b20-4e7d-b261-ee637f61e074" providerId="ADAL" clId="{4FC176C5-8FD9-4EF8-9489-CB3A6DE6499D}"/>
    <pc:docChg chg="addSld delSld modSld sldOrd">
      <pc:chgData name="Harriet Campbell" userId="c4646867-3b20-4e7d-b261-ee637f61e074" providerId="ADAL" clId="{4FC176C5-8FD9-4EF8-9489-CB3A6DE6499D}" dt="2021-03-02T17:08:01.732" v="52"/>
      <pc:docMkLst>
        <pc:docMk/>
      </pc:docMkLst>
      <pc:sldChg chg="modTransition">
        <pc:chgData name="Harriet Campbell" userId="c4646867-3b20-4e7d-b261-ee637f61e074" providerId="ADAL" clId="{4FC176C5-8FD9-4EF8-9489-CB3A6DE6499D}" dt="2021-03-02T14:03:20.613" v="44"/>
        <pc:sldMkLst>
          <pc:docMk/>
          <pc:sldMk cId="3396163249" sldId="314"/>
        </pc:sldMkLst>
      </pc:sldChg>
      <pc:sldChg chg="addSp modSp modAnim">
        <pc:chgData name="Harriet Campbell" userId="c4646867-3b20-4e7d-b261-ee637f61e074" providerId="ADAL" clId="{4FC176C5-8FD9-4EF8-9489-CB3A6DE6499D}" dt="2021-03-02T13:56:32.068" v="39"/>
        <pc:sldMkLst>
          <pc:docMk/>
          <pc:sldMk cId="4146565857" sldId="332"/>
        </pc:sldMkLst>
        <pc:spChg chg="add mod">
          <ac:chgData name="Harriet Campbell" userId="c4646867-3b20-4e7d-b261-ee637f61e074" providerId="ADAL" clId="{4FC176C5-8FD9-4EF8-9489-CB3A6DE6499D}" dt="2021-03-02T13:55:43.702" v="38" actId="1076"/>
          <ac:spMkLst>
            <pc:docMk/>
            <pc:sldMk cId="4146565857" sldId="332"/>
            <ac:spMk id="5" creationId="{048214EC-337C-4785-AFDE-A6170662065F}"/>
          </ac:spMkLst>
        </pc:spChg>
        <pc:spChg chg="mod">
          <ac:chgData name="Harriet Campbell" userId="c4646867-3b20-4e7d-b261-ee637f61e074" providerId="ADAL" clId="{4FC176C5-8FD9-4EF8-9489-CB3A6DE6499D}" dt="2021-03-02T13:55:35.465" v="37" actId="20577"/>
          <ac:spMkLst>
            <pc:docMk/>
            <pc:sldMk cId="4146565857" sldId="332"/>
            <ac:spMk id="13" creationId="{9DA845B2-F793-48E3-8070-954C245D3BBE}"/>
          </ac:spMkLst>
        </pc:spChg>
      </pc:sldChg>
      <pc:sldChg chg="modSp">
        <pc:chgData name="Harriet Campbell" userId="c4646867-3b20-4e7d-b261-ee637f61e074" providerId="ADAL" clId="{4FC176C5-8FD9-4EF8-9489-CB3A6DE6499D}" dt="2021-03-02T15:49:37.936" v="51" actId="113"/>
        <pc:sldMkLst>
          <pc:docMk/>
          <pc:sldMk cId="3836578123" sldId="335"/>
        </pc:sldMkLst>
        <pc:spChg chg="mod">
          <ac:chgData name="Harriet Campbell" userId="c4646867-3b20-4e7d-b261-ee637f61e074" providerId="ADAL" clId="{4FC176C5-8FD9-4EF8-9489-CB3A6DE6499D}" dt="2021-03-02T15:49:37.936" v="51" actId="113"/>
          <ac:spMkLst>
            <pc:docMk/>
            <pc:sldMk cId="3836578123" sldId="335"/>
            <ac:spMk id="9" creationId="{7B0B173A-BAB3-4402-BC89-6B93B4BFF355}"/>
          </ac:spMkLst>
        </pc:spChg>
      </pc:sldChg>
      <pc:sldChg chg="ord">
        <pc:chgData name="Harriet Campbell" userId="c4646867-3b20-4e7d-b261-ee637f61e074" providerId="ADAL" clId="{4FC176C5-8FD9-4EF8-9489-CB3A6DE6499D}" dt="2021-03-02T17:08:01.732" v="52"/>
        <pc:sldMkLst>
          <pc:docMk/>
          <pc:sldMk cId="1689849758" sldId="344"/>
        </pc:sldMkLst>
      </pc:sldChg>
      <pc:sldChg chg="addSp delSp modSp add del">
        <pc:chgData name="Harriet Campbell" userId="c4646867-3b20-4e7d-b261-ee637f61e074" providerId="ADAL" clId="{4FC176C5-8FD9-4EF8-9489-CB3A6DE6499D}" dt="2021-03-02T14:08:26.627" v="48" actId="2696"/>
        <pc:sldMkLst>
          <pc:docMk/>
          <pc:sldMk cId="3631549118" sldId="348"/>
        </pc:sldMkLst>
        <pc:spChg chg="del mod">
          <ac:chgData name="Harriet Campbell" userId="c4646867-3b20-4e7d-b261-ee637f61e074" providerId="ADAL" clId="{4FC176C5-8FD9-4EF8-9489-CB3A6DE6499D}" dt="2021-03-02T14:07:43.293" v="45"/>
          <ac:spMkLst>
            <pc:docMk/>
            <pc:sldMk cId="3631549118" sldId="348"/>
            <ac:spMk id="2" creationId="{A63E3C33-CD32-A646-8745-1D74D0626BCF}"/>
          </ac:spMkLst>
        </pc:spChg>
        <pc:spChg chg="mod">
          <ac:chgData name="Harriet Campbell" userId="c4646867-3b20-4e7d-b261-ee637f61e074" providerId="ADAL" clId="{4FC176C5-8FD9-4EF8-9489-CB3A6DE6499D}" dt="2021-03-02T14:08:04.717" v="47" actId="2711"/>
          <ac:spMkLst>
            <pc:docMk/>
            <pc:sldMk cId="3631549118" sldId="348"/>
            <ac:spMk id="3" creationId="{D834B30B-A00C-D540-AEF4-A255D4B07F48}"/>
          </ac:spMkLst>
        </pc:spChg>
        <pc:spChg chg="add mod">
          <ac:chgData name="Harriet Campbell" userId="c4646867-3b20-4e7d-b261-ee637f61e074" providerId="ADAL" clId="{4FC176C5-8FD9-4EF8-9489-CB3A6DE6499D}" dt="2021-03-02T14:07:53.042" v="46" actId="2711"/>
          <ac:spMkLst>
            <pc:docMk/>
            <pc:sldMk cId="3631549118" sldId="348"/>
            <ac:spMk id="4" creationId="{C27D2138-BF15-4D3D-983B-5689D3E50E94}"/>
          </ac:spMkLst>
        </pc:spChg>
      </pc:sldChg>
      <pc:sldChg chg="add del">
        <pc:chgData name="Harriet Campbell" userId="c4646867-3b20-4e7d-b261-ee637f61e074" providerId="ADAL" clId="{4FC176C5-8FD9-4EF8-9489-CB3A6DE6499D}" dt="2021-03-02T13:57:11.877" v="41"/>
        <pc:sldMkLst>
          <pc:docMk/>
          <pc:sldMk cId="2520689627"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162DC-F338-4806-8FAC-2F7F756290A4}" type="datetimeFigureOut">
              <a:rPr lang="en-GB" smtClean="0"/>
              <a:t>02/03/2021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239B0-810E-4901-92B2-CFE1F1E52086}" type="slidenum">
              <a:rPr lang="en-GB" smtClean="0"/>
              <a:t>‹#›</a:t>
            </a:fld>
            <a:endParaRPr lang="en-GB"/>
          </a:p>
        </p:txBody>
      </p:sp>
    </p:spTree>
    <p:extLst>
      <p:ext uri="{BB962C8B-B14F-4D97-AF65-F5344CB8AC3E}">
        <p14:creationId xmlns:p14="http://schemas.microsoft.com/office/powerpoint/2010/main" val="41842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6F96-8A9D-4876-A667-C89A0E14B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3FDFC6-8712-47A7-9F75-5153C9F2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F960C0-1600-4B6F-95E7-11E67A7B805A}"/>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5" name="Footer Placeholder 4">
            <a:extLst>
              <a:ext uri="{FF2B5EF4-FFF2-40B4-BE49-F238E27FC236}">
                <a16:creationId xmlns:a16="http://schemas.microsoft.com/office/drawing/2014/main" id="{349DB376-4322-4E44-AB14-55832E31E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06E373-B7E1-484A-B5A7-C599BD2D6451}"/>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381006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5321-AF8E-48E5-8EE2-202734E8BD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0B29E5-7DF2-43CC-8577-4C7E7AE55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DB3EA-64E2-46AB-965A-8B5165DE1EDF}"/>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5" name="Footer Placeholder 4">
            <a:extLst>
              <a:ext uri="{FF2B5EF4-FFF2-40B4-BE49-F238E27FC236}">
                <a16:creationId xmlns:a16="http://schemas.microsoft.com/office/drawing/2014/main" id="{27E8F747-411C-4AD5-B01B-A380B40E2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90F75-A739-4DFB-9355-6C5A8F416E88}"/>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111190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84B05-63B5-442A-AC7C-E30841B034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776EF8-A4B7-4E71-B486-CA5A7A516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19003-0D38-40C7-9706-5256D4E88B7A}"/>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5" name="Footer Placeholder 4">
            <a:extLst>
              <a:ext uri="{FF2B5EF4-FFF2-40B4-BE49-F238E27FC236}">
                <a16:creationId xmlns:a16="http://schemas.microsoft.com/office/drawing/2014/main" id="{6893A504-5CD4-4870-BD33-9CC16EF2E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A71D88-8135-4BBD-A598-B4D9E54E155A}"/>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84779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3C21-1BDA-4408-9A63-18B1CD4885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4C39FA-FF7D-487D-A71D-AFE651621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9400B-CA01-4092-B560-22AD1A9ADEF5}"/>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5" name="Footer Placeholder 4">
            <a:extLst>
              <a:ext uri="{FF2B5EF4-FFF2-40B4-BE49-F238E27FC236}">
                <a16:creationId xmlns:a16="http://schemas.microsoft.com/office/drawing/2014/main" id="{5F8E8D94-3360-4806-A964-13B6FC739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D5348-EE0D-49B4-AFC7-B48FE1FD9241}"/>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68502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7543-3005-4B0F-A5E3-EA6F88134C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14BC02-E269-4066-8833-09D60F2D1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3D558-C46C-4670-924A-4A7D834B9C09}"/>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5" name="Footer Placeholder 4">
            <a:extLst>
              <a:ext uri="{FF2B5EF4-FFF2-40B4-BE49-F238E27FC236}">
                <a16:creationId xmlns:a16="http://schemas.microsoft.com/office/drawing/2014/main" id="{21314320-7DD4-4D32-AB7C-B5D690343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54C80D-A27E-4092-8B29-ECBE300ABD93}"/>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41286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7B46-69C8-4CE3-B87E-D4AB1CC475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25E541-4C38-4C91-918C-7738C93F12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42C49B-9566-4741-AE03-78F6C30360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F86FCC-3E8C-4A73-A1D9-A715FD6B4643}"/>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6" name="Footer Placeholder 5">
            <a:extLst>
              <a:ext uri="{FF2B5EF4-FFF2-40B4-BE49-F238E27FC236}">
                <a16:creationId xmlns:a16="http://schemas.microsoft.com/office/drawing/2014/main" id="{4E6030FC-93F6-42FC-A1F5-2B5A6AD671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5076E9-9147-4E12-A1BE-A9D98B16333E}"/>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5030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F2B0-822D-44CE-8F15-E5E9D24BB6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390416-47C2-4B3F-9058-DB251202A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9A6EF-FEAA-4A4D-9506-7D44F4ADE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3DB1F2-7921-4D8F-98BE-0B88C5CB9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0F6563-F5AC-4563-A28A-C24DB5899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A2DFB0-8CE6-4C72-9512-9EB9AFE71112}"/>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8" name="Footer Placeholder 7">
            <a:extLst>
              <a:ext uri="{FF2B5EF4-FFF2-40B4-BE49-F238E27FC236}">
                <a16:creationId xmlns:a16="http://schemas.microsoft.com/office/drawing/2014/main" id="{26C2A64A-5366-4839-8E12-19CDAE4622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E5FE81-0776-419E-969E-06A41185B422}"/>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1178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9672-B37C-420D-9088-ACAE3FE2D7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9A0FE5-E258-4F6B-8184-F7A041C2CAC9}"/>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4" name="Footer Placeholder 3">
            <a:extLst>
              <a:ext uri="{FF2B5EF4-FFF2-40B4-BE49-F238E27FC236}">
                <a16:creationId xmlns:a16="http://schemas.microsoft.com/office/drawing/2014/main" id="{BCF9CDCF-5E61-4499-8E2E-948734D9CA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0EE128-80F3-4650-B6FF-81CBB89232C5}"/>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307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AC87D-046D-4DA9-9F5B-95906D3E5DAF}"/>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3" name="Footer Placeholder 2">
            <a:extLst>
              <a:ext uri="{FF2B5EF4-FFF2-40B4-BE49-F238E27FC236}">
                <a16:creationId xmlns:a16="http://schemas.microsoft.com/office/drawing/2014/main" id="{96082393-7817-4034-AA70-48AC8DF4FF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970FC-CDB6-4714-87A9-D2E482C7FC86}"/>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49374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78A7-C523-4E33-897C-D0AA02F58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45C7A0-E233-4D8F-911C-9C6323B94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134B93-5AA3-4CB9-80A8-5271D130D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6D8EE-C095-410B-8D38-129724C3C44D}"/>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6" name="Footer Placeholder 5">
            <a:extLst>
              <a:ext uri="{FF2B5EF4-FFF2-40B4-BE49-F238E27FC236}">
                <a16:creationId xmlns:a16="http://schemas.microsoft.com/office/drawing/2014/main" id="{C9ABC61F-2E4A-43BC-8CD5-63D3DEA095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FC277-7BBE-4448-8198-36B61563F60E}"/>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120588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7CB3-D8DA-4C9F-8F8F-3390FCA21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656310-D9C1-48D8-867B-3E6F69FE5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3D567E-860C-4598-AF21-2E6D675E2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7E16B-7E28-477C-A48E-E2EFFD69077F}"/>
              </a:ext>
            </a:extLst>
          </p:cNvPr>
          <p:cNvSpPr>
            <a:spLocks noGrp="1"/>
          </p:cNvSpPr>
          <p:nvPr>
            <p:ph type="dt" sz="half" idx="10"/>
          </p:nvPr>
        </p:nvSpPr>
        <p:spPr/>
        <p:txBody>
          <a:bodyPr/>
          <a:lstStyle/>
          <a:p>
            <a:fld id="{ADF7D323-C5E5-44A0-A4F1-939B958BAE2F}" type="datetimeFigureOut">
              <a:rPr lang="en-GB" smtClean="0"/>
              <a:t>02/03/2021</a:t>
            </a:fld>
            <a:endParaRPr lang="en-GB"/>
          </a:p>
        </p:txBody>
      </p:sp>
      <p:sp>
        <p:nvSpPr>
          <p:cNvPr id="6" name="Footer Placeholder 5">
            <a:extLst>
              <a:ext uri="{FF2B5EF4-FFF2-40B4-BE49-F238E27FC236}">
                <a16:creationId xmlns:a16="http://schemas.microsoft.com/office/drawing/2014/main" id="{9CC2A28F-2F8E-4EA3-9019-091F65CC8C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587B7E-7BCF-4CAD-8F3B-F2FABDEC7559}"/>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341161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E0008B-B227-4D1D-B4D2-5AD5F0907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12C845-6CC7-4CC6-BFE9-0117B342A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DA7306-F90D-45D4-BDC1-59DFC4925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7D323-C5E5-44A0-A4F1-939B958BAE2F}" type="datetimeFigureOut">
              <a:rPr lang="en-GB" smtClean="0"/>
              <a:t>02/03/2021</a:t>
            </a:fld>
            <a:endParaRPr lang="en-GB"/>
          </a:p>
        </p:txBody>
      </p:sp>
      <p:sp>
        <p:nvSpPr>
          <p:cNvPr id="5" name="Footer Placeholder 4">
            <a:extLst>
              <a:ext uri="{FF2B5EF4-FFF2-40B4-BE49-F238E27FC236}">
                <a16:creationId xmlns:a16="http://schemas.microsoft.com/office/drawing/2014/main" id="{2CA3F525-57F4-4EBC-9EC9-0CD95682F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94580D-ED0F-403F-9D8F-B0BD8608B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A58EA-ED07-466A-ADC4-E0ACBF8C88CE}" type="slidenum">
              <a:rPr lang="en-GB" smtClean="0"/>
              <a:t>‹#›</a:t>
            </a:fld>
            <a:endParaRPr lang="en-GB"/>
          </a:p>
        </p:txBody>
      </p:sp>
    </p:spTree>
    <p:extLst>
      <p:ext uri="{BB962C8B-B14F-4D97-AF65-F5344CB8AC3E}">
        <p14:creationId xmlns:p14="http://schemas.microsoft.com/office/powerpoint/2010/main" val="139590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4tYvugsqkt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blogs.glowscotland.org.uk/gc/hillheadhig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s.glowscotland.org.uk/gc/hillheadhigh/2021/02/01/supporting-your-child-with-online-learn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A48E-656E-EC4F-A5CF-541324E44CAE}"/>
              </a:ext>
            </a:extLst>
          </p:cNvPr>
          <p:cNvSpPr>
            <a:spLocks noGrp="1"/>
          </p:cNvSpPr>
          <p:nvPr>
            <p:ph type="ctrTitle"/>
          </p:nvPr>
        </p:nvSpPr>
        <p:spPr>
          <a:xfrm>
            <a:off x="2468406" y="375480"/>
            <a:ext cx="9281160" cy="1331277"/>
          </a:xfrm>
        </p:spPr>
        <p:txBody>
          <a:bodyPr>
            <a:normAutofit fontScale="90000"/>
          </a:bodyPr>
          <a:lstStyle/>
          <a:p>
            <a:r>
              <a:rPr lang="en-US" b="1" dirty="0"/>
              <a:t>S1 Parents’ Information Evening</a:t>
            </a:r>
            <a:br>
              <a:rPr lang="en-US" b="1" dirty="0"/>
            </a:br>
            <a:r>
              <a:rPr lang="en-US" b="1" dirty="0">
                <a:cs typeface="Calibri Light"/>
              </a:rPr>
              <a:t>6.00pm to 6.45</a:t>
            </a:r>
          </a:p>
        </p:txBody>
      </p:sp>
      <p:pic>
        <p:nvPicPr>
          <p:cNvPr id="7" name="Picture 6">
            <a:extLst>
              <a:ext uri="{FF2B5EF4-FFF2-40B4-BE49-F238E27FC236}">
                <a16:creationId xmlns:a16="http://schemas.microsoft.com/office/drawing/2014/main" id="{EAB982C1-C636-BE47-80D5-2185D66F1AD1}"/>
              </a:ext>
            </a:extLst>
          </p:cNvPr>
          <p:cNvPicPr>
            <a:picLocks noChangeAspect="1"/>
          </p:cNvPicPr>
          <p:nvPr/>
        </p:nvPicPr>
        <p:blipFill>
          <a:blip r:embed="rId2"/>
          <a:stretch>
            <a:fillRect/>
          </a:stretch>
        </p:blipFill>
        <p:spPr>
          <a:xfrm>
            <a:off x="2020570" y="5234380"/>
            <a:ext cx="8547100" cy="952500"/>
          </a:xfrm>
          <a:prstGeom prst="rect">
            <a:avLst/>
          </a:prstGeom>
        </p:spPr>
      </p:pic>
      <p:sp>
        <p:nvSpPr>
          <p:cNvPr id="3" name="Content Placeholder 2">
            <a:extLst>
              <a:ext uri="{FF2B5EF4-FFF2-40B4-BE49-F238E27FC236}">
                <a16:creationId xmlns:a16="http://schemas.microsoft.com/office/drawing/2014/main" id="{18B6FB89-1784-4013-B044-2085BCCF5CFD}"/>
              </a:ext>
            </a:extLst>
          </p:cNvPr>
          <p:cNvSpPr txBox="1">
            <a:spLocks/>
          </p:cNvSpPr>
          <p:nvPr/>
        </p:nvSpPr>
        <p:spPr>
          <a:xfrm>
            <a:off x="929185" y="2506662"/>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har char="•"/>
            </a:pPr>
            <a:r>
              <a:rPr lang="en-US" dirty="0"/>
              <a:t>Please mute your mic</a:t>
            </a:r>
            <a:endParaRPr lang="en-US" dirty="0">
              <a:cs typeface="Calibri"/>
            </a:endParaRPr>
          </a:p>
          <a:p>
            <a:pPr marL="342900" indent="-342900" algn="l">
              <a:buChar char="•"/>
            </a:pPr>
            <a:r>
              <a:rPr lang="en-US" dirty="0">
                <a:cs typeface="Calibri"/>
              </a:rPr>
              <a:t>Please switch your camera off</a:t>
            </a:r>
          </a:p>
          <a:p>
            <a:pPr marL="342900" indent="-342900" algn="l">
              <a:buChar char="•"/>
            </a:pPr>
            <a:r>
              <a:rPr lang="en-US" dirty="0">
                <a:cs typeface="Calibri"/>
              </a:rPr>
              <a:t>The meeting will start in a few minutes...</a:t>
            </a:r>
          </a:p>
          <a:p>
            <a:pPr marL="342900" indent="-342900" algn="l">
              <a:buChar char="•"/>
            </a:pPr>
            <a:endParaRPr lang="en-US" dirty="0">
              <a:cs typeface="Calibri"/>
            </a:endParaRPr>
          </a:p>
          <a:p>
            <a:pPr algn="l"/>
            <a:endParaRPr lang="en-US" dirty="0">
              <a:cs typeface="Calibri"/>
            </a:endParaRPr>
          </a:p>
          <a:p>
            <a:pPr marL="342900" indent="-342900" algn="l">
              <a:buChar char="•"/>
            </a:pPr>
            <a:endParaRPr lang="en-US"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7820BC52-E2E9-4182-813C-B69FD693E95F}"/>
              </a:ext>
            </a:extLst>
          </p:cNvPr>
          <p:cNvSpPr txBox="1"/>
          <p:nvPr/>
        </p:nvSpPr>
        <p:spPr>
          <a:xfrm>
            <a:off x="-22437519" y="5097811"/>
            <a:ext cx="226724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rPr>
              <a:t>Welcome  </a:t>
            </a:r>
            <a:r>
              <a:rPr lang="en-GB" sz="2000" b="1"/>
              <a:t>       </a:t>
            </a:r>
            <a:r>
              <a:rPr lang="en-GB" sz="2000" b="1">
                <a:solidFill>
                  <a:srgbClr val="000000"/>
                </a:solidFill>
              </a:rPr>
              <a:t>   </a:t>
            </a:r>
            <a:r>
              <a:rPr lang="en-GB" sz="2000" b="1">
                <a:solidFill>
                  <a:schemeClr val="bg1"/>
                </a:solidFill>
              </a:rPr>
              <a:t>Online Learning Support </a:t>
            </a:r>
            <a:r>
              <a:rPr lang="en-GB" sz="2000" b="1"/>
              <a:t>           </a:t>
            </a:r>
            <a:r>
              <a:rPr lang="en-GB" sz="2000" b="1">
                <a:solidFill>
                  <a:srgbClr val="000000"/>
                </a:solidFill>
              </a:rPr>
              <a:t>     </a:t>
            </a:r>
            <a:r>
              <a:rPr lang="en-GB" sz="2000" b="1">
                <a:solidFill>
                  <a:schemeClr val="bg1"/>
                </a:solidFill>
              </a:rPr>
              <a:t>Options Choice Update                  Expectations               Support for your Child's Learning                       Additional Support for Wellbeing                  Questions</a:t>
            </a:r>
            <a:r>
              <a:rPr lang="en-GB"/>
              <a:t>            </a:t>
            </a:r>
          </a:p>
        </p:txBody>
      </p:sp>
      <p:pic>
        <p:nvPicPr>
          <p:cNvPr id="1026" name="Picture 2" descr="Audio, mic, microphone, mute, sound icon - Free download">
            <a:extLst>
              <a:ext uri="{FF2B5EF4-FFF2-40B4-BE49-F238E27FC236}">
                <a16:creationId xmlns:a16="http://schemas.microsoft.com/office/drawing/2014/main" id="{B421D0FC-2A62-46B0-9923-8E7BF9974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893" y="209839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era Off Icons - Download Free Vector Icons | Noun Project">
            <a:extLst>
              <a:ext uri="{FF2B5EF4-FFF2-40B4-BE49-F238E27FC236}">
                <a16:creationId xmlns:a16="http://schemas.microsoft.com/office/drawing/2014/main" id="{00BAE134-1085-47F6-8BC3-3A2CF725D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5509" y="1757048"/>
            <a:ext cx="2694057" cy="2694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A274340-7A53-4DF2-85F4-C0BBCEA46944}"/>
              </a:ext>
            </a:extLst>
          </p:cNvPr>
          <p:cNvPicPr>
            <a:picLocks noChangeAspect="1"/>
          </p:cNvPicPr>
          <p:nvPr/>
        </p:nvPicPr>
        <p:blipFill>
          <a:blip r:embed="rId5"/>
          <a:stretch>
            <a:fillRect/>
          </a:stretch>
        </p:blipFill>
        <p:spPr>
          <a:xfrm>
            <a:off x="286457" y="170432"/>
            <a:ext cx="1469263" cy="1536325"/>
          </a:xfrm>
          <a:prstGeom prst="rect">
            <a:avLst/>
          </a:prstGeom>
        </p:spPr>
      </p:pic>
    </p:spTree>
    <p:extLst>
      <p:ext uri="{BB962C8B-B14F-4D97-AF65-F5344CB8AC3E}">
        <p14:creationId xmlns:p14="http://schemas.microsoft.com/office/powerpoint/2010/main" val="35532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0" fill="hold"/>
                                        <p:tgtEl>
                                          <p:spTgt spid="4"/>
                                        </p:tgtEl>
                                        <p:attrNameLst>
                                          <p:attrName>ppt_x</p:attrName>
                                        </p:attrNameLst>
                                      </p:cBhvr>
                                      <p:tavLst>
                                        <p:tav tm="0">
                                          <p:val>
                                            <p:strVal val="1+#ppt_w/2"/>
                                          </p:val>
                                        </p:tav>
                                        <p:tav tm="100000">
                                          <p:val>
                                            <p:strVal val="#ppt_x"/>
                                          </p:val>
                                        </p:tav>
                                      </p:tavLst>
                                    </p:anim>
                                    <p:anim calcmode="lin" valueType="num">
                                      <p:cBhvr additive="base">
                                        <p:cTn id="8" dur="8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2" name="TextBox 11">
            <a:extLst>
              <a:ext uri="{FF2B5EF4-FFF2-40B4-BE49-F238E27FC236}">
                <a16:creationId xmlns:a16="http://schemas.microsoft.com/office/drawing/2014/main" id="{F2BB79DC-B00B-40CB-9933-4A716C44894E}"/>
              </a:ext>
            </a:extLst>
          </p:cNvPr>
          <p:cNvSpPr txBox="1"/>
          <p:nvPr/>
        </p:nvSpPr>
        <p:spPr>
          <a:xfrm>
            <a:off x="356328" y="200863"/>
            <a:ext cx="4366260" cy="584775"/>
          </a:xfrm>
          <a:prstGeom prst="rect">
            <a:avLst/>
          </a:prstGeom>
          <a:noFill/>
        </p:spPr>
        <p:txBody>
          <a:bodyPr wrap="none" rtlCol="0">
            <a:spAutoFit/>
          </a:bodyPr>
          <a:lstStyle/>
          <a:p>
            <a:r>
              <a:rPr lang="en-GB" sz="3200" dirty="0"/>
              <a:t>Examples of Pupils’ Work</a:t>
            </a:r>
          </a:p>
        </p:txBody>
      </p:sp>
      <p:sp>
        <p:nvSpPr>
          <p:cNvPr id="2" name="Rectangle 1">
            <a:extLst>
              <a:ext uri="{FF2B5EF4-FFF2-40B4-BE49-F238E27FC236}">
                <a16:creationId xmlns:a16="http://schemas.microsoft.com/office/drawing/2014/main" id="{8D6B5A89-8147-4F66-9304-0817A8CD06DA}"/>
              </a:ext>
            </a:extLst>
          </p:cNvPr>
          <p:cNvSpPr/>
          <p:nvPr/>
        </p:nvSpPr>
        <p:spPr>
          <a:xfrm>
            <a:off x="5764055" y="983206"/>
            <a:ext cx="230063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Science</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122" name="Picture 2" descr="Image preview">
            <a:extLst>
              <a:ext uri="{FF2B5EF4-FFF2-40B4-BE49-F238E27FC236}">
                <a16:creationId xmlns:a16="http://schemas.microsoft.com/office/drawing/2014/main" id="{A4F356D8-D3C0-4880-A060-7D7FCB71B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14499">
            <a:off x="342725" y="1399993"/>
            <a:ext cx="3749203" cy="25135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preview">
            <a:extLst>
              <a:ext uri="{FF2B5EF4-FFF2-40B4-BE49-F238E27FC236}">
                <a16:creationId xmlns:a16="http://schemas.microsoft.com/office/drawing/2014/main" id="{4F47F4AE-2DBC-4DBA-9075-6680C7027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652" y="3044438"/>
            <a:ext cx="4434651" cy="249041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preview">
            <a:extLst>
              <a:ext uri="{FF2B5EF4-FFF2-40B4-BE49-F238E27FC236}">
                <a16:creationId xmlns:a16="http://schemas.microsoft.com/office/drawing/2014/main" id="{6B38B7EB-C0F4-49EB-9AC2-E3FE73A95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4022" y="1107192"/>
            <a:ext cx="2957978" cy="405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5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2" name="TextBox 11">
            <a:extLst>
              <a:ext uri="{FF2B5EF4-FFF2-40B4-BE49-F238E27FC236}">
                <a16:creationId xmlns:a16="http://schemas.microsoft.com/office/drawing/2014/main" id="{F2BB79DC-B00B-40CB-9933-4A716C44894E}"/>
              </a:ext>
            </a:extLst>
          </p:cNvPr>
          <p:cNvSpPr txBox="1"/>
          <p:nvPr/>
        </p:nvSpPr>
        <p:spPr>
          <a:xfrm>
            <a:off x="1381760" y="179847"/>
            <a:ext cx="4366260" cy="584775"/>
          </a:xfrm>
          <a:prstGeom prst="rect">
            <a:avLst/>
          </a:prstGeom>
          <a:noFill/>
        </p:spPr>
        <p:txBody>
          <a:bodyPr wrap="none" rtlCol="0">
            <a:spAutoFit/>
          </a:bodyPr>
          <a:lstStyle/>
          <a:p>
            <a:r>
              <a:rPr lang="en-GB" sz="3200" dirty="0"/>
              <a:t>Examples of Pupils’ Work</a:t>
            </a:r>
          </a:p>
        </p:txBody>
      </p:sp>
      <p:pic>
        <p:nvPicPr>
          <p:cNvPr id="10244" name="Picture 4" descr="https://powerpoint.officeapps.live.com/pods/GetClipboardImage.ashx?Id=6b7266c6-7d9e-4a2c-ade2-e10b79325094&amp;DC=GEU7&amp;wdoverrides=GetClipboardImageEnabled:true">
            <a:extLst>
              <a:ext uri="{FF2B5EF4-FFF2-40B4-BE49-F238E27FC236}">
                <a16:creationId xmlns:a16="http://schemas.microsoft.com/office/drawing/2014/main" id="{E54FD13F-C4E8-4918-BA0F-6838D0B07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106" y="943897"/>
            <a:ext cx="6854613" cy="3855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line image">
            <a:extLst>
              <a:ext uri="{FF2B5EF4-FFF2-40B4-BE49-F238E27FC236}">
                <a16:creationId xmlns:a16="http://schemas.microsoft.com/office/drawing/2014/main" id="{424B37A8-3436-4FFB-AEA4-C26967C7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84" y="943897"/>
            <a:ext cx="3790245" cy="48158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6AD4EA1-4A22-4213-A128-D9910F47121D}"/>
              </a:ext>
            </a:extLst>
          </p:cNvPr>
          <p:cNvSpPr/>
          <p:nvPr/>
        </p:nvSpPr>
        <p:spPr>
          <a:xfrm>
            <a:off x="5994179" y="4799617"/>
            <a:ext cx="339387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Humanities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F4747CC3-C386-43CE-9929-218DBE5E79F8}"/>
              </a:ext>
            </a:extLst>
          </p:cNvPr>
          <p:cNvSpPr txBox="1"/>
          <p:nvPr/>
        </p:nvSpPr>
        <p:spPr>
          <a:xfrm>
            <a:off x="7376160" y="578628"/>
            <a:ext cx="1626536" cy="369332"/>
          </a:xfrm>
          <a:prstGeom prst="rect">
            <a:avLst/>
          </a:prstGeom>
          <a:noFill/>
        </p:spPr>
        <p:txBody>
          <a:bodyPr wrap="none" rtlCol="0">
            <a:spAutoFit/>
          </a:bodyPr>
          <a:lstStyle/>
          <a:p>
            <a:r>
              <a:rPr lang="en-GB" b="1" dirty="0"/>
              <a:t>Roddy Clark 1B</a:t>
            </a:r>
          </a:p>
        </p:txBody>
      </p:sp>
    </p:spTree>
    <p:extLst>
      <p:ext uri="{BB962C8B-B14F-4D97-AF65-F5344CB8AC3E}">
        <p14:creationId xmlns:p14="http://schemas.microsoft.com/office/powerpoint/2010/main" val="134211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2" name="TextBox 11">
            <a:extLst>
              <a:ext uri="{FF2B5EF4-FFF2-40B4-BE49-F238E27FC236}">
                <a16:creationId xmlns:a16="http://schemas.microsoft.com/office/drawing/2014/main" id="{F2BB79DC-B00B-40CB-9933-4A716C44894E}"/>
              </a:ext>
            </a:extLst>
          </p:cNvPr>
          <p:cNvSpPr txBox="1"/>
          <p:nvPr/>
        </p:nvSpPr>
        <p:spPr>
          <a:xfrm>
            <a:off x="1381760" y="179847"/>
            <a:ext cx="4366260" cy="584775"/>
          </a:xfrm>
          <a:prstGeom prst="rect">
            <a:avLst/>
          </a:prstGeom>
          <a:noFill/>
        </p:spPr>
        <p:txBody>
          <a:bodyPr wrap="none" rtlCol="0">
            <a:spAutoFit/>
          </a:bodyPr>
          <a:lstStyle/>
          <a:p>
            <a:r>
              <a:rPr lang="en-GB" sz="3200" dirty="0"/>
              <a:t>Examples of Pupils’ Work</a:t>
            </a:r>
          </a:p>
        </p:txBody>
      </p:sp>
      <p:sp>
        <p:nvSpPr>
          <p:cNvPr id="2" name="Rectangle 1">
            <a:extLst>
              <a:ext uri="{FF2B5EF4-FFF2-40B4-BE49-F238E27FC236}">
                <a16:creationId xmlns:a16="http://schemas.microsoft.com/office/drawing/2014/main" id="{E6AD4EA1-4A22-4213-A128-D9910F47121D}"/>
              </a:ext>
            </a:extLst>
          </p:cNvPr>
          <p:cNvSpPr/>
          <p:nvPr/>
        </p:nvSpPr>
        <p:spPr>
          <a:xfrm>
            <a:off x="6640734" y="4799617"/>
            <a:ext cx="210076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French</a:t>
            </a:r>
          </a:p>
        </p:txBody>
      </p:sp>
      <p:pic>
        <p:nvPicPr>
          <p:cNvPr id="4098" name="Picture 2" descr="Image preview">
            <a:extLst>
              <a:ext uri="{FF2B5EF4-FFF2-40B4-BE49-F238E27FC236}">
                <a16:creationId xmlns:a16="http://schemas.microsoft.com/office/drawing/2014/main" id="{1382B586-FBBF-442E-A147-DC09A8ECB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41497"/>
            <a:ext cx="5782281" cy="41165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732B08-0C9F-41E9-B911-502C36A1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79700">
            <a:off x="751859" y="1311573"/>
            <a:ext cx="4449861" cy="4298082"/>
          </a:xfrm>
          <a:prstGeom prst="rect">
            <a:avLst/>
          </a:prstGeom>
        </p:spPr>
      </p:pic>
    </p:spTree>
    <p:extLst>
      <p:ext uri="{BB962C8B-B14F-4D97-AF65-F5344CB8AC3E}">
        <p14:creationId xmlns:p14="http://schemas.microsoft.com/office/powerpoint/2010/main" val="317132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2" name="TextBox 11">
            <a:extLst>
              <a:ext uri="{FF2B5EF4-FFF2-40B4-BE49-F238E27FC236}">
                <a16:creationId xmlns:a16="http://schemas.microsoft.com/office/drawing/2014/main" id="{F2BB79DC-B00B-40CB-9933-4A716C44894E}"/>
              </a:ext>
            </a:extLst>
          </p:cNvPr>
          <p:cNvSpPr txBox="1"/>
          <p:nvPr/>
        </p:nvSpPr>
        <p:spPr>
          <a:xfrm>
            <a:off x="1381760" y="179847"/>
            <a:ext cx="4366260" cy="584775"/>
          </a:xfrm>
          <a:prstGeom prst="rect">
            <a:avLst/>
          </a:prstGeom>
          <a:noFill/>
        </p:spPr>
        <p:txBody>
          <a:bodyPr wrap="none" rtlCol="0">
            <a:spAutoFit/>
          </a:bodyPr>
          <a:lstStyle/>
          <a:p>
            <a:r>
              <a:rPr lang="en-GB" sz="3200" dirty="0"/>
              <a:t>Examples of Pupils’ Work</a:t>
            </a:r>
          </a:p>
        </p:txBody>
      </p:sp>
      <p:sp>
        <p:nvSpPr>
          <p:cNvPr id="2" name="Rectangle 1">
            <a:extLst>
              <a:ext uri="{FF2B5EF4-FFF2-40B4-BE49-F238E27FC236}">
                <a16:creationId xmlns:a16="http://schemas.microsoft.com/office/drawing/2014/main" id="{E6AD4EA1-4A22-4213-A128-D9910F47121D}"/>
              </a:ext>
            </a:extLst>
          </p:cNvPr>
          <p:cNvSpPr/>
          <p:nvPr/>
        </p:nvSpPr>
        <p:spPr>
          <a:xfrm>
            <a:off x="5262870" y="2873396"/>
            <a:ext cx="105990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Art</a:t>
            </a:r>
          </a:p>
        </p:txBody>
      </p:sp>
      <p:pic>
        <p:nvPicPr>
          <p:cNvPr id="2050" name="Picture 2" descr="https://northeurope1-mediap.svc.ms/transform/thumbnail?provider=spo&amp;inputFormat=jpg&amp;cs=fFNQTw&amp;docid=https%3A%2F%2Fglowscotland-my.sharepoint.com%3A443%2F_api%2Fv2.0%2Fdrives%2Fb!c-9v-O7y2kWULJ0fPUR3Zpbszn_mTatIh-XeWelmID6Q-IQ96lW9R7opzNmmjDdv%2Fitems%2F01KX5XP3XJFNJLA2FQOFAZOGE25DPX6RXA%3Fversion%3DPublished&amp;access_token=eyJ0eXAiOiJKV1QiLCJhbGciOiJub25lIn0.eyJhdWQiOiIwMDAwMDAwMy0wMDAwLTBmZjEtY2UwMC0wMDAwMDAwMDAwMDAvZ2xvd3Njb3RsYW5kLW15LnNoYXJlcG9pbnQuY29tQGNjZDMyY2EzLTE2Y2UtNDI4Zi05NTQxLTM3MmQ2YjA1MTkyOSIsImlzcyI6IjAwMDAwMDAzLTAwMDAtMGZmMS1jZTAwLTAwMDAwMDAwMDAwMCIsIm5iZiI6IjE2MTQ2ODY0MDAiLCJleHAiOiIxNjE0NzA4MDAwIiwiZW5kcG9pbnR1cmwiOiJUYTZUN2hDNHFGR3RldWZmTlpNRWx0SWVhM2xIRjJiZFdYa2lIaFZMNmdRPSIsImVuZHBvaW50dXJsTGVuZ3RoIjoiMTIyIiwiaXNsb29wYmFjayI6IlRydWUiLCJ2ZXIiOiJoYXNoZWRwcm9vZnRva2VuIiwic2l0ZWlkIjoiWmpnMlptVm1Oek10WmpKbFpTMDBOV1JoTFRrME1tTXRPV1F4WmpOa05EUTNOelkyIiwibmFtZWlkIjoiMCMuZnxtZW1iZXJzaGlwfGd3MTBjYW1wYmVsbGhhcnJpZXRAZ2xvdy5zY2gudWsiLCJuaWkiOiJtaWNyb3NvZnQuc2hhcmVwb2ludCIsImlzdXNlciI6InRydWUiLCJjYWNoZWtleSI6IjBoLmZ8bWVtYmVyc2hpcHwxMDAzMDAwMDg0NmEwYTc5QGxpdmUuY29tIiwidHQiOiIwIiwidXNlUGVyc2lzdGVudENvb2tpZSI6IjIifQ.RWJGOVVQYTUyYjVnMHBJWGVVWHp2VHpYZ0pEbGFESXJHWHQ0ZC9YazFWdz0&amp;encodeFailures=1&amp;srcWidth=&amp;srcHeight=&amp;width=711&amp;height=855&amp;action=Access">
            <a:extLst>
              <a:ext uri="{FF2B5EF4-FFF2-40B4-BE49-F238E27FC236}">
                <a16:creationId xmlns:a16="http://schemas.microsoft.com/office/drawing/2014/main" id="{804B7D21-9D28-4B2B-B062-1332C81EE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89" y="1062004"/>
            <a:ext cx="3971551" cy="47698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northeurope1-mediap.svc.ms/transform/thumbnail?provider=spo&amp;inputFormat=jpg&amp;cs=fFNQTw&amp;docid=https%3A%2F%2Fglowscotland-my.sharepoint.com%3A443%2F_api%2Fv2.0%2Fdrives%2Fb!c-9v-O7y2kWULJ0fPUR3Zpbszn_mTatIh-XeWelmID6Q-IQ96lW9R7opzNmmjDdv%2Fitems%2F01KX5XP3RPW4DDP22RR5GZYVRC7EBD2BJ2%3Fversion%3DPublished&amp;access_token=eyJ0eXAiOiJKV1QiLCJhbGciOiJub25lIn0.eyJhdWQiOiIwMDAwMDAwMy0wMDAwLTBmZjEtY2UwMC0wMDAwMDAwMDAwMDAvZ2xvd3Njb3RsYW5kLW15LnNoYXJlcG9pbnQuY29tQGNjZDMyY2EzLTE2Y2UtNDI4Zi05NTQxLTM3MmQ2YjA1MTkyOSIsImlzcyI6IjAwMDAwMDAzLTAwMDAtMGZmMS1jZTAwLTAwMDAwMDAwMDAwMCIsIm5iZiI6IjE2MTQ2ODY0MDAiLCJleHAiOiIxNjE0NzA4MDAwIiwiZW5kcG9pbnR1cmwiOiJUYTZUN2hDNHFGR3RldWZmTlpNRWx0SWVhM2xIRjJiZFdYa2lIaFZMNmdRPSIsImVuZHBvaW50dXJsTGVuZ3RoIjoiMTIyIiwiaXNsb29wYmFjayI6IlRydWUiLCJ2ZXIiOiJoYXNoZWRwcm9vZnRva2VuIiwic2l0ZWlkIjoiWmpnMlptVm1Oek10WmpKbFpTMDBOV1JoTFRrME1tTXRPV1F4WmpOa05EUTNOelkyIiwibmFtZWlkIjoiMCMuZnxtZW1iZXJzaGlwfGd3MTBjYW1wYmVsbGhhcnJpZXRAZ2xvdy5zY2gudWsiLCJuaWkiOiJtaWNyb3NvZnQuc2hhcmVwb2ludCIsImlzdXNlciI6InRydWUiLCJjYWNoZWtleSI6IjBoLmZ8bWVtYmVyc2hpcHwxMDAzMDAwMDg0NmEwYTc5QGxpdmUuY29tIiwidHQiOiIwIiwidXNlUGVyc2lzdGVudENvb2tpZSI6IjIifQ.RWJGOVVQYTUyYjVnMHBJWGVVWHp2VHpYZ0pEbGFESXJHWHQ0ZC9YazFWdz0&amp;encodeFailures=1&amp;srcWidth=&amp;srcHeight=&amp;width=764&amp;height=855&amp;action=Access">
            <a:extLst>
              <a:ext uri="{FF2B5EF4-FFF2-40B4-BE49-F238E27FC236}">
                <a16:creationId xmlns:a16="http://schemas.microsoft.com/office/drawing/2014/main" id="{FEBE5FA4-C5D8-4BEB-B68A-DD6D8D01E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559" y="558800"/>
            <a:ext cx="4548152" cy="509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49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259BB908-85DC-4CC1-A5CF-364357957C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6" t="14683" r="4910" b="3373"/>
          <a:stretch/>
        </p:blipFill>
        <p:spPr bwMode="auto">
          <a:xfrm>
            <a:off x="81280" y="91440"/>
            <a:ext cx="6370320" cy="4196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DAA769-50E3-4CA2-AF77-18820989E3F7}"/>
              </a:ext>
            </a:extLst>
          </p:cNvPr>
          <p:cNvSpPr txBox="1"/>
          <p:nvPr/>
        </p:nvSpPr>
        <p:spPr>
          <a:xfrm>
            <a:off x="1534160" y="4358640"/>
            <a:ext cx="1469761" cy="369332"/>
          </a:xfrm>
          <a:prstGeom prst="rect">
            <a:avLst/>
          </a:prstGeom>
          <a:noFill/>
        </p:spPr>
        <p:txBody>
          <a:bodyPr wrap="none" rtlCol="0">
            <a:spAutoFit/>
          </a:bodyPr>
          <a:lstStyle/>
          <a:p>
            <a:r>
              <a:rPr lang="en-GB" b="1" dirty="0"/>
              <a:t>Arundhati 1C</a:t>
            </a:r>
          </a:p>
        </p:txBody>
      </p:sp>
      <p:pic>
        <p:nvPicPr>
          <p:cNvPr id="1028" name="Picture 4" descr="Image preview">
            <a:extLst>
              <a:ext uri="{FF2B5EF4-FFF2-40B4-BE49-F238E27FC236}">
                <a16:creationId xmlns:a16="http://schemas.microsoft.com/office/drawing/2014/main" id="{8C42B795-A9CE-4D8B-B353-41D2495E4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00" t="16297" r="40666" b="-3556"/>
          <a:stretch/>
        </p:blipFill>
        <p:spPr bwMode="auto">
          <a:xfrm>
            <a:off x="6360160" y="132080"/>
            <a:ext cx="5059680" cy="5984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D6138C-9C28-4C64-9511-DE62E3EB32C0}"/>
              </a:ext>
            </a:extLst>
          </p:cNvPr>
          <p:cNvSpPr txBox="1"/>
          <p:nvPr/>
        </p:nvSpPr>
        <p:spPr>
          <a:xfrm>
            <a:off x="10525760" y="3667760"/>
            <a:ext cx="1151277" cy="369332"/>
          </a:xfrm>
          <a:prstGeom prst="rect">
            <a:avLst/>
          </a:prstGeom>
          <a:noFill/>
        </p:spPr>
        <p:txBody>
          <a:bodyPr wrap="none" rtlCol="0">
            <a:spAutoFit/>
          </a:bodyPr>
          <a:lstStyle/>
          <a:p>
            <a:r>
              <a:rPr lang="en-GB" b="1" dirty="0"/>
              <a:t>Manon 1C</a:t>
            </a:r>
          </a:p>
        </p:txBody>
      </p:sp>
      <p:sp>
        <p:nvSpPr>
          <p:cNvPr id="6" name="Rectangle 5">
            <a:extLst>
              <a:ext uri="{FF2B5EF4-FFF2-40B4-BE49-F238E27FC236}">
                <a16:creationId xmlns:a16="http://schemas.microsoft.com/office/drawing/2014/main" id="{DC6965D4-63FE-4FF4-A6E9-58D8CCB6442C}"/>
              </a:ext>
            </a:extLst>
          </p:cNvPr>
          <p:cNvSpPr/>
          <p:nvPr/>
        </p:nvSpPr>
        <p:spPr>
          <a:xfrm>
            <a:off x="913142" y="4907894"/>
            <a:ext cx="3272777"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oper Black" panose="0208090404030B020404" pitchFamily="18" charset="0"/>
              </a:rPr>
              <a:t>English</a:t>
            </a:r>
            <a:endParaRPr lang="en-US" sz="5400" b="0" cap="none" spc="0" dirty="0">
              <a:ln w="0"/>
              <a:solidFill>
                <a:schemeClr val="tx1"/>
              </a:solidFill>
              <a:effectLst>
                <a:outerShdw blurRad="38100" dist="19050" dir="2700000" algn="tl" rotWithShape="0">
                  <a:schemeClr val="dk1">
                    <a:alpha val="40000"/>
                  </a:schemeClr>
                </a:outerShdw>
              </a:effectLst>
              <a:latin typeface="Cooper Black" panose="0208090404030B020404" pitchFamily="18" charset="0"/>
            </a:endParaRPr>
          </a:p>
        </p:txBody>
      </p:sp>
      <p:pic>
        <p:nvPicPr>
          <p:cNvPr id="9" name="Picture 8">
            <a:extLst>
              <a:ext uri="{FF2B5EF4-FFF2-40B4-BE49-F238E27FC236}">
                <a16:creationId xmlns:a16="http://schemas.microsoft.com/office/drawing/2014/main" id="{0FE72300-D775-4D04-A4C2-4F9ECA464361}"/>
              </a:ext>
            </a:extLst>
          </p:cNvPr>
          <p:cNvPicPr>
            <a:picLocks noChangeAspect="1"/>
          </p:cNvPicPr>
          <p:nvPr/>
        </p:nvPicPr>
        <p:blipFill>
          <a:blip r:embed="rId4"/>
          <a:stretch>
            <a:fillRect/>
          </a:stretch>
        </p:blipFill>
        <p:spPr>
          <a:xfrm>
            <a:off x="1736090" y="5904884"/>
            <a:ext cx="8547100" cy="952500"/>
          </a:xfrm>
          <a:prstGeom prst="rect">
            <a:avLst/>
          </a:prstGeom>
        </p:spPr>
      </p:pic>
    </p:spTree>
    <p:extLst>
      <p:ext uri="{BB962C8B-B14F-4D97-AF65-F5344CB8AC3E}">
        <p14:creationId xmlns:p14="http://schemas.microsoft.com/office/powerpoint/2010/main" val="325892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6965D4-63FE-4FF4-A6E9-58D8CCB6442C}"/>
              </a:ext>
            </a:extLst>
          </p:cNvPr>
          <p:cNvSpPr/>
          <p:nvPr/>
        </p:nvSpPr>
        <p:spPr>
          <a:xfrm>
            <a:off x="384822" y="4849008"/>
            <a:ext cx="3272777"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Cooper Black" panose="0208090404030B020404" pitchFamily="18" charset="0"/>
              </a:rPr>
              <a:t>English</a:t>
            </a:r>
            <a:endParaRPr lang="en-US" sz="5400" b="0" cap="none" spc="0" dirty="0">
              <a:ln w="0"/>
              <a:solidFill>
                <a:schemeClr val="tx1"/>
              </a:solidFill>
              <a:effectLst>
                <a:outerShdw blurRad="38100" dist="19050" dir="2700000" algn="tl" rotWithShape="0">
                  <a:schemeClr val="dk1">
                    <a:alpha val="40000"/>
                  </a:schemeClr>
                </a:outerShdw>
              </a:effectLst>
              <a:latin typeface="Cooper Black" panose="0208090404030B020404" pitchFamily="18" charset="0"/>
            </a:endParaRPr>
          </a:p>
        </p:txBody>
      </p:sp>
      <p:pic>
        <p:nvPicPr>
          <p:cNvPr id="9" name="Picture 8">
            <a:extLst>
              <a:ext uri="{FF2B5EF4-FFF2-40B4-BE49-F238E27FC236}">
                <a16:creationId xmlns:a16="http://schemas.microsoft.com/office/drawing/2014/main" id="{0FE72300-D775-4D04-A4C2-4F9ECA464361}"/>
              </a:ext>
            </a:extLst>
          </p:cNvPr>
          <p:cNvPicPr>
            <a:picLocks noChangeAspect="1"/>
          </p:cNvPicPr>
          <p:nvPr/>
        </p:nvPicPr>
        <p:blipFill>
          <a:blip r:embed="rId2"/>
          <a:stretch>
            <a:fillRect/>
          </a:stretch>
        </p:blipFill>
        <p:spPr>
          <a:xfrm>
            <a:off x="1736090" y="5904884"/>
            <a:ext cx="8547100" cy="952500"/>
          </a:xfrm>
          <a:prstGeom prst="rect">
            <a:avLst/>
          </a:prstGeom>
        </p:spPr>
      </p:pic>
      <p:pic>
        <p:nvPicPr>
          <p:cNvPr id="3074" name="Picture 2" descr="Image preview">
            <a:extLst>
              <a:ext uri="{FF2B5EF4-FFF2-40B4-BE49-F238E27FC236}">
                <a16:creationId xmlns:a16="http://schemas.microsoft.com/office/drawing/2014/main" id="{66AC74D8-54DC-4228-9AEC-190FC9736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422" y="311957"/>
            <a:ext cx="8088618" cy="440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7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9" name="TextBox 8">
            <a:extLst>
              <a:ext uri="{FF2B5EF4-FFF2-40B4-BE49-F238E27FC236}">
                <a16:creationId xmlns:a16="http://schemas.microsoft.com/office/drawing/2014/main" id="{0B3D5006-8F46-42D4-AF38-9D50E6A56EC4}"/>
              </a:ext>
            </a:extLst>
          </p:cNvPr>
          <p:cNvSpPr txBox="1"/>
          <p:nvPr/>
        </p:nvSpPr>
        <p:spPr>
          <a:xfrm>
            <a:off x="2529840" y="325120"/>
            <a:ext cx="6151171" cy="461665"/>
          </a:xfrm>
          <a:prstGeom prst="rect">
            <a:avLst/>
          </a:prstGeom>
          <a:noFill/>
        </p:spPr>
        <p:txBody>
          <a:bodyPr wrap="none" rtlCol="0">
            <a:spAutoFit/>
          </a:bodyPr>
          <a:lstStyle/>
          <a:p>
            <a:r>
              <a:rPr lang="en-GB" sz="2400" b="1" dirty="0"/>
              <a:t>How Faculties are Supporting Remote Learning</a:t>
            </a:r>
          </a:p>
        </p:txBody>
      </p:sp>
      <p:pic>
        <p:nvPicPr>
          <p:cNvPr id="7" name="Picture 6">
            <a:extLst>
              <a:ext uri="{FF2B5EF4-FFF2-40B4-BE49-F238E27FC236}">
                <a16:creationId xmlns:a16="http://schemas.microsoft.com/office/drawing/2014/main" id="{2226C350-DBA5-4F3A-8D18-7C423CC1F186}"/>
              </a:ext>
            </a:extLst>
          </p:cNvPr>
          <p:cNvPicPr/>
          <p:nvPr/>
        </p:nvPicPr>
        <p:blipFill rotWithShape="1">
          <a:blip r:embed="rId3" cstate="print">
            <a:extLst>
              <a:ext uri="{28A0092B-C50C-407E-A947-70E740481C1C}">
                <a14:useLocalDpi xmlns:a14="http://schemas.microsoft.com/office/drawing/2010/main" val="0"/>
              </a:ext>
            </a:extLst>
          </a:blip>
          <a:srcRect l="22186" t="11147" r="50000" b="19114"/>
          <a:stretch/>
        </p:blipFill>
        <p:spPr bwMode="auto">
          <a:xfrm>
            <a:off x="525779" y="957224"/>
            <a:ext cx="2202815" cy="318135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5BC9D39-E27B-417C-8828-7A52FE44AA31}"/>
              </a:ext>
            </a:extLst>
          </p:cNvPr>
          <p:cNvPicPr/>
          <p:nvPr/>
        </p:nvPicPr>
        <p:blipFill rotWithShape="1">
          <a:blip r:embed="rId4" cstate="print">
            <a:extLst>
              <a:ext uri="{28A0092B-C50C-407E-A947-70E740481C1C}">
                <a14:useLocalDpi xmlns:a14="http://schemas.microsoft.com/office/drawing/2010/main" val="0"/>
              </a:ext>
            </a:extLst>
          </a:blip>
          <a:srcRect l="22633" t="12129" r="49908" b="18344"/>
          <a:stretch/>
        </p:blipFill>
        <p:spPr bwMode="auto">
          <a:xfrm>
            <a:off x="3098799" y="957224"/>
            <a:ext cx="2362835" cy="3096616"/>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9A8D89F-4524-47F1-923A-AA2511C81CD2}"/>
              </a:ext>
            </a:extLst>
          </p:cNvPr>
          <p:cNvPicPr/>
          <p:nvPr/>
        </p:nvPicPr>
        <p:blipFill rotWithShape="1">
          <a:blip r:embed="rId5" cstate="print">
            <a:extLst>
              <a:ext uri="{28A0092B-C50C-407E-A947-70E740481C1C}">
                <a14:useLocalDpi xmlns:a14="http://schemas.microsoft.com/office/drawing/2010/main" val="0"/>
              </a:ext>
            </a:extLst>
          </a:blip>
          <a:srcRect l="21865" t="11432" r="49357" b="19400"/>
          <a:stretch/>
        </p:blipFill>
        <p:spPr bwMode="auto">
          <a:xfrm>
            <a:off x="5831839" y="957224"/>
            <a:ext cx="2577465" cy="3181350"/>
          </a:xfrm>
          <a:prstGeom prst="rect">
            <a:avLst/>
          </a:prstGeom>
          <a:ln>
            <a:noFill/>
          </a:ln>
          <a:extLst>
            <a:ext uri="{53640926-AAD7-44D8-BBD7-CCE9431645EC}">
              <a14:shadowObscured xmlns:a14="http://schemas.microsoft.com/office/drawing/2010/main"/>
            </a:ext>
          </a:extLst>
        </p:spPr>
      </p:pic>
      <p:pic>
        <p:nvPicPr>
          <p:cNvPr id="11" name="Picture 10" descr="Image">
            <a:extLst>
              <a:ext uri="{FF2B5EF4-FFF2-40B4-BE49-F238E27FC236}">
                <a16:creationId xmlns:a16="http://schemas.microsoft.com/office/drawing/2014/main" id="{5D45D044-ACE9-42C6-872B-400E8916EBA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6507" y="957224"/>
            <a:ext cx="2486025" cy="3219450"/>
          </a:xfrm>
          <a:prstGeom prst="rect">
            <a:avLst/>
          </a:prstGeom>
          <a:noFill/>
          <a:ln>
            <a:noFill/>
          </a:ln>
        </p:spPr>
      </p:pic>
      <p:sp>
        <p:nvSpPr>
          <p:cNvPr id="2" name="Rectangle 1">
            <a:extLst>
              <a:ext uri="{FF2B5EF4-FFF2-40B4-BE49-F238E27FC236}">
                <a16:creationId xmlns:a16="http://schemas.microsoft.com/office/drawing/2014/main" id="{A2F61E24-1F39-4767-8198-CA95BE82431B}"/>
              </a:ext>
            </a:extLst>
          </p:cNvPr>
          <p:cNvSpPr/>
          <p:nvPr/>
        </p:nvSpPr>
        <p:spPr>
          <a:xfrm>
            <a:off x="3154279" y="4454355"/>
            <a:ext cx="535512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Physical Education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1091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8024" y="242139"/>
            <a:ext cx="1701211" cy="14301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B3D5006-8F46-42D4-AF38-9D50E6A56EC4}"/>
              </a:ext>
            </a:extLst>
          </p:cNvPr>
          <p:cNvSpPr txBox="1"/>
          <p:nvPr/>
        </p:nvSpPr>
        <p:spPr>
          <a:xfrm>
            <a:off x="2529840" y="325120"/>
            <a:ext cx="6151171" cy="461665"/>
          </a:xfrm>
          <a:prstGeom prst="rect">
            <a:avLst/>
          </a:prstGeom>
          <a:noFill/>
        </p:spPr>
        <p:txBody>
          <a:bodyPr wrap="none" rtlCol="0">
            <a:spAutoFit/>
          </a:bodyPr>
          <a:lstStyle/>
          <a:p>
            <a:r>
              <a:rPr lang="en-GB" sz="2400" b="1" dirty="0"/>
              <a:t>How Faculties are Supporting Remote Learning</a:t>
            </a:r>
          </a:p>
        </p:txBody>
      </p:sp>
      <p:pic>
        <p:nvPicPr>
          <p:cNvPr id="2050" name="Picture 2" descr="Vector Black And White Maths - Cartoon Images Of Maths Clipart (#4093493) -  PikPng">
            <a:extLst>
              <a:ext uri="{FF2B5EF4-FFF2-40B4-BE49-F238E27FC236}">
                <a16:creationId xmlns:a16="http://schemas.microsoft.com/office/drawing/2014/main" id="{66306DB4-939A-459F-9227-D3E578E60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024" y="1771650"/>
            <a:ext cx="8001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9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2854-248B-724B-86D8-B1FD7CBEBCEA}"/>
              </a:ext>
            </a:extLst>
          </p:cNvPr>
          <p:cNvSpPr>
            <a:spLocks noGrp="1"/>
          </p:cNvSpPr>
          <p:nvPr>
            <p:ph type="title"/>
          </p:nvPr>
        </p:nvSpPr>
        <p:spPr>
          <a:xfrm>
            <a:off x="2987393" y="214928"/>
            <a:ext cx="6586491" cy="1676603"/>
          </a:xfrm>
          <a:ln w="19050">
            <a:solidFill>
              <a:srgbClr val="00B050"/>
            </a:solidFill>
          </a:ln>
        </p:spPr>
        <p:txBody>
          <a:bodyPr>
            <a:normAutofit/>
          </a:bodyPr>
          <a:lstStyle/>
          <a:p>
            <a:r>
              <a:rPr lang="en-GB" sz="5400" dirty="0"/>
              <a:t>How is home learning working in Science?</a:t>
            </a:r>
          </a:p>
        </p:txBody>
      </p:sp>
      <p:sp>
        <p:nvSpPr>
          <p:cNvPr id="3" name="Content Placeholder 2">
            <a:extLst>
              <a:ext uri="{FF2B5EF4-FFF2-40B4-BE49-F238E27FC236}">
                <a16:creationId xmlns:a16="http://schemas.microsoft.com/office/drawing/2014/main" id="{54F4B8A5-F965-9E4A-A42B-4F81DA9D5BB1}"/>
              </a:ext>
            </a:extLst>
          </p:cNvPr>
          <p:cNvSpPr>
            <a:spLocks noGrp="1"/>
          </p:cNvSpPr>
          <p:nvPr>
            <p:ph idx="1"/>
          </p:nvPr>
        </p:nvSpPr>
        <p:spPr>
          <a:xfrm>
            <a:off x="2987393" y="2095500"/>
            <a:ext cx="8685495" cy="4419600"/>
          </a:xfrm>
        </p:spPr>
        <p:txBody>
          <a:bodyPr>
            <a:normAutofit lnSpcReduction="10000"/>
          </a:bodyPr>
          <a:lstStyle/>
          <a:p>
            <a:r>
              <a:rPr lang="en-GB" sz="2400" dirty="0"/>
              <a:t>3 assignments are uploaded to class Teams on a Monday morning.</a:t>
            </a:r>
          </a:p>
          <a:p>
            <a:r>
              <a:rPr lang="en-GB" sz="2400" dirty="0" err="1"/>
              <a:t>Powerpoints</a:t>
            </a:r>
            <a:r>
              <a:rPr lang="en-GB" sz="2400" dirty="0"/>
              <a:t> will contain a pre-recorded audio recorded by Miss </a:t>
            </a:r>
            <a:r>
              <a:rPr lang="en-GB" sz="2400" dirty="0" err="1"/>
              <a:t>Visovan</a:t>
            </a:r>
            <a:r>
              <a:rPr lang="en-GB" sz="2400" dirty="0"/>
              <a:t>.</a:t>
            </a:r>
          </a:p>
          <a:p>
            <a:r>
              <a:rPr lang="en-GB" sz="2400" dirty="0"/>
              <a:t>Teachers will schedule live check-ins as required. </a:t>
            </a:r>
          </a:p>
          <a:p>
            <a:r>
              <a:rPr lang="en-GB" sz="2400" dirty="0"/>
              <a:t>There will be work to be submitted for each assignment (lesson), these will be clearly detailed in the presentation.</a:t>
            </a:r>
          </a:p>
          <a:p>
            <a:r>
              <a:rPr lang="en-GB" sz="2400" dirty="0"/>
              <a:t>The deadline for submissions is Friday at 3pm to allow pupils flexibility over when to complete their work.</a:t>
            </a:r>
          </a:p>
          <a:p>
            <a:r>
              <a:rPr lang="en-GB" sz="2400" dirty="0"/>
              <a:t>Class teachers are available on Teams during normal timetabled lessons. </a:t>
            </a:r>
          </a:p>
          <a:p>
            <a:r>
              <a:rPr lang="en-GB" sz="2400" dirty="0"/>
              <a:t>Teachers review work the following week and use praise cards and our Twitter to celebrate pupil success </a:t>
            </a:r>
            <a:r>
              <a:rPr lang="en-GB" sz="2400" dirty="0">
                <a:solidFill>
                  <a:srgbClr val="00B050"/>
                </a:solidFill>
              </a:rPr>
              <a:t>@</a:t>
            </a:r>
            <a:r>
              <a:rPr lang="en-GB" sz="2400" dirty="0" err="1">
                <a:solidFill>
                  <a:srgbClr val="00B050"/>
                </a:solidFill>
              </a:rPr>
              <a:t>HillheadScience</a:t>
            </a:r>
            <a:r>
              <a:rPr lang="en-GB" sz="2400" dirty="0">
                <a:solidFill>
                  <a:srgbClr val="00B050"/>
                </a:solidFill>
              </a:rPr>
              <a:t> </a:t>
            </a:r>
          </a:p>
          <a:p>
            <a:endParaRPr lang="en-GB" sz="2000" dirty="0"/>
          </a:p>
        </p:txBody>
      </p:sp>
      <p:pic>
        <p:nvPicPr>
          <p:cNvPr id="4" name="Picture 3">
            <a:extLst>
              <a:ext uri="{FF2B5EF4-FFF2-40B4-BE49-F238E27FC236}">
                <a16:creationId xmlns:a16="http://schemas.microsoft.com/office/drawing/2014/main" id="{BC9E7F50-6377-5E4F-907D-BD7BFBA25CFE}"/>
              </a:ext>
            </a:extLst>
          </p:cNvPr>
          <p:cNvPicPr>
            <a:picLocks noChangeAspect="1"/>
          </p:cNvPicPr>
          <p:nvPr/>
        </p:nvPicPr>
        <p:blipFill rotWithShape="1">
          <a:blip r:embed="rId2"/>
          <a:srcRect b="1551"/>
          <a:stretch/>
        </p:blipFill>
        <p:spPr>
          <a:xfrm>
            <a:off x="21" y="2438400"/>
            <a:ext cx="2987372" cy="4419600"/>
          </a:xfrm>
          <a:prstGeom prst="rect">
            <a:avLst/>
          </a:prstGeom>
          <a:effectLst/>
        </p:spPr>
      </p:pic>
      <p:pic>
        <p:nvPicPr>
          <p:cNvPr id="5" name="Picture 4">
            <a:extLst>
              <a:ext uri="{FF2B5EF4-FFF2-40B4-BE49-F238E27FC236}">
                <a16:creationId xmlns:a16="http://schemas.microsoft.com/office/drawing/2014/main" id="{2FF7726F-AA6B-5847-BC04-409664ADE789}"/>
              </a:ext>
            </a:extLst>
          </p:cNvPr>
          <p:cNvPicPr>
            <a:picLocks noChangeAspect="1"/>
          </p:cNvPicPr>
          <p:nvPr/>
        </p:nvPicPr>
        <p:blipFill>
          <a:blip r:embed="rId3"/>
          <a:stretch>
            <a:fillRect/>
          </a:stretch>
        </p:blipFill>
        <p:spPr>
          <a:xfrm>
            <a:off x="10383338" y="6063432"/>
            <a:ext cx="818062" cy="65563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257776F-C925-8548-839C-35F90F1BF61C}"/>
              </a:ext>
            </a:extLst>
          </p:cNvPr>
          <p:cNvPicPr>
            <a:picLocks noChangeAspect="1"/>
          </p:cNvPicPr>
          <p:nvPr/>
        </p:nvPicPr>
        <p:blipFill>
          <a:blip r:embed="rId4"/>
          <a:stretch>
            <a:fillRect/>
          </a:stretch>
        </p:blipFill>
        <p:spPr>
          <a:xfrm>
            <a:off x="10383338" y="138931"/>
            <a:ext cx="1433297" cy="1914525"/>
          </a:xfrm>
          <a:prstGeom prst="rect">
            <a:avLst/>
          </a:prstGeom>
        </p:spPr>
      </p:pic>
    </p:spTree>
    <p:extLst>
      <p:ext uri="{BB962C8B-B14F-4D97-AF65-F5344CB8AC3E}">
        <p14:creationId xmlns:p14="http://schemas.microsoft.com/office/powerpoint/2010/main" val="75246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EE189-5E94-EE4C-847B-2DE016706502}"/>
              </a:ext>
            </a:extLst>
          </p:cNvPr>
          <p:cNvPicPr>
            <a:picLocks noChangeAspect="1"/>
          </p:cNvPicPr>
          <p:nvPr/>
        </p:nvPicPr>
        <p:blipFill>
          <a:blip r:embed="rId2"/>
          <a:stretch>
            <a:fillRect/>
          </a:stretch>
        </p:blipFill>
        <p:spPr>
          <a:xfrm>
            <a:off x="7448550" y="4948237"/>
            <a:ext cx="4038600" cy="2019300"/>
          </a:xfrm>
          <a:prstGeom prst="rect">
            <a:avLst/>
          </a:prstGeom>
        </p:spPr>
      </p:pic>
      <p:pic>
        <p:nvPicPr>
          <p:cNvPr id="4" name="Content Placeholder 3">
            <a:extLst>
              <a:ext uri="{FF2B5EF4-FFF2-40B4-BE49-F238E27FC236}">
                <a16:creationId xmlns:a16="http://schemas.microsoft.com/office/drawing/2014/main" id="{13FFDF11-BA26-7F49-A860-7969A459AE7C}"/>
              </a:ext>
            </a:extLst>
          </p:cNvPr>
          <p:cNvPicPr>
            <a:picLocks noGrp="1" noChangeAspect="1"/>
          </p:cNvPicPr>
          <p:nvPr>
            <p:ph idx="1"/>
          </p:nvPr>
        </p:nvPicPr>
        <p:blipFill>
          <a:blip r:embed="rId3"/>
          <a:stretch>
            <a:fillRect/>
          </a:stretch>
        </p:blipFill>
        <p:spPr>
          <a:xfrm>
            <a:off x="257174" y="261144"/>
            <a:ext cx="4973843" cy="2724944"/>
          </a:xfrm>
        </p:spPr>
      </p:pic>
      <p:sp>
        <p:nvSpPr>
          <p:cNvPr id="7" name="TextBox 6">
            <a:extLst>
              <a:ext uri="{FF2B5EF4-FFF2-40B4-BE49-F238E27FC236}">
                <a16:creationId xmlns:a16="http://schemas.microsoft.com/office/drawing/2014/main" id="{241A9AD0-93EA-364B-A45C-D798AC9C20DA}"/>
              </a:ext>
            </a:extLst>
          </p:cNvPr>
          <p:cNvSpPr txBox="1"/>
          <p:nvPr/>
        </p:nvSpPr>
        <p:spPr>
          <a:xfrm>
            <a:off x="5474369" y="442913"/>
            <a:ext cx="6412832" cy="5109091"/>
          </a:xfrm>
          <a:prstGeom prst="rect">
            <a:avLst/>
          </a:prstGeom>
          <a:noFill/>
        </p:spPr>
        <p:txBody>
          <a:bodyPr wrap="square" rtlCol="0">
            <a:spAutoFit/>
          </a:bodyPr>
          <a:lstStyle/>
          <a:p>
            <a:r>
              <a:rPr lang="en-GB" sz="2800" dirty="0"/>
              <a:t>The week beginning 8</a:t>
            </a:r>
            <a:r>
              <a:rPr lang="en-GB" sz="2800" baseline="30000" dirty="0"/>
              <a:t>th</a:t>
            </a:r>
            <a:r>
              <a:rPr lang="en-GB" sz="2800" dirty="0"/>
              <a:t> March we will be celebrating British Science week in all S1-3 classes with some special lessons. Pupils will be given the opportunity to:</a:t>
            </a:r>
          </a:p>
          <a:p>
            <a:pPr marL="285750" indent="-285750">
              <a:buFont typeface="Arial" panose="020B0604020202020204" pitchFamily="34" charset="0"/>
              <a:buChar char="•"/>
            </a:pPr>
            <a:r>
              <a:rPr lang="en-GB" sz="2800" dirty="0"/>
              <a:t>Discover and research the diversity of STEM careers.</a:t>
            </a:r>
          </a:p>
          <a:p>
            <a:pPr marL="285750" indent="-285750">
              <a:buFont typeface="Arial" panose="020B0604020202020204" pitchFamily="34" charset="0"/>
              <a:buChar char="•"/>
            </a:pPr>
            <a:r>
              <a:rPr lang="en-GB" sz="2800" dirty="0"/>
              <a:t>Take part in online quizzes to see which STEM career suits their skills, personality and likes.</a:t>
            </a:r>
          </a:p>
          <a:p>
            <a:pPr marL="285750" indent="-285750">
              <a:buFont typeface="Arial" panose="020B0604020202020204" pitchFamily="34" charset="0"/>
              <a:buChar char="•"/>
            </a:pPr>
            <a:r>
              <a:rPr lang="en-GB" sz="2800" dirty="0"/>
              <a:t>Choose an investigation to complete at home and submit a Science report on it.</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DA83DE1F-2389-F446-8FD5-A4ED0097F50F}"/>
              </a:ext>
            </a:extLst>
          </p:cNvPr>
          <p:cNvSpPr txBox="1"/>
          <p:nvPr/>
        </p:nvSpPr>
        <p:spPr>
          <a:xfrm>
            <a:off x="257174" y="3429000"/>
            <a:ext cx="5096879" cy="2677656"/>
          </a:xfrm>
          <a:prstGeom prst="rect">
            <a:avLst/>
          </a:prstGeom>
          <a:noFill/>
        </p:spPr>
        <p:txBody>
          <a:bodyPr wrap="square" rtlCol="0">
            <a:spAutoFit/>
          </a:bodyPr>
          <a:lstStyle/>
          <a:p>
            <a:r>
              <a:rPr lang="en-GB" sz="2400" dirty="0"/>
              <a:t>Examples of investigations include:</a:t>
            </a:r>
          </a:p>
          <a:p>
            <a:pPr marL="285750" indent="-285750">
              <a:buFont typeface="Arial" panose="020B0604020202020204" pitchFamily="34" charset="0"/>
              <a:buChar char="•"/>
            </a:pPr>
            <a:r>
              <a:rPr lang="en-GB" sz="2400" dirty="0">
                <a:solidFill>
                  <a:schemeClr val="accent5">
                    <a:lumMod val="75000"/>
                  </a:schemeClr>
                </a:solidFill>
              </a:rPr>
              <a:t>Investigating Epsom salts</a:t>
            </a:r>
          </a:p>
          <a:p>
            <a:pPr marL="285750" indent="-285750">
              <a:buFont typeface="Arial" panose="020B0604020202020204" pitchFamily="34" charset="0"/>
              <a:buChar char="•"/>
            </a:pPr>
            <a:r>
              <a:rPr lang="en-GB" sz="2400" dirty="0">
                <a:solidFill>
                  <a:schemeClr val="accent6">
                    <a:lumMod val="75000"/>
                  </a:schemeClr>
                </a:solidFill>
              </a:rPr>
              <a:t>Making hot ice</a:t>
            </a:r>
          </a:p>
          <a:p>
            <a:pPr marL="285750" indent="-285750">
              <a:buFont typeface="Arial" panose="020B0604020202020204" pitchFamily="34" charset="0"/>
              <a:buChar char="•"/>
            </a:pPr>
            <a:r>
              <a:rPr lang="en-GB" sz="2400" dirty="0">
                <a:solidFill>
                  <a:srgbClr val="7030A0"/>
                </a:solidFill>
              </a:rPr>
              <a:t>Conscious consumers</a:t>
            </a:r>
          </a:p>
          <a:p>
            <a:pPr marL="285750" indent="-285750">
              <a:buFont typeface="Arial" panose="020B0604020202020204" pitchFamily="34" charset="0"/>
              <a:buChar char="•"/>
            </a:pPr>
            <a:r>
              <a:rPr lang="en-GB" sz="2400" dirty="0">
                <a:solidFill>
                  <a:schemeClr val="accent1"/>
                </a:solidFill>
              </a:rPr>
              <a:t>Building a working waterwheel</a:t>
            </a:r>
          </a:p>
          <a:p>
            <a:pPr marL="285750" indent="-285750">
              <a:buFont typeface="Arial" panose="020B0604020202020204" pitchFamily="34" charset="0"/>
              <a:buChar char="•"/>
            </a:pPr>
            <a:r>
              <a:rPr lang="en-GB" sz="2400" dirty="0">
                <a:solidFill>
                  <a:srgbClr val="FFC000"/>
                </a:solidFill>
              </a:rPr>
              <a:t>Investigating the best coloured light for photosynthesis</a:t>
            </a:r>
          </a:p>
        </p:txBody>
      </p:sp>
    </p:spTree>
    <p:extLst>
      <p:ext uri="{BB962C8B-B14F-4D97-AF65-F5344CB8AC3E}">
        <p14:creationId xmlns:p14="http://schemas.microsoft.com/office/powerpoint/2010/main" val="400470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4198-CA1E-46FE-939D-9E486F8D0A5F}"/>
              </a:ext>
            </a:extLst>
          </p:cNvPr>
          <p:cNvSpPr>
            <a:spLocks noGrp="1"/>
          </p:cNvSpPr>
          <p:nvPr>
            <p:ph type="title"/>
          </p:nvPr>
        </p:nvSpPr>
        <p:spPr/>
        <p:txBody>
          <a:bodyPr/>
          <a:lstStyle/>
          <a:p>
            <a:pPr algn="ctr"/>
            <a:r>
              <a:rPr lang="en-GB" sz="5400" b="1" dirty="0">
                <a:cs typeface="Calibri Light"/>
              </a:rPr>
              <a:t>Itinerary </a:t>
            </a:r>
          </a:p>
        </p:txBody>
      </p:sp>
      <p:pic>
        <p:nvPicPr>
          <p:cNvPr id="4" name="Picture 3" descr="A picture containing drawing&#10;&#10;Description automatically generated">
            <a:extLst>
              <a:ext uri="{FF2B5EF4-FFF2-40B4-BE49-F238E27FC236}">
                <a16:creationId xmlns:a16="http://schemas.microsoft.com/office/drawing/2014/main"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id="{C28EC042-9E65-4ADE-8A86-98639C870E01}"/>
              </a:ext>
            </a:extLst>
          </p:cNvPr>
          <p:cNvSpPr txBox="1"/>
          <p:nvPr/>
        </p:nvSpPr>
        <p:spPr>
          <a:xfrm>
            <a:off x="729854" y="1496656"/>
            <a:ext cx="10732292"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Wingdings" panose="05000000000000000000" pitchFamily="2" charset="2"/>
              <a:buChar char="Ø"/>
            </a:pPr>
            <a:r>
              <a:rPr lang="en-GB" sz="2800" dirty="0">
                <a:cs typeface="Calibri"/>
              </a:rPr>
              <a:t>How the DHT is engaging with the S1 pupils</a:t>
            </a:r>
          </a:p>
          <a:p>
            <a:pPr marL="571500" indent="-571500">
              <a:buFont typeface="Wingdings" panose="05000000000000000000" pitchFamily="2" charset="2"/>
              <a:buChar char="Ø"/>
            </a:pPr>
            <a:r>
              <a:rPr lang="en-GB" sz="2800" dirty="0">
                <a:cs typeface="Calibri"/>
              </a:rPr>
              <a:t>Feedback for the Pupil Survey on Remote Learning</a:t>
            </a:r>
          </a:p>
          <a:p>
            <a:pPr marL="571500" indent="-571500">
              <a:buFont typeface="Wingdings" panose="05000000000000000000" pitchFamily="2" charset="2"/>
              <a:buChar char="Ø"/>
            </a:pPr>
            <a:r>
              <a:rPr lang="en-GB" sz="2800" dirty="0">
                <a:cs typeface="Calibri"/>
              </a:rPr>
              <a:t>Examples of pupils’ work</a:t>
            </a:r>
          </a:p>
          <a:p>
            <a:pPr marL="571500" indent="-571500">
              <a:buFont typeface="Wingdings" panose="05000000000000000000" pitchFamily="2" charset="2"/>
              <a:buChar char="Ø"/>
            </a:pPr>
            <a:r>
              <a:rPr lang="en-GB" sz="2800" dirty="0">
                <a:cs typeface="Calibri"/>
              </a:rPr>
              <a:t>Examples of how Faculties across the school are supporting Remote Learning</a:t>
            </a:r>
          </a:p>
          <a:p>
            <a:pPr marL="571500" indent="-571500">
              <a:buFont typeface="Wingdings" panose="05000000000000000000" pitchFamily="2" charset="2"/>
              <a:buChar char="Ø"/>
            </a:pPr>
            <a:r>
              <a:rPr lang="en-GB" sz="2800" dirty="0">
                <a:cs typeface="Calibri"/>
              </a:rPr>
              <a:t>How we are supporting pupils with their digital skills</a:t>
            </a:r>
          </a:p>
          <a:p>
            <a:pPr marL="571500" indent="-571500">
              <a:buFont typeface="Wingdings" panose="05000000000000000000" pitchFamily="2" charset="2"/>
              <a:buChar char="Ø"/>
            </a:pPr>
            <a:r>
              <a:rPr lang="en-GB" sz="2800" dirty="0">
                <a:cs typeface="Calibri"/>
              </a:rPr>
              <a:t>How the school, SFL and Pastoral care are supporting pupils’ health and wellbeing during this time</a:t>
            </a:r>
          </a:p>
          <a:p>
            <a:pPr marL="571500" indent="-571500">
              <a:buFont typeface="Wingdings" panose="05000000000000000000" pitchFamily="2" charset="2"/>
              <a:buChar char="Ø"/>
            </a:pPr>
            <a:r>
              <a:rPr lang="en-GB" sz="2800" dirty="0">
                <a:cs typeface="Calibri"/>
              </a:rPr>
              <a:t>Looking to the future</a:t>
            </a:r>
          </a:p>
          <a:p>
            <a:pPr marL="571500" indent="-571500">
              <a:buFont typeface="Wingdings" panose="05000000000000000000" pitchFamily="2" charset="2"/>
              <a:buChar char="Ø"/>
            </a:pPr>
            <a:r>
              <a:rPr lang="en-GB" sz="2800" dirty="0">
                <a:cs typeface="Calibri"/>
              </a:rPr>
              <a:t>Questions</a:t>
            </a:r>
          </a:p>
          <a:p>
            <a:pPr marL="571500" indent="-571500">
              <a:buFont typeface="Wingdings" panose="05000000000000000000" pitchFamily="2" charset="2"/>
              <a:buChar char="Ø"/>
            </a:pPr>
            <a:endParaRPr lang="en-GB" sz="2800" dirty="0">
              <a:cs typeface="Calibri"/>
            </a:endParaRPr>
          </a:p>
          <a:p>
            <a:pPr marL="571500" indent="-571500">
              <a:buFont typeface="Wingdings" panose="05000000000000000000" pitchFamily="2" charset="2"/>
              <a:buChar char="Ø"/>
            </a:pPr>
            <a:endParaRPr lang="en-GB" sz="3600" dirty="0">
              <a:cs typeface="Calibri"/>
            </a:endParaRPr>
          </a:p>
          <a:p>
            <a:pPr marL="285750" indent="-285750">
              <a:buFont typeface="Wingdings"/>
              <a:buChar char="Ø"/>
            </a:pPr>
            <a:endParaRPr lang="en-GB" dirty="0">
              <a:cs typeface="Calibri"/>
            </a:endParaRPr>
          </a:p>
        </p:txBody>
      </p:sp>
    </p:spTree>
    <p:extLst>
      <p:ext uri="{BB962C8B-B14F-4D97-AF65-F5344CB8AC3E}">
        <p14:creationId xmlns:p14="http://schemas.microsoft.com/office/powerpoint/2010/main" val="339616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2" name="Rectangle 11">
            <a:extLst>
              <a:ext uri="{FF2B5EF4-FFF2-40B4-BE49-F238E27FC236}">
                <a16:creationId xmlns:a16="http://schemas.microsoft.com/office/drawing/2014/main" id="{18C97609-1A9B-4568-B62B-97F83DA12620}"/>
              </a:ext>
            </a:extLst>
          </p:cNvPr>
          <p:cNvSpPr/>
          <p:nvPr/>
        </p:nvSpPr>
        <p:spPr>
          <a:xfrm>
            <a:off x="3553333" y="175043"/>
            <a:ext cx="7988084" cy="3416320"/>
          </a:xfrm>
          <a:prstGeom prst="rect">
            <a:avLst/>
          </a:prstGeom>
          <a:noFill/>
        </p:spPr>
        <p:txBody>
          <a:bodyPr wrap="none" lIns="91440" tIns="45720" rIns="91440" bIns="45720">
            <a:spAutoFit/>
          </a:bodyPr>
          <a:lstStyle/>
          <a:p>
            <a:pPr algn="ctr"/>
            <a:r>
              <a:rPr lang="en-US" sz="72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Mr</a:t>
            </a: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Tait</a:t>
            </a:r>
          </a:p>
          <a:p>
            <a:pPr algn="ctr"/>
            <a:r>
              <a:rPr lang="en-US" sz="7200" b="1" dirty="0">
                <a:ln w="9525">
                  <a:solidFill>
                    <a:schemeClr val="bg1"/>
                  </a:solidFill>
                  <a:prstDash val="solid"/>
                </a:ln>
                <a:effectLst>
                  <a:outerShdw blurRad="12700" dist="38100" dir="2700000" algn="tl" rotWithShape="0">
                    <a:schemeClr val="bg1">
                      <a:lumMod val="50000"/>
                    </a:schemeClr>
                  </a:outerShdw>
                </a:effectLst>
              </a:rPr>
              <a:t>PT of Digital Literacy</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en-US" sz="7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3" name="TextBox 12">
            <a:extLst>
              <a:ext uri="{FF2B5EF4-FFF2-40B4-BE49-F238E27FC236}">
                <a16:creationId xmlns:a16="http://schemas.microsoft.com/office/drawing/2014/main" id="{B160E16F-5D16-4A3D-8B82-E8B74D0C5731}"/>
              </a:ext>
            </a:extLst>
          </p:cNvPr>
          <p:cNvSpPr txBox="1"/>
          <p:nvPr/>
        </p:nvSpPr>
        <p:spPr>
          <a:xfrm>
            <a:off x="362692" y="3120847"/>
            <a:ext cx="7692683" cy="2246769"/>
          </a:xfrm>
          <a:prstGeom prst="rect">
            <a:avLst/>
          </a:prstGeom>
          <a:noFill/>
        </p:spPr>
        <p:txBody>
          <a:bodyPr wrap="none" rtlCol="0">
            <a:spAutoFit/>
          </a:bodyPr>
          <a:lstStyle/>
          <a:p>
            <a:pPr marL="457200" indent="-457200">
              <a:buFont typeface="Wingdings" panose="05000000000000000000" pitchFamily="2" charset="2"/>
              <a:buChar char="ü"/>
            </a:pPr>
            <a:r>
              <a:rPr lang="en-GB" sz="2800" dirty="0"/>
              <a:t>Other examples of how Faculties are supporting </a:t>
            </a:r>
          </a:p>
          <a:p>
            <a:r>
              <a:rPr lang="en-GB" sz="2800" dirty="0"/>
              <a:t>      pupils’ in their Remote Learning</a:t>
            </a:r>
          </a:p>
          <a:p>
            <a:endParaRPr lang="en-GB" sz="2800" dirty="0"/>
          </a:p>
          <a:p>
            <a:pPr marL="457200" indent="-457200">
              <a:buFont typeface="Wingdings" panose="05000000000000000000" pitchFamily="2" charset="2"/>
              <a:buChar char="ü"/>
            </a:pPr>
            <a:r>
              <a:rPr lang="en-GB" sz="2800" dirty="0"/>
              <a:t>Give examples of how he is supporting pupils </a:t>
            </a:r>
          </a:p>
          <a:p>
            <a:r>
              <a:rPr lang="en-GB" sz="2800" dirty="0"/>
              <a:t>      with their Digital Literacy</a:t>
            </a:r>
          </a:p>
        </p:txBody>
      </p:sp>
      <p:pic>
        <p:nvPicPr>
          <p:cNvPr id="3074" name="Picture 2" descr="https://attachments.office.net/owa/gw10campbellharriet%40glow.ea.glasgow.sch.uk/service.svc/s/GetAttachmentThumbnail?id=AAMkAGU4MGE0MjY5LWE1NDctNGY0ZS05M2M4LTRmOWQzZDExYzIxMwBGAAAAAAB7aWiq%2BecZRJKniB29ie%2FiBwAmjj8xEcP5RJhNwIBdgJPxAAAAAAEMAAAmjj8xEcP5RJhNwIBdgJPxAAVWPosUAAABEgAQAP%2BGkvPFBQBHvo2b%2FyX%2BQOE%3D&amp;thumbnailType=2&amp;token=eyJhbGciOiJSUzI1NiIsImtpZCI6IjMwODE3OUNFNUY0QjUyRTc4QjJEQjg5NjZCQUY0RUNDMzcyN0FFRUUiLCJ0eXAiOiJKV1QiLCJ4NXQiOiJNSUY1emw5TFV1ZUxMYmlXYTY5T3pEY25ydTQifQ.eyJvcmlnaW4iOiJodHRwczovL291dGxvb2sub2ZmaWNlLmNvbSIsInVjIjoiMGNmMGU3OTkzOTcwNDkxNDkzYTI2ODhiOTIzNDE1YmUiLCJ2ZXIiOiJFeGNoYW5nZS5DYWxsYmFjay5WMSIsImFwcGN0eHNlbmRlciI6Ik93YURvd25sb2FkQGNjZDMyY2EzLTE2Y2UtNDI4Zi05NTQxLTM3MmQ2YjA1MTkyOSIsImlzc3JpbmciOiJXVyIsImFwcGN0eCI6IntcIm1zZXhjaHByb3RcIjpcIm93YVwiLFwicHVpZFwiOlwiMTE1Mzc2NTkzMTc1ODUyMDk1M1wiLFwic2NvcGVcIjpcIk93YURvd25sb2FkXCIsXCJvaWRcIjpcImM0NjQ2ODY3LTNiMjAtNGU3ZC1iMjYxLWVlNjM3ZjYxZTA3NFwiLFwicHJpbWFyeXNpZFwiOlwiUy0xLTUtMjEtMjgxNDA1MzYwNi0xODc1OTc4NDkzLTQ2MDE5MC0xMDc2NzkyMFwifSIsIm5iZiI6MTYxNDYyNDAzNywiZXhwIjoxNjE0NjI0NjM3LCJpc3MiOiIwMDAwMDAwMi0wMDAwLTBmZjEtY2UwMC0wMDAwMDAwMDAwMDBAY2NkMzJjYTMtMTZjZS00MjhmLTk1NDEtMzcyZDZiMDUxOTI5IiwiYXVkIjoiMDAwMDAwMDItMDAwMC0wZmYxLWNlMDAtMDAwMDAwMDAwMDAwL2F0dGFjaG1lbnRzLm9mZmljZS5uZXRAY2NkMzJjYTMtMTZjZS00MjhmLTk1NDEtMzcyZDZiMDUxOTI5IiwiaGFwcCI6Im93YSJ9.AYMaFFtT3X2h-qMzsj8D8i4Gk99dlL0F03b2FoJpbeR_0EmvtpPCDH6T6th2sR9Yajt4JeGv8BcFuAUlZ7UJ0-zRqPot_4OwkZn0l3FGvEqp3JeJ99Od0mXjnvw3C3eaig4A3JDp9t_StdIPWCwJNFe3DWOgjoMaLt3nLftRiZ6l3LwAVjZRL1oHc5nc9lifB4P6qvut1JVYd4FVaPajv6-0M31jtLEbPT_bJWlHomK3c6dtj-qeitxOE-ozQeBrzxQzkG1QgS2wxnEu1PqSzjzAFfnbmeXRufeGf2Q4Bl_h2AO71TJUzXu2uDsyvZhkUdCqeagWeJ3Z8_dA88u0LQ&amp;X-OWA-CANARY=iwVXCIrWM0mFWM0nHg7RLhDXaBji3NgYXR3LKyjUZ5dYspTFuKbYZEXuiY6RmrNhHJok1_VOmr0.&amp;owa=outlook.office.com&amp;scriptVer=20210222004.08&amp;animation=true">
            <a:extLst>
              <a:ext uri="{FF2B5EF4-FFF2-40B4-BE49-F238E27FC236}">
                <a16:creationId xmlns:a16="http://schemas.microsoft.com/office/drawing/2014/main" id="{11BCCEEF-91BD-40D1-A398-261827F28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567" y="2390403"/>
            <a:ext cx="2516931" cy="32080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nline Award Goal Achievement Vector, Flat Cartoon Computer And Success  Winner Holding Golden Cup Prize Stock Vector - Illustration of cartoon,  champion: 116886892">
            <a:extLst>
              <a:ext uri="{FF2B5EF4-FFF2-40B4-BE49-F238E27FC236}">
                <a16:creationId xmlns:a16="http://schemas.microsoft.com/office/drawing/2014/main" id="{622FB1FB-726A-4BBF-AAD3-7A619FCDC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57" y="175043"/>
            <a:ext cx="2407920" cy="24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0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3" name="TextBox 12">
            <a:extLst>
              <a:ext uri="{FF2B5EF4-FFF2-40B4-BE49-F238E27FC236}">
                <a16:creationId xmlns:a16="http://schemas.microsoft.com/office/drawing/2014/main" id="{9DA845B2-F793-48E3-8070-954C245D3BBE}"/>
              </a:ext>
            </a:extLst>
          </p:cNvPr>
          <p:cNvSpPr txBox="1"/>
          <p:nvPr/>
        </p:nvSpPr>
        <p:spPr>
          <a:xfrm>
            <a:off x="374650" y="169844"/>
            <a:ext cx="8067786" cy="1077218"/>
          </a:xfrm>
          <a:prstGeom prst="rect">
            <a:avLst/>
          </a:prstGeom>
          <a:noFill/>
        </p:spPr>
        <p:txBody>
          <a:bodyPr wrap="none" rtlCol="0">
            <a:spAutoFit/>
          </a:bodyPr>
          <a:lstStyle/>
          <a:p>
            <a:r>
              <a:rPr lang="en-GB" sz="3200" b="1" dirty="0"/>
              <a:t>How the School is Providing Support for Pupils</a:t>
            </a:r>
          </a:p>
          <a:p>
            <a:r>
              <a:rPr lang="en-GB" sz="3200" b="1" dirty="0"/>
              <a:t>                               Support for Learning</a:t>
            </a:r>
          </a:p>
        </p:txBody>
      </p:sp>
      <p:pic>
        <p:nvPicPr>
          <p:cNvPr id="4" name="Picture 2">
            <a:hlinkClick r:id="rId3"/>
            <a:extLst>
              <a:ext uri="{FF2B5EF4-FFF2-40B4-BE49-F238E27FC236}">
                <a16:creationId xmlns:a16="http://schemas.microsoft.com/office/drawing/2014/main" id="{F54559C9-8462-4996-96E4-1F6164E978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1"/>
          <a:stretch/>
        </p:blipFill>
        <p:spPr bwMode="auto">
          <a:xfrm rot="5940578">
            <a:off x="9223783" y="467401"/>
            <a:ext cx="2251426" cy="193091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48214EC-337C-4785-AFDE-A6170662065F}"/>
              </a:ext>
            </a:extLst>
          </p:cNvPr>
          <p:cNvSpPr>
            <a:spLocks noGrp="1"/>
          </p:cNvSpPr>
          <p:nvPr>
            <p:ph idx="1"/>
          </p:nvPr>
        </p:nvSpPr>
        <p:spPr>
          <a:xfrm>
            <a:off x="124823" y="1432859"/>
            <a:ext cx="11691255" cy="4351338"/>
          </a:xfrm>
        </p:spPr>
        <p:txBody>
          <a:bodyPr>
            <a:normAutofit fontScale="92500" lnSpcReduction="10000"/>
          </a:bodyPr>
          <a:lstStyle/>
          <a:p>
            <a:pPr lvl="0"/>
            <a:r>
              <a:rPr lang="en-GB" dirty="0">
                <a:latin typeface="Calibri" panose="020F0502020204030204" pitchFamily="34" charset="0"/>
                <a:cs typeface="Calibri" panose="020F0502020204030204" pitchFamily="34" charset="0"/>
              </a:rPr>
              <a:t>Regular phone calls with families</a:t>
            </a:r>
          </a:p>
          <a:p>
            <a:pPr lvl="0"/>
            <a:r>
              <a:rPr lang="en-GB" dirty="0">
                <a:latin typeface="Calibri" panose="020F0502020204030204" pitchFamily="34" charset="0"/>
                <a:cs typeface="Calibri" panose="020F0502020204030204" pitchFamily="34" charset="0"/>
              </a:rPr>
              <a:t>check-ins with pupils with ASN: via email and live through Teams</a:t>
            </a:r>
          </a:p>
          <a:p>
            <a:pPr lvl="0"/>
            <a:r>
              <a:rPr lang="en-GB" dirty="0">
                <a:latin typeface="Calibri" panose="020F0502020204030204" pitchFamily="34" charset="0"/>
                <a:cs typeface="Calibri" panose="020F0502020204030204" pitchFamily="34" charset="0"/>
              </a:rPr>
              <a:t>Live Teams learning support sessions</a:t>
            </a:r>
          </a:p>
          <a:p>
            <a:pPr lvl="0"/>
            <a:r>
              <a:rPr lang="en-GB" dirty="0">
                <a:latin typeface="Calibri" panose="020F0502020204030204" pitchFamily="34" charset="0"/>
                <a:cs typeface="Calibri" panose="020F0502020204030204" pitchFamily="34" charset="0"/>
              </a:rPr>
              <a:t>Provision of individualised timetables/study planners for pupils</a:t>
            </a:r>
          </a:p>
          <a:p>
            <a:pPr lvl="0"/>
            <a:r>
              <a:rPr lang="en-GB" dirty="0">
                <a:latin typeface="Calibri" panose="020F0502020204030204" pitchFamily="34" charset="0"/>
                <a:cs typeface="Calibri" panose="020F0502020204030204" pitchFamily="34" charset="0"/>
              </a:rPr>
              <a:t>Provision of individualised </a:t>
            </a:r>
            <a:r>
              <a:rPr lang="en-GB" dirty="0" err="1">
                <a:latin typeface="Calibri" panose="020F0502020204030204" pitchFamily="34" charset="0"/>
                <a:cs typeface="Calibri" panose="020F0502020204030204" pitchFamily="34" charset="0"/>
              </a:rPr>
              <a:t>SfL</a:t>
            </a:r>
            <a:r>
              <a:rPr lang="en-GB" dirty="0">
                <a:latin typeface="Calibri" panose="020F0502020204030204" pitchFamily="34" charset="0"/>
                <a:cs typeface="Calibri" panose="020F0502020204030204" pitchFamily="34" charset="0"/>
              </a:rPr>
              <a:t> resource packs for pupils</a:t>
            </a:r>
          </a:p>
          <a:p>
            <a:pPr lvl="0"/>
            <a:r>
              <a:rPr lang="en-GB" dirty="0">
                <a:latin typeface="Calibri" panose="020F0502020204030204" pitchFamily="34" charset="0"/>
                <a:cs typeface="Calibri" panose="020F0502020204030204" pitchFamily="34" charset="0"/>
              </a:rPr>
              <a:t>Advice to class teachers on how to differentiate materials and support individual pupils</a:t>
            </a:r>
          </a:p>
          <a:p>
            <a:pPr lvl="0"/>
            <a:r>
              <a:rPr lang="en-GB" dirty="0">
                <a:latin typeface="Calibri" panose="020F0502020204030204" pitchFamily="34" charset="0"/>
                <a:cs typeface="Calibri" panose="020F0502020204030204" pitchFamily="34" charset="0"/>
              </a:rPr>
              <a:t>Providing regular updates to class teachers about pupils and families</a:t>
            </a:r>
          </a:p>
          <a:p>
            <a:pPr lvl="0"/>
            <a:r>
              <a:rPr lang="en-GB" dirty="0">
                <a:latin typeface="Calibri" panose="020F0502020204030204" pitchFamily="34" charset="0"/>
                <a:cs typeface="Calibri" panose="020F0502020204030204" pitchFamily="34" charset="0"/>
              </a:rPr>
              <a:t>Sign posting families to learning materials and outside agency supports</a:t>
            </a:r>
          </a:p>
          <a:p>
            <a:pPr lvl="0"/>
            <a:r>
              <a:rPr lang="en-GB" dirty="0">
                <a:latin typeface="Calibri" panose="020F0502020204030204" pitchFamily="34" charset="0"/>
                <a:cs typeface="Calibri" panose="020F0502020204030204" pitchFamily="34" charset="0"/>
              </a:rPr>
              <a:t>Contact Miss McGuire: gw17mcguiresiobhan@glow.sch.uk</a:t>
            </a:r>
          </a:p>
          <a:p>
            <a:pPr lvl="0"/>
            <a:endParaRPr lang="en-GB" dirty="0">
              <a:latin typeface="Comic Sans MS" panose="030F0902030302020204" pitchFamily="66" charset="0"/>
            </a:endParaRPr>
          </a:p>
          <a:p>
            <a:pPr lvl="0"/>
            <a:endParaRPr lang="en-GB" dirty="0">
              <a:latin typeface="Comic Sans MS" panose="030F0902030302020204" pitchFamily="66" charset="0"/>
            </a:endParaRPr>
          </a:p>
          <a:p>
            <a:endParaRPr lang="en-US" dirty="0"/>
          </a:p>
        </p:txBody>
      </p:sp>
    </p:spTree>
    <p:extLst>
      <p:ext uri="{BB962C8B-B14F-4D97-AF65-F5344CB8AC3E}">
        <p14:creationId xmlns:p14="http://schemas.microsoft.com/office/powerpoint/2010/main" val="4146565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3" name="TextBox 12">
            <a:extLst>
              <a:ext uri="{FF2B5EF4-FFF2-40B4-BE49-F238E27FC236}">
                <a16:creationId xmlns:a16="http://schemas.microsoft.com/office/drawing/2014/main" id="{9DA845B2-F793-48E3-8070-954C245D3BBE}"/>
              </a:ext>
            </a:extLst>
          </p:cNvPr>
          <p:cNvSpPr txBox="1"/>
          <p:nvPr/>
        </p:nvSpPr>
        <p:spPr>
          <a:xfrm>
            <a:off x="415290" y="197852"/>
            <a:ext cx="8067786" cy="1569660"/>
          </a:xfrm>
          <a:prstGeom prst="rect">
            <a:avLst/>
          </a:prstGeom>
          <a:noFill/>
        </p:spPr>
        <p:txBody>
          <a:bodyPr wrap="none" rtlCol="0">
            <a:spAutoFit/>
          </a:bodyPr>
          <a:lstStyle/>
          <a:p>
            <a:r>
              <a:rPr lang="en-GB" sz="3200" b="1" dirty="0"/>
              <a:t>How the School is Providing Support for Pupils</a:t>
            </a:r>
          </a:p>
          <a:p>
            <a:endParaRPr lang="en-GB" sz="3200" b="1" dirty="0"/>
          </a:p>
          <a:p>
            <a:pPr algn="ctr"/>
            <a:r>
              <a:rPr lang="en-GB" sz="3200" b="1" dirty="0"/>
              <a:t>Pastoral Care Support During Lockdown</a:t>
            </a:r>
          </a:p>
        </p:txBody>
      </p:sp>
      <p:sp>
        <p:nvSpPr>
          <p:cNvPr id="2" name="Rectangle 1">
            <a:extLst>
              <a:ext uri="{FF2B5EF4-FFF2-40B4-BE49-F238E27FC236}">
                <a16:creationId xmlns:a16="http://schemas.microsoft.com/office/drawing/2014/main" id="{0759C3DF-09E4-4408-88A9-086904C2A299}"/>
              </a:ext>
            </a:extLst>
          </p:cNvPr>
          <p:cNvSpPr/>
          <p:nvPr/>
        </p:nvSpPr>
        <p:spPr>
          <a:xfrm>
            <a:off x="868680" y="1935182"/>
            <a:ext cx="10454640" cy="3970318"/>
          </a:xfrm>
          <a:prstGeom prst="rect">
            <a:avLst/>
          </a:prstGeom>
        </p:spPr>
        <p:txBody>
          <a:bodyPr wrap="square">
            <a:spAutoFit/>
          </a:bodyPr>
          <a:lstStyle/>
          <a:p>
            <a:r>
              <a:rPr lang="en-GB" sz="2800" dirty="0">
                <a:cs typeface="Calibri"/>
              </a:rPr>
              <a:t>Pastoral Care offer:</a:t>
            </a:r>
          </a:p>
          <a:p>
            <a:endParaRPr lang="en-GB" sz="3200" dirty="0">
              <a:cs typeface="Calibri"/>
            </a:endParaRPr>
          </a:p>
          <a:p>
            <a:r>
              <a:rPr lang="en-GB" sz="3200" dirty="0">
                <a:cs typeface="Calibri"/>
              </a:rPr>
              <a:t>1. A point of contact for pupils, parents and carers.</a:t>
            </a:r>
          </a:p>
          <a:p>
            <a:r>
              <a:rPr lang="en-GB" sz="3200" dirty="0">
                <a:cs typeface="Calibri"/>
              </a:rPr>
              <a:t>2. Provide a link to the class teacher.</a:t>
            </a:r>
          </a:p>
          <a:p>
            <a:r>
              <a:rPr lang="en-GB" sz="3200" dirty="0">
                <a:cs typeface="Calibri"/>
              </a:rPr>
              <a:t>3. Check-in on the pupil's level of engagement with on-line learning.</a:t>
            </a:r>
          </a:p>
          <a:p>
            <a:r>
              <a:rPr lang="en-GB" sz="3200" dirty="0">
                <a:cs typeface="Calibri"/>
              </a:rPr>
              <a:t>4. Act as an advocate for the pupils in matter arising.</a:t>
            </a:r>
          </a:p>
          <a:p>
            <a:r>
              <a:rPr lang="en-GB" sz="3200" dirty="0">
                <a:cs typeface="Calibri"/>
              </a:rPr>
              <a:t>5. Allow access to outside agencies.</a:t>
            </a:r>
          </a:p>
        </p:txBody>
      </p:sp>
      <p:pic>
        <p:nvPicPr>
          <p:cNvPr id="5" name="Picture 10">
            <a:extLst>
              <a:ext uri="{FF2B5EF4-FFF2-40B4-BE49-F238E27FC236}">
                <a16:creationId xmlns:a16="http://schemas.microsoft.com/office/drawing/2014/main" id="{1C05495F-2B58-47D7-B78D-224091A504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91" r="1025"/>
          <a:stretch/>
        </p:blipFill>
        <p:spPr bwMode="auto">
          <a:xfrm rot="306035">
            <a:off x="8880441" y="317088"/>
            <a:ext cx="2792182" cy="246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1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3" name="TextBox 12">
            <a:extLst>
              <a:ext uri="{FF2B5EF4-FFF2-40B4-BE49-F238E27FC236}">
                <a16:creationId xmlns:a16="http://schemas.microsoft.com/office/drawing/2014/main" id="{9DA845B2-F793-48E3-8070-954C245D3BBE}"/>
              </a:ext>
            </a:extLst>
          </p:cNvPr>
          <p:cNvSpPr txBox="1"/>
          <p:nvPr/>
        </p:nvSpPr>
        <p:spPr>
          <a:xfrm>
            <a:off x="2081530" y="271444"/>
            <a:ext cx="7080464" cy="1384995"/>
          </a:xfrm>
          <a:prstGeom prst="rect">
            <a:avLst/>
          </a:prstGeom>
          <a:noFill/>
        </p:spPr>
        <p:txBody>
          <a:bodyPr wrap="none" rtlCol="0">
            <a:spAutoFit/>
          </a:bodyPr>
          <a:lstStyle/>
          <a:p>
            <a:r>
              <a:rPr lang="en-GB" sz="2800" b="1" dirty="0"/>
              <a:t>How the School is Providing Support for Pupils</a:t>
            </a:r>
          </a:p>
          <a:p>
            <a:endParaRPr lang="en-GB" sz="2800" b="1" dirty="0"/>
          </a:p>
          <a:p>
            <a:pPr algn="ctr"/>
            <a:r>
              <a:rPr lang="en-GB" sz="2800" b="1" dirty="0"/>
              <a:t>Health and Wellbeing</a:t>
            </a:r>
          </a:p>
        </p:txBody>
      </p:sp>
      <p:sp>
        <p:nvSpPr>
          <p:cNvPr id="4" name="Content Placeholder 2">
            <a:extLst>
              <a:ext uri="{FF2B5EF4-FFF2-40B4-BE49-F238E27FC236}">
                <a16:creationId xmlns:a16="http://schemas.microsoft.com/office/drawing/2014/main" id="{753EFFCA-98E9-4810-B80A-2CA76AC7E6C3}"/>
              </a:ext>
            </a:extLst>
          </p:cNvPr>
          <p:cNvSpPr>
            <a:spLocks noGrp="1"/>
          </p:cNvSpPr>
          <p:nvPr>
            <p:ph idx="1"/>
          </p:nvPr>
        </p:nvSpPr>
        <p:spPr>
          <a:xfrm>
            <a:off x="604520" y="2235218"/>
            <a:ext cx="10515600" cy="4351338"/>
          </a:xfrm>
        </p:spPr>
        <p:txBody>
          <a:bodyPr vert="horz" lIns="91440" tIns="45720" rIns="91440" bIns="45720" rtlCol="0" anchor="t">
            <a:normAutofit/>
          </a:bodyPr>
          <a:lstStyle/>
          <a:p>
            <a:r>
              <a:rPr lang="en-GB" dirty="0">
                <a:ea typeface="+mn-lt"/>
                <a:cs typeface="+mn-lt"/>
              </a:rPr>
              <a:t>Emotional First Aid (L Black )</a:t>
            </a:r>
            <a:endParaRPr lang="en-GB" dirty="0">
              <a:cs typeface="Calibri"/>
            </a:endParaRPr>
          </a:p>
          <a:p>
            <a:r>
              <a:rPr lang="en-GB" dirty="0">
                <a:cs typeface="Calibri"/>
              </a:rPr>
              <a:t>Mental Health Support Pack (M Docherty)</a:t>
            </a:r>
          </a:p>
          <a:p>
            <a:r>
              <a:rPr lang="en-GB" dirty="0">
                <a:cs typeface="Calibri"/>
              </a:rPr>
              <a:t>Screen Time (N Higgins)</a:t>
            </a:r>
          </a:p>
          <a:p>
            <a:r>
              <a:rPr lang="en-GB" dirty="0">
                <a:cs typeface="Calibri"/>
              </a:rPr>
              <a:t>Sleep (L Robinson)</a:t>
            </a:r>
          </a:p>
          <a:p>
            <a:r>
              <a:rPr lang="en-GB" dirty="0">
                <a:cs typeface="Calibri"/>
              </a:rPr>
              <a:t>Remote support overview (L Black)</a:t>
            </a:r>
          </a:p>
          <a:p>
            <a:pPr marL="0" indent="0">
              <a:buNone/>
            </a:pPr>
            <a:endParaRPr lang="en-GB" dirty="0">
              <a:cs typeface="Calibri"/>
            </a:endParaRPr>
          </a:p>
        </p:txBody>
      </p:sp>
      <p:pic>
        <p:nvPicPr>
          <p:cNvPr id="5" name="Picture 5">
            <a:extLst>
              <a:ext uri="{FF2B5EF4-FFF2-40B4-BE49-F238E27FC236}">
                <a16:creationId xmlns:a16="http://schemas.microsoft.com/office/drawing/2014/main" id="{74E89D8B-E679-4C5E-BE13-70DC1C919D55}"/>
              </a:ext>
            </a:extLst>
          </p:cNvPr>
          <p:cNvPicPr>
            <a:picLocks noChangeAspect="1"/>
          </p:cNvPicPr>
          <p:nvPr/>
        </p:nvPicPr>
        <p:blipFill>
          <a:blip r:embed="rId3"/>
          <a:stretch>
            <a:fillRect/>
          </a:stretch>
        </p:blipFill>
        <p:spPr>
          <a:xfrm>
            <a:off x="8225322" y="2143692"/>
            <a:ext cx="2743200" cy="2570615"/>
          </a:xfrm>
          <a:prstGeom prst="rect">
            <a:avLst/>
          </a:prstGeom>
        </p:spPr>
      </p:pic>
      <p:sp>
        <p:nvSpPr>
          <p:cNvPr id="2" name="Rectangle 1">
            <a:extLst>
              <a:ext uri="{FF2B5EF4-FFF2-40B4-BE49-F238E27FC236}">
                <a16:creationId xmlns:a16="http://schemas.microsoft.com/office/drawing/2014/main" id="{6864D2D4-6FA5-4224-9ADD-1CF14F8CCE95}"/>
              </a:ext>
            </a:extLst>
          </p:cNvPr>
          <p:cNvSpPr/>
          <p:nvPr/>
        </p:nvSpPr>
        <p:spPr>
          <a:xfrm>
            <a:off x="3374170" y="5125237"/>
            <a:ext cx="4976299" cy="646331"/>
          </a:xfrm>
          <a:prstGeom prst="rect">
            <a:avLst/>
          </a:prstGeom>
        </p:spPr>
        <p:txBody>
          <a:bodyPr wrap="none">
            <a:spAutoFit/>
          </a:bodyPr>
          <a:lstStyle/>
          <a:p>
            <a:r>
              <a:rPr lang="en-GB" dirty="0">
                <a:hlinkClick r:id="rId4"/>
              </a:rPr>
              <a:t>https://blogs.glowscotland.org.uk/gc/hillheadhigh/</a:t>
            </a:r>
            <a:endParaRPr lang="en-GB" dirty="0"/>
          </a:p>
          <a:p>
            <a:endParaRPr lang="en-GB" dirty="0"/>
          </a:p>
        </p:txBody>
      </p:sp>
    </p:spTree>
    <p:extLst>
      <p:ext uri="{BB962C8B-B14F-4D97-AF65-F5344CB8AC3E}">
        <p14:creationId xmlns:p14="http://schemas.microsoft.com/office/powerpoint/2010/main" val="969199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2" name="TextBox 1">
            <a:extLst>
              <a:ext uri="{FF2B5EF4-FFF2-40B4-BE49-F238E27FC236}">
                <a16:creationId xmlns:a16="http://schemas.microsoft.com/office/drawing/2014/main" id="{2FF66A83-1D73-4944-91AB-B53685CC1449}"/>
              </a:ext>
            </a:extLst>
          </p:cNvPr>
          <p:cNvSpPr txBox="1"/>
          <p:nvPr/>
        </p:nvSpPr>
        <p:spPr>
          <a:xfrm>
            <a:off x="1974190" y="77925"/>
            <a:ext cx="3931846" cy="584775"/>
          </a:xfrm>
          <a:prstGeom prst="rect">
            <a:avLst/>
          </a:prstGeom>
          <a:noFill/>
        </p:spPr>
        <p:txBody>
          <a:bodyPr wrap="none" rtlCol="0">
            <a:spAutoFit/>
          </a:bodyPr>
          <a:lstStyle/>
          <a:p>
            <a:r>
              <a:rPr lang="en-GB" sz="3200" b="1" dirty="0"/>
              <a:t>Looking to the Future </a:t>
            </a:r>
          </a:p>
        </p:txBody>
      </p:sp>
      <p:sp>
        <p:nvSpPr>
          <p:cNvPr id="3" name="TextBox 2">
            <a:extLst>
              <a:ext uri="{FF2B5EF4-FFF2-40B4-BE49-F238E27FC236}">
                <a16:creationId xmlns:a16="http://schemas.microsoft.com/office/drawing/2014/main" id="{E942A3F8-0148-4068-9DEB-9A63E9CFF3DC}"/>
              </a:ext>
            </a:extLst>
          </p:cNvPr>
          <p:cNvSpPr txBox="1"/>
          <p:nvPr/>
        </p:nvSpPr>
        <p:spPr>
          <a:xfrm>
            <a:off x="2081530" y="662700"/>
            <a:ext cx="3502049" cy="584775"/>
          </a:xfrm>
          <a:prstGeom prst="rect">
            <a:avLst/>
          </a:prstGeom>
          <a:noFill/>
        </p:spPr>
        <p:txBody>
          <a:bodyPr wrap="none" rtlCol="0">
            <a:spAutoFit/>
          </a:bodyPr>
          <a:lstStyle/>
          <a:p>
            <a:r>
              <a:rPr lang="en-GB" sz="3200" b="1" dirty="0"/>
              <a:t>S1 Tracking Reports</a:t>
            </a:r>
          </a:p>
        </p:txBody>
      </p:sp>
      <p:pic>
        <p:nvPicPr>
          <p:cNvPr id="8" name="Picture 7">
            <a:extLst>
              <a:ext uri="{FF2B5EF4-FFF2-40B4-BE49-F238E27FC236}">
                <a16:creationId xmlns:a16="http://schemas.microsoft.com/office/drawing/2014/main" id="{B55E7E2C-8A65-48E9-9142-B0FD71B41D43}"/>
              </a:ext>
            </a:extLst>
          </p:cNvPr>
          <p:cNvPicPr/>
          <p:nvPr/>
        </p:nvPicPr>
        <p:blipFill rotWithShape="1">
          <a:blip r:embed="rId3">
            <a:extLst>
              <a:ext uri="{28A0092B-C50C-407E-A947-70E740481C1C}">
                <a14:useLocalDpi xmlns:a14="http://schemas.microsoft.com/office/drawing/2010/main" val="0"/>
              </a:ext>
            </a:extLst>
          </a:blip>
          <a:srcRect l="29845" t="19628" r="30793" b="15336"/>
          <a:stretch/>
        </p:blipFill>
        <p:spPr bwMode="auto">
          <a:xfrm>
            <a:off x="6959600" y="47445"/>
            <a:ext cx="4678106" cy="603504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535750E-10F2-45E7-B891-62A0B5124B8F}"/>
              </a:ext>
            </a:extLst>
          </p:cNvPr>
          <p:cNvSpPr txBox="1"/>
          <p:nvPr/>
        </p:nvSpPr>
        <p:spPr>
          <a:xfrm>
            <a:off x="679610" y="2397948"/>
            <a:ext cx="5659306" cy="2062103"/>
          </a:xfrm>
          <a:prstGeom prst="rect">
            <a:avLst/>
          </a:prstGeom>
          <a:noFill/>
        </p:spPr>
        <p:txBody>
          <a:bodyPr wrap="none" rtlCol="0">
            <a:spAutoFit/>
          </a:bodyPr>
          <a:lstStyle/>
          <a:p>
            <a:pPr algn="ctr"/>
            <a:r>
              <a:rPr lang="en-GB" sz="3200" b="1" dirty="0"/>
              <a:t>Reports will be issued the week </a:t>
            </a:r>
          </a:p>
          <a:p>
            <a:pPr algn="ctr"/>
            <a:r>
              <a:rPr lang="en-GB" sz="3200" b="1" dirty="0"/>
              <a:t>beginning </a:t>
            </a:r>
          </a:p>
          <a:p>
            <a:pPr algn="ctr"/>
            <a:endParaRPr lang="en-GB" sz="3200" b="1" dirty="0"/>
          </a:p>
          <a:p>
            <a:pPr algn="ctr"/>
            <a:r>
              <a:rPr lang="en-GB" sz="3200" b="1" dirty="0"/>
              <a:t>22</a:t>
            </a:r>
            <a:r>
              <a:rPr lang="en-GB" sz="3200" b="1" baseline="30000" dirty="0"/>
              <a:t>nd</a:t>
            </a:r>
            <a:r>
              <a:rPr lang="en-GB" sz="3200" b="1" dirty="0"/>
              <a:t> March</a:t>
            </a:r>
          </a:p>
        </p:txBody>
      </p:sp>
    </p:spTree>
    <p:extLst>
      <p:ext uri="{BB962C8B-B14F-4D97-AF65-F5344CB8AC3E}">
        <p14:creationId xmlns:p14="http://schemas.microsoft.com/office/powerpoint/2010/main" val="229610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1746250" y="5905500"/>
            <a:ext cx="8547100" cy="952500"/>
          </a:xfrm>
          <a:prstGeom prst="rect">
            <a:avLst/>
          </a:prstGeom>
        </p:spPr>
      </p:pic>
      <p:sp>
        <p:nvSpPr>
          <p:cNvPr id="2" name="TextBox 1">
            <a:extLst>
              <a:ext uri="{FF2B5EF4-FFF2-40B4-BE49-F238E27FC236}">
                <a16:creationId xmlns:a16="http://schemas.microsoft.com/office/drawing/2014/main" id="{2FF66A83-1D73-4944-91AB-B53685CC1449}"/>
              </a:ext>
            </a:extLst>
          </p:cNvPr>
          <p:cNvSpPr txBox="1"/>
          <p:nvPr/>
        </p:nvSpPr>
        <p:spPr>
          <a:xfrm>
            <a:off x="3520045" y="149718"/>
            <a:ext cx="4999510" cy="1077218"/>
          </a:xfrm>
          <a:prstGeom prst="rect">
            <a:avLst/>
          </a:prstGeom>
          <a:noFill/>
        </p:spPr>
        <p:txBody>
          <a:bodyPr wrap="none" rtlCol="0">
            <a:spAutoFit/>
          </a:bodyPr>
          <a:lstStyle/>
          <a:p>
            <a:pPr algn="ctr"/>
            <a:r>
              <a:rPr lang="en-GB" sz="3200" b="1" dirty="0"/>
              <a:t>Looking to the Future</a:t>
            </a:r>
          </a:p>
          <a:p>
            <a:pPr algn="ctr"/>
            <a:r>
              <a:rPr lang="en-GB" sz="3200" b="1" dirty="0"/>
              <a:t>What Pupils will Study in S2 </a:t>
            </a:r>
          </a:p>
        </p:txBody>
      </p:sp>
      <p:sp>
        <p:nvSpPr>
          <p:cNvPr id="9" name="TextBox 8">
            <a:extLst>
              <a:ext uri="{FF2B5EF4-FFF2-40B4-BE49-F238E27FC236}">
                <a16:creationId xmlns:a16="http://schemas.microsoft.com/office/drawing/2014/main" id="{7B0B173A-BAB3-4402-BC89-6B93B4BFF355}"/>
              </a:ext>
            </a:extLst>
          </p:cNvPr>
          <p:cNvSpPr txBox="1"/>
          <p:nvPr/>
        </p:nvSpPr>
        <p:spPr>
          <a:xfrm>
            <a:off x="547239" y="1442778"/>
            <a:ext cx="3084499" cy="4370427"/>
          </a:xfrm>
          <a:prstGeom prst="rect">
            <a:avLst/>
          </a:prstGeom>
          <a:noFill/>
        </p:spPr>
        <p:txBody>
          <a:bodyPr wrap="none" rtlCol="0">
            <a:spAutoFit/>
          </a:bodyPr>
          <a:lstStyle/>
          <a:p>
            <a:r>
              <a:rPr lang="en-GB" sz="2000" b="1" dirty="0"/>
              <a:t>English			4</a:t>
            </a:r>
          </a:p>
          <a:p>
            <a:r>
              <a:rPr lang="en-GB" sz="2000" b="1" dirty="0"/>
              <a:t>Maths			4</a:t>
            </a:r>
          </a:p>
          <a:p>
            <a:r>
              <a:rPr lang="en-GB" sz="2000" b="1" dirty="0"/>
              <a:t>Modern Language	2</a:t>
            </a:r>
          </a:p>
          <a:p>
            <a:r>
              <a:rPr lang="en-GB" sz="2000" b="1" dirty="0"/>
              <a:t>Science			3</a:t>
            </a:r>
          </a:p>
          <a:p>
            <a:r>
              <a:rPr lang="en-GB" sz="2000" b="1" dirty="0"/>
              <a:t>Social Subjects		3</a:t>
            </a:r>
          </a:p>
          <a:p>
            <a:r>
              <a:rPr lang="en-GB" sz="2000" b="1" dirty="0"/>
              <a:t>Physical Education	3</a:t>
            </a:r>
          </a:p>
          <a:p>
            <a:r>
              <a:rPr lang="en-GB" sz="2000" b="1" dirty="0"/>
              <a:t>Art			1</a:t>
            </a:r>
          </a:p>
          <a:p>
            <a:r>
              <a:rPr lang="en-GB" sz="2000" b="1" dirty="0"/>
              <a:t>Music			1</a:t>
            </a:r>
          </a:p>
          <a:p>
            <a:r>
              <a:rPr lang="en-GB" sz="2000" b="1" dirty="0"/>
              <a:t>Drama			1</a:t>
            </a:r>
          </a:p>
          <a:p>
            <a:r>
              <a:rPr lang="en-GB" sz="2000" b="1" dirty="0"/>
              <a:t>Technologies		2</a:t>
            </a:r>
          </a:p>
          <a:p>
            <a:r>
              <a:rPr lang="en-GB" sz="2000" b="1" dirty="0"/>
              <a:t>Religious Education	1</a:t>
            </a:r>
          </a:p>
          <a:p>
            <a:r>
              <a:rPr lang="en-GB" sz="2000" b="1" dirty="0"/>
              <a:t>Personal and Social</a:t>
            </a:r>
          </a:p>
          <a:p>
            <a:r>
              <a:rPr lang="en-GB" sz="2000" b="1" dirty="0"/>
              <a:t>Education		1</a:t>
            </a:r>
          </a:p>
          <a:p>
            <a:endParaRPr lang="en-GB" dirty="0"/>
          </a:p>
        </p:txBody>
      </p:sp>
      <p:pic>
        <p:nvPicPr>
          <p:cNvPr id="5126" name="Picture 6" descr="Set Cartoon School Subjects Vector Round Stock Vector (Royalty Free)  485885341">
            <a:extLst>
              <a:ext uri="{FF2B5EF4-FFF2-40B4-BE49-F238E27FC236}">
                <a16:creationId xmlns:a16="http://schemas.microsoft.com/office/drawing/2014/main" id="{64D44C04-1B8D-4AF5-95E4-246DD97BA1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07" r="6607" b="8445"/>
          <a:stretch/>
        </p:blipFill>
        <p:spPr bwMode="auto">
          <a:xfrm>
            <a:off x="6198810" y="1442778"/>
            <a:ext cx="4348671" cy="424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7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4" name="Picture 8" descr="https://euc-powerpoint.officeapps.live.com/pods/GetClipboardImage.ashx?Id=804cbb3f-5bd9-4f1b-82a0-8995cd334844&amp;DC=GEU9&amp;wdoverrides=GetClipboardImageEnabled:true">
            <a:extLst>
              <a:ext uri="{FF2B5EF4-FFF2-40B4-BE49-F238E27FC236}">
                <a16:creationId xmlns:a16="http://schemas.microsoft.com/office/drawing/2014/main" id="{3ACBB8BD-6CAB-4EE1-9D6C-A8AF27DD0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988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6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6146" name="Picture 2" descr="https://euc-powerpoint.officeapps.live.com/pods/GetClipboardImage.ashx?Id=351b30b7-d96e-452b-ba98-77b59121d01f&amp;DC=GEU9&amp;wdoverrides=GetClipboardImageEnabled:true">
            <a:extLst>
              <a:ext uri="{FF2B5EF4-FFF2-40B4-BE49-F238E27FC236}">
                <a16:creationId xmlns:a16="http://schemas.microsoft.com/office/drawing/2014/main" id="{7E64E041-CC04-464A-B4A5-28EA8D43C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8194" name="Picture 2" descr="Emoticon Smiley Stock Photography Clip Art, PNG, 1669x1757px, Emoticon, Can  Stock Photo, Depositphotos, Emoji, Happiness Download">
            <a:extLst>
              <a:ext uri="{FF2B5EF4-FFF2-40B4-BE49-F238E27FC236}">
                <a16:creationId xmlns:a16="http://schemas.microsoft.com/office/drawing/2014/main" id="{3CE1A840-1330-4B94-B1A8-9340C439D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 y="438982"/>
            <a:ext cx="5076190" cy="53420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40613E0-82C2-46AA-A179-EFC0DAEB063D}"/>
              </a:ext>
            </a:extLst>
          </p:cNvPr>
          <p:cNvSpPr/>
          <p:nvPr/>
        </p:nvSpPr>
        <p:spPr>
          <a:xfrm>
            <a:off x="7146799" y="1697335"/>
            <a:ext cx="3883627" cy="2308324"/>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 </a:t>
            </a:r>
          </a:p>
          <a:p>
            <a:pPr algn="ctr"/>
            <a:r>
              <a:rPr lang="en-US" sz="7200" b="1" dirty="0">
                <a:ln w="9525">
                  <a:solidFill>
                    <a:schemeClr val="bg1"/>
                  </a:solidFill>
                  <a:prstDash val="solid"/>
                </a:ln>
                <a:effectLst>
                  <a:outerShdw blurRad="12700" dist="38100" dir="2700000" algn="tl" rotWithShape="0">
                    <a:schemeClr val="bg1">
                      <a:lumMod val="50000"/>
                    </a:schemeClr>
                  </a:outerShdw>
                </a:effectLst>
              </a:rPr>
              <a:t>Time?</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6326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6BC8-3B5E-3947-A308-E792324F2A1D}"/>
              </a:ext>
            </a:extLst>
          </p:cNvPr>
          <p:cNvSpPr>
            <a:spLocks noGrp="1"/>
          </p:cNvSpPr>
          <p:nvPr>
            <p:ph type="title"/>
          </p:nvPr>
        </p:nvSpPr>
        <p:spPr>
          <a:xfrm>
            <a:off x="838200" y="212249"/>
            <a:ext cx="10515600" cy="881862"/>
          </a:xfrm>
        </p:spPr>
        <p:txBody>
          <a:bodyPr/>
          <a:lstStyle/>
          <a:p>
            <a:pPr algn="ctr"/>
            <a:r>
              <a:rPr lang="en-US" dirty="0">
                <a:cs typeface="Calibri Light"/>
              </a:rPr>
              <a:t> </a:t>
            </a:r>
            <a:endParaRPr lang="en-US" dirty="0"/>
          </a:p>
        </p:txBody>
      </p:sp>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5" name="Rectangle 4">
            <a:extLst>
              <a:ext uri="{FF2B5EF4-FFF2-40B4-BE49-F238E27FC236}">
                <a16:creationId xmlns:a16="http://schemas.microsoft.com/office/drawing/2014/main" id="{8C263AD3-6E76-4E4B-85CB-D45DAD296CF4}"/>
              </a:ext>
            </a:extLst>
          </p:cNvPr>
          <p:cNvSpPr/>
          <p:nvPr/>
        </p:nvSpPr>
        <p:spPr>
          <a:xfrm>
            <a:off x="2927920" y="234262"/>
            <a:ext cx="5712398" cy="461665"/>
          </a:xfrm>
          <a:prstGeom prst="rect">
            <a:avLst/>
          </a:prstGeom>
        </p:spPr>
        <p:txBody>
          <a:bodyPr wrap="none">
            <a:spAutoFit/>
          </a:bodyPr>
          <a:lstStyle/>
          <a:p>
            <a:r>
              <a:rPr lang="en-GB" sz="2400" b="1" dirty="0">
                <a:cs typeface="Calibri"/>
              </a:rPr>
              <a:t>How the DHT is engaging with the S1 pupils</a:t>
            </a:r>
          </a:p>
        </p:txBody>
      </p:sp>
      <p:sp>
        <p:nvSpPr>
          <p:cNvPr id="7" name="TextBox 6">
            <a:extLst>
              <a:ext uri="{FF2B5EF4-FFF2-40B4-BE49-F238E27FC236}">
                <a16:creationId xmlns:a16="http://schemas.microsoft.com/office/drawing/2014/main" id="{5127FAD9-2740-4D85-8166-1C2EEEE69408}"/>
              </a:ext>
            </a:extLst>
          </p:cNvPr>
          <p:cNvSpPr txBox="1"/>
          <p:nvPr/>
        </p:nvSpPr>
        <p:spPr>
          <a:xfrm>
            <a:off x="121920" y="766732"/>
            <a:ext cx="9511578" cy="5324535"/>
          </a:xfrm>
          <a:prstGeom prst="rect">
            <a:avLst/>
          </a:prstGeom>
          <a:noFill/>
        </p:spPr>
        <p:txBody>
          <a:bodyPr wrap="none" rtlCol="0">
            <a:spAutoFit/>
          </a:bodyPr>
          <a:lstStyle/>
          <a:p>
            <a:pPr marL="342900" indent="-342900">
              <a:buFont typeface="Wingdings" panose="05000000000000000000" pitchFamily="2" charset="2"/>
              <a:buChar char="ü"/>
            </a:pPr>
            <a:r>
              <a:rPr lang="en-GB" sz="2000" dirty="0"/>
              <a:t>Every morning around 9.00am a Morning Message is sent out through Year Group </a:t>
            </a:r>
          </a:p>
          <a:p>
            <a:r>
              <a:rPr lang="en-GB" sz="2000" dirty="0"/>
              <a:t>      Teams Page. Every week a new theme:</a:t>
            </a:r>
          </a:p>
          <a:p>
            <a:endParaRPr lang="en-GB" sz="2000" dirty="0"/>
          </a:p>
          <a:p>
            <a:pPr marL="285750" indent="-285750">
              <a:buFont typeface="Wingdings" panose="05000000000000000000" pitchFamily="2" charset="2"/>
              <a:buChar char="Ø"/>
            </a:pPr>
            <a:r>
              <a:rPr lang="en-GB" sz="2000" dirty="0"/>
              <a:t>Mindfulness Activities</a:t>
            </a:r>
          </a:p>
          <a:p>
            <a:pPr marL="285750" indent="-285750">
              <a:buFont typeface="Wingdings" panose="05000000000000000000" pitchFamily="2" charset="2"/>
              <a:buChar char="Ø"/>
            </a:pPr>
            <a:r>
              <a:rPr lang="en-GB" sz="2000" dirty="0"/>
              <a:t>Kindness Week</a:t>
            </a:r>
          </a:p>
          <a:p>
            <a:pPr marL="285750" indent="-285750">
              <a:buFont typeface="Wingdings" panose="05000000000000000000" pitchFamily="2" charset="2"/>
              <a:buChar char="Ø"/>
            </a:pPr>
            <a:r>
              <a:rPr lang="en-GB" sz="2000" dirty="0"/>
              <a:t>Riddle Week</a:t>
            </a:r>
          </a:p>
          <a:p>
            <a:pPr marL="285750" indent="-285750">
              <a:buFont typeface="Wingdings" panose="05000000000000000000" pitchFamily="2" charset="2"/>
              <a:buChar char="Ø"/>
            </a:pPr>
            <a:r>
              <a:rPr lang="en-GB" sz="2000" dirty="0"/>
              <a:t>Poem and Flower Week</a:t>
            </a:r>
          </a:p>
          <a:p>
            <a:pPr marL="285750" indent="-285750">
              <a:buFont typeface="Wingdings" panose="05000000000000000000" pitchFamily="2" charset="2"/>
              <a:buChar char="Ø"/>
            </a:pPr>
            <a:endParaRPr lang="en-GB" sz="2000" dirty="0"/>
          </a:p>
          <a:p>
            <a:pPr marL="342900" indent="-342900">
              <a:buFont typeface="Wingdings" panose="05000000000000000000" pitchFamily="2" charset="2"/>
              <a:buChar char="ü"/>
            </a:pPr>
            <a:r>
              <a:rPr lang="en-GB" sz="2000" dirty="0"/>
              <a:t>Sharing important information and promoting engagement across the school</a:t>
            </a:r>
          </a:p>
          <a:p>
            <a:pPr marL="285750" indent="-285750">
              <a:buFont typeface="Wingdings" panose="05000000000000000000" pitchFamily="2" charset="2"/>
              <a:buChar char="Ø"/>
            </a:pPr>
            <a:endParaRPr lang="en-GB" sz="2000" dirty="0"/>
          </a:p>
          <a:p>
            <a:r>
              <a:rPr lang="en-GB" sz="2000" dirty="0"/>
              <a:t>It is really important that the Pupils log into this Teams Page in the morning and give me a</a:t>
            </a:r>
          </a:p>
          <a:p>
            <a:endParaRPr lang="en-GB" sz="2000" dirty="0"/>
          </a:p>
          <a:p>
            <a:pPr marL="342900" indent="-342900">
              <a:buFont typeface="Wingdings" panose="05000000000000000000" pitchFamily="2" charset="2"/>
              <a:buChar char="ü"/>
            </a:pPr>
            <a:r>
              <a:rPr lang="en-GB" sz="2000" dirty="0"/>
              <a:t>Pupils can contact me at any time and I will get back to them as soon as possible</a:t>
            </a:r>
          </a:p>
          <a:p>
            <a:endParaRPr lang="en-GB" sz="2000" dirty="0"/>
          </a:p>
          <a:p>
            <a:pPr marL="342900" indent="-342900">
              <a:buFont typeface="Wingdings" panose="05000000000000000000" pitchFamily="2" charset="2"/>
              <a:buChar char="ü"/>
            </a:pPr>
            <a:r>
              <a:rPr lang="en-GB" sz="2000" dirty="0"/>
              <a:t>Virtual Office – After Friday Assembly for S1 pupils</a:t>
            </a:r>
          </a:p>
          <a:p>
            <a:endParaRPr lang="en-GB" sz="2000" dirty="0"/>
          </a:p>
          <a:p>
            <a:pPr marL="342900" indent="-342900">
              <a:buFont typeface="Wingdings" panose="05000000000000000000" pitchFamily="2" charset="2"/>
              <a:buChar char="ü"/>
            </a:pPr>
            <a:r>
              <a:rPr lang="en-GB" sz="2000" dirty="0"/>
              <a:t>Contacting parents by phone  </a:t>
            </a:r>
          </a:p>
        </p:txBody>
      </p:sp>
      <p:pic>
        <p:nvPicPr>
          <p:cNvPr id="8" name="Picture 2" descr="Thumbs Up Emoji (U+1F44D)">
            <a:extLst>
              <a:ext uri="{FF2B5EF4-FFF2-40B4-BE49-F238E27FC236}">
                <a16:creationId xmlns:a16="http://schemas.microsoft.com/office/drawing/2014/main" id="{66C37CE1-CD5A-4789-B9D5-0DA0EE527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860" y="3636211"/>
            <a:ext cx="5842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jpeg">
            <a:extLst>
              <a:ext uri="{FF2B5EF4-FFF2-40B4-BE49-F238E27FC236}">
                <a16:creationId xmlns:a16="http://schemas.microsoft.com/office/drawing/2014/main" id="{4F84FF62-6E00-4F3E-BF83-EE411C755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7102" y="0"/>
            <a:ext cx="2304898" cy="307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2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878D-9717-41F3-8B04-AAEEC0B39E74}"/>
              </a:ext>
            </a:extLst>
          </p:cNvPr>
          <p:cNvSpPr>
            <a:spLocks noGrp="1"/>
          </p:cNvSpPr>
          <p:nvPr>
            <p:ph type="title"/>
          </p:nvPr>
        </p:nvSpPr>
        <p:spPr/>
        <p:txBody>
          <a:bodyPr>
            <a:normAutofit/>
          </a:bodyPr>
          <a:lstStyle/>
          <a:p>
            <a:r>
              <a:rPr lang="en-GB" sz="2400" b="1" dirty="0">
                <a:solidFill>
                  <a:srgbClr val="7030A0"/>
                </a:solidFill>
                <a:latin typeface="+mn-lt"/>
              </a:rPr>
              <a:t>Survey Information</a:t>
            </a:r>
          </a:p>
        </p:txBody>
      </p:sp>
      <p:sp>
        <p:nvSpPr>
          <p:cNvPr id="3" name="Content Placeholder 2">
            <a:extLst>
              <a:ext uri="{FF2B5EF4-FFF2-40B4-BE49-F238E27FC236}">
                <a16:creationId xmlns:a16="http://schemas.microsoft.com/office/drawing/2014/main" id="{551C9D88-35DA-452C-919E-34B6A50066F5}"/>
              </a:ext>
            </a:extLst>
          </p:cNvPr>
          <p:cNvSpPr>
            <a:spLocks noGrp="1"/>
          </p:cNvSpPr>
          <p:nvPr>
            <p:ph idx="1"/>
          </p:nvPr>
        </p:nvSpPr>
        <p:spPr>
          <a:xfrm>
            <a:off x="838200" y="1690688"/>
            <a:ext cx="10515600" cy="4802187"/>
          </a:xfrm>
        </p:spPr>
        <p:txBody>
          <a:bodyPr>
            <a:normAutofit/>
          </a:bodyPr>
          <a:lstStyle/>
          <a:p>
            <a:pPr marL="0" indent="0">
              <a:buNone/>
            </a:pPr>
            <a:r>
              <a:rPr lang="en-GB" sz="2400" dirty="0"/>
              <a:t>503 pupils completed the survey. Below you can see how many pupils did so in each year group</a:t>
            </a:r>
            <a:r>
              <a:rPr lang="en-GB" dirty="0"/>
              <a:t>.</a:t>
            </a:r>
          </a:p>
        </p:txBody>
      </p:sp>
      <p:pic>
        <p:nvPicPr>
          <p:cNvPr id="4" name="Picture 3">
            <a:extLst>
              <a:ext uri="{FF2B5EF4-FFF2-40B4-BE49-F238E27FC236}">
                <a16:creationId xmlns:a16="http://schemas.microsoft.com/office/drawing/2014/main" id="{3858CFC1-DAED-461D-9E99-E213945965E9}"/>
              </a:ext>
            </a:extLst>
          </p:cNvPr>
          <p:cNvPicPr>
            <a:picLocks noChangeAspect="1"/>
          </p:cNvPicPr>
          <p:nvPr/>
        </p:nvPicPr>
        <p:blipFill>
          <a:blip r:embed="rId2"/>
          <a:stretch>
            <a:fillRect/>
          </a:stretch>
        </p:blipFill>
        <p:spPr>
          <a:xfrm>
            <a:off x="10619168" y="259743"/>
            <a:ext cx="1469263" cy="1536325"/>
          </a:xfrm>
          <a:prstGeom prst="rect">
            <a:avLst/>
          </a:prstGeom>
        </p:spPr>
      </p:pic>
      <p:pic>
        <p:nvPicPr>
          <p:cNvPr id="6" name="Picture 5">
            <a:extLst>
              <a:ext uri="{FF2B5EF4-FFF2-40B4-BE49-F238E27FC236}">
                <a16:creationId xmlns:a16="http://schemas.microsoft.com/office/drawing/2014/main" id="{CB5F2B24-6D84-4634-8D34-A320B6161408}"/>
              </a:ext>
            </a:extLst>
          </p:cNvPr>
          <p:cNvPicPr>
            <a:picLocks noChangeAspect="1"/>
          </p:cNvPicPr>
          <p:nvPr/>
        </p:nvPicPr>
        <p:blipFill rotWithShape="1">
          <a:blip r:embed="rId3"/>
          <a:srcRect l="28026" t="31912" r="26875" b="41399"/>
          <a:stretch/>
        </p:blipFill>
        <p:spPr>
          <a:xfrm>
            <a:off x="1393372" y="2745209"/>
            <a:ext cx="9688286" cy="3582255"/>
          </a:xfrm>
          <a:prstGeom prst="rect">
            <a:avLst/>
          </a:prstGeom>
        </p:spPr>
      </p:pic>
      <p:sp>
        <p:nvSpPr>
          <p:cNvPr id="5" name="TextBox 4">
            <a:extLst>
              <a:ext uri="{FF2B5EF4-FFF2-40B4-BE49-F238E27FC236}">
                <a16:creationId xmlns:a16="http://schemas.microsoft.com/office/drawing/2014/main" id="{D488EC71-7F57-4F92-AA4B-DADF83F6EC64}"/>
              </a:ext>
            </a:extLst>
          </p:cNvPr>
          <p:cNvSpPr txBox="1"/>
          <p:nvPr/>
        </p:nvSpPr>
        <p:spPr>
          <a:xfrm>
            <a:off x="3220720" y="259743"/>
            <a:ext cx="5102359" cy="523220"/>
          </a:xfrm>
          <a:prstGeom prst="rect">
            <a:avLst/>
          </a:prstGeom>
          <a:noFill/>
        </p:spPr>
        <p:txBody>
          <a:bodyPr wrap="none" rtlCol="0">
            <a:spAutoFit/>
          </a:bodyPr>
          <a:lstStyle/>
          <a:p>
            <a:r>
              <a:rPr lang="en-GB" sz="2800" b="1" dirty="0"/>
              <a:t>Pupil Survey on Remote Learning</a:t>
            </a:r>
          </a:p>
        </p:txBody>
      </p:sp>
    </p:spTree>
    <p:extLst>
      <p:ext uri="{BB962C8B-B14F-4D97-AF65-F5344CB8AC3E}">
        <p14:creationId xmlns:p14="http://schemas.microsoft.com/office/powerpoint/2010/main" val="223844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9145-7DAB-45A5-9180-54D0B3A6891E}"/>
              </a:ext>
            </a:extLst>
          </p:cNvPr>
          <p:cNvSpPr>
            <a:spLocks noGrp="1"/>
          </p:cNvSpPr>
          <p:nvPr>
            <p:ph type="title"/>
          </p:nvPr>
        </p:nvSpPr>
        <p:spPr>
          <a:xfrm>
            <a:off x="324853" y="365125"/>
            <a:ext cx="11550315" cy="1547896"/>
          </a:xfrm>
        </p:spPr>
        <p:txBody>
          <a:bodyPr>
            <a:normAutofit fontScale="90000"/>
          </a:bodyPr>
          <a:lstStyle/>
          <a:p>
            <a:pPr algn="l" latinLnBrk="0"/>
            <a:br>
              <a:rPr lang="en-GB" b="1" dirty="0">
                <a:latin typeface="+mn-lt"/>
              </a:rPr>
            </a:br>
            <a:r>
              <a:rPr lang="en-GB" sz="2700" b="1" dirty="0">
                <a:solidFill>
                  <a:srgbClr val="7030A0"/>
                </a:solidFill>
                <a:latin typeface="+mn-lt"/>
              </a:rPr>
              <a:t>Q3: </a:t>
            </a:r>
            <a:r>
              <a:rPr lang="en-GB" sz="2700" b="1" i="0" dirty="0">
                <a:solidFill>
                  <a:srgbClr val="7030A0"/>
                </a:solidFill>
                <a:effectLst/>
                <a:latin typeface="+mn-lt"/>
              </a:rPr>
              <a:t>Overall, across the whole school what was your view of the amount of work issued by the school over the past fortnight and whether it can all be completed within the school day while also allowing you time for breaks. You will be able to give feedback on specific subjects in later questions.</a:t>
            </a:r>
            <a:br>
              <a:rPr lang="en-GB" sz="2200" b="0" i="0" dirty="0">
                <a:solidFill>
                  <a:srgbClr val="323130"/>
                </a:solidFill>
                <a:effectLst/>
                <a:latin typeface="Segoe UI" panose="020B0502040204020203" pitchFamily="34" charset="0"/>
              </a:rPr>
            </a:br>
            <a:r>
              <a:rPr lang="en-GB" sz="2200" dirty="0"/>
              <a:t> </a:t>
            </a:r>
          </a:p>
        </p:txBody>
      </p:sp>
      <p:pic>
        <p:nvPicPr>
          <p:cNvPr id="5" name="Content Placeholder 4">
            <a:extLst>
              <a:ext uri="{FF2B5EF4-FFF2-40B4-BE49-F238E27FC236}">
                <a16:creationId xmlns:a16="http://schemas.microsoft.com/office/drawing/2014/main" id="{1EDCB360-7E7C-4CDE-AE9E-988A198FACDE}"/>
              </a:ext>
            </a:extLst>
          </p:cNvPr>
          <p:cNvPicPr>
            <a:picLocks noGrp="1" noChangeAspect="1"/>
          </p:cNvPicPr>
          <p:nvPr>
            <p:ph idx="1"/>
          </p:nvPr>
        </p:nvPicPr>
        <p:blipFill rotWithShape="1">
          <a:blip r:embed="rId2"/>
          <a:srcRect l="27188" t="52332" r="30696" b="28589"/>
          <a:stretch/>
        </p:blipFill>
        <p:spPr>
          <a:xfrm>
            <a:off x="2514600" y="2172106"/>
            <a:ext cx="7580468" cy="2584951"/>
          </a:xfrm>
        </p:spPr>
      </p:pic>
      <p:sp>
        <p:nvSpPr>
          <p:cNvPr id="4" name="Rectangle 3">
            <a:extLst>
              <a:ext uri="{FF2B5EF4-FFF2-40B4-BE49-F238E27FC236}">
                <a16:creationId xmlns:a16="http://schemas.microsoft.com/office/drawing/2014/main" id="{E342B5DA-4AD9-40D9-A191-DFC2735C96C2}"/>
              </a:ext>
            </a:extLst>
          </p:cNvPr>
          <p:cNvSpPr/>
          <p:nvPr/>
        </p:nvSpPr>
        <p:spPr>
          <a:xfrm>
            <a:off x="2661920" y="5381675"/>
            <a:ext cx="6096000" cy="646331"/>
          </a:xfrm>
          <a:prstGeom prst="rect">
            <a:avLst/>
          </a:prstGeom>
        </p:spPr>
        <p:txBody>
          <a:bodyPr>
            <a:spAutoFit/>
          </a:bodyPr>
          <a:lstStyle/>
          <a:p>
            <a:r>
              <a:rPr lang="en-GB" dirty="0">
                <a:solidFill>
                  <a:srgbClr val="000000"/>
                </a:solidFill>
                <a:latin typeface="Calibri" panose="020F0502020204030204" pitchFamily="34" charset="0"/>
              </a:rPr>
              <a:t> </a:t>
            </a:r>
            <a:r>
              <a:rPr lang="en-GB" dirty="0">
                <a:latin typeface="Calibri" panose="020F0502020204030204" pitchFamily="34" charset="0"/>
                <a:hlinkClick r:id="rId3"/>
              </a:rPr>
              <a:t>https://blogs.glowscotland.org.uk/gc/hillheadhigh/2021/02/01/supporting-your-child-with-online-learning/</a:t>
            </a:r>
            <a:endParaRPr lang="en-GB" dirty="0"/>
          </a:p>
        </p:txBody>
      </p:sp>
    </p:spTree>
    <p:extLst>
      <p:ext uri="{BB962C8B-B14F-4D97-AF65-F5344CB8AC3E}">
        <p14:creationId xmlns:p14="http://schemas.microsoft.com/office/powerpoint/2010/main" val="338757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F65B-0326-5A43-AD7E-15D72063500B}"/>
              </a:ext>
            </a:extLst>
          </p:cNvPr>
          <p:cNvSpPr>
            <a:spLocks noGrp="1"/>
          </p:cNvSpPr>
          <p:nvPr>
            <p:ph type="title"/>
          </p:nvPr>
        </p:nvSpPr>
        <p:spPr>
          <a:xfrm>
            <a:off x="4965429" y="297454"/>
            <a:ext cx="6586491" cy="1676603"/>
          </a:xfrm>
          <a:ln w="19050">
            <a:solidFill>
              <a:srgbClr val="FF0000"/>
            </a:solidFill>
          </a:ln>
        </p:spPr>
        <p:txBody>
          <a:bodyPr>
            <a:normAutofit/>
          </a:bodyPr>
          <a:lstStyle/>
          <a:p>
            <a:r>
              <a:rPr lang="en-GB" sz="5400"/>
              <a:t>Science Pupil and Parent Voice </a:t>
            </a:r>
          </a:p>
        </p:txBody>
      </p:sp>
      <p:graphicFrame>
        <p:nvGraphicFramePr>
          <p:cNvPr id="7" name="Table 8">
            <a:extLst>
              <a:ext uri="{FF2B5EF4-FFF2-40B4-BE49-F238E27FC236}">
                <a16:creationId xmlns:a16="http://schemas.microsoft.com/office/drawing/2014/main" id="{D36C4895-A2E2-BC46-AE68-437D0B0B0E61}"/>
              </a:ext>
            </a:extLst>
          </p:cNvPr>
          <p:cNvGraphicFramePr>
            <a:graphicFrameLocks noGrp="1"/>
          </p:cNvGraphicFramePr>
          <p:nvPr>
            <p:ph idx="1"/>
            <p:extLst>
              <p:ext uri="{D42A27DB-BD31-4B8C-83A1-F6EECF244321}">
                <p14:modId xmlns:p14="http://schemas.microsoft.com/office/powerpoint/2010/main" val="4292691234"/>
              </p:ext>
            </p:extLst>
          </p:nvPr>
        </p:nvGraphicFramePr>
        <p:xfrm>
          <a:off x="3282511" y="2357538"/>
          <a:ext cx="8419338" cy="4203008"/>
        </p:xfrm>
        <a:graphic>
          <a:graphicData uri="http://schemas.openxmlformats.org/drawingml/2006/table">
            <a:tbl>
              <a:tblPr firstRow="1" bandRow="1">
                <a:tableStyleId>{21E4AEA4-8DFA-4A89-87EB-49C32662AFE0}</a:tableStyleId>
              </a:tblPr>
              <a:tblGrid>
                <a:gridCol w="4209669">
                  <a:extLst>
                    <a:ext uri="{9D8B030D-6E8A-4147-A177-3AD203B41FA5}">
                      <a16:colId xmlns:a16="http://schemas.microsoft.com/office/drawing/2014/main" val="1746106223"/>
                    </a:ext>
                  </a:extLst>
                </a:gridCol>
                <a:gridCol w="4209669">
                  <a:extLst>
                    <a:ext uri="{9D8B030D-6E8A-4147-A177-3AD203B41FA5}">
                      <a16:colId xmlns:a16="http://schemas.microsoft.com/office/drawing/2014/main" val="3088402503"/>
                    </a:ext>
                  </a:extLst>
                </a:gridCol>
              </a:tblGrid>
              <a:tr h="1050752">
                <a:tc>
                  <a:txBody>
                    <a:bodyPr/>
                    <a:lstStyle/>
                    <a:p>
                      <a:r>
                        <a:rPr lang="en-GB" sz="2400" dirty="0"/>
                        <a:t>You said…</a:t>
                      </a:r>
                    </a:p>
                  </a:txBody>
                  <a:tcPr/>
                </a:tc>
                <a:tc>
                  <a:txBody>
                    <a:bodyPr/>
                    <a:lstStyle/>
                    <a:p>
                      <a:r>
                        <a:rPr lang="en-GB" sz="2400" dirty="0"/>
                        <a:t>We did…</a:t>
                      </a:r>
                    </a:p>
                  </a:txBody>
                  <a:tcPr/>
                </a:tc>
                <a:extLst>
                  <a:ext uri="{0D108BD9-81ED-4DB2-BD59-A6C34878D82A}">
                    <a16:rowId xmlns:a16="http://schemas.microsoft.com/office/drawing/2014/main" val="3390678296"/>
                  </a:ext>
                </a:extLst>
              </a:tr>
              <a:tr h="1050752">
                <a:tc>
                  <a:txBody>
                    <a:bodyPr/>
                    <a:lstStyle/>
                    <a:p>
                      <a:r>
                        <a:rPr lang="en-GB" dirty="0"/>
                        <a:t>It can be difficult to learn Science from a PowerPoint.</a:t>
                      </a:r>
                    </a:p>
                  </a:txBody>
                  <a:tcPr/>
                </a:tc>
                <a:tc>
                  <a:txBody>
                    <a:bodyPr/>
                    <a:lstStyle/>
                    <a:p>
                      <a:r>
                        <a:rPr lang="en-GB" dirty="0"/>
                        <a:t>Every lesson will either include a pre-recorded audio or the teacher will host a weekly live check-in lesson for their class. </a:t>
                      </a:r>
                    </a:p>
                  </a:txBody>
                  <a:tcPr/>
                </a:tc>
                <a:extLst>
                  <a:ext uri="{0D108BD9-81ED-4DB2-BD59-A6C34878D82A}">
                    <a16:rowId xmlns:a16="http://schemas.microsoft.com/office/drawing/2014/main" val="994873914"/>
                  </a:ext>
                </a:extLst>
              </a:tr>
              <a:tr h="1050752">
                <a:tc>
                  <a:txBody>
                    <a:bodyPr/>
                    <a:lstStyle/>
                    <a:p>
                      <a:r>
                        <a:rPr lang="en-GB" dirty="0"/>
                        <a:t>The instructions can be long and confusing.</a:t>
                      </a:r>
                    </a:p>
                  </a:txBody>
                  <a:tcPr/>
                </a:tc>
                <a:tc>
                  <a:txBody>
                    <a:bodyPr/>
                    <a:lstStyle/>
                    <a:p>
                      <a:r>
                        <a:rPr lang="en-GB" dirty="0"/>
                        <a:t>Broken down large assignments into three separate ones (one for each lesson) and kept written instructions to a minimum. </a:t>
                      </a:r>
                    </a:p>
                  </a:txBody>
                  <a:tcPr/>
                </a:tc>
                <a:extLst>
                  <a:ext uri="{0D108BD9-81ED-4DB2-BD59-A6C34878D82A}">
                    <a16:rowId xmlns:a16="http://schemas.microsoft.com/office/drawing/2014/main" val="2428014630"/>
                  </a:ext>
                </a:extLst>
              </a:tr>
              <a:tr h="1050752">
                <a:tc>
                  <a:txBody>
                    <a:bodyPr/>
                    <a:lstStyle/>
                    <a:p>
                      <a:r>
                        <a:rPr lang="en-GB" dirty="0"/>
                        <a:t>It can be difficult to finish all my work in 3 hours.</a:t>
                      </a:r>
                    </a:p>
                  </a:txBody>
                  <a:tcPr/>
                </a:tc>
                <a:tc>
                  <a:txBody>
                    <a:bodyPr/>
                    <a:lstStyle/>
                    <a:p>
                      <a:r>
                        <a:rPr lang="en-GB" dirty="0"/>
                        <a:t>Reduce the number of tasks issued per lesson. </a:t>
                      </a:r>
                    </a:p>
                  </a:txBody>
                  <a:tcPr/>
                </a:tc>
                <a:extLst>
                  <a:ext uri="{0D108BD9-81ED-4DB2-BD59-A6C34878D82A}">
                    <a16:rowId xmlns:a16="http://schemas.microsoft.com/office/drawing/2014/main" val="77626632"/>
                  </a:ext>
                </a:extLst>
              </a:tr>
            </a:tbl>
          </a:graphicData>
        </a:graphic>
      </p:graphicFrame>
      <p:pic>
        <p:nvPicPr>
          <p:cNvPr id="4" name="Content Placeholder 3">
            <a:extLst>
              <a:ext uri="{FF2B5EF4-FFF2-40B4-BE49-F238E27FC236}">
                <a16:creationId xmlns:a16="http://schemas.microsoft.com/office/drawing/2014/main" id="{6A1DFA5E-62C8-C843-88B3-FA8D2ECAB30C}"/>
              </a:ext>
            </a:extLst>
          </p:cNvPr>
          <p:cNvPicPr>
            <a:picLocks noChangeAspect="1"/>
          </p:cNvPicPr>
          <p:nvPr/>
        </p:nvPicPr>
        <p:blipFill rotWithShape="1">
          <a:blip r:embed="rId2"/>
          <a:srcRect r="-1" b="2795"/>
          <a:stretch/>
        </p:blipFill>
        <p:spPr>
          <a:xfrm>
            <a:off x="21" y="3072580"/>
            <a:ext cx="2558706" cy="3785419"/>
          </a:xfrm>
          <a:prstGeom prst="rect">
            <a:avLst/>
          </a:prstGeom>
          <a:effectLst/>
        </p:spPr>
      </p:pic>
    </p:spTree>
    <p:extLst>
      <p:ext uri="{BB962C8B-B14F-4D97-AF65-F5344CB8AC3E}">
        <p14:creationId xmlns:p14="http://schemas.microsoft.com/office/powerpoint/2010/main" val="233828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solidFill>
                  <a:srgbClr val="7030A0"/>
                </a:solidFill>
              </a:rPr>
              <a:t>Feedback to Maths classes</a:t>
            </a:r>
            <a:br>
              <a:rPr lang="en-GB" dirty="0"/>
            </a:br>
            <a:endParaRPr lang="en-GB" dirty="0"/>
          </a:p>
        </p:txBody>
      </p:sp>
      <p:sp>
        <p:nvSpPr>
          <p:cNvPr id="3" name="Content Placeholder 2"/>
          <p:cNvSpPr>
            <a:spLocks noGrp="1"/>
          </p:cNvSpPr>
          <p:nvPr>
            <p:ph idx="1"/>
          </p:nvPr>
        </p:nvSpPr>
        <p:spPr>
          <a:xfrm>
            <a:off x="990600" y="1253331"/>
            <a:ext cx="10515600" cy="4351338"/>
          </a:xfrm>
        </p:spPr>
        <p:txBody>
          <a:bodyPr>
            <a:normAutofit fontScale="85000" lnSpcReduction="10000"/>
          </a:bodyPr>
          <a:lstStyle/>
          <a:p>
            <a:pPr marL="0" indent="0" fontAlgn="base">
              <a:buNone/>
            </a:pPr>
            <a:r>
              <a:rPr lang="en-GB" dirty="0"/>
              <a:t>All of your comments have been read and discussed by the department and the main things to share are as follow:</a:t>
            </a:r>
          </a:p>
          <a:p>
            <a:pPr marL="0" indent="0" fontAlgn="base">
              <a:buNone/>
            </a:pPr>
            <a:endParaRPr lang="en-GB" dirty="0"/>
          </a:p>
          <a:p>
            <a:pPr fontAlgn="base"/>
            <a:r>
              <a:rPr lang="en-GB" dirty="0"/>
              <a:t>You asked for a balance between live lessons, videos and independent working.</a:t>
            </a:r>
          </a:p>
          <a:p>
            <a:pPr fontAlgn="base"/>
            <a:r>
              <a:rPr lang="en-GB" dirty="0"/>
              <a:t>There is now a weekly live lesson for all of S1 as well as individual class lessons.</a:t>
            </a:r>
          </a:p>
          <a:p>
            <a:pPr fontAlgn="base"/>
            <a:r>
              <a:rPr lang="en-GB" dirty="0"/>
              <a:t>Tasks will be posted as assignments (rather than on the feed) on Teams to make work easier to find.</a:t>
            </a:r>
          </a:p>
          <a:p>
            <a:pPr fontAlgn="base"/>
            <a:r>
              <a:rPr lang="en-GB" dirty="0"/>
              <a:t>A reminder that, as is the case normally in class, teachers do not expect every single question to be done from an exercise.</a:t>
            </a:r>
          </a:p>
          <a:p>
            <a:pPr fontAlgn="base"/>
            <a:r>
              <a:rPr lang="en-GB" dirty="0"/>
              <a:t>The popularity of weekly quizzes means they will continue. However, in the BGE they will be shorter</a:t>
            </a:r>
          </a:p>
          <a:p>
            <a:endParaRPr lang="en-GB" dirty="0"/>
          </a:p>
        </p:txBody>
      </p:sp>
      <p:pic>
        <p:nvPicPr>
          <p:cNvPr id="4" name="Picture 3">
            <a:extLst>
              <a:ext uri="{FF2B5EF4-FFF2-40B4-BE49-F238E27FC236}">
                <a16:creationId xmlns:a16="http://schemas.microsoft.com/office/drawing/2014/main" id="{35BAB3D6-CB56-4E27-9609-E2E8E1AF98C8}"/>
              </a:ext>
            </a:extLst>
          </p:cNvPr>
          <p:cNvPicPr>
            <a:picLocks noChangeAspect="1"/>
          </p:cNvPicPr>
          <p:nvPr/>
        </p:nvPicPr>
        <p:blipFill>
          <a:blip r:embed="rId2"/>
          <a:stretch>
            <a:fillRect/>
          </a:stretch>
        </p:blipFill>
        <p:spPr>
          <a:xfrm>
            <a:off x="1238250" y="5905500"/>
            <a:ext cx="8547100" cy="952500"/>
          </a:xfrm>
          <a:prstGeom prst="rect">
            <a:avLst/>
          </a:prstGeom>
        </p:spPr>
      </p:pic>
    </p:spTree>
    <p:extLst>
      <p:ext uri="{BB962C8B-B14F-4D97-AF65-F5344CB8AC3E}">
        <p14:creationId xmlns:p14="http://schemas.microsoft.com/office/powerpoint/2010/main" val="21081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2" name="TextBox 11">
            <a:extLst>
              <a:ext uri="{FF2B5EF4-FFF2-40B4-BE49-F238E27FC236}">
                <a16:creationId xmlns:a16="http://schemas.microsoft.com/office/drawing/2014/main" id="{F2BB79DC-B00B-40CB-9933-4A716C44894E}"/>
              </a:ext>
            </a:extLst>
          </p:cNvPr>
          <p:cNvSpPr txBox="1"/>
          <p:nvPr/>
        </p:nvSpPr>
        <p:spPr>
          <a:xfrm>
            <a:off x="3708400" y="213360"/>
            <a:ext cx="4366260" cy="584775"/>
          </a:xfrm>
          <a:prstGeom prst="rect">
            <a:avLst/>
          </a:prstGeom>
          <a:noFill/>
        </p:spPr>
        <p:txBody>
          <a:bodyPr wrap="none" rtlCol="0">
            <a:spAutoFit/>
          </a:bodyPr>
          <a:lstStyle/>
          <a:p>
            <a:r>
              <a:rPr lang="en-GB" sz="3200" dirty="0"/>
              <a:t>Examples of Pupils’ Work</a:t>
            </a:r>
          </a:p>
        </p:txBody>
      </p:sp>
      <p:pic>
        <p:nvPicPr>
          <p:cNvPr id="9220" name="Picture 4" descr="Inline image">
            <a:extLst>
              <a:ext uri="{FF2B5EF4-FFF2-40B4-BE49-F238E27FC236}">
                <a16:creationId xmlns:a16="http://schemas.microsoft.com/office/drawing/2014/main" id="{93C2615F-CBAA-424F-ADFB-A52CA35AB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970" y="943897"/>
            <a:ext cx="6421120" cy="481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10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sp>
        <p:nvSpPr>
          <p:cNvPr id="12" name="TextBox 11">
            <a:extLst>
              <a:ext uri="{FF2B5EF4-FFF2-40B4-BE49-F238E27FC236}">
                <a16:creationId xmlns:a16="http://schemas.microsoft.com/office/drawing/2014/main" id="{F2BB79DC-B00B-40CB-9933-4A716C44894E}"/>
              </a:ext>
            </a:extLst>
          </p:cNvPr>
          <p:cNvSpPr txBox="1"/>
          <p:nvPr/>
        </p:nvSpPr>
        <p:spPr>
          <a:xfrm>
            <a:off x="356328" y="200863"/>
            <a:ext cx="4366260" cy="584775"/>
          </a:xfrm>
          <a:prstGeom prst="rect">
            <a:avLst/>
          </a:prstGeom>
          <a:noFill/>
        </p:spPr>
        <p:txBody>
          <a:bodyPr wrap="none" rtlCol="0">
            <a:spAutoFit/>
          </a:bodyPr>
          <a:lstStyle/>
          <a:p>
            <a:r>
              <a:rPr lang="en-GB" sz="3200" dirty="0"/>
              <a:t>Examples of Pupils’ Work</a:t>
            </a:r>
          </a:p>
        </p:txBody>
      </p:sp>
      <p:pic>
        <p:nvPicPr>
          <p:cNvPr id="10242" name="Picture 2" descr="https://attachments.office.net/owa/gw10campbellharriet%40glow.ea.glasgow.sch.uk/service.svc/s/GetAttachmentThumbnail?id=AAMkAGU4MGE0MjY5LWE1NDctNGY0ZS05M2M4LTRmOWQzZDExYzIxMwBGAAAAAAB7aWiq%2BecZRJKniB29ie%2FiBwAmjj8xEcP5RJhNwIBdgJPxAAAAAAEMAAAmjj8xEcP5RJhNwIBdgJPxAAVWPoscAAABEgAQAEUTuyfjdnhJq5HB29yA6uQ%3D&amp;thumbnailType=2&amp;token=eyJhbGciOiJSUzI1NiIsImtpZCI6IjMwODE3OUNFNUY0QjUyRTc4QjJEQjg5NjZCQUY0RUNDMzcyN0FFRUUiLCJ0eXAiOiJKV1QiLCJ4NXQiOiJNSUY1emw5TFV1ZUxMYmlXYTY5T3pEY25ydTQifQ.eyJvcmlnaW4iOiJodHRwczovL291dGxvb2sub2ZmaWNlLmNvbSIsInVjIjoiMGNmMGU3OTkzOTcwNDkxNDkzYTI2ODhiOTIzNDE1YmUiLCJ2ZXIiOiJFeGNoYW5nZS5DYWxsYmFjay5WMSIsImFwcGN0eHNlbmRlciI6Ik93YURvd25sb2FkQGNjZDMyY2EzLTE2Y2UtNDI4Zi05NTQxLTM3MmQ2YjA1MTkyOSIsImlzc3JpbmciOiJXVyIsImFwcGN0eCI6IntcIm1zZXhjaHByb3RcIjpcIm93YVwiLFwicHVpZFwiOlwiMTE1Mzc2NTkzMTc1ODUyMDk1M1wiLFwic2NvcGVcIjpcIk93YURvd25sb2FkXCIsXCJvaWRcIjpcImM0NjQ2ODY3LTNiMjAtNGU3ZC1iMjYxLWVlNjM3ZjYxZTA3NFwiLFwicHJpbWFyeXNpZFwiOlwiUy0xLTUtMjEtMjgxNDA1MzYwNi0xODc1OTc4NDkzLTQ2MDE5MC0xMDc2NzkyMFwifSIsIm5iZiI6MTYxNDYyODUzNCwiZXhwIjoxNjE0NjI5MTM0LCJpc3MiOiIwMDAwMDAwMi0wMDAwLTBmZjEtY2UwMC0wMDAwMDAwMDAwMDBAY2NkMzJjYTMtMTZjZS00MjhmLTk1NDEtMzcyZDZiMDUxOTI5IiwiYXVkIjoiMDAwMDAwMDItMDAwMC0wZmYxLWNlMDAtMDAwMDAwMDAwMDAwL2F0dGFjaG1lbnRzLm9mZmljZS5uZXRAY2NkMzJjYTMtMTZjZS00MjhmLTk1NDEtMzcyZDZiMDUxOTI5IiwiaGFwcCI6Im93YSJ9.cZ8KMYiYdANXLlk_li4L0nZ1tq-YZKueCk10_V2inAhGWz1JxqcfgLU5XA50IPLmIwDhJ5xBLbEabqhfjxTloCokvq6DqDlNMq1vpssnxpRaQacUkI8ffVyy2HjXNAAqOu3SblB8oBjcVvhauEXo6J8p-QojHKC5u9NaNFpr53G6ok1FvGoday-XkK2pbBffQA0D4Aa8AUQId2FaUHK0_fOCDCjykzNZZqdeDsZXIl_jrIXmhznt9cgxJ2LB9ihNrtSbZrQmBmkaJIAT9U760tw-5StMJyWlLwaJQmYc1Zy7hsoCVAczrSJq0d8_N7FIYleRHNvKrRNIuxA_d9jBNA&amp;X-OWA-CANARY=k7f3X3dsv0iyGZx-AH4kxWBI7f7r3NgYHRfe4DONhv7OTH6-xQDAmkE6GaXUZCw29IpJJtkyGkY.&amp;owa=outlook.office.com&amp;scriptVer=20210222004.08&amp;animation=true">
            <a:extLst>
              <a:ext uri="{FF2B5EF4-FFF2-40B4-BE49-F238E27FC236}">
                <a16:creationId xmlns:a16="http://schemas.microsoft.com/office/drawing/2014/main" id="{3C64DC4D-B17D-4771-B38E-928D21E13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28" y="848360"/>
            <a:ext cx="3751486" cy="516128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attachments.office.net/owa/gw10campbellharriet%40glow.ea.glasgow.sch.uk/service.svc/s/GetAttachmentThumbnail?id=AAMkAGU4MGE0MjY5LWE1NDctNGY0ZS05M2M4LTRmOWQzZDExYzIxMwBGAAAAAAB7aWiq%2BecZRJKniB29ie%2FiBwAmjj8xEcP5RJhNwIBdgJPxAAAAAAEMAAAmjj8xEcP5RJhNwIBdgJPxAAVWPosdAAABEgAQACfS3D7U%2Bk9JkXwT2dMEP%2B4%3D&amp;thumbnailType=2&amp;token=eyJhbGciOiJSUzI1NiIsImtpZCI6IjMwODE3OUNFNUY0QjUyRTc4QjJEQjg5NjZCQUY0RUNDMzcyN0FFRUUiLCJ0eXAiOiJKV1QiLCJ4NXQiOiJNSUY1emw5TFV1ZUxMYmlXYTY5T3pEY25ydTQifQ.eyJvcmlnaW4iOiJodHRwczovL291dGxvb2sub2ZmaWNlLmNvbSIsInVjIjoiMGNmMGU3OTkzOTcwNDkxNDkzYTI2ODhiOTIzNDE1YmUiLCJ2ZXIiOiJFeGNoYW5nZS5DYWxsYmFjay5WMSIsImFwcGN0eHNlbmRlciI6Ik93YURvd25sb2FkQGNjZDMyY2EzLTE2Y2UtNDI4Zi05NTQxLTM3MmQ2YjA1MTkyOSIsImlzc3JpbmciOiJXVyIsImFwcGN0eCI6IntcIm1zZXhjaHByb3RcIjpcIm93YVwiLFwicHVpZFwiOlwiMTE1Mzc2NTkzMTc1ODUyMDk1M1wiLFwic2NvcGVcIjpcIk93YURvd25sb2FkXCIsXCJvaWRcIjpcImM0NjQ2ODY3LTNiMjAtNGU3ZC1iMjYxLWVlNjM3ZjYxZTA3NFwiLFwicHJpbWFyeXNpZFwiOlwiUy0xLTUtMjEtMjgxNDA1MzYwNi0xODc1OTc4NDkzLTQ2MDE5MC0xMDc2NzkyMFwifSIsIm5iZiI6MTYxNDYyOTczNCwiZXhwIjoxNjE0NjMwMzM0LCJpc3MiOiIwMDAwMDAwMi0wMDAwLTBmZjEtY2UwMC0wMDAwMDAwMDAwMDBAY2NkMzJjYTMtMTZjZS00MjhmLTk1NDEtMzcyZDZiMDUxOTI5IiwiYXVkIjoiMDAwMDAwMDItMDAwMC0wZmYxLWNlMDAtMDAwMDAwMDAwMDAwL2F0dGFjaG1lbnRzLm9mZmljZS5uZXRAY2NkMzJjYTMtMTZjZS00MjhmLTk1NDEtMzcyZDZiMDUxOTI5IiwiaGFwcCI6Im93YSJ9.I-Wkm-gPDuWK_Euw0JiRyh_FCo2nl9EEYLDq1_kAFELoG7aaY5scvKiXTaTPaS4jy9yqff1183Y4YKeQynr0oPlm1vBNnhIlMcw_BX6Y5PG6sT-D727Z8fSOrHXdMXslC0Z2sEdA7zoZ8EzhPJFiBQneTWTy43yyMzGIPtPNmmNZHf5F9cvnhkc6V6ETmNkNG7V_5ML2QIVfyOSxzi6X6opeJdV0_3PNTdDW7I3Nk-dimLQv5SzfAYsnTaIZcCj3K2IX0Hcl6Z9EBikmQB5dN2rwWQ76mRXPByamlY4FAZxnQT_UK1IX7I47bQSVEqT6Qam2SZvqtFicIGHVfPq_SA&amp;X-OWA-CANARY=UUOUyqyxj0m098OUW1t0NmC8USjv3NgYUqz7mylAh7xsaxic9VoGraQGX5ep8OCR5u1MewJh5hY.&amp;owa=outlook.office.com&amp;scriptVer=20210222004.08&amp;animation=true">
            <a:extLst>
              <a:ext uri="{FF2B5EF4-FFF2-40B4-BE49-F238E27FC236}">
                <a16:creationId xmlns:a16="http://schemas.microsoft.com/office/drawing/2014/main" id="{C9BB22E2-0C21-484F-BF10-4F0BDBA01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608623">
            <a:off x="6167888" y="1604194"/>
            <a:ext cx="3315447" cy="3689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6B5A89-8147-4F66-9304-0817A8CD06DA}"/>
              </a:ext>
            </a:extLst>
          </p:cNvPr>
          <p:cNvSpPr/>
          <p:nvPr/>
        </p:nvSpPr>
        <p:spPr>
          <a:xfrm>
            <a:off x="5917396" y="0"/>
            <a:ext cx="381643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Technologies</a:t>
            </a:r>
          </a:p>
        </p:txBody>
      </p:sp>
      <p:sp>
        <p:nvSpPr>
          <p:cNvPr id="3" name="TextBox 2">
            <a:extLst>
              <a:ext uri="{FF2B5EF4-FFF2-40B4-BE49-F238E27FC236}">
                <a16:creationId xmlns:a16="http://schemas.microsoft.com/office/drawing/2014/main" id="{7B428C9C-BB72-4651-B969-E0D70AF8A0A8}"/>
              </a:ext>
            </a:extLst>
          </p:cNvPr>
          <p:cNvSpPr txBox="1"/>
          <p:nvPr/>
        </p:nvSpPr>
        <p:spPr>
          <a:xfrm>
            <a:off x="9235440" y="1107192"/>
            <a:ext cx="2103461" cy="584775"/>
          </a:xfrm>
          <a:prstGeom prst="rect">
            <a:avLst/>
          </a:prstGeom>
          <a:noFill/>
        </p:spPr>
        <p:txBody>
          <a:bodyPr wrap="none" rtlCol="0">
            <a:spAutoFit/>
          </a:bodyPr>
          <a:lstStyle/>
          <a:p>
            <a:r>
              <a:rPr lang="en-GB" sz="3200" b="1" dirty="0" err="1"/>
              <a:t>Taherah</a:t>
            </a:r>
            <a:r>
              <a:rPr lang="en-GB" sz="3200" b="1" dirty="0"/>
              <a:t> 1D</a:t>
            </a:r>
          </a:p>
        </p:txBody>
      </p:sp>
    </p:spTree>
    <p:extLst>
      <p:ext uri="{BB962C8B-B14F-4D97-AF65-F5344CB8AC3E}">
        <p14:creationId xmlns:p14="http://schemas.microsoft.com/office/powerpoint/2010/main" val="1768248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fceec96-4de6-48ab-87e5-de59e966203e">
      <UserInfo>
        <DisplayName>Mrs Campbell</DisplayName>
        <AccountId>17</AccountId>
        <AccountType/>
      </UserInfo>
      <UserInfo>
        <DisplayName>Mrs McAlaney</DisplayName>
        <AccountId>7</AccountId>
        <AccountType/>
      </UserInfo>
      <UserInfo>
        <DisplayName>Ms Higgins</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013D52AAC0A245ABA3BDAEF40A771F" ma:contentTypeVersion="13" ma:contentTypeDescription="Create a new document." ma:contentTypeScope="" ma:versionID="b9cd242bdaf6b53e3bdeeb86eba78c1f">
  <xsd:schema xmlns:xsd="http://www.w3.org/2001/XMLSchema" xmlns:xs="http://www.w3.org/2001/XMLSchema" xmlns:p="http://schemas.microsoft.com/office/2006/metadata/properties" xmlns:ns3="3d84f890-55ea-47bd-ba29-ccd9a68c376f" xmlns:ns4="7fceec96-4de6-48ab-87e5-de59e966203e" targetNamespace="http://schemas.microsoft.com/office/2006/metadata/properties" ma:root="true" ma:fieldsID="9479f6e5ea2756f10b6a76906ccc5e9c" ns3:_="" ns4:_="">
    <xsd:import namespace="3d84f890-55ea-47bd-ba29-ccd9a68c376f"/>
    <xsd:import namespace="7fceec96-4de6-48ab-87e5-de59e96620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4f890-55ea-47bd-ba29-ccd9a68c3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eec96-4de6-48ab-87e5-de59e96620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7690D-A1B5-4C5F-AAFC-7860D7681565}">
  <ds:schemaRefs>
    <ds:schemaRef ds:uri="http://schemas.microsoft.com/office/2006/metadata/properties"/>
    <ds:schemaRef ds:uri="7fceec96-4de6-48ab-87e5-de59e966203e"/>
    <ds:schemaRef ds:uri="http://schemas.microsoft.com/office/2006/documentManagement/types"/>
    <ds:schemaRef ds:uri="3d84f890-55ea-47bd-ba29-ccd9a68c376f"/>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2D775F4E-B19C-423C-983F-00DABBA31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4f890-55ea-47bd-ba29-ccd9a68c376f"/>
    <ds:schemaRef ds:uri="7fceec96-4de6-48ab-87e5-de59e9662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4A4AB3-003F-43C8-B283-76CEA946DC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1148</TotalTime>
  <Words>1269</Words>
  <Application>Microsoft Office PowerPoint</Application>
  <PresentationFormat>Widescreen</PresentationFormat>
  <Paragraphs>158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Comic Sans MS</vt:lpstr>
      <vt:lpstr>Cooper Black</vt:lpstr>
      <vt:lpstr>Segoe UI</vt:lpstr>
      <vt:lpstr>Wingdings</vt:lpstr>
      <vt:lpstr>Office Theme</vt:lpstr>
      <vt:lpstr>S1 Parents’ Information Evening 6.00pm to 6.45</vt:lpstr>
      <vt:lpstr>Itinerary </vt:lpstr>
      <vt:lpstr> </vt:lpstr>
      <vt:lpstr>Survey Information</vt:lpstr>
      <vt:lpstr> Q3: Overall, across the whole school what was your view of the amount of work issued by the school over the past fortnight and whether it can all be completed within the school day while also allowing you time for breaks. You will be able to give feedback on specific subjects in later questions.  </vt:lpstr>
      <vt:lpstr>Science Pupil and Parent Voice </vt:lpstr>
      <vt:lpstr>Feedback to Maths classes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home learning working in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Hillhead High School</dc:title>
  <dc:creator>Miss Cuthbertson</dc:creator>
  <cp:lastModifiedBy>HCampbell</cp:lastModifiedBy>
  <cp:revision>28</cp:revision>
  <dcterms:created xsi:type="dcterms:W3CDTF">2020-08-06T19:56:18Z</dcterms:created>
  <dcterms:modified xsi:type="dcterms:W3CDTF">2021-03-02T19:14:44Z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0x0101007A013D52AAC0A245ABA3BDAEF40A771F</vt:lpwstr>
  </property>
</Properties>
</file>