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57" r:id="rId3"/>
    <p:sldId id="258"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59" r:id="rId20"/>
    <p:sldId id="260" r:id="rId21"/>
    <p:sldId id="261" r:id="rId22"/>
    <p:sldId id="262" r:id="rId23"/>
    <p:sldId id="264" r:id="rId24"/>
    <p:sldId id="265" r:id="rId25"/>
    <p:sldId id="266" r:id="rId26"/>
    <p:sldId id="267" r:id="rId27"/>
    <p:sldId id="268" r:id="rId28"/>
    <p:sldId id="272" r:id="rId29"/>
    <p:sldId id="271" r:id="rId30"/>
    <p:sldId id="295" r:id="rId31"/>
    <p:sldId id="300" r:id="rId32"/>
    <p:sldId id="273" r:id="rId33"/>
    <p:sldId id="270" r:id="rId34"/>
    <p:sldId id="263" r:id="rId35"/>
    <p:sldId id="297" r:id="rId36"/>
    <p:sldId id="298" r:id="rId37"/>
    <p:sldId id="299" r:id="rId38"/>
    <p:sldId id="293" r:id="rId39"/>
    <p:sldId id="294" r:id="rId4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57C"/>
    <a:srgbClr val="C5E0B4"/>
    <a:srgbClr val="DA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2" d="100"/>
          <a:sy n="92" d="100"/>
        </p:scale>
        <p:origin x="-26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Higgins" userId="b5e38963-a2ea-4391-8672-a2eecff69081" providerId="ADAL" clId="{FA60C3C4-B025-4944-9880-77574E41F543}"/>
    <pc:docChg chg="undo custSel modSld">
      <pc:chgData name="Ms Higgins" userId="b5e38963-a2ea-4391-8672-a2eecff69081" providerId="ADAL" clId="{FA60C3C4-B025-4944-9880-77574E41F543}" dt="2021-02-02T16:16:05.498" v="85" actId="20577"/>
      <pc:docMkLst>
        <pc:docMk/>
      </pc:docMkLst>
      <pc:sldChg chg="modSp">
        <pc:chgData name="Ms Higgins" userId="b5e38963-a2ea-4391-8672-a2eecff69081" providerId="ADAL" clId="{FA60C3C4-B025-4944-9880-77574E41F543}" dt="2021-02-02T15:50:37.317" v="1" actId="20577"/>
        <pc:sldMkLst>
          <pc:docMk/>
          <pc:sldMk cId="2178237788" sldId="260"/>
        </pc:sldMkLst>
        <pc:spChg chg="mod">
          <ac:chgData name="Ms Higgins" userId="b5e38963-a2ea-4391-8672-a2eecff69081" providerId="ADAL" clId="{FA60C3C4-B025-4944-9880-77574E41F543}" dt="2021-02-02T15:50:37.317" v="1" actId="20577"/>
          <ac:spMkLst>
            <pc:docMk/>
            <pc:sldMk cId="2178237788" sldId="260"/>
            <ac:spMk id="5" creationId="{C28EC042-9E65-4ADE-8A86-98639C870E01}"/>
          </ac:spMkLst>
        </pc:spChg>
      </pc:sldChg>
      <pc:sldChg chg="modSp">
        <pc:chgData name="Ms Higgins" userId="b5e38963-a2ea-4391-8672-a2eecff69081" providerId="ADAL" clId="{FA60C3C4-B025-4944-9880-77574E41F543}" dt="2021-02-02T15:53:14.597" v="16" actId="14100"/>
        <pc:sldMkLst>
          <pc:docMk/>
          <pc:sldMk cId="2552917207" sldId="261"/>
        </pc:sldMkLst>
        <pc:picChg chg="mod">
          <ac:chgData name="Ms Higgins" userId="b5e38963-a2ea-4391-8672-a2eecff69081" providerId="ADAL" clId="{FA60C3C4-B025-4944-9880-77574E41F543}" dt="2021-02-02T15:53:14.597" v="16" actId="14100"/>
          <ac:picMkLst>
            <pc:docMk/>
            <pc:sldMk cId="2552917207" sldId="261"/>
            <ac:picMk id="3" creationId="{F051CB42-04AD-42D5-9C3B-80F5DD3BBDC6}"/>
          </ac:picMkLst>
        </pc:picChg>
      </pc:sldChg>
      <pc:sldChg chg="modSp">
        <pc:chgData name="Ms Higgins" userId="b5e38963-a2ea-4391-8672-a2eecff69081" providerId="ADAL" clId="{FA60C3C4-B025-4944-9880-77574E41F543}" dt="2021-02-02T16:15:55.916" v="84" actId="20577"/>
        <pc:sldMkLst>
          <pc:docMk/>
          <pc:sldMk cId="712689688" sldId="293"/>
        </pc:sldMkLst>
        <pc:spChg chg="mod">
          <ac:chgData name="Ms Higgins" userId="b5e38963-a2ea-4391-8672-a2eecff69081" providerId="ADAL" clId="{FA60C3C4-B025-4944-9880-77574E41F543}" dt="2021-02-02T16:15:55.916" v="84" actId="20577"/>
          <ac:spMkLst>
            <pc:docMk/>
            <pc:sldMk cId="712689688" sldId="293"/>
            <ac:spMk id="2" creationId="{6BF69A9B-0623-4A48-B828-75EFD5B20BC1}"/>
          </ac:spMkLst>
        </pc:spChg>
      </pc:sldChg>
      <pc:sldChg chg="modSp">
        <pc:chgData name="Ms Higgins" userId="b5e38963-a2ea-4391-8672-a2eecff69081" providerId="ADAL" clId="{FA60C3C4-B025-4944-9880-77574E41F543}" dt="2021-02-02T16:16:05.498" v="85" actId="20577"/>
        <pc:sldMkLst>
          <pc:docMk/>
          <pc:sldMk cId="1666740223" sldId="294"/>
        </pc:sldMkLst>
        <pc:spChg chg="mod">
          <ac:chgData name="Ms Higgins" userId="b5e38963-a2ea-4391-8672-a2eecff69081" providerId="ADAL" clId="{FA60C3C4-B025-4944-9880-77574E41F543}" dt="2021-02-02T16:16:05.498" v="85" actId="20577"/>
          <ac:spMkLst>
            <pc:docMk/>
            <pc:sldMk cId="1666740223" sldId="294"/>
            <ac:spMk id="3" creationId="{5F8AEC54-83D2-4A2F-9F46-E943BA62BFC2}"/>
          </ac:spMkLst>
        </pc:spChg>
      </pc:sldChg>
      <pc:sldChg chg="modSp">
        <pc:chgData name="Ms Higgins" userId="b5e38963-a2ea-4391-8672-a2eecff69081" providerId="ADAL" clId="{FA60C3C4-B025-4944-9880-77574E41F543}" dt="2021-02-02T16:14:58.063" v="42" actId="20577"/>
        <pc:sldMkLst>
          <pc:docMk/>
          <pc:sldMk cId="1633195663" sldId="297"/>
        </pc:sldMkLst>
        <pc:spChg chg="mod">
          <ac:chgData name="Ms Higgins" userId="b5e38963-a2ea-4391-8672-a2eecff69081" providerId="ADAL" clId="{FA60C3C4-B025-4944-9880-77574E41F543}" dt="2021-02-02T16:14:58.063" v="42" actId="20577"/>
          <ac:spMkLst>
            <pc:docMk/>
            <pc:sldMk cId="1633195663" sldId="297"/>
            <ac:spMk id="5" creationId="{C28EC042-9E65-4ADE-8A86-98639C870E01}"/>
          </ac:spMkLst>
        </pc:spChg>
      </pc:sldChg>
      <pc:sldChg chg="modSp">
        <pc:chgData name="Ms Higgins" userId="b5e38963-a2ea-4391-8672-a2eecff69081" providerId="ADAL" clId="{FA60C3C4-B025-4944-9880-77574E41F543}" dt="2021-02-02T16:15:18.069" v="46" actId="255"/>
        <pc:sldMkLst>
          <pc:docMk/>
          <pc:sldMk cId="3922778698" sldId="298"/>
        </pc:sldMkLst>
        <pc:spChg chg="mod">
          <ac:chgData name="Ms Higgins" userId="b5e38963-a2ea-4391-8672-a2eecff69081" providerId="ADAL" clId="{FA60C3C4-B025-4944-9880-77574E41F543}" dt="2021-02-02T16:15:18.069" v="46" actId="255"/>
          <ac:spMkLst>
            <pc:docMk/>
            <pc:sldMk cId="3922778698" sldId="298"/>
            <ac:spMk id="5" creationId="{C28EC042-9E65-4ADE-8A86-98639C870E01}"/>
          </ac:spMkLst>
        </pc:spChg>
      </pc:sldChg>
      <pc:sldChg chg="modSp">
        <pc:chgData name="Ms Higgins" userId="b5e38963-a2ea-4391-8672-a2eecff69081" providerId="ADAL" clId="{FA60C3C4-B025-4944-9880-77574E41F543}" dt="2021-02-02T16:14:31.296" v="41" actId="20577"/>
        <pc:sldMkLst>
          <pc:docMk/>
          <pc:sldMk cId="3110366815" sldId="300"/>
        </pc:sldMkLst>
        <pc:spChg chg="mod">
          <ac:chgData name="Ms Higgins" userId="b5e38963-a2ea-4391-8672-a2eecff69081" providerId="ADAL" clId="{FA60C3C4-B025-4944-9880-77574E41F543}" dt="2021-02-02T16:14:31.296" v="41" actId="20577"/>
          <ac:spMkLst>
            <pc:docMk/>
            <pc:sldMk cId="3110366815" sldId="300"/>
            <ac:spMk id="2" creationId="{7019821C-1085-B84A-84FE-89D984437BDB}"/>
          </ac:spMkLst>
        </pc:spChg>
      </pc:sldChg>
    </pc:docChg>
  </pc:docChgLst>
  <pc:docChgLst>
    <pc:chgData name="Ms Higgins" userId="b5e38963-a2ea-4391-8672-a2eecff69081" providerId="ADAL" clId="{BF7E02CD-0BBA-7F42-899E-867DD74FB4C4}"/>
    <pc:docChg chg="modSld">
      <pc:chgData name="Ms Higgins" userId="b5e38963-a2ea-4391-8672-a2eecff69081" providerId="ADAL" clId="{BF7E02CD-0BBA-7F42-899E-867DD74FB4C4}" dt="2021-02-03T09:58:27.918" v="68" actId="20577"/>
      <pc:docMkLst>
        <pc:docMk/>
      </pc:docMkLst>
      <pc:sldChg chg="modSp">
        <pc:chgData name="Ms Higgins" userId="b5e38963-a2ea-4391-8672-a2eecff69081" providerId="ADAL" clId="{BF7E02CD-0BBA-7F42-899E-867DD74FB4C4}" dt="2021-02-03T09:58:27.918" v="68" actId="20577"/>
        <pc:sldMkLst>
          <pc:docMk/>
          <pc:sldMk cId="3855494357" sldId="258"/>
        </pc:sldMkLst>
        <pc:spChg chg="mod">
          <ac:chgData name="Ms Higgins" userId="b5e38963-a2ea-4391-8672-a2eecff69081" providerId="ADAL" clId="{BF7E02CD-0BBA-7F42-899E-867DD74FB4C4}" dt="2021-02-03T09:58:27.918" v="68" actId="20577"/>
          <ac:spMkLst>
            <pc:docMk/>
            <pc:sldMk cId="3855494357" sldId="258"/>
            <ac:spMk id="5" creationId="{C28EC042-9E65-4ADE-8A86-98639C870E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48E63-81DA-6B42-A946-E2AE5A3F72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F2AFD409-36BF-A742-B47B-BC5707917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FF255959-519C-B442-B05B-ACF25F11633D}"/>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5" name="Footer Placeholder 4">
            <a:extLst>
              <a:ext uri="{FF2B5EF4-FFF2-40B4-BE49-F238E27FC236}">
                <a16:creationId xmlns:a16="http://schemas.microsoft.com/office/drawing/2014/main" xmlns="" id="{25A244D1-BC47-2143-BFEF-77A77EED7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93BA62-E6B2-904C-A2F4-B8DA4DB24467}"/>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319497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0A8F8-D03B-BC44-BED7-3986B99FEA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E2EB70F-9A5A-5B48-B00F-3516E7A5AF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8F62FD-091D-524D-81B9-77D28E3D803A}"/>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5" name="Footer Placeholder 4">
            <a:extLst>
              <a:ext uri="{FF2B5EF4-FFF2-40B4-BE49-F238E27FC236}">
                <a16:creationId xmlns:a16="http://schemas.microsoft.com/office/drawing/2014/main" xmlns="" id="{3FC98C38-35AE-CC4C-A268-C6A43CE94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59A7B1A-1930-2747-BD99-AAA4AE77E962}"/>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89909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88F5E9-8991-E94D-BEC6-5D9DA23C8E5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C717F3A-A113-364B-A908-5DDA242A76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3DC0D4B-6720-9C4F-846B-20A16B5E8562}"/>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5" name="Footer Placeholder 4">
            <a:extLst>
              <a:ext uri="{FF2B5EF4-FFF2-40B4-BE49-F238E27FC236}">
                <a16:creationId xmlns:a16="http://schemas.microsoft.com/office/drawing/2014/main" xmlns="" id="{2EF01EEA-6FB4-C343-880E-7C2709A0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530057-5D17-1F48-BD11-E421AAA401BE}"/>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61694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16F96-8A9D-4876-A667-C89A0E14BE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43FDFC6-8712-47A7-9F75-5153C9F2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DF960C0-1600-4B6F-95E7-11E67A7B805A}"/>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5" name="Footer Placeholder 4">
            <a:extLst>
              <a:ext uri="{FF2B5EF4-FFF2-40B4-BE49-F238E27FC236}">
                <a16:creationId xmlns:a16="http://schemas.microsoft.com/office/drawing/2014/main" xmlns="" id="{349DB376-4322-4E44-AB14-55832E31E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F06E373-B7E1-484A-B5A7-C599BD2D6451}"/>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381006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53C21-1BDA-4408-9A63-18B1CD4885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E4C39FA-FF7D-487D-A71D-AFE651621A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5F9400B-CA01-4092-B560-22AD1A9ADEF5}"/>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5" name="Footer Placeholder 4">
            <a:extLst>
              <a:ext uri="{FF2B5EF4-FFF2-40B4-BE49-F238E27FC236}">
                <a16:creationId xmlns:a16="http://schemas.microsoft.com/office/drawing/2014/main" xmlns="" id="{5F8E8D94-3360-4806-A964-13B6FC739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29D5348-EE0D-49B4-AFC7-B48FE1FD9241}"/>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68502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F7543-3005-4B0F-A5E3-EA6F88134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F14BC02-E269-4066-8833-09D60F2D1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823D558-C46C-4670-924A-4A7D834B9C09}"/>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5" name="Footer Placeholder 4">
            <a:extLst>
              <a:ext uri="{FF2B5EF4-FFF2-40B4-BE49-F238E27FC236}">
                <a16:creationId xmlns:a16="http://schemas.microsoft.com/office/drawing/2014/main" xmlns="" id="{21314320-7DD4-4D32-AB7C-B5D690343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554C80D-A27E-4092-8B29-ECBE300ABD93}"/>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412863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17B46-69C8-4CE3-B87E-D4AB1CC475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625E541-4C38-4C91-918C-7738C93F12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042C49B-9566-4741-AE03-78F6C30360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CF86FCC-3E8C-4A73-A1D9-A715FD6B4643}"/>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6" name="Footer Placeholder 5">
            <a:extLst>
              <a:ext uri="{FF2B5EF4-FFF2-40B4-BE49-F238E27FC236}">
                <a16:creationId xmlns:a16="http://schemas.microsoft.com/office/drawing/2014/main" xmlns="" id="{4E6030FC-93F6-42FC-A1F5-2B5A6AD671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D5076E9-9147-4E12-A1BE-A9D98B16333E}"/>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50307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CF2B0-822D-44CE-8F15-E5E9D24BB6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E390416-47C2-4B3F-9058-DB251202A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29A6EF-FEAA-4A4D-9506-7D44F4ADE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A3DB1F2-7921-4D8F-98BE-0B88C5CB9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C0F6563-F5AC-4563-A28A-C24DB5899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1A2DFB0-8CE6-4C72-9512-9EB9AFE71112}"/>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8" name="Footer Placeholder 7">
            <a:extLst>
              <a:ext uri="{FF2B5EF4-FFF2-40B4-BE49-F238E27FC236}">
                <a16:creationId xmlns:a16="http://schemas.microsoft.com/office/drawing/2014/main" xmlns="" id="{26C2A64A-5366-4839-8E12-19CDAE4622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1E5FE81-0776-419E-969E-06A41185B422}"/>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11783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B9672-B37C-420D-9088-ACAE3FE2D7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79A0FE5-E258-4F6B-8184-F7A041C2CAC9}"/>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4" name="Footer Placeholder 3">
            <a:extLst>
              <a:ext uri="{FF2B5EF4-FFF2-40B4-BE49-F238E27FC236}">
                <a16:creationId xmlns:a16="http://schemas.microsoft.com/office/drawing/2014/main" xmlns="" id="{BCF9CDCF-5E61-4499-8E2E-948734D9CA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90EE128-80F3-4650-B6FF-81CBB89232C5}"/>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307196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13AC87D-046D-4DA9-9F5B-95906D3E5DAF}"/>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3" name="Footer Placeholder 2">
            <a:extLst>
              <a:ext uri="{FF2B5EF4-FFF2-40B4-BE49-F238E27FC236}">
                <a16:creationId xmlns:a16="http://schemas.microsoft.com/office/drawing/2014/main" xmlns="" id="{96082393-7817-4034-AA70-48AC8DF4FF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F2A970FC-CDB6-4714-87A9-D2E482C7FC86}"/>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493746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B78A7-C523-4E33-897C-D0AA02F58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645C7A0-E233-4D8F-911C-9C6323B94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93134B93-5AA3-4CB9-80A8-5271D130D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16D8EE-C095-410B-8D38-129724C3C44D}"/>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6" name="Footer Placeholder 5">
            <a:extLst>
              <a:ext uri="{FF2B5EF4-FFF2-40B4-BE49-F238E27FC236}">
                <a16:creationId xmlns:a16="http://schemas.microsoft.com/office/drawing/2014/main" xmlns="" id="{C9ABC61F-2E4A-43BC-8CD5-63D3DEA09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70FC277-7BBE-4448-8198-36B61563F60E}"/>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120588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D6944E-0567-6C4F-872D-A7679D81CC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1DB6DA45-6D7F-064F-92D9-D39D56295B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F58A823-AEA1-5444-B652-FDBF15C414B5}"/>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5" name="Footer Placeholder 4">
            <a:extLst>
              <a:ext uri="{FF2B5EF4-FFF2-40B4-BE49-F238E27FC236}">
                <a16:creationId xmlns:a16="http://schemas.microsoft.com/office/drawing/2014/main" xmlns="" id="{C13C922A-58A6-2B40-B86F-F299CBAB5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679DF9-41FE-0743-8699-D4A2B23423D4}"/>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367755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87CB3-D8DA-4C9F-8F8F-3390FCA21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6656310-D9C1-48D8-867B-3E6F69FE5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03D567E-860C-4598-AF21-2E6D675E2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77E16B-7E28-477C-A48E-E2EFFD69077F}"/>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6" name="Footer Placeholder 5">
            <a:extLst>
              <a:ext uri="{FF2B5EF4-FFF2-40B4-BE49-F238E27FC236}">
                <a16:creationId xmlns:a16="http://schemas.microsoft.com/office/drawing/2014/main" xmlns="" id="{9CC2A28F-2F8E-4EA3-9019-091F65CC8C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8587B7E-7BCF-4CAD-8F3B-F2FABDEC7559}"/>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3411618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35321-AF8E-48E5-8EE2-202734E8BD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80B29E5-7DF2-43CC-8577-4C7E7AE55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72DB3EA-64E2-46AB-965A-8B5165DE1EDF}"/>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5" name="Footer Placeholder 4">
            <a:extLst>
              <a:ext uri="{FF2B5EF4-FFF2-40B4-BE49-F238E27FC236}">
                <a16:creationId xmlns:a16="http://schemas.microsoft.com/office/drawing/2014/main" xmlns="" id="{27E8F747-411C-4AD5-B01B-A380B40E2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0F90F75-A739-4DFB-9355-6C5A8F416E88}"/>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111190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D84B05-63B5-442A-AC7C-E30841B034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D776EF8-A4B7-4E71-B486-CA5A7A516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5419003-0D38-40C7-9706-5256D4E88B7A}"/>
              </a:ext>
            </a:extLst>
          </p:cNvPr>
          <p:cNvSpPr>
            <a:spLocks noGrp="1"/>
          </p:cNvSpPr>
          <p:nvPr>
            <p:ph type="dt" sz="half" idx="10"/>
          </p:nvPr>
        </p:nvSpPr>
        <p:spPr/>
        <p:txBody>
          <a:bodyPr/>
          <a:lstStyle/>
          <a:p>
            <a:fld id="{ADF7D323-C5E5-44A0-A4F1-939B958BAE2F}" type="datetimeFigureOut">
              <a:rPr lang="en-GB" smtClean="0"/>
              <a:t>03/02/2021</a:t>
            </a:fld>
            <a:endParaRPr lang="en-GB"/>
          </a:p>
        </p:txBody>
      </p:sp>
      <p:sp>
        <p:nvSpPr>
          <p:cNvPr id="5" name="Footer Placeholder 4">
            <a:extLst>
              <a:ext uri="{FF2B5EF4-FFF2-40B4-BE49-F238E27FC236}">
                <a16:creationId xmlns:a16="http://schemas.microsoft.com/office/drawing/2014/main" xmlns="" id="{6893A504-5CD4-4870-BD33-9CC16EF2E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4A71D88-8135-4BBD-A598-B4D9E54E155A}"/>
              </a:ext>
            </a:extLst>
          </p:cNvPr>
          <p:cNvSpPr>
            <a:spLocks noGrp="1"/>
          </p:cNvSpPr>
          <p:nvPr>
            <p:ph type="sldNum" sz="quarter" idx="12"/>
          </p:nvPr>
        </p:nvSpPr>
        <p:spPr/>
        <p:txBody>
          <a:bodyPr/>
          <a:lstStyle/>
          <a:p>
            <a:fld id="{080A58EA-ED07-466A-ADC4-E0ACBF8C88CE}" type="slidenum">
              <a:rPr lang="en-GB" smtClean="0"/>
              <a:t>‹#›</a:t>
            </a:fld>
            <a:endParaRPr lang="en-GB"/>
          </a:p>
        </p:txBody>
      </p:sp>
    </p:spTree>
    <p:extLst>
      <p:ext uri="{BB962C8B-B14F-4D97-AF65-F5344CB8AC3E}">
        <p14:creationId xmlns:p14="http://schemas.microsoft.com/office/powerpoint/2010/main" val="28477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1DACF-166E-8E4B-B041-5E58054583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0D12CC8-2CCE-5544-AB43-4FFE6444C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44103F22-8307-284C-A75D-2CEBF6F377BB}"/>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5" name="Footer Placeholder 4">
            <a:extLst>
              <a:ext uri="{FF2B5EF4-FFF2-40B4-BE49-F238E27FC236}">
                <a16:creationId xmlns:a16="http://schemas.microsoft.com/office/drawing/2014/main" xmlns="" id="{478093FB-0444-064E-9892-05F705F35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202580-F180-8848-9409-E1C0749B88D3}"/>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135044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683E9-FD99-0947-BD32-1D9E620F04D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AAC8DA-0982-DA41-AE8C-51B4B1869D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DD6031F3-C21C-DB4F-B632-25CB84D28ED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A6CD5052-A86B-BC4C-A20A-6970C85CF1C0}"/>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6" name="Footer Placeholder 5">
            <a:extLst>
              <a:ext uri="{FF2B5EF4-FFF2-40B4-BE49-F238E27FC236}">
                <a16:creationId xmlns:a16="http://schemas.microsoft.com/office/drawing/2014/main" xmlns="" id="{8E2178E0-4AD4-E744-9C1F-05CF2FABA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4EDE277-08C2-714F-B7D4-C735496C7A60}"/>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213820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912AF-9072-BC42-AFA9-2B9D243093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0A1CEBE-9962-7D49-9383-27BEBA08F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E9EEE1B4-E309-934F-AC56-A31577EDF7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3763A125-E641-0C49-8FE5-67F8EFEDFC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2527BAEB-A68D-1642-98CC-E33B287C3F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F6758C2A-441E-0F43-8982-D7A897ADC3E4}"/>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8" name="Footer Placeholder 7">
            <a:extLst>
              <a:ext uri="{FF2B5EF4-FFF2-40B4-BE49-F238E27FC236}">
                <a16:creationId xmlns:a16="http://schemas.microsoft.com/office/drawing/2014/main" xmlns="" id="{384731A0-C403-4D46-B804-E160728279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DFF7752-7660-D846-85A0-E337AC5460C1}"/>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162530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AB21A-299A-C548-AD2B-5E46A20C64C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1525149-8C9B-6544-9998-FBF78008503B}"/>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4" name="Footer Placeholder 3">
            <a:extLst>
              <a:ext uri="{FF2B5EF4-FFF2-40B4-BE49-F238E27FC236}">
                <a16:creationId xmlns:a16="http://schemas.microsoft.com/office/drawing/2014/main" xmlns="" id="{D72474A1-FBB8-4D45-8198-94AD18600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AAD9205-AFFA-4E44-B898-A623BA9C0734}"/>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117902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D4DA4A-B9B2-B046-A7E0-3D74774F0D88}"/>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3" name="Footer Placeholder 2">
            <a:extLst>
              <a:ext uri="{FF2B5EF4-FFF2-40B4-BE49-F238E27FC236}">
                <a16:creationId xmlns:a16="http://schemas.microsoft.com/office/drawing/2014/main" xmlns="" id="{2186CA67-E744-1D4E-8701-83713E5D2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A1B5988-6308-314D-B44C-D21F127FE74C}"/>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112333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67E7D-9F27-7E41-AD4A-F8AF5CDED6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FAE843B-D89F-404F-99AF-E0FB0641E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A4E68A47-9820-6643-B495-82CCDAE65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B6A9636A-5B69-F04D-BB6F-D146987EA44B}"/>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6" name="Footer Placeholder 5">
            <a:extLst>
              <a:ext uri="{FF2B5EF4-FFF2-40B4-BE49-F238E27FC236}">
                <a16:creationId xmlns:a16="http://schemas.microsoft.com/office/drawing/2014/main" xmlns="" id="{563A1BF7-82C9-3A46-A862-FD1553BBF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8E78C7-28B5-0048-91D7-16A5DEE16F13}"/>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80833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B5593-986F-B246-BDC5-BBCA397BF1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78FC0AD-FA8B-C34F-B9B6-95D57FE5D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E54AA3-D867-ED4D-809D-4896C57E2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65CEC7D-0E82-EB42-8C80-6348600B8E09}"/>
              </a:ext>
            </a:extLst>
          </p:cNvPr>
          <p:cNvSpPr>
            <a:spLocks noGrp="1"/>
          </p:cNvSpPr>
          <p:nvPr>
            <p:ph type="dt" sz="half" idx="10"/>
          </p:nvPr>
        </p:nvSpPr>
        <p:spPr/>
        <p:txBody>
          <a:bodyPr/>
          <a:lstStyle/>
          <a:p>
            <a:fld id="{E732207A-477F-E044-B6BD-B47C8D74B165}" type="datetimeFigureOut">
              <a:rPr lang="en-US" smtClean="0"/>
              <a:t>2/3/2021</a:t>
            </a:fld>
            <a:endParaRPr lang="en-US"/>
          </a:p>
        </p:txBody>
      </p:sp>
      <p:sp>
        <p:nvSpPr>
          <p:cNvPr id="6" name="Footer Placeholder 5">
            <a:extLst>
              <a:ext uri="{FF2B5EF4-FFF2-40B4-BE49-F238E27FC236}">
                <a16:creationId xmlns:a16="http://schemas.microsoft.com/office/drawing/2014/main" xmlns="" id="{9451B15A-57FD-2F4D-8FE3-E1D58D193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7A9CA1-E926-8B47-8151-9100269D299F}"/>
              </a:ext>
            </a:extLst>
          </p:cNvPr>
          <p:cNvSpPr>
            <a:spLocks noGrp="1"/>
          </p:cNvSpPr>
          <p:nvPr>
            <p:ph type="sldNum" sz="quarter" idx="12"/>
          </p:nvPr>
        </p:nvSpPr>
        <p:spPr/>
        <p:txBody>
          <a:bodyPr/>
          <a:lstStyle/>
          <a:p>
            <a:fld id="{F46C0B85-1197-D942-8600-082A9BF0C20D}" type="slidenum">
              <a:rPr lang="en-US" smtClean="0"/>
              <a:t>‹#›</a:t>
            </a:fld>
            <a:endParaRPr lang="en-US"/>
          </a:p>
        </p:txBody>
      </p:sp>
    </p:spTree>
    <p:extLst>
      <p:ext uri="{BB962C8B-B14F-4D97-AF65-F5344CB8AC3E}">
        <p14:creationId xmlns:p14="http://schemas.microsoft.com/office/powerpoint/2010/main" val="230522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368541-C90E-9F4C-A0B5-746616942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C3AEDF8-0F95-DB4F-A711-095E5B421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1DF112B-3A20-D846-99D1-E4BD1DB2A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2207A-477F-E044-B6BD-B47C8D74B165}" type="datetimeFigureOut">
              <a:rPr lang="en-US" smtClean="0"/>
              <a:t>2/3/2021</a:t>
            </a:fld>
            <a:endParaRPr lang="en-US"/>
          </a:p>
        </p:txBody>
      </p:sp>
      <p:sp>
        <p:nvSpPr>
          <p:cNvPr id="5" name="Footer Placeholder 4">
            <a:extLst>
              <a:ext uri="{FF2B5EF4-FFF2-40B4-BE49-F238E27FC236}">
                <a16:creationId xmlns:a16="http://schemas.microsoft.com/office/drawing/2014/main" xmlns="" id="{B1A47F0B-1A2E-7445-AF87-2B9B40417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F166F8-68B9-344B-84D7-23E0EBDEF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C0B85-1197-D942-8600-082A9BF0C20D}" type="slidenum">
              <a:rPr lang="en-US" smtClean="0"/>
              <a:t>‹#›</a:t>
            </a:fld>
            <a:endParaRPr lang="en-US"/>
          </a:p>
        </p:txBody>
      </p:sp>
    </p:spTree>
    <p:extLst>
      <p:ext uri="{BB962C8B-B14F-4D97-AF65-F5344CB8AC3E}">
        <p14:creationId xmlns:p14="http://schemas.microsoft.com/office/powerpoint/2010/main" val="2864984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E0008B-B227-4D1D-B4D2-5AD5F0907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A12C845-6CC7-4CC6-BFE9-0117B342A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CDA7306-F90D-45D4-BDC1-59DFC4925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7D323-C5E5-44A0-A4F1-939B958BAE2F}" type="datetimeFigureOut">
              <a:rPr lang="en-GB" smtClean="0"/>
              <a:t>03/02/2021</a:t>
            </a:fld>
            <a:endParaRPr lang="en-GB"/>
          </a:p>
        </p:txBody>
      </p:sp>
      <p:sp>
        <p:nvSpPr>
          <p:cNvPr id="5" name="Footer Placeholder 4">
            <a:extLst>
              <a:ext uri="{FF2B5EF4-FFF2-40B4-BE49-F238E27FC236}">
                <a16:creationId xmlns:a16="http://schemas.microsoft.com/office/drawing/2014/main" xmlns="" id="{2CA3F525-57F4-4EBC-9EC9-0CD95682F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394580D-ED0F-403F-9D8F-B0BD8608B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A58EA-ED07-466A-ADC4-E0ACBF8C88CE}" type="slidenum">
              <a:rPr lang="en-GB" smtClean="0"/>
              <a:t>‹#›</a:t>
            </a:fld>
            <a:endParaRPr lang="en-GB"/>
          </a:p>
        </p:txBody>
      </p:sp>
    </p:spTree>
    <p:extLst>
      <p:ext uri="{BB962C8B-B14F-4D97-AF65-F5344CB8AC3E}">
        <p14:creationId xmlns:p14="http://schemas.microsoft.com/office/powerpoint/2010/main" val="139590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blogs.glowscotland.org.uk/gc/public/hillheadhigh/uploads/sites/7656/2021/02/01104548/Remote-Learning-Support-Guide-Jan-2021.pdf" TargetMode="External"/><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t.ly/2V3KNAV"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eepscotland.org/" TargetMode="External"/><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hyperlink" Target="https://www.nhs.uk/live-well/sleep-and-tiredness/sleep-tips-for-teenagers/" TargetMode="External"/><Relationship Id="rId4" Type="http://schemas.openxmlformats.org/officeDocument/2006/relationships/hyperlink" Target="https://young.scot/search-results?q=Slee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blogs.glowscotland.org.uk/gc/hillheadhigh/" TargetMode="External"/><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hyperlink" Target="https://young.scot/get-informed/national/who-to-contact-for-mental-health-support" TargetMode="External"/><Relationship Id="rId4" Type="http://schemas.openxmlformats.org/officeDocument/2006/relationships/hyperlink" Target="https://blogs.glowscotland.org.uk/gc/hillheadhigh/parent-zone/advice-and-support/mental-health/"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C2783-7751-B749-BCB5-F32680A98FF8}"/>
              </a:ext>
            </a:extLst>
          </p:cNvPr>
          <p:cNvSpPr>
            <a:spLocks noGrp="1"/>
          </p:cNvSpPr>
          <p:nvPr>
            <p:ph type="ctrTitle"/>
          </p:nvPr>
        </p:nvSpPr>
        <p:spPr>
          <a:xfrm>
            <a:off x="2762249" y="2729704"/>
            <a:ext cx="6727033" cy="2042321"/>
          </a:xfrm>
        </p:spPr>
        <p:txBody>
          <a:bodyPr>
            <a:normAutofit fontScale="90000"/>
          </a:bodyPr>
          <a:lstStyle/>
          <a:p>
            <a:r>
              <a:rPr lang="en-GB" b="1" dirty="0">
                <a:cs typeface="Calibri Light"/>
              </a:rPr>
              <a:t>Supporting Your Child With Online Learning</a:t>
            </a:r>
            <a:br>
              <a:rPr lang="en-GB" b="1" dirty="0">
                <a:cs typeface="Calibri Light"/>
              </a:rPr>
            </a:br>
            <a:r>
              <a:rPr lang="en-GB" b="1" dirty="0">
                <a:cs typeface="Calibri Light"/>
              </a:rPr>
              <a:t/>
            </a:r>
            <a:br>
              <a:rPr lang="en-GB" b="1" dirty="0">
                <a:cs typeface="Calibri Light"/>
              </a:rPr>
            </a:br>
            <a:r>
              <a:rPr lang="en-GB" sz="2800" b="1" dirty="0">
                <a:cs typeface="Calibri Light"/>
              </a:rPr>
              <a:t>The meeting will start in a few minutes......</a:t>
            </a:r>
            <a:endParaRPr lang="en-GB" b="1" dirty="0">
              <a:cs typeface="Calibri Light"/>
            </a:endParaRPr>
          </a:p>
        </p:txBody>
      </p:sp>
      <p:sp>
        <p:nvSpPr>
          <p:cNvPr id="3" name="Subtitle 2">
            <a:extLst>
              <a:ext uri="{FF2B5EF4-FFF2-40B4-BE49-F238E27FC236}">
                <a16:creationId xmlns:a16="http://schemas.microsoft.com/office/drawing/2014/main" xmlns="" id="{F88D46BA-CB81-A241-9082-6F7D92FCF5BD}"/>
              </a:ext>
            </a:extLst>
          </p:cNvPr>
          <p:cNvSpPr>
            <a:spLocks noGrp="1"/>
          </p:cNvSpPr>
          <p:nvPr>
            <p:ph type="subTitle" idx="1"/>
          </p:nvPr>
        </p:nvSpPr>
        <p:spPr/>
        <p:txBody>
          <a:bodyPr vert="horz" lIns="91440" tIns="45720" rIns="91440" bIns="45720" rtlCol="0" anchor="t">
            <a:normAutofit/>
          </a:bodyPr>
          <a:lstStyle/>
          <a:p>
            <a:endParaRPr lang="en-GB" sz="6000" dirty="0"/>
          </a:p>
          <a:p>
            <a:endParaRPr lang="en-GB" sz="6000" dirty="0">
              <a:cs typeface="Calibri"/>
            </a:endParaRPr>
          </a:p>
          <a:p>
            <a:endParaRPr lang="en-US" sz="6000" dirty="0">
              <a:cs typeface="Calibri" panose="020F0502020204030204"/>
            </a:endParaRPr>
          </a:p>
        </p:txBody>
      </p:sp>
      <p:pic>
        <p:nvPicPr>
          <p:cNvPr id="5" name="Picture 4">
            <a:extLst>
              <a:ext uri="{FF2B5EF4-FFF2-40B4-BE49-F238E27FC236}">
                <a16:creationId xmlns:a16="http://schemas.microsoft.com/office/drawing/2014/main" xmlns="" id="{69909D7C-62F7-3D48-B89B-08C6D461B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230" y="180819"/>
            <a:ext cx="1783983" cy="1967899"/>
          </a:xfrm>
          <a:prstGeom prst="rect">
            <a:avLst/>
          </a:prstGeom>
        </p:spPr>
      </p:pic>
      <p:pic>
        <p:nvPicPr>
          <p:cNvPr id="4" name="Picture 3">
            <a:extLst>
              <a:ext uri="{FF2B5EF4-FFF2-40B4-BE49-F238E27FC236}">
                <a16:creationId xmlns:a16="http://schemas.microsoft.com/office/drawing/2014/main" xmlns="" id="{8D799287-B895-C345-861D-8D5C05E68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917" y="5771443"/>
            <a:ext cx="9143999" cy="855043"/>
          </a:xfrm>
          <a:prstGeom prst="rect">
            <a:avLst/>
          </a:prstGeom>
        </p:spPr>
      </p:pic>
      <p:pic>
        <p:nvPicPr>
          <p:cNvPr id="8" name="Picture 8" descr="Icon&#10;&#10;Description automatically generated">
            <a:extLst>
              <a:ext uri="{FF2B5EF4-FFF2-40B4-BE49-F238E27FC236}">
                <a16:creationId xmlns:a16="http://schemas.microsoft.com/office/drawing/2014/main" xmlns="" id="{CAECFC60-8ED1-4ABB-83C2-C2BC643ECB92}"/>
              </a:ext>
            </a:extLst>
          </p:cNvPr>
          <p:cNvPicPr>
            <a:picLocks noChangeAspect="1"/>
          </p:cNvPicPr>
          <p:nvPr/>
        </p:nvPicPr>
        <p:blipFill>
          <a:blip r:embed="rId4"/>
          <a:stretch>
            <a:fillRect/>
          </a:stretch>
        </p:blipFill>
        <p:spPr>
          <a:xfrm>
            <a:off x="9894093" y="3286125"/>
            <a:ext cx="2016919" cy="2052638"/>
          </a:xfrm>
          <a:prstGeom prst="rect">
            <a:avLst/>
          </a:prstGeom>
        </p:spPr>
      </p:pic>
      <p:pic>
        <p:nvPicPr>
          <p:cNvPr id="9" name="Picture 9" descr="Icon&#10;&#10;Description automatically generated">
            <a:extLst>
              <a:ext uri="{FF2B5EF4-FFF2-40B4-BE49-F238E27FC236}">
                <a16:creationId xmlns:a16="http://schemas.microsoft.com/office/drawing/2014/main" xmlns="" id="{2379ADF8-8883-4175-BA42-F969DF3F4A6E}"/>
              </a:ext>
            </a:extLst>
          </p:cNvPr>
          <p:cNvPicPr>
            <a:picLocks noChangeAspect="1"/>
          </p:cNvPicPr>
          <p:nvPr/>
        </p:nvPicPr>
        <p:blipFill>
          <a:blip r:embed="rId5"/>
          <a:stretch>
            <a:fillRect/>
          </a:stretch>
        </p:blipFill>
        <p:spPr>
          <a:xfrm>
            <a:off x="59531" y="3286125"/>
            <a:ext cx="2543175" cy="2047876"/>
          </a:xfrm>
          <a:prstGeom prst="rect">
            <a:avLst/>
          </a:prstGeom>
        </p:spPr>
      </p:pic>
      <p:sp>
        <p:nvSpPr>
          <p:cNvPr id="10" name="TextBox 9">
            <a:extLst>
              <a:ext uri="{FF2B5EF4-FFF2-40B4-BE49-F238E27FC236}">
                <a16:creationId xmlns:a16="http://schemas.microsoft.com/office/drawing/2014/main" xmlns="" id="{8B4D30D4-084A-4752-9C2D-1BCD55C05AE3}"/>
              </a:ext>
            </a:extLst>
          </p:cNvPr>
          <p:cNvSpPr txBox="1"/>
          <p:nvPr/>
        </p:nvSpPr>
        <p:spPr>
          <a:xfrm>
            <a:off x="9546431" y="2045494"/>
            <a:ext cx="24693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rgbClr val="595959"/>
                </a:solidFill>
              </a:rPr>
              <a:t>Please turn your camera off</a:t>
            </a:r>
            <a:endParaRPr lang="en-GB" sz="2800" dirty="0">
              <a:cs typeface="Calibri" panose="020F0502020204030204"/>
            </a:endParaRPr>
          </a:p>
        </p:txBody>
      </p:sp>
      <p:sp>
        <p:nvSpPr>
          <p:cNvPr id="11" name="TextBox 10">
            <a:extLst>
              <a:ext uri="{FF2B5EF4-FFF2-40B4-BE49-F238E27FC236}">
                <a16:creationId xmlns:a16="http://schemas.microsoft.com/office/drawing/2014/main" xmlns="" id="{70AF3C7C-7B27-4CCA-9640-F5526492F565}"/>
              </a:ext>
            </a:extLst>
          </p:cNvPr>
          <p:cNvSpPr txBox="1"/>
          <p:nvPr/>
        </p:nvSpPr>
        <p:spPr>
          <a:xfrm>
            <a:off x="-38100" y="2045494"/>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rgbClr val="595959"/>
                </a:solidFill>
              </a:rPr>
              <a:t>Please mute your microphone </a:t>
            </a:r>
            <a:endParaRPr lang="en-GB" sz="2800" dirty="0">
              <a:cs typeface="Calibri" panose="020F0502020204030204"/>
            </a:endParaRPr>
          </a:p>
        </p:txBody>
      </p:sp>
    </p:spTree>
    <p:extLst>
      <p:ext uri="{BB962C8B-B14F-4D97-AF65-F5344CB8AC3E}">
        <p14:creationId xmlns:p14="http://schemas.microsoft.com/office/powerpoint/2010/main" val="404714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Apps not working</a:t>
            </a:r>
            <a:endParaRPr lang="en-US"/>
          </a:p>
          <a:p>
            <a:pPr algn="ctr"/>
            <a:r>
              <a:rPr lang="en-US" sz="2400">
                <a:cs typeface="Calibri"/>
              </a:rPr>
              <a:t>For example work not uploading on Teams </a:t>
            </a: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7" name="Picture 7" descr="A close up of a sign&#10;&#10;Description automatically generated">
            <a:extLst>
              <a:ext uri="{FF2B5EF4-FFF2-40B4-BE49-F238E27FC236}">
                <a16:creationId xmlns:a16="http://schemas.microsoft.com/office/drawing/2014/main" xmlns="" id="{FEC3E633-8CE7-405F-9D30-0EB24AC4F054}"/>
              </a:ext>
            </a:extLst>
          </p:cNvPr>
          <p:cNvPicPr>
            <a:picLocks noChangeAspect="1"/>
          </p:cNvPicPr>
          <p:nvPr/>
        </p:nvPicPr>
        <p:blipFill>
          <a:blip r:embed="rId5"/>
          <a:stretch>
            <a:fillRect/>
          </a:stretch>
        </p:blipFill>
        <p:spPr>
          <a:xfrm>
            <a:off x="4379343" y="2991583"/>
            <a:ext cx="3965275" cy="2226305"/>
          </a:xfrm>
          <a:prstGeom prst="rect">
            <a:avLst/>
          </a:prstGeom>
        </p:spPr>
      </p:pic>
      <p:sp>
        <p:nvSpPr>
          <p:cNvPr id="9" name="Speech Bubble: Rectangle with Corners Rounded 8">
            <a:extLst>
              <a:ext uri="{FF2B5EF4-FFF2-40B4-BE49-F238E27FC236}">
                <a16:creationId xmlns:a16="http://schemas.microsoft.com/office/drawing/2014/main" xmlns="" id="{6CA94AAA-FB4B-4011-B936-9526F107B1E5}"/>
              </a:ext>
            </a:extLst>
          </p:cNvPr>
          <p:cNvSpPr/>
          <p:nvPr/>
        </p:nvSpPr>
        <p:spPr>
          <a:xfrm>
            <a:off x="9333781" y="1857468"/>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Sometimes the installation of Apps has gone wrong right back at the start.</a:t>
            </a:r>
            <a:endParaRPr lang="en-US">
              <a:solidFill>
                <a:schemeClr val="accent1"/>
              </a:solidFill>
            </a:endParaRPr>
          </a:p>
        </p:txBody>
      </p:sp>
      <p:sp>
        <p:nvSpPr>
          <p:cNvPr id="12" name="Speech Bubble: Rectangle with Corners Rounded 11">
            <a:extLst>
              <a:ext uri="{FF2B5EF4-FFF2-40B4-BE49-F238E27FC236}">
                <a16:creationId xmlns:a16="http://schemas.microsoft.com/office/drawing/2014/main" xmlns="" id="{22B6D34B-4467-4E28-AE56-BDB579B0A704}"/>
              </a:ext>
            </a:extLst>
          </p:cNvPr>
          <p:cNvSpPr/>
          <p:nvPr/>
        </p:nvSpPr>
        <p:spPr>
          <a:xfrm>
            <a:off x="8629290" y="3913430"/>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The best thing to do is delete any app you are having trouble with and reinstalling it. </a:t>
            </a:r>
            <a:endParaRPr lang="en-US">
              <a:solidFill>
                <a:schemeClr val="accent1"/>
              </a:solidFill>
            </a:endParaRPr>
          </a:p>
        </p:txBody>
      </p:sp>
    </p:spTree>
    <p:extLst>
      <p:ext uri="{BB962C8B-B14F-4D97-AF65-F5344CB8AC3E}">
        <p14:creationId xmlns:p14="http://schemas.microsoft.com/office/powerpoint/2010/main" val="203902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Apps not working</a:t>
            </a:r>
            <a:endParaRPr lang="en-US"/>
          </a:p>
          <a:p>
            <a:pPr algn="ctr"/>
            <a:r>
              <a:rPr lang="en-GB" sz="2400">
                <a:cs typeface="Calibri"/>
              </a:rPr>
              <a:t>Delete &amp; Reinstall the App</a:t>
            </a:r>
            <a:r>
              <a:rPr lang="en-US" sz="2400">
                <a:cs typeface="Calibri"/>
              </a:rPr>
              <a:t> </a:t>
            </a: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4" name="Picture 7">
            <a:extLst>
              <a:ext uri="{FF2B5EF4-FFF2-40B4-BE49-F238E27FC236}">
                <a16:creationId xmlns:a16="http://schemas.microsoft.com/office/drawing/2014/main" xmlns="" id="{95BE3D5E-A670-E046-80C6-3E9A4137F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687" y="2549784"/>
            <a:ext cx="4500157" cy="3375118"/>
          </a:xfrm>
          <a:prstGeom prst="rect">
            <a:avLst/>
          </a:prstGeom>
        </p:spPr>
      </p:pic>
      <p:sp>
        <p:nvSpPr>
          <p:cNvPr id="12" name="Speech Bubble: Rectangle with Corners Rounded 11">
            <a:extLst>
              <a:ext uri="{FF2B5EF4-FFF2-40B4-BE49-F238E27FC236}">
                <a16:creationId xmlns:a16="http://schemas.microsoft.com/office/drawing/2014/main" xmlns="" id="{22B6D34B-4467-4E28-AE56-BDB579B0A704}"/>
              </a:ext>
            </a:extLst>
          </p:cNvPr>
          <p:cNvSpPr/>
          <p:nvPr/>
        </p:nvSpPr>
        <p:spPr>
          <a:xfrm>
            <a:off x="8629290" y="3913430"/>
            <a:ext cx="2487282" cy="1567131"/>
          </a:xfrm>
          <a:prstGeom prst="wedgeRoundRectCallout">
            <a:avLst>
              <a:gd name="adj1" fmla="val -83807"/>
              <a:gd name="adj2" fmla="val 11175"/>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Long press on the App and ‘Delete App’</a:t>
            </a:r>
            <a:endParaRPr lang="en-US">
              <a:solidFill>
                <a:schemeClr val="accent1"/>
              </a:solidFill>
            </a:endParaRPr>
          </a:p>
        </p:txBody>
      </p:sp>
    </p:spTree>
    <p:extLst>
      <p:ext uri="{BB962C8B-B14F-4D97-AF65-F5344CB8AC3E}">
        <p14:creationId xmlns:p14="http://schemas.microsoft.com/office/powerpoint/2010/main" val="22168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Apps not working</a:t>
            </a:r>
            <a:endParaRPr lang="en-US"/>
          </a:p>
          <a:p>
            <a:pPr algn="ctr"/>
            <a:r>
              <a:rPr lang="en-GB" sz="2400">
                <a:cs typeface="Calibri"/>
              </a:rPr>
              <a:t>Reinstall the offending App!</a:t>
            </a: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4" name="Picture 7">
            <a:extLst>
              <a:ext uri="{FF2B5EF4-FFF2-40B4-BE49-F238E27FC236}">
                <a16:creationId xmlns:a16="http://schemas.microsoft.com/office/drawing/2014/main" xmlns="" id="{8821D3DA-6E5B-5C4B-A975-C8F873C55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108" y="2523468"/>
            <a:ext cx="4154311" cy="3115733"/>
          </a:xfrm>
          <a:prstGeom prst="rect">
            <a:avLst/>
          </a:prstGeom>
        </p:spPr>
      </p:pic>
      <p:pic>
        <p:nvPicPr>
          <p:cNvPr id="8" name="Picture 9">
            <a:extLst>
              <a:ext uri="{FF2B5EF4-FFF2-40B4-BE49-F238E27FC236}">
                <a16:creationId xmlns:a16="http://schemas.microsoft.com/office/drawing/2014/main" xmlns="" id="{2DCA4D85-D13B-CF41-853E-2B38CA242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0396" y="2523468"/>
            <a:ext cx="4154310" cy="3115733"/>
          </a:xfrm>
          <a:prstGeom prst="rect">
            <a:avLst/>
          </a:prstGeom>
        </p:spPr>
      </p:pic>
      <p:sp>
        <p:nvSpPr>
          <p:cNvPr id="9" name="Speech Bubble: Rectangle with Corners Rounded 8">
            <a:extLst>
              <a:ext uri="{FF2B5EF4-FFF2-40B4-BE49-F238E27FC236}">
                <a16:creationId xmlns:a16="http://schemas.microsoft.com/office/drawing/2014/main" xmlns="" id="{6CA94AAA-FB4B-4011-B936-9526F107B1E5}"/>
              </a:ext>
            </a:extLst>
          </p:cNvPr>
          <p:cNvSpPr/>
          <p:nvPr/>
        </p:nvSpPr>
        <p:spPr>
          <a:xfrm>
            <a:off x="9333781" y="1857468"/>
            <a:ext cx="2487282" cy="1567131"/>
          </a:xfrm>
          <a:prstGeom prst="wedgeRoundRectCallout">
            <a:avLst>
              <a:gd name="adj1" fmla="val -179042"/>
              <a:gd name="adj2" fmla="val 117234"/>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All the Apps can be reinstalled this way</a:t>
            </a:r>
            <a:endParaRPr lang="en-US">
              <a:solidFill>
                <a:schemeClr val="accent1"/>
              </a:solidFill>
            </a:endParaRPr>
          </a:p>
        </p:txBody>
      </p:sp>
      <p:sp>
        <p:nvSpPr>
          <p:cNvPr id="10" name="Speech Bubble: Rectangle with Corners Rounded 8">
            <a:extLst>
              <a:ext uri="{FF2B5EF4-FFF2-40B4-BE49-F238E27FC236}">
                <a16:creationId xmlns:a16="http://schemas.microsoft.com/office/drawing/2014/main" xmlns="" id="{C6C682C1-4C25-E347-A694-EFB2BCAF7398}"/>
              </a:ext>
            </a:extLst>
          </p:cNvPr>
          <p:cNvSpPr/>
          <p:nvPr/>
        </p:nvSpPr>
        <p:spPr>
          <a:xfrm>
            <a:off x="432380" y="4115435"/>
            <a:ext cx="2487282" cy="1567131"/>
          </a:xfrm>
          <a:prstGeom prst="wedgeRoundRectCallout">
            <a:avLst>
              <a:gd name="adj1" fmla="val 47995"/>
              <a:gd name="adj2" fmla="val -96441"/>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Use the Self Service App to reinstall the App</a:t>
            </a:r>
            <a:endParaRPr lang="en-US">
              <a:solidFill>
                <a:schemeClr val="accent1"/>
              </a:solidFill>
            </a:endParaRPr>
          </a:p>
        </p:txBody>
      </p:sp>
    </p:spTree>
    <p:extLst>
      <p:ext uri="{BB962C8B-B14F-4D97-AF65-F5344CB8AC3E}">
        <p14:creationId xmlns:p14="http://schemas.microsoft.com/office/powerpoint/2010/main" val="424135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GB" sz="2400"/>
              <a:t>Not signed into Glow in an App</a:t>
            </a:r>
            <a:endParaRPr lang="en-US"/>
          </a:p>
          <a:p>
            <a:pPr algn="ctr"/>
            <a:r>
              <a:rPr lang="en-GB" sz="2400">
                <a:cs typeface="Calibri"/>
              </a:rPr>
              <a:t>Might mean work cannot be opened/saved uploaded</a:t>
            </a: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7" name="Picture 10">
            <a:extLst>
              <a:ext uri="{FF2B5EF4-FFF2-40B4-BE49-F238E27FC236}">
                <a16:creationId xmlns:a16="http://schemas.microsoft.com/office/drawing/2014/main" xmlns="" id="{CF0FFBF2-3664-524D-BAF1-3C727F2DBF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911" b="35940"/>
          <a:stretch/>
        </p:blipFill>
        <p:spPr>
          <a:xfrm>
            <a:off x="2034702" y="2865106"/>
            <a:ext cx="8378128" cy="1831639"/>
          </a:xfrm>
          <a:prstGeom prst="rect">
            <a:avLst/>
          </a:prstGeom>
        </p:spPr>
      </p:pic>
      <p:sp>
        <p:nvSpPr>
          <p:cNvPr id="10" name="Speech Bubble: Rectangle with Corners Rounded 8">
            <a:extLst>
              <a:ext uri="{FF2B5EF4-FFF2-40B4-BE49-F238E27FC236}">
                <a16:creationId xmlns:a16="http://schemas.microsoft.com/office/drawing/2014/main" xmlns="" id="{C6C682C1-4C25-E347-A694-EFB2BCAF7398}"/>
              </a:ext>
            </a:extLst>
          </p:cNvPr>
          <p:cNvSpPr/>
          <p:nvPr/>
        </p:nvSpPr>
        <p:spPr>
          <a:xfrm>
            <a:off x="319729" y="4593426"/>
            <a:ext cx="2487282" cy="1567131"/>
          </a:xfrm>
          <a:prstGeom prst="wedgeRoundRectCallout">
            <a:avLst>
              <a:gd name="adj1" fmla="val 27571"/>
              <a:gd name="adj2" fmla="val -63125"/>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Don’t ignore!</a:t>
            </a:r>
            <a:endParaRPr lang="en-US">
              <a:solidFill>
                <a:schemeClr val="accent1"/>
              </a:solidFill>
            </a:endParaRPr>
          </a:p>
        </p:txBody>
      </p:sp>
      <p:sp>
        <p:nvSpPr>
          <p:cNvPr id="9" name="Speech Bubble: Rectangle with Corners Rounded 8">
            <a:extLst>
              <a:ext uri="{FF2B5EF4-FFF2-40B4-BE49-F238E27FC236}">
                <a16:creationId xmlns:a16="http://schemas.microsoft.com/office/drawing/2014/main" xmlns="" id="{6CA94AAA-FB4B-4011-B936-9526F107B1E5}"/>
              </a:ext>
            </a:extLst>
          </p:cNvPr>
          <p:cNvSpPr/>
          <p:nvPr/>
        </p:nvSpPr>
        <p:spPr>
          <a:xfrm>
            <a:off x="8942549" y="4593426"/>
            <a:ext cx="2487282" cy="1567131"/>
          </a:xfrm>
          <a:prstGeom prst="wedgeRoundRectCallout">
            <a:avLst>
              <a:gd name="adj1" fmla="val -28132"/>
              <a:gd name="adj2" fmla="val -70958"/>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Sign in with Glow account</a:t>
            </a:r>
            <a:endParaRPr lang="en-US">
              <a:solidFill>
                <a:schemeClr val="accent1"/>
              </a:solidFill>
            </a:endParaRPr>
          </a:p>
        </p:txBody>
      </p:sp>
      <p:sp>
        <p:nvSpPr>
          <p:cNvPr id="11" name="TextBox 10">
            <a:extLst>
              <a:ext uri="{FF2B5EF4-FFF2-40B4-BE49-F238E27FC236}">
                <a16:creationId xmlns:a16="http://schemas.microsoft.com/office/drawing/2014/main" xmlns="" id="{3272BEDA-CE1B-FD4C-9178-29EA1FA83F90}"/>
              </a:ext>
            </a:extLst>
          </p:cNvPr>
          <p:cNvSpPr txBox="1"/>
          <p:nvPr/>
        </p:nvSpPr>
        <p:spPr>
          <a:xfrm>
            <a:off x="4961146" y="4462591"/>
            <a:ext cx="1828800" cy="1828800"/>
          </a:xfrm>
          <a:prstGeom prst="rect">
            <a:avLst/>
          </a:prstGeom>
          <a:noFill/>
        </p:spPr>
        <p:txBody>
          <a:bodyPr wrap="square" rtlCol="0">
            <a:spAutoFit/>
          </a:bodyPr>
          <a:lstStyle/>
          <a:p>
            <a:pPr algn="l"/>
            <a:endParaRPr lang="en-US"/>
          </a:p>
        </p:txBody>
      </p:sp>
      <p:sp>
        <p:nvSpPr>
          <p:cNvPr id="12" name="TextBox 11">
            <a:extLst>
              <a:ext uri="{FF2B5EF4-FFF2-40B4-BE49-F238E27FC236}">
                <a16:creationId xmlns:a16="http://schemas.microsoft.com/office/drawing/2014/main" xmlns="" id="{5F462249-A0BC-4A43-A1A3-09755931A695}"/>
              </a:ext>
            </a:extLst>
          </p:cNvPr>
          <p:cNvSpPr txBox="1"/>
          <p:nvPr/>
        </p:nvSpPr>
        <p:spPr>
          <a:xfrm>
            <a:off x="3541889" y="4698357"/>
            <a:ext cx="4855449" cy="892552"/>
          </a:xfrm>
          <a:prstGeom prst="rect">
            <a:avLst/>
          </a:prstGeom>
          <a:noFill/>
        </p:spPr>
        <p:txBody>
          <a:bodyPr wrap="square" rtlCol="0">
            <a:spAutoFit/>
          </a:bodyPr>
          <a:lstStyle/>
          <a:p>
            <a:pPr algn="l"/>
            <a:r>
              <a:rPr lang="en-GB" sz="2600" b="1">
                <a:solidFill>
                  <a:srgbClr val="FF0000"/>
                </a:solidFill>
              </a:rPr>
              <a:t>For office 365 apps all accounts end @glow.sch.uk</a:t>
            </a:r>
            <a:endParaRPr lang="en-US" sz="2600" b="1">
              <a:solidFill>
                <a:srgbClr val="FF0000"/>
              </a:solidFill>
            </a:endParaRPr>
          </a:p>
        </p:txBody>
      </p:sp>
    </p:spTree>
    <p:extLst>
      <p:ext uri="{BB962C8B-B14F-4D97-AF65-F5344CB8AC3E}">
        <p14:creationId xmlns:p14="http://schemas.microsoft.com/office/powerpoint/2010/main" val="267342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GB" sz="2400">
                <a:cs typeface="Calibri"/>
              </a:rPr>
              <a:t>Signing in to an office 365 App</a:t>
            </a:r>
            <a:endParaRPr lang="en-US"/>
          </a:p>
          <a:p>
            <a:pPr algn="ctr"/>
            <a:r>
              <a:rPr lang="en-GB" sz="2400">
                <a:cs typeface="Calibri"/>
              </a:rPr>
              <a:t>Making it sign into all of them at the same time!</a:t>
            </a: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sp>
        <p:nvSpPr>
          <p:cNvPr id="9" name="Speech Bubble: Rectangle with Corners Rounded 8">
            <a:extLst>
              <a:ext uri="{FF2B5EF4-FFF2-40B4-BE49-F238E27FC236}">
                <a16:creationId xmlns:a16="http://schemas.microsoft.com/office/drawing/2014/main" xmlns="" id="{6CA94AAA-FB4B-4011-B936-9526F107B1E5}"/>
              </a:ext>
            </a:extLst>
          </p:cNvPr>
          <p:cNvSpPr/>
          <p:nvPr/>
        </p:nvSpPr>
        <p:spPr>
          <a:xfrm>
            <a:off x="9318624" y="2645434"/>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This means you will be ‘signed in’ in any of the other Apps on your device</a:t>
            </a:r>
            <a:endParaRPr lang="en-US">
              <a:solidFill>
                <a:schemeClr val="accent1"/>
              </a:solidFill>
            </a:endParaRPr>
          </a:p>
        </p:txBody>
      </p:sp>
      <p:pic>
        <p:nvPicPr>
          <p:cNvPr id="4" name="Picture 7">
            <a:extLst>
              <a:ext uri="{FF2B5EF4-FFF2-40B4-BE49-F238E27FC236}">
                <a16:creationId xmlns:a16="http://schemas.microsoft.com/office/drawing/2014/main" xmlns="" id="{83DFC5A9-0606-7D40-869B-7AD63BB81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6299" y="2356479"/>
            <a:ext cx="4732028" cy="3549021"/>
          </a:xfrm>
          <a:prstGeom prst="rect">
            <a:avLst/>
          </a:prstGeom>
          <a:effectLst>
            <a:outerShdw blurRad="50800" dist="76200" dir="8100000" algn="t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22B6D34B-4467-4E28-AE56-BDB579B0A704}"/>
              </a:ext>
            </a:extLst>
          </p:cNvPr>
          <p:cNvSpPr/>
          <p:nvPr/>
        </p:nvSpPr>
        <p:spPr>
          <a:xfrm>
            <a:off x="892612" y="2563858"/>
            <a:ext cx="2487282" cy="1567131"/>
          </a:xfrm>
          <a:prstGeom prst="wedgeRoundRectCallout">
            <a:avLst>
              <a:gd name="adj1" fmla="val 108518"/>
              <a:gd name="adj2" fmla="val 14776"/>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rPr>
              <a:t>When signing into any Office 365 App choose this option when you see it.</a:t>
            </a:r>
            <a:endParaRPr lang="en-US">
              <a:solidFill>
                <a:schemeClr val="accent1"/>
              </a:solidFill>
            </a:endParaRPr>
          </a:p>
        </p:txBody>
      </p:sp>
    </p:spTree>
    <p:extLst>
      <p:ext uri="{BB962C8B-B14F-4D97-AF65-F5344CB8AC3E}">
        <p14:creationId xmlns:p14="http://schemas.microsoft.com/office/powerpoint/2010/main" val="346957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GB" sz="2400">
                <a:cs typeface="Calibri"/>
              </a:rPr>
              <a:t>Can’t open a link hosted on Office 365/Glow</a:t>
            </a:r>
            <a:endParaRPr lang="en-US"/>
          </a:p>
          <a:p>
            <a:pPr algn="ctr"/>
            <a:r>
              <a:rPr lang="en-GB" sz="2400">
                <a:cs typeface="Calibri"/>
              </a:rPr>
              <a:t>Pupil has to sign into Glow in browser </a:t>
            </a: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7" name="Picture 7">
            <a:extLst>
              <a:ext uri="{FF2B5EF4-FFF2-40B4-BE49-F238E27FC236}">
                <a16:creationId xmlns:a16="http://schemas.microsoft.com/office/drawing/2014/main" xmlns="" id="{B16B8BB7-89C9-124A-9C3C-C8A207640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289" y="2424955"/>
            <a:ext cx="4549422" cy="3412067"/>
          </a:xfrm>
          <a:prstGeom prst="rect">
            <a:avLst/>
          </a:prstGeom>
        </p:spPr>
      </p:pic>
      <p:sp>
        <p:nvSpPr>
          <p:cNvPr id="12" name="Speech Bubble: Rectangle with Corners Rounded 11">
            <a:extLst>
              <a:ext uri="{FF2B5EF4-FFF2-40B4-BE49-F238E27FC236}">
                <a16:creationId xmlns:a16="http://schemas.microsoft.com/office/drawing/2014/main" xmlns="" id="{22B6D34B-4467-4E28-AE56-BDB579B0A704}"/>
              </a:ext>
            </a:extLst>
          </p:cNvPr>
          <p:cNvSpPr/>
          <p:nvPr/>
        </p:nvSpPr>
        <p:spPr>
          <a:xfrm>
            <a:off x="1264588" y="3079147"/>
            <a:ext cx="2487282" cy="1567131"/>
          </a:xfrm>
          <a:prstGeom prst="wedgeRoundRectCallout">
            <a:avLst>
              <a:gd name="adj1" fmla="val 108518"/>
              <a:gd name="adj2" fmla="val 14776"/>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rPr>
              <a:t>Sign in with your Glow EMAIL ending in @glow.sch.uk</a:t>
            </a:r>
            <a:endParaRPr lang="en-US">
              <a:solidFill>
                <a:schemeClr val="accent1"/>
              </a:solidFill>
            </a:endParaRPr>
          </a:p>
        </p:txBody>
      </p:sp>
      <p:sp>
        <p:nvSpPr>
          <p:cNvPr id="10" name="Speech Bubble: Rectangle with Corners Rounded 8">
            <a:extLst>
              <a:ext uri="{FF2B5EF4-FFF2-40B4-BE49-F238E27FC236}">
                <a16:creationId xmlns:a16="http://schemas.microsoft.com/office/drawing/2014/main" xmlns="" id="{35142F6D-0A4C-1E4F-9EAF-6A6EB96A2BB4}"/>
              </a:ext>
            </a:extLst>
          </p:cNvPr>
          <p:cNvSpPr/>
          <p:nvPr/>
        </p:nvSpPr>
        <p:spPr>
          <a:xfrm>
            <a:off x="9318624" y="2645434"/>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Any teacher can change a pupil’s glow password</a:t>
            </a:r>
            <a:endParaRPr lang="en-US">
              <a:solidFill>
                <a:schemeClr val="accent1"/>
              </a:solidFill>
            </a:endParaRPr>
          </a:p>
        </p:txBody>
      </p:sp>
    </p:spTree>
    <p:extLst>
      <p:ext uri="{BB962C8B-B14F-4D97-AF65-F5344CB8AC3E}">
        <p14:creationId xmlns:p14="http://schemas.microsoft.com/office/powerpoint/2010/main" val="174463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GB" sz="2400"/>
              <a:t>Everything is working</a:t>
            </a:r>
          </a:p>
          <a:p>
            <a:pPr algn="ctr"/>
            <a:r>
              <a:rPr lang="en-GB" sz="2400"/>
              <a:t>How can myself or my child gain in confidence?</a:t>
            </a:r>
            <a:endParaRPr lang="en-US"/>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13" name="Picture 13">
            <a:extLst>
              <a:ext uri="{FF2B5EF4-FFF2-40B4-BE49-F238E27FC236}">
                <a16:creationId xmlns:a16="http://schemas.microsoft.com/office/drawing/2014/main" xmlns="" id="{B16D8A36-4B32-CE4A-9560-904715035F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8052"/>
          <a:stretch/>
        </p:blipFill>
        <p:spPr>
          <a:xfrm>
            <a:off x="2930565" y="2422891"/>
            <a:ext cx="6330869" cy="3416195"/>
          </a:xfrm>
          <a:prstGeom prst="rect">
            <a:avLst/>
          </a:prstGeom>
          <a:effectLst>
            <a:outerShdw blurRad="50800" dist="76200" dir="8100000" algn="t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22B6D34B-4467-4E28-AE56-BDB579B0A704}"/>
              </a:ext>
            </a:extLst>
          </p:cNvPr>
          <p:cNvSpPr/>
          <p:nvPr/>
        </p:nvSpPr>
        <p:spPr>
          <a:xfrm>
            <a:off x="194091" y="3745309"/>
            <a:ext cx="2487282" cy="1567131"/>
          </a:xfrm>
          <a:prstGeom prst="wedgeRoundRectCallout">
            <a:avLst>
              <a:gd name="adj1" fmla="val 120432"/>
              <a:gd name="adj2" fmla="val -88775"/>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rPr>
              <a:t>Search for ‘</a:t>
            </a:r>
            <a:r>
              <a:rPr lang="en-GB" b="1" err="1">
                <a:solidFill>
                  <a:schemeClr val="accent1"/>
                </a:solidFill>
                <a:latin typeface="Aharoni"/>
              </a:rPr>
              <a:t>Hillhead</a:t>
            </a:r>
            <a:r>
              <a:rPr lang="en-GB" b="1">
                <a:solidFill>
                  <a:schemeClr val="accent1"/>
                </a:solidFill>
                <a:latin typeface="Aharoni"/>
              </a:rPr>
              <a:t> High School’ on YouTube</a:t>
            </a:r>
            <a:endParaRPr lang="en-US">
              <a:solidFill>
                <a:schemeClr val="accent1"/>
              </a:solidFill>
            </a:endParaRPr>
          </a:p>
        </p:txBody>
      </p:sp>
      <p:sp>
        <p:nvSpPr>
          <p:cNvPr id="9" name="Speech Bubble: Rectangle with Corners Rounded 8">
            <a:extLst>
              <a:ext uri="{FF2B5EF4-FFF2-40B4-BE49-F238E27FC236}">
                <a16:creationId xmlns:a16="http://schemas.microsoft.com/office/drawing/2014/main" xmlns="" id="{6CA94AAA-FB4B-4011-B936-9526F107B1E5}"/>
              </a:ext>
            </a:extLst>
          </p:cNvPr>
          <p:cNvSpPr/>
          <p:nvPr/>
        </p:nvSpPr>
        <p:spPr>
          <a:xfrm>
            <a:off x="9318624" y="2645434"/>
            <a:ext cx="2487282" cy="2178260"/>
          </a:xfrm>
          <a:prstGeom prst="wedgeRoundRectCallout">
            <a:avLst>
              <a:gd name="adj1" fmla="val -153021"/>
              <a:gd name="adj2" fmla="val 13319"/>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There are videos showing all of the different skills and processes used to access and complete learning online</a:t>
            </a:r>
            <a:endParaRPr lang="en-US">
              <a:solidFill>
                <a:schemeClr val="accent1"/>
              </a:solidFill>
            </a:endParaRPr>
          </a:p>
        </p:txBody>
      </p:sp>
    </p:spTree>
    <p:extLst>
      <p:ext uri="{BB962C8B-B14F-4D97-AF65-F5344CB8AC3E}">
        <p14:creationId xmlns:p14="http://schemas.microsoft.com/office/powerpoint/2010/main" val="210341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GB" sz="2400"/>
              <a:t>Everything is working</a:t>
            </a:r>
          </a:p>
          <a:p>
            <a:pPr algn="ctr"/>
            <a:r>
              <a:rPr lang="en-GB" sz="2400"/>
              <a:t>How can myself or my child gain in confidence?</a:t>
            </a:r>
            <a:endParaRPr lang="en-US"/>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sp>
        <p:nvSpPr>
          <p:cNvPr id="12" name="Speech Bubble: Rectangle with Corners Rounded 11">
            <a:extLst>
              <a:ext uri="{FF2B5EF4-FFF2-40B4-BE49-F238E27FC236}">
                <a16:creationId xmlns:a16="http://schemas.microsoft.com/office/drawing/2014/main" xmlns="" id="{22B6D34B-4467-4E28-AE56-BDB579B0A704}"/>
              </a:ext>
            </a:extLst>
          </p:cNvPr>
          <p:cNvSpPr/>
          <p:nvPr/>
        </p:nvSpPr>
        <p:spPr>
          <a:xfrm>
            <a:off x="194091" y="3745309"/>
            <a:ext cx="2487282" cy="1567131"/>
          </a:xfrm>
          <a:prstGeom prst="wedgeRoundRectCallout">
            <a:avLst>
              <a:gd name="adj1" fmla="val 120432"/>
              <a:gd name="adj2" fmla="val -88775"/>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rPr>
              <a:t>Search for ‘</a:t>
            </a:r>
            <a:r>
              <a:rPr lang="en-GB" b="1" err="1">
                <a:solidFill>
                  <a:schemeClr val="accent1"/>
                </a:solidFill>
                <a:latin typeface="Aharoni"/>
              </a:rPr>
              <a:t>Hillhead</a:t>
            </a:r>
            <a:r>
              <a:rPr lang="en-GB" b="1">
                <a:solidFill>
                  <a:schemeClr val="accent1"/>
                </a:solidFill>
                <a:latin typeface="Aharoni"/>
              </a:rPr>
              <a:t> High School’ on YouTube</a:t>
            </a:r>
            <a:endParaRPr lang="en-US">
              <a:solidFill>
                <a:schemeClr val="accent1"/>
              </a:solidFill>
            </a:endParaRPr>
          </a:p>
        </p:txBody>
      </p:sp>
      <p:pic>
        <p:nvPicPr>
          <p:cNvPr id="4" name="Picture 6">
            <a:extLst>
              <a:ext uri="{FF2B5EF4-FFF2-40B4-BE49-F238E27FC236}">
                <a16:creationId xmlns:a16="http://schemas.microsoft.com/office/drawing/2014/main" xmlns="" id="{24BA0FF8-F7E9-D140-9CD3-1F64E06A07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2404133"/>
            <a:ext cx="5486400" cy="4114800"/>
          </a:xfrm>
          <a:prstGeom prst="rect">
            <a:avLst/>
          </a:prstGeom>
        </p:spPr>
      </p:pic>
      <p:sp>
        <p:nvSpPr>
          <p:cNvPr id="9" name="Speech Bubble: Rectangle with Corners Rounded 8">
            <a:extLst>
              <a:ext uri="{FF2B5EF4-FFF2-40B4-BE49-F238E27FC236}">
                <a16:creationId xmlns:a16="http://schemas.microsoft.com/office/drawing/2014/main" xmlns="" id="{6CA94AAA-FB4B-4011-B936-9526F107B1E5}"/>
              </a:ext>
            </a:extLst>
          </p:cNvPr>
          <p:cNvSpPr/>
          <p:nvPr/>
        </p:nvSpPr>
        <p:spPr>
          <a:xfrm>
            <a:off x="9318624" y="2645434"/>
            <a:ext cx="2487282" cy="2178260"/>
          </a:xfrm>
          <a:prstGeom prst="wedgeRoundRectCallout">
            <a:avLst>
              <a:gd name="adj1" fmla="val -195571"/>
              <a:gd name="adj2" fmla="val 3602"/>
              <a:gd name="adj3" fmla="val 16667"/>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rPr>
              <a:t>There are ‘playlists’ on all different topics for example ‘Teams’</a:t>
            </a:r>
            <a:endParaRPr lang="en-US">
              <a:solidFill>
                <a:schemeClr val="accent1"/>
              </a:solidFill>
            </a:endParaRPr>
          </a:p>
        </p:txBody>
      </p:sp>
    </p:spTree>
    <p:extLst>
      <p:ext uri="{BB962C8B-B14F-4D97-AF65-F5344CB8AC3E}">
        <p14:creationId xmlns:p14="http://schemas.microsoft.com/office/powerpoint/2010/main" val="77139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4763" y="317500"/>
            <a:ext cx="11872911" cy="1408907"/>
          </a:xfrm>
        </p:spPr>
        <p:txBody>
          <a:bodyPr>
            <a:normAutofit fontScale="90000"/>
          </a:bodyPr>
          <a:lstStyle/>
          <a:p>
            <a:pPr algn="ctr"/>
            <a:r>
              <a:rPr lang="en-GB" sz="5400" b="1" dirty="0">
                <a:cs typeface="Calibri Light"/>
              </a:rPr>
              <a:t>Sometimes the Reality   v   A Dream Scenario</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1712118"/>
            <a:ext cx="10732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panose="020F0502020204030204"/>
              </a:rPr>
              <a:t>    </a:t>
            </a:r>
            <a:endParaRPr lang="en-US" i="1">
              <a:cs typeface="Calibri"/>
            </a:endParaRPr>
          </a:p>
          <a:p>
            <a:pPr marL="285750" indent="-285750">
              <a:buFont typeface="Wingdings"/>
              <a:buChar char="Ø"/>
            </a:pPr>
            <a:endParaRPr lang="en-GB">
              <a:cs typeface="Calibri"/>
            </a:endParaRPr>
          </a:p>
          <a:p>
            <a:pPr marL="285750" indent="-285750">
              <a:buFont typeface="Wingdings"/>
              <a:buChar char="Ø"/>
            </a:pPr>
            <a:endParaRPr lang="en-GB">
              <a:cs typeface="Calibri"/>
            </a:endParaRPr>
          </a:p>
        </p:txBody>
      </p:sp>
      <p:pic>
        <p:nvPicPr>
          <p:cNvPr id="3" name="Picture 5" descr="A picture containing table, colorful, covered, room&#10;&#10;Description automatically generated">
            <a:extLst>
              <a:ext uri="{FF2B5EF4-FFF2-40B4-BE49-F238E27FC236}">
                <a16:creationId xmlns:a16="http://schemas.microsoft.com/office/drawing/2014/main" xmlns="" id="{A14922E2-7F45-4B0E-8286-9F1B0ABE8847}"/>
              </a:ext>
            </a:extLst>
          </p:cNvPr>
          <p:cNvPicPr>
            <a:picLocks noChangeAspect="1"/>
          </p:cNvPicPr>
          <p:nvPr/>
        </p:nvPicPr>
        <p:blipFill>
          <a:blip r:embed="rId3"/>
          <a:stretch>
            <a:fillRect/>
          </a:stretch>
        </p:blipFill>
        <p:spPr>
          <a:xfrm>
            <a:off x="319088" y="1723384"/>
            <a:ext cx="5517355" cy="3415963"/>
          </a:xfrm>
          <a:prstGeom prst="rect">
            <a:avLst/>
          </a:prstGeom>
        </p:spPr>
      </p:pic>
      <p:pic>
        <p:nvPicPr>
          <p:cNvPr id="6" name="Picture 6" descr="A picture containing indoor, table, room, colorful&#10;&#10;Description automatically generated">
            <a:extLst>
              <a:ext uri="{FF2B5EF4-FFF2-40B4-BE49-F238E27FC236}">
                <a16:creationId xmlns:a16="http://schemas.microsoft.com/office/drawing/2014/main" xmlns="" id="{FC836BB0-1FBC-469B-93DB-2575F0448459}"/>
              </a:ext>
            </a:extLst>
          </p:cNvPr>
          <p:cNvPicPr>
            <a:picLocks noChangeAspect="1"/>
          </p:cNvPicPr>
          <p:nvPr/>
        </p:nvPicPr>
        <p:blipFill>
          <a:blip r:embed="rId4"/>
          <a:stretch>
            <a:fillRect/>
          </a:stretch>
        </p:blipFill>
        <p:spPr>
          <a:xfrm>
            <a:off x="6176963" y="1705939"/>
            <a:ext cx="5707855" cy="3446448"/>
          </a:xfrm>
          <a:prstGeom prst="rect">
            <a:avLst/>
          </a:prstGeom>
        </p:spPr>
      </p:pic>
    </p:spTree>
    <p:extLst>
      <p:ext uri="{BB962C8B-B14F-4D97-AF65-F5344CB8AC3E}">
        <p14:creationId xmlns:p14="http://schemas.microsoft.com/office/powerpoint/2010/main" val="164950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134937"/>
            <a:ext cx="10515600" cy="1027907"/>
          </a:xfrm>
        </p:spPr>
        <p:txBody>
          <a:bodyPr>
            <a:normAutofit/>
          </a:bodyPr>
          <a:lstStyle/>
          <a:p>
            <a:pPr algn="ctr"/>
            <a:r>
              <a:rPr lang="en-GB" sz="5400" b="1" dirty="0">
                <a:ea typeface="+mj-lt"/>
                <a:cs typeface="+mj-lt"/>
              </a:rPr>
              <a:t> A day in remote learning......</a:t>
            </a:r>
            <a:endParaRPr lang="en-US" b="1" dirty="0"/>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140495" y="807244"/>
            <a:ext cx="11911010"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cs typeface="Calibri" panose="020F0502020204030204"/>
              </a:rPr>
              <a:t>What we would like pupils to try to do.</a:t>
            </a:r>
            <a:endParaRPr lang="en-US" sz="3200" dirty="0">
              <a:cs typeface="Calibri" panose="020F0502020204030204"/>
            </a:endParaRPr>
          </a:p>
          <a:p>
            <a:endParaRPr lang="en-US" dirty="0">
              <a:cs typeface="Calibri"/>
            </a:endParaRPr>
          </a:p>
          <a:p>
            <a:pPr marL="285750" indent="-285750">
              <a:buFont typeface="Wingdings"/>
              <a:buChar char="Ø"/>
            </a:pPr>
            <a:r>
              <a:rPr lang="en-GB" sz="3200" dirty="0">
                <a:cs typeface="Calibri"/>
              </a:rPr>
              <a:t>Log on to their year group Teams page in the morning and read any important messages and give it a</a:t>
            </a:r>
          </a:p>
          <a:p>
            <a:pPr marL="285750" indent="-285750">
              <a:buFont typeface="Wingdings"/>
              <a:buChar char="Ø"/>
            </a:pPr>
            <a:r>
              <a:rPr lang="en-GB" sz="3200" dirty="0">
                <a:cs typeface="Calibri"/>
              </a:rPr>
              <a:t>Follow their timetable as much as possible, logging into their subject Teams page period by period</a:t>
            </a:r>
            <a:endParaRPr lang="en-GB" dirty="0">
              <a:cs typeface="Calibri"/>
            </a:endParaRPr>
          </a:p>
          <a:p>
            <a:pPr marL="285750" indent="-285750">
              <a:buFont typeface="Wingdings"/>
              <a:buChar char="Ø"/>
            </a:pPr>
            <a:r>
              <a:rPr lang="en-GB" sz="3200" dirty="0">
                <a:cs typeface="Calibri"/>
              </a:rPr>
              <a:t>Attend any live lessons scheduled for the week</a:t>
            </a:r>
            <a:endParaRPr lang="en-GB" dirty="0">
              <a:cs typeface="Calibri"/>
            </a:endParaRPr>
          </a:p>
          <a:p>
            <a:pPr marL="285750" indent="-285750">
              <a:buFont typeface="Wingdings"/>
              <a:buChar char="Ø"/>
            </a:pPr>
            <a:r>
              <a:rPr lang="en-GB" sz="3200" dirty="0">
                <a:cs typeface="Calibri"/>
              </a:rPr>
              <a:t>Complete tasks and assignments issued via class teams pages</a:t>
            </a:r>
          </a:p>
          <a:p>
            <a:pPr marL="285750" indent="-285750">
              <a:buFont typeface="Wingdings"/>
              <a:buChar char="Ø"/>
            </a:pPr>
            <a:r>
              <a:rPr lang="en-GB" sz="3200" dirty="0">
                <a:cs typeface="Calibri"/>
              </a:rPr>
              <a:t>Message their teachers via Teams or email if they have any questions/worries</a:t>
            </a:r>
          </a:p>
          <a:p>
            <a:pPr marL="285750" indent="-285750">
              <a:buFont typeface="Wingdings"/>
              <a:buChar char="Ø"/>
            </a:pPr>
            <a:r>
              <a:rPr lang="en-GB" sz="3200" dirty="0">
                <a:cs typeface="Calibri"/>
              </a:rPr>
              <a:t>Attend Year Group assemblies on a Friday  </a:t>
            </a:r>
            <a:r>
              <a:rPr lang="en-GB" dirty="0">
                <a:cs typeface="Calibri"/>
              </a:rPr>
              <a:t>          </a:t>
            </a:r>
            <a:endParaRPr lang="en-GB" dirty="0"/>
          </a:p>
          <a:p>
            <a:pPr marL="285750" indent="-285750">
              <a:buFont typeface="Wingdings"/>
              <a:buChar char="Ø"/>
            </a:pPr>
            <a:endParaRPr lang="en-GB" dirty="0">
              <a:cs typeface="Calibri"/>
            </a:endParaRPr>
          </a:p>
        </p:txBody>
      </p:sp>
      <p:pic>
        <p:nvPicPr>
          <p:cNvPr id="3" name="Picture 5">
            <a:extLst>
              <a:ext uri="{FF2B5EF4-FFF2-40B4-BE49-F238E27FC236}">
                <a16:creationId xmlns:a16="http://schemas.microsoft.com/office/drawing/2014/main" xmlns="" id="{24FF098B-1769-4E20-B2C8-B235308C6959}"/>
              </a:ext>
            </a:extLst>
          </p:cNvPr>
          <p:cNvPicPr>
            <a:picLocks noChangeAspect="1"/>
          </p:cNvPicPr>
          <p:nvPr/>
        </p:nvPicPr>
        <p:blipFill>
          <a:blip r:embed="rId3"/>
          <a:stretch>
            <a:fillRect/>
          </a:stretch>
        </p:blipFill>
        <p:spPr>
          <a:xfrm>
            <a:off x="5999217" y="2095109"/>
            <a:ext cx="447675" cy="447675"/>
          </a:xfrm>
          <a:prstGeom prst="rect">
            <a:avLst/>
          </a:prstGeom>
        </p:spPr>
      </p:pic>
    </p:spTree>
    <p:extLst>
      <p:ext uri="{BB962C8B-B14F-4D97-AF65-F5344CB8AC3E}">
        <p14:creationId xmlns:p14="http://schemas.microsoft.com/office/powerpoint/2010/main" val="217823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p:txBody>
          <a:bodyPr/>
          <a:lstStyle/>
          <a:p>
            <a:pPr algn="ctr"/>
            <a:r>
              <a:rPr lang="en-GB" sz="5400" b="1">
                <a:cs typeface="Calibri Light"/>
              </a:rPr>
              <a:t>Itinerary </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1712118"/>
            <a:ext cx="10732292"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just">
              <a:buFont typeface="Arial"/>
              <a:buChar char="•"/>
            </a:pPr>
            <a:r>
              <a:rPr lang="en-US" sz="3200" dirty="0">
                <a:cs typeface="Calibri" panose="020F0502020204030204"/>
              </a:rPr>
              <a:t>Online Learning Support                                 Mr Brown</a:t>
            </a:r>
          </a:p>
          <a:p>
            <a:pPr marL="571500" indent="-571500" algn="just">
              <a:buFont typeface="Arial"/>
              <a:buChar char="•"/>
            </a:pPr>
            <a:r>
              <a:rPr lang="en-US" sz="3200" dirty="0">
                <a:cs typeface="Calibri" panose="020F0502020204030204"/>
              </a:rPr>
              <a:t>Expectations                                          </a:t>
            </a:r>
            <a:r>
              <a:rPr lang="en-GB" sz="3200" dirty="0">
                <a:cs typeface="Calibri"/>
              </a:rPr>
              <a:t>            Mr Neil</a:t>
            </a:r>
            <a:endParaRPr lang="en-US" sz="3200" dirty="0">
              <a:cs typeface="Calibri"/>
            </a:endParaRPr>
          </a:p>
          <a:p>
            <a:pPr marL="571500" indent="-571500" algn="just">
              <a:buFont typeface="Arial"/>
              <a:buChar char="•"/>
            </a:pPr>
            <a:r>
              <a:rPr lang="en-US" sz="3200" dirty="0">
                <a:cs typeface="Calibri"/>
              </a:rPr>
              <a:t>Supporting Your Child's Learning           </a:t>
            </a:r>
            <a:r>
              <a:rPr lang="en-GB" sz="3200" dirty="0">
                <a:cs typeface="Calibri"/>
              </a:rPr>
              <a:t>        Mr Neil</a:t>
            </a:r>
            <a:endParaRPr lang="en-US" sz="3200" dirty="0">
              <a:cs typeface="Calibri"/>
            </a:endParaRPr>
          </a:p>
          <a:p>
            <a:pPr marL="571500" indent="-571500" algn="just">
              <a:buFont typeface="Arial"/>
              <a:buChar char="•"/>
            </a:pPr>
            <a:r>
              <a:rPr lang="en-US" sz="3200" dirty="0">
                <a:cs typeface="Calibri"/>
              </a:rPr>
              <a:t>Wellbeing Support                                 </a:t>
            </a:r>
            <a:r>
              <a:rPr lang="en-GB" sz="3200" dirty="0">
                <a:cs typeface="Calibri"/>
              </a:rPr>
              <a:t>           Miss Higgins </a:t>
            </a:r>
            <a:r>
              <a:rPr lang="en-US" sz="3200" dirty="0">
                <a:cs typeface="Calibri"/>
              </a:rPr>
              <a:t>   </a:t>
            </a:r>
          </a:p>
          <a:p>
            <a:pPr algn="just"/>
            <a:endParaRPr lang="en-US" sz="3600" dirty="0">
              <a:cs typeface="Calibri"/>
            </a:endParaRPr>
          </a:p>
          <a:p>
            <a:endParaRPr lang="en-US" sz="3600" dirty="0">
              <a:cs typeface="Calibri"/>
            </a:endParaRPr>
          </a:p>
          <a:p>
            <a:pPr marL="285750" indent="-285750">
              <a:buFont typeface="Wingdings"/>
              <a:buChar char="Ø"/>
            </a:pPr>
            <a:endParaRPr lang="en-GB" dirty="0">
              <a:cs typeface="Calibri"/>
            </a:endParaRPr>
          </a:p>
          <a:p>
            <a:pPr marL="285750" indent="-285750">
              <a:buFont typeface="Wingdings"/>
              <a:buChar char="Ø"/>
            </a:pPr>
            <a:endParaRPr lang="en-GB" dirty="0">
              <a:cs typeface="Calibri"/>
            </a:endParaRPr>
          </a:p>
        </p:txBody>
      </p:sp>
    </p:spTree>
    <p:extLst>
      <p:ext uri="{BB962C8B-B14F-4D97-AF65-F5344CB8AC3E}">
        <p14:creationId xmlns:p14="http://schemas.microsoft.com/office/powerpoint/2010/main" val="3855494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p:txBody>
          <a:bodyPr/>
          <a:lstStyle/>
          <a:p>
            <a:pPr algn="ctr"/>
            <a:r>
              <a:rPr lang="en-GB" sz="5400" b="1" dirty="0">
                <a:cs typeface="Calibri Light"/>
              </a:rPr>
              <a:t>A Successful School Day</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1461598"/>
            <a:ext cx="10721854"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GB" sz="2800">
                <a:cs typeface="Calibri" panose="020F0502020204030204"/>
              </a:rPr>
              <a:t>Set alarm and get up and get dressed</a:t>
            </a:r>
            <a:endParaRPr lang="en-US">
              <a:cs typeface="Calibri" panose="020F0502020204030204"/>
            </a:endParaRPr>
          </a:p>
          <a:p>
            <a:pPr marL="457200" indent="-457200">
              <a:buFont typeface="Wingdings"/>
              <a:buChar char="ü"/>
            </a:pPr>
            <a:r>
              <a:rPr lang="en-GB" sz="2800">
                <a:cs typeface="Calibri" panose="020F0502020204030204"/>
              </a:rPr>
              <a:t>Have breakfast</a:t>
            </a:r>
            <a:endParaRPr lang="en-US">
              <a:cs typeface="Calibri" panose="020F0502020204030204"/>
            </a:endParaRPr>
          </a:p>
          <a:p>
            <a:pPr marL="457200" indent="-457200">
              <a:buFont typeface="Wingdings"/>
              <a:buChar char="ü"/>
            </a:pPr>
            <a:r>
              <a:rPr lang="en-GB" sz="2800">
                <a:cs typeface="Calibri" panose="020F0502020204030204"/>
              </a:rPr>
              <a:t>Have a plan for the day – look at timetable for the day, when are live lessons? what is due to be handed in today?</a:t>
            </a:r>
            <a:endParaRPr lang="en-US">
              <a:cs typeface="Calibri" panose="020F0502020204030204"/>
            </a:endParaRPr>
          </a:p>
          <a:p>
            <a:pPr marL="457200" indent="-457200">
              <a:buFont typeface="Wingdings"/>
              <a:buChar char="ü"/>
            </a:pPr>
            <a:r>
              <a:rPr lang="en-GB" sz="2800">
                <a:cs typeface="Calibri" panose="020F0502020204030204"/>
              </a:rPr>
              <a:t>Log on to their ipad and check year group Teams page and</a:t>
            </a:r>
            <a:endParaRPr lang="en-US">
              <a:cs typeface="Calibri" panose="020F0502020204030204"/>
            </a:endParaRPr>
          </a:p>
          <a:p>
            <a:pPr marL="457200" indent="-457200">
              <a:buFont typeface="Wingdings"/>
              <a:buChar char="ü"/>
            </a:pPr>
            <a:r>
              <a:rPr lang="en-US" sz="2800">
                <a:cs typeface="Calibri" panose="020F0502020204030204"/>
              </a:rPr>
              <a:t>Attend any live lessons</a:t>
            </a:r>
            <a:endParaRPr lang="en-GB" sz="2800" dirty="0">
              <a:cs typeface="Calibri" panose="020F0502020204030204"/>
            </a:endParaRPr>
          </a:p>
          <a:p>
            <a:pPr marL="457200" indent="-457200">
              <a:buFont typeface="Wingdings"/>
              <a:buChar char="ü"/>
            </a:pPr>
            <a:r>
              <a:rPr lang="en-US" sz="2800">
                <a:cs typeface="Calibri" panose="020F0502020204030204"/>
              </a:rPr>
              <a:t>Complete any tasks and/or assignments</a:t>
            </a:r>
            <a:endParaRPr lang="en-US" sz="2800" dirty="0">
              <a:cs typeface="Calibri" panose="020F0502020204030204"/>
            </a:endParaRPr>
          </a:p>
          <a:p>
            <a:pPr marL="457200" indent="-457200">
              <a:buFont typeface="Wingdings"/>
              <a:buChar char="ü"/>
            </a:pPr>
            <a:r>
              <a:rPr lang="en-US" sz="2800">
                <a:ea typeface="+mn-lt"/>
                <a:cs typeface="+mn-lt"/>
              </a:rPr>
              <a:t>Get in contact with teacher if needed</a:t>
            </a:r>
          </a:p>
          <a:p>
            <a:pPr marL="457200" indent="-457200">
              <a:buFont typeface="Wingdings"/>
              <a:buChar char="ü"/>
            </a:pPr>
            <a:r>
              <a:rPr lang="en-US" sz="2800">
                <a:cs typeface="Calibri" panose="020F0502020204030204"/>
              </a:rPr>
              <a:t>Take regular breaks</a:t>
            </a:r>
            <a:endParaRPr lang="en-US" sz="2800" dirty="0">
              <a:cs typeface="Calibri" panose="020F0502020204030204"/>
            </a:endParaRPr>
          </a:p>
          <a:p>
            <a:pPr marL="457200" indent="-457200">
              <a:buFont typeface="Wingdings"/>
              <a:buChar char="ü"/>
            </a:pPr>
            <a:r>
              <a:rPr lang="en-US" sz="2800">
                <a:cs typeface="Calibri"/>
              </a:rPr>
              <a:t>Make sure they take time to relax, get fresh air and exercise.</a:t>
            </a:r>
            <a:endParaRPr lang="en-US" sz="2800" dirty="0">
              <a:cs typeface="Calibri"/>
            </a:endParaRPr>
          </a:p>
          <a:p>
            <a:pPr marL="457200" indent="-457200">
              <a:buFont typeface="Wingdings"/>
              <a:buChar char="ü"/>
            </a:pPr>
            <a:endParaRPr lang="en-US" sz="2800" dirty="0">
              <a:cs typeface="Calibri"/>
            </a:endParaRPr>
          </a:p>
          <a:p>
            <a:pPr marL="457200" indent="-457200">
              <a:buFont typeface="Wingdings"/>
              <a:buChar char="ü"/>
            </a:pPr>
            <a:endParaRPr lang="en-US" sz="2800" dirty="0">
              <a:cs typeface="Calibri"/>
            </a:endParaRPr>
          </a:p>
          <a:p>
            <a:pPr marL="457200" indent="-457200">
              <a:buFont typeface="Wingdings"/>
              <a:buChar char="ü"/>
            </a:pPr>
            <a:endParaRPr lang="en-US" sz="2800" dirty="0">
              <a:cs typeface="Calibri"/>
            </a:endParaRPr>
          </a:p>
          <a:p>
            <a:pPr marL="457200" indent="-457200">
              <a:buFont typeface="Wingdings"/>
              <a:buChar char="ü"/>
            </a:pPr>
            <a:endParaRPr lang="en-US" dirty="0">
              <a:cs typeface="Calibri"/>
            </a:endParaRPr>
          </a:p>
          <a:p>
            <a:pPr marL="285750" indent="-285750">
              <a:buFont typeface="Wingdings"/>
              <a:buChar char="Ø"/>
            </a:pPr>
            <a:endParaRPr lang="en-GB">
              <a:cs typeface="Calibri"/>
            </a:endParaRPr>
          </a:p>
          <a:p>
            <a:pPr marL="285750" indent="-285750">
              <a:buFont typeface="Wingdings"/>
              <a:buChar char="Ø"/>
            </a:pPr>
            <a:endParaRPr lang="en-GB">
              <a:cs typeface="Calibri"/>
            </a:endParaRPr>
          </a:p>
        </p:txBody>
      </p:sp>
      <p:pic>
        <p:nvPicPr>
          <p:cNvPr id="3" name="Picture 5">
            <a:extLst>
              <a:ext uri="{FF2B5EF4-FFF2-40B4-BE49-F238E27FC236}">
                <a16:creationId xmlns:a16="http://schemas.microsoft.com/office/drawing/2014/main" xmlns="" id="{F051CB42-04AD-42D5-9C3B-80F5DD3BBDC6}"/>
              </a:ext>
            </a:extLst>
          </p:cNvPr>
          <p:cNvPicPr>
            <a:picLocks noChangeAspect="1"/>
          </p:cNvPicPr>
          <p:nvPr/>
        </p:nvPicPr>
        <p:blipFill>
          <a:blip r:embed="rId3"/>
          <a:stretch>
            <a:fillRect/>
          </a:stretch>
        </p:blipFill>
        <p:spPr>
          <a:xfrm>
            <a:off x="9772876" y="3055051"/>
            <a:ext cx="500949" cy="500949"/>
          </a:xfrm>
          <a:prstGeom prst="rect">
            <a:avLst/>
          </a:prstGeom>
        </p:spPr>
      </p:pic>
    </p:spTree>
    <p:extLst>
      <p:ext uri="{BB962C8B-B14F-4D97-AF65-F5344CB8AC3E}">
        <p14:creationId xmlns:p14="http://schemas.microsoft.com/office/powerpoint/2010/main" val="255291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7938"/>
            <a:ext cx="10515600" cy="992188"/>
          </a:xfrm>
        </p:spPr>
        <p:txBody>
          <a:bodyPr>
            <a:normAutofit/>
          </a:bodyPr>
          <a:lstStyle/>
          <a:p>
            <a:pPr algn="ctr"/>
            <a:r>
              <a:rPr lang="en-GB" sz="5400" b="1" dirty="0">
                <a:cs typeface="Calibri Light"/>
              </a:rPr>
              <a:t>Supporting Your Child’s Learning</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604837"/>
            <a:ext cx="10732292" cy="7755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panose="020F0502020204030204"/>
              </a:rPr>
              <a:t>    </a:t>
            </a:r>
            <a:endParaRPr lang="en-US" sz="2800" dirty="0">
              <a:cs typeface="Calibri"/>
            </a:endParaRPr>
          </a:p>
          <a:p>
            <a:r>
              <a:rPr lang="en-GB" sz="2800" dirty="0">
                <a:cs typeface="Calibri"/>
              </a:rPr>
              <a:t>Ms Black created a document with some general advice on supporting your child with remote learning.</a:t>
            </a:r>
          </a:p>
          <a:p>
            <a:endParaRPr lang="en-GB" sz="2800" dirty="0">
              <a:cs typeface="Calibri"/>
            </a:endParaRPr>
          </a:p>
          <a:p>
            <a:r>
              <a:rPr lang="en-GB" sz="2800" dirty="0">
                <a:cs typeface="Calibri"/>
              </a:rPr>
              <a:t>This has been shared with parents and carers and it has also been shared on all Year Group Teams pages.</a:t>
            </a:r>
          </a:p>
          <a:p>
            <a:endParaRPr lang="en-GB" sz="2800" dirty="0">
              <a:cs typeface="Calibri"/>
            </a:endParaRPr>
          </a:p>
          <a:p>
            <a:r>
              <a:rPr lang="en-GB" sz="2800" dirty="0">
                <a:cs typeface="Calibri"/>
              </a:rPr>
              <a:t>You will find the full document via the link below:</a:t>
            </a:r>
          </a:p>
          <a:p>
            <a:endParaRPr lang="en-GB" sz="2800" dirty="0">
              <a:ea typeface="+mn-lt"/>
              <a:cs typeface="+mn-lt"/>
            </a:endParaRPr>
          </a:p>
          <a:p>
            <a:r>
              <a:rPr lang="en-GB" sz="2800" dirty="0">
                <a:ea typeface="+mn-lt"/>
                <a:cs typeface="+mn-lt"/>
                <a:hlinkClick r:id="rId3"/>
              </a:rPr>
              <a:t>https://blogs.glowscotland.org.uk/gc/public/hillheadhigh/uploads/sites/7656/2021/02/01104548/Remote-Learning-Support-Guide-Jan-2021.pdf</a:t>
            </a:r>
            <a:endParaRPr lang="en-GB" sz="2800" dirty="0">
              <a:ea typeface="+mn-lt"/>
              <a:cs typeface="+mn-lt"/>
            </a:endParaRPr>
          </a:p>
          <a:p>
            <a:endParaRPr lang="en-GB" sz="2800" dirty="0"/>
          </a:p>
          <a:p>
            <a:pPr algn="ctr"/>
            <a:endParaRPr lang="en-GB" sz="3600" dirty="0">
              <a:cs typeface="Calibri"/>
            </a:endParaRPr>
          </a:p>
          <a:p>
            <a:pPr algn="ctr"/>
            <a:endParaRPr lang="en-GB" sz="3600" dirty="0">
              <a:cs typeface="Calibri"/>
            </a:endParaRPr>
          </a:p>
          <a:p>
            <a:pPr algn="ctr"/>
            <a:endParaRPr lang="en-GB" sz="3600" dirty="0">
              <a:cs typeface="Calibri"/>
            </a:endParaRPr>
          </a:p>
          <a:p>
            <a:pPr algn="ctr"/>
            <a:endParaRPr lang="en-GB" sz="3600" dirty="0">
              <a:cs typeface="Calibri"/>
            </a:endParaRPr>
          </a:p>
          <a:p>
            <a:pPr marL="285750" indent="-285750">
              <a:buFont typeface="Wingdings"/>
              <a:buChar char="Ø"/>
            </a:pPr>
            <a:endParaRPr lang="en-GB" dirty="0">
              <a:cs typeface="Calibri"/>
            </a:endParaRPr>
          </a:p>
        </p:txBody>
      </p:sp>
    </p:spTree>
    <p:extLst>
      <p:ext uri="{BB962C8B-B14F-4D97-AF65-F5344CB8AC3E}">
        <p14:creationId xmlns:p14="http://schemas.microsoft.com/office/powerpoint/2010/main" val="174693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4EDE2C-FEC5-445B-887E-BACEC8BA96E1}"/>
              </a:ext>
            </a:extLst>
          </p:cNvPr>
          <p:cNvSpPr txBox="1"/>
          <p:nvPr/>
        </p:nvSpPr>
        <p:spPr>
          <a:xfrm>
            <a:off x="5836170" y="1876269"/>
            <a:ext cx="476687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000">
                <a:cs typeface="Calibri"/>
              </a:rPr>
              <a:t>As far as possible separate home life from school life. For children physical markers are one of the best ways of doing this. They might need your support to model this with your own work and home life.</a:t>
            </a:r>
            <a:endParaRPr lang="en-US"/>
          </a:p>
        </p:txBody>
      </p:sp>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Supporting Your Child's Learning </a:t>
            </a: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7" name="Picture 7" descr="A picture containing text&#10;&#10;Description automatically generated">
            <a:extLst>
              <a:ext uri="{FF2B5EF4-FFF2-40B4-BE49-F238E27FC236}">
                <a16:creationId xmlns:a16="http://schemas.microsoft.com/office/drawing/2014/main" xmlns="" id="{4D31E3BA-E470-49BB-A3FE-169F30072BEA}"/>
              </a:ext>
            </a:extLst>
          </p:cNvPr>
          <p:cNvPicPr>
            <a:picLocks noGrp="1" noChangeAspect="1"/>
          </p:cNvPicPr>
          <p:nvPr>
            <p:ph idx="1"/>
          </p:nvPr>
        </p:nvPicPr>
        <p:blipFill rotWithShape="1">
          <a:blip r:embed="rId3"/>
          <a:srcRect l="3390" t="417" r="-678" b="4167"/>
          <a:stretch/>
        </p:blipFill>
        <p:spPr>
          <a:xfrm>
            <a:off x="837661" y="1871256"/>
            <a:ext cx="4132956" cy="3290019"/>
          </a:xfrm>
        </p:spPr>
      </p:pic>
    </p:spTree>
    <p:extLst>
      <p:ext uri="{BB962C8B-B14F-4D97-AF65-F5344CB8AC3E}">
        <p14:creationId xmlns:p14="http://schemas.microsoft.com/office/powerpoint/2010/main" val="63186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Supporting Your Child's Learning </a:t>
            </a: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7" name="Picture 7" descr="Text&#10;&#10;Description automatically generated">
            <a:extLst>
              <a:ext uri="{FF2B5EF4-FFF2-40B4-BE49-F238E27FC236}">
                <a16:creationId xmlns:a16="http://schemas.microsoft.com/office/drawing/2014/main" xmlns="" id="{52796FF7-4ED1-4B79-A313-DE99DFAB8D94}"/>
              </a:ext>
            </a:extLst>
          </p:cNvPr>
          <p:cNvPicPr>
            <a:picLocks noGrp="1" noChangeAspect="1"/>
          </p:cNvPicPr>
          <p:nvPr>
            <p:ph idx="1"/>
          </p:nvPr>
        </p:nvPicPr>
        <p:blipFill>
          <a:blip r:embed="rId3"/>
          <a:stretch>
            <a:fillRect/>
          </a:stretch>
        </p:blipFill>
        <p:spPr>
          <a:xfrm>
            <a:off x="900023" y="1631366"/>
            <a:ext cx="4454105" cy="3690308"/>
          </a:xfrm>
        </p:spPr>
      </p:pic>
      <p:sp>
        <p:nvSpPr>
          <p:cNvPr id="3" name="TextBox 2">
            <a:extLst>
              <a:ext uri="{FF2B5EF4-FFF2-40B4-BE49-F238E27FC236}">
                <a16:creationId xmlns:a16="http://schemas.microsoft.com/office/drawing/2014/main" xmlns="" id="{B6086EB4-CFD2-4779-8C68-F35AEA860E47}"/>
              </a:ext>
            </a:extLst>
          </p:cNvPr>
          <p:cNvSpPr txBox="1"/>
          <p:nvPr/>
        </p:nvSpPr>
        <p:spPr>
          <a:xfrm>
            <a:off x="6098498" y="1626433"/>
            <a:ext cx="452952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ea typeface="+mn-lt"/>
                <a:cs typeface="+mn-lt"/>
              </a:rPr>
              <a:t> Where possible talk to your child about goals for their day or week and check in with them where you can, particularly in the mornings and evenings. This can act as a grounding technique which supports pupils to process instructions from teachers and encourages self-management and reflection.</a:t>
            </a:r>
            <a:endParaRPr lang="en-US" sz="2400">
              <a:cs typeface="Calibri" panose="020F0502020204030204"/>
            </a:endParaRPr>
          </a:p>
        </p:txBody>
      </p:sp>
    </p:spTree>
    <p:extLst>
      <p:ext uri="{BB962C8B-B14F-4D97-AF65-F5344CB8AC3E}">
        <p14:creationId xmlns:p14="http://schemas.microsoft.com/office/powerpoint/2010/main" val="306959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ea typeface="+mj-lt"/>
                <a:cs typeface="+mj-lt"/>
              </a:rPr>
              <a:t>Supporting Your Child's Learning </a:t>
            </a: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5" name="Picture 7" descr="Graphical user interface, application&#10;&#10;Description automatically generated">
            <a:extLst>
              <a:ext uri="{FF2B5EF4-FFF2-40B4-BE49-F238E27FC236}">
                <a16:creationId xmlns:a16="http://schemas.microsoft.com/office/drawing/2014/main" xmlns="" id="{590B8BE6-1B1E-4F88-9EBB-EA6F3BCC45D3}"/>
              </a:ext>
            </a:extLst>
          </p:cNvPr>
          <p:cNvPicPr>
            <a:picLocks noGrp="1" noChangeAspect="1"/>
          </p:cNvPicPr>
          <p:nvPr>
            <p:ph idx="1"/>
          </p:nvPr>
        </p:nvPicPr>
        <p:blipFill>
          <a:blip r:embed="rId3"/>
          <a:stretch>
            <a:fillRect/>
          </a:stretch>
        </p:blipFill>
        <p:spPr>
          <a:xfrm>
            <a:off x="957418" y="1432588"/>
            <a:ext cx="4418506" cy="3750820"/>
          </a:xfrm>
        </p:spPr>
      </p:pic>
      <p:sp>
        <p:nvSpPr>
          <p:cNvPr id="3" name="TextBox 2">
            <a:extLst>
              <a:ext uri="{FF2B5EF4-FFF2-40B4-BE49-F238E27FC236}">
                <a16:creationId xmlns:a16="http://schemas.microsoft.com/office/drawing/2014/main" xmlns="" id="{6635BBB4-18DA-4CC9-8011-30B15B90FDDF}"/>
              </a:ext>
            </a:extLst>
          </p:cNvPr>
          <p:cNvSpPr txBox="1"/>
          <p:nvPr/>
        </p:nvSpPr>
        <p:spPr>
          <a:xfrm>
            <a:off x="6098498" y="1426564"/>
            <a:ext cx="48917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Ask your child to show you how their Teams pages work so that you can be involved in their learning.</a:t>
            </a:r>
            <a:endParaRPr lang="en-GB" sz="2400">
              <a:cs typeface="Calibri"/>
            </a:endParaRPr>
          </a:p>
        </p:txBody>
      </p:sp>
      <p:pic>
        <p:nvPicPr>
          <p:cNvPr id="4" name="Picture 6" descr="A screenshot of a cell phone screen with text&#10;&#10;Description automatically generated">
            <a:extLst>
              <a:ext uri="{FF2B5EF4-FFF2-40B4-BE49-F238E27FC236}">
                <a16:creationId xmlns:a16="http://schemas.microsoft.com/office/drawing/2014/main" xmlns="" id="{AA659116-6197-416F-A764-56A8B8321B86}"/>
              </a:ext>
            </a:extLst>
          </p:cNvPr>
          <p:cNvPicPr>
            <a:picLocks noChangeAspect="1"/>
          </p:cNvPicPr>
          <p:nvPr/>
        </p:nvPicPr>
        <p:blipFill>
          <a:blip r:embed="rId4"/>
          <a:stretch>
            <a:fillRect/>
          </a:stretch>
        </p:blipFill>
        <p:spPr>
          <a:xfrm>
            <a:off x="5698761" y="2937123"/>
            <a:ext cx="6041036" cy="2245427"/>
          </a:xfrm>
          <a:prstGeom prst="rect">
            <a:avLst/>
          </a:prstGeom>
        </p:spPr>
      </p:pic>
    </p:spTree>
    <p:extLst>
      <p:ext uri="{BB962C8B-B14F-4D97-AF65-F5344CB8AC3E}">
        <p14:creationId xmlns:p14="http://schemas.microsoft.com/office/powerpoint/2010/main" val="172112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ea typeface="+mj-lt"/>
                <a:cs typeface="+mj-lt"/>
              </a:rPr>
              <a:t>Supporting Your Child's Learning </a:t>
            </a:r>
            <a:r>
              <a:rPr lang="en-US">
                <a:cs typeface="Calibri Light"/>
              </a:rPr>
              <a:t> </a:t>
            </a:r>
            <a:endParaRPr lang="en-US"/>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7" name="Picture 7" descr="A picture containing text&#10;&#10;Description automatically generated">
            <a:extLst>
              <a:ext uri="{FF2B5EF4-FFF2-40B4-BE49-F238E27FC236}">
                <a16:creationId xmlns:a16="http://schemas.microsoft.com/office/drawing/2014/main" xmlns="" id="{7382C27A-8C23-4E9E-A32A-A6212C75C20F}"/>
              </a:ext>
            </a:extLst>
          </p:cNvPr>
          <p:cNvPicPr>
            <a:picLocks noGrp="1" noChangeAspect="1"/>
          </p:cNvPicPr>
          <p:nvPr>
            <p:ph idx="1"/>
          </p:nvPr>
        </p:nvPicPr>
        <p:blipFill>
          <a:blip r:embed="rId3"/>
          <a:stretch>
            <a:fillRect/>
          </a:stretch>
        </p:blipFill>
        <p:spPr>
          <a:xfrm>
            <a:off x="975219" y="1502777"/>
            <a:ext cx="4870085" cy="3947722"/>
          </a:xfrm>
        </p:spPr>
      </p:pic>
      <p:sp>
        <p:nvSpPr>
          <p:cNvPr id="3" name="TextBox 2">
            <a:extLst>
              <a:ext uri="{FF2B5EF4-FFF2-40B4-BE49-F238E27FC236}">
                <a16:creationId xmlns:a16="http://schemas.microsoft.com/office/drawing/2014/main" xmlns="" id="{D21DD5D6-909E-4695-965A-34277B07051E}"/>
              </a:ext>
            </a:extLst>
          </p:cNvPr>
          <p:cNvSpPr txBox="1"/>
          <p:nvPr/>
        </p:nvSpPr>
        <p:spPr>
          <a:xfrm>
            <a:off x="6223416" y="1838794"/>
            <a:ext cx="486680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a:cs typeface="Calibri"/>
              </a:rPr>
              <a:t>We know that families are finding remote learning a real challenge – we are here for you. </a:t>
            </a:r>
            <a:endParaRPr lang="en-US"/>
          </a:p>
        </p:txBody>
      </p:sp>
    </p:spTree>
    <p:extLst>
      <p:ext uri="{BB962C8B-B14F-4D97-AF65-F5344CB8AC3E}">
        <p14:creationId xmlns:p14="http://schemas.microsoft.com/office/powerpoint/2010/main" val="4053093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ea typeface="+mj-lt"/>
                <a:cs typeface="+mj-lt"/>
              </a:rPr>
              <a:t>Supporting Your Child's Learning </a:t>
            </a: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5" name="Picture 7" descr="A picture containing text&#10;&#10;Description automatically generated">
            <a:extLst>
              <a:ext uri="{FF2B5EF4-FFF2-40B4-BE49-F238E27FC236}">
                <a16:creationId xmlns:a16="http://schemas.microsoft.com/office/drawing/2014/main" xmlns="" id="{6B020D6E-E48C-4F43-B8B8-FF587EB658AF}"/>
              </a:ext>
            </a:extLst>
          </p:cNvPr>
          <p:cNvPicPr>
            <a:picLocks noGrp="1" noChangeAspect="1"/>
          </p:cNvPicPr>
          <p:nvPr>
            <p:ph idx="1"/>
          </p:nvPr>
        </p:nvPicPr>
        <p:blipFill>
          <a:blip r:embed="rId3"/>
          <a:stretch>
            <a:fillRect/>
          </a:stretch>
        </p:blipFill>
        <p:spPr>
          <a:xfrm>
            <a:off x="836077" y="1476539"/>
            <a:ext cx="5006246" cy="3923831"/>
          </a:xfrm>
        </p:spPr>
      </p:pic>
      <p:sp>
        <p:nvSpPr>
          <p:cNvPr id="3" name="TextBox 2">
            <a:extLst>
              <a:ext uri="{FF2B5EF4-FFF2-40B4-BE49-F238E27FC236}">
                <a16:creationId xmlns:a16="http://schemas.microsoft.com/office/drawing/2014/main" xmlns="" id="{2EC5F647-E51D-46C7-8366-F77232858ED7}"/>
              </a:ext>
            </a:extLst>
          </p:cNvPr>
          <p:cNvSpPr txBox="1"/>
          <p:nvPr/>
        </p:nvSpPr>
        <p:spPr>
          <a:xfrm>
            <a:off x="6228837" y="1098949"/>
            <a:ext cx="527361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If you have a child who doesn't like to talk, often it can be counterproductive to sit down to focus on a chat. Instead, try talking to them when you are both engaged in a parallel activity. Walking often seems to let children open up and express feelings. You could try commenting/noticing feelings instead of asking about them.</a:t>
            </a:r>
          </a:p>
        </p:txBody>
      </p:sp>
    </p:spTree>
    <p:extLst>
      <p:ext uri="{BB962C8B-B14F-4D97-AF65-F5344CB8AC3E}">
        <p14:creationId xmlns:p14="http://schemas.microsoft.com/office/powerpoint/2010/main" val="324264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50677A-7224-C947-8E50-069A8C11C26A}"/>
              </a:ext>
            </a:extLst>
          </p:cNvPr>
          <p:cNvSpPr>
            <a:spLocks noGrp="1"/>
          </p:cNvSpPr>
          <p:nvPr>
            <p:ph type="title"/>
          </p:nvPr>
        </p:nvSpPr>
        <p:spPr/>
        <p:txBody>
          <a:bodyPr>
            <a:normAutofit fontScale="90000"/>
          </a:bodyPr>
          <a:lstStyle/>
          <a:p>
            <a:pPr algn="ctr"/>
            <a:r>
              <a:rPr lang="en-GB" sz="6000" b="1" dirty="0">
                <a:latin typeface="Calibri"/>
                <a:cs typeface="Calibri Light"/>
              </a:rPr>
              <a:t>Support Available  -</a:t>
            </a:r>
            <a:br>
              <a:rPr lang="en-GB" sz="6000" b="1" dirty="0">
                <a:latin typeface="Calibri"/>
                <a:cs typeface="Calibri Light"/>
              </a:rPr>
            </a:br>
            <a:r>
              <a:rPr lang="en-GB" sz="6000" b="1" dirty="0">
                <a:latin typeface="Calibri"/>
                <a:cs typeface="Calibri Light"/>
              </a:rPr>
              <a:t>Virtual Office</a:t>
            </a:r>
          </a:p>
        </p:txBody>
      </p:sp>
      <p:sp>
        <p:nvSpPr>
          <p:cNvPr id="3" name="Content Placeholder 2">
            <a:extLst>
              <a:ext uri="{FF2B5EF4-FFF2-40B4-BE49-F238E27FC236}">
                <a16:creationId xmlns:a16="http://schemas.microsoft.com/office/drawing/2014/main" xmlns="" id="{BB982CFB-AD2D-E846-ABA0-0FAB03918509}"/>
              </a:ext>
            </a:extLst>
          </p:cNvPr>
          <p:cNvSpPr>
            <a:spLocks noGrp="1"/>
          </p:cNvSpPr>
          <p:nvPr>
            <p:ph idx="1"/>
          </p:nvPr>
        </p:nvSpPr>
        <p:spPr/>
        <p:txBody>
          <a:bodyPr vert="horz" lIns="91440" tIns="45720" rIns="91440" bIns="45720" rtlCol="0" anchor="t">
            <a:normAutofit/>
          </a:bodyPr>
          <a:lstStyle/>
          <a:p>
            <a:pPr marL="0" indent="0">
              <a:buNone/>
            </a:pPr>
            <a:r>
              <a:rPr lang="en-GB" sz="4000" dirty="0">
                <a:cs typeface="Calibri" panose="020F0502020204030204"/>
              </a:rPr>
              <a:t>What is the virtual office?       </a:t>
            </a:r>
            <a:endParaRPr lang="en-US">
              <a:cs typeface="Calibri"/>
            </a:endParaRPr>
          </a:p>
          <a:p>
            <a:pPr marL="0" indent="0">
              <a:buNone/>
            </a:pPr>
            <a:r>
              <a:rPr lang="en-GB" sz="4000" dirty="0">
                <a:cs typeface="Calibri" panose="020F0502020204030204"/>
              </a:rPr>
              <a:t>How exactly will it work?</a:t>
            </a:r>
          </a:p>
          <a:p>
            <a:pPr marL="0" indent="0">
              <a:buNone/>
            </a:pPr>
            <a:r>
              <a:rPr lang="en-GB" sz="4000" dirty="0">
                <a:cs typeface="Calibri" panose="020F0502020204030204"/>
              </a:rPr>
              <a:t>When?      </a:t>
            </a:r>
          </a:p>
          <a:p>
            <a:r>
              <a:rPr lang="en-GB" sz="4000" dirty="0">
                <a:cs typeface="Calibri" panose="020F0502020204030204"/>
              </a:rPr>
              <a:t>S4 - Monday, 3pm – 4pm</a:t>
            </a:r>
          </a:p>
          <a:p>
            <a:r>
              <a:rPr lang="en-GB" sz="4000" dirty="0">
                <a:cs typeface="Calibri" panose="020F0502020204030204"/>
              </a:rPr>
              <a:t>S5 - Wednesday, 9am - 10am</a:t>
            </a:r>
          </a:p>
          <a:p>
            <a:r>
              <a:rPr lang="en-GB" sz="4000" dirty="0">
                <a:cs typeface="Calibri" panose="020F0502020204030204"/>
              </a:rPr>
              <a:t>S6 - Monday, 11am - 12pm</a:t>
            </a:r>
          </a:p>
          <a:p>
            <a:endParaRPr lang="en-GB" sz="4000" dirty="0">
              <a:cs typeface="Calibri" panose="020F0502020204030204"/>
            </a:endParaRPr>
          </a:p>
        </p:txBody>
      </p:sp>
      <p:pic>
        <p:nvPicPr>
          <p:cNvPr id="5" name="Picture 4">
            <a:extLst>
              <a:ext uri="{FF2B5EF4-FFF2-40B4-BE49-F238E27FC236}">
                <a16:creationId xmlns:a16="http://schemas.microsoft.com/office/drawing/2014/main" xmlns="" id="{FC640DF7-2AC1-D449-9A0C-F87C1AA81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917" y="5771443"/>
            <a:ext cx="9143999" cy="855043"/>
          </a:xfrm>
          <a:prstGeom prst="rect">
            <a:avLst/>
          </a:prstGeom>
        </p:spPr>
      </p:pic>
      <p:pic>
        <p:nvPicPr>
          <p:cNvPr id="4" name="Picture 5" descr="A close up of a computer&#10;&#10;Description automatically generated">
            <a:extLst>
              <a:ext uri="{FF2B5EF4-FFF2-40B4-BE49-F238E27FC236}">
                <a16:creationId xmlns:a16="http://schemas.microsoft.com/office/drawing/2014/main" xmlns="" id="{63FF3115-C1E4-44B5-B602-4DC88CFFF1EC}"/>
              </a:ext>
            </a:extLst>
          </p:cNvPr>
          <p:cNvPicPr>
            <a:picLocks noChangeAspect="1"/>
          </p:cNvPicPr>
          <p:nvPr/>
        </p:nvPicPr>
        <p:blipFill>
          <a:blip r:embed="rId3"/>
          <a:stretch>
            <a:fillRect/>
          </a:stretch>
        </p:blipFill>
        <p:spPr>
          <a:xfrm>
            <a:off x="7610736" y="1691176"/>
            <a:ext cx="3674073" cy="2148670"/>
          </a:xfrm>
          <a:prstGeom prst="rect">
            <a:avLst/>
          </a:prstGeom>
        </p:spPr>
      </p:pic>
    </p:spTree>
    <p:extLst>
      <p:ext uri="{BB962C8B-B14F-4D97-AF65-F5344CB8AC3E}">
        <p14:creationId xmlns:p14="http://schemas.microsoft.com/office/powerpoint/2010/main" val="3566239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403127"/>
            <a:ext cx="10515600" cy="1239448"/>
          </a:xfrm>
        </p:spPr>
        <p:txBody>
          <a:bodyPr vert="horz" lIns="91440" tIns="45720" rIns="91440" bIns="45720" rtlCol="0" anchor="ctr">
            <a:noAutofit/>
          </a:bodyPr>
          <a:lstStyle/>
          <a:p>
            <a:pPr algn="ctr"/>
            <a:r>
              <a:rPr lang="en-GB" sz="5400" b="1" dirty="0">
                <a:latin typeface="Calibri"/>
                <a:cs typeface="Calibri Light"/>
              </a:rPr>
              <a:t>Weekly Assemblies</a:t>
            </a:r>
            <a:r>
              <a:rPr lang="en-GB" sz="3200" b="1" dirty="0">
                <a:cs typeface="Calibri Light"/>
              </a:rPr>
              <a:t/>
            </a:r>
            <a:br>
              <a:rPr lang="en-GB" sz="3200" b="1" dirty="0">
                <a:cs typeface="Calibri Light"/>
              </a:rPr>
            </a:br>
            <a:r>
              <a:rPr lang="en-GB" sz="3200" b="1" dirty="0">
                <a:cs typeface="Calibri Light"/>
              </a:rPr>
              <a:t/>
            </a:r>
            <a:br>
              <a:rPr lang="en-GB" sz="3200" b="1" dirty="0">
                <a:cs typeface="Calibri Light"/>
              </a:rPr>
            </a:br>
            <a:endParaRPr lang="en-GB" sz="3200" b="1">
              <a:cs typeface="Calibri Light"/>
            </a:endParaRP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494420" y="1106693"/>
            <a:ext cx="1073229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ea typeface="+mn-lt"/>
                <a:cs typeface="+mn-lt"/>
              </a:rPr>
              <a:t>It is very important that pupils attend weekly assemblies.</a:t>
            </a:r>
            <a:br>
              <a:rPr lang="en-GB" sz="3600" dirty="0">
                <a:ea typeface="+mn-lt"/>
                <a:cs typeface="+mn-lt"/>
              </a:rPr>
            </a:br>
            <a:r>
              <a:rPr lang="en-GB" sz="3600" dirty="0">
                <a:ea typeface="+mn-lt"/>
                <a:cs typeface="+mn-lt"/>
              </a:rPr>
              <a:t/>
            </a:r>
            <a:br>
              <a:rPr lang="en-GB" sz="3600" dirty="0">
                <a:ea typeface="+mn-lt"/>
                <a:cs typeface="+mn-lt"/>
              </a:rPr>
            </a:br>
            <a:r>
              <a:rPr lang="en-GB" sz="3600" dirty="0">
                <a:ea typeface="+mn-lt"/>
                <a:cs typeface="+mn-lt"/>
              </a:rPr>
              <a:t>S4 – Miss Higgins - Friday, period 5 (2 – 2:30pm)</a:t>
            </a:r>
            <a:br>
              <a:rPr lang="en-GB" sz="3600" dirty="0">
                <a:ea typeface="+mn-lt"/>
                <a:cs typeface="+mn-lt"/>
              </a:rPr>
            </a:br>
            <a:r>
              <a:rPr lang="en-GB" sz="3600" dirty="0">
                <a:ea typeface="+mn-lt"/>
                <a:cs typeface="+mn-lt"/>
              </a:rPr>
              <a:t/>
            </a:r>
            <a:br>
              <a:rPr lang="en-GB" sz="3600" dirty="0">
                <a:ea typeface="+mn-lt"/>
                <a:cs typeface="+mn-lt"/>
              </a:rPr>
            </a:br>
            <a:r>
              <a:rPr lang="en-GB" sz="3600" dirty="0">
                <a:ea typeface="+mn-lt"/>
                <a:cs typeface="+mn-lt"/>
              </a:rPr>
              <a:t>S5 and S6 – Mr Neil – Friday, period 5 (2 – 2:30pm and 2:30 – 3pm). Alternating weeks for S5 and S6.</a:t>
            </a:r>
            <a:endParaRPr lang="en-US" sz="3600" dirty="0">
              <a:cs typeface="Calibri" panose="020F0502020204030204"/>
            </a:endParaRPr>
          </a:p>
          <a:p>
            <a:pPr marL="285750" indent="-285750">
              <a:buFont typeface="Wingdings"/>
              <a:buChar char="Ø"/>
            </a:pPr>
            <a:endParaRPr lang="en-GB">
              <a:cs typeface="Calibri"/>
            </a:endParaRPr>
          </a:p>
          <a:p>
            <a:pPr marL="285750" indent="-285750">
              <a:buFont typeface="Wingdings"/>
              <a:buChar char="Ø"/>
            </a:pPr>
            <a:endParaRPr lang="en-GB">
              <a:cs typeface="Calibri"/>
            </a:endParaRPr>
          </a:p>
        </p:txBody>
      </p:sp>
    </p:spTree>
    <p:extLst>
      <p:ext uri="{BB962C8B-B14F-4D97-AF65-F5344CB8AC3E}">
        <p14:creationId xmlns:p14="http://schemas.microsoft.com/office/powerpoint/2010/main" val="414734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3968"/>
            <a:ext cx="10515600" cy="1135063"/>
          </a:xfrm>
        </p:spPr>
        <p:txBody>
          <a:bodyPr/>
          <a:lstStyle/>
          <a:p>
            <a:pPr algn="ctr"/>
            <a:r>
              <a:rPr lang="en-GB" sz="5400" b="1" dirty="0">
                <a:cs typeface="Calibri Light"/>
              </a:rPr>
              <a:t>Phone Calls Home</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1200639"/>
            <a:ext cx="1072185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panose="020F0502020204030204"/>
              </a:rPr>
              <a:t>    </a:t>
            </a:r>
            <a:endParaRPr lang="en-US"/>
          </a:p>
          <a:p>
            <a:r>
              <a:rPr lang="en-US" sz="3600" dirty="0">
                <a:cs typeface="Calibri"/>
              </a:rPr>
              <a:t>Pupil Support staff and Depute Head Teachers may phone home if your child has not been engaging with a particular subject.</a:t>
            </a:r>
          </a:p>
          <a:p>
            <a:endParaRPr lang="en-US" sz="3600" dirty="0">
              <a:cs typeface="Calibri"/>
            </a:endParaRPr>
          </a:p>
          <a:p>
            <a:r>
              <a:rPr lang="en-US" sz="3600" dirty="0">
                <a:cs typeface="Calibri"/>
              </a:rPr>
              <a:t>The main purpose of this call is to see what we can do to support your child and you.</a:t>
            </a:r>
          </a:p>
          <a:p>
            <a:endParaRPr lang="en-US" dirty="0">
              <a:cs typeface="Calibri"/>
            </a:endParaRPr>
          </a:p>
          <a:p>
            <a:pPr marL="285750" indent="-285750">
              <a:buFont typeface="Wingdings"/>
              <a:buChar char="Ø"/>
            </a:pPr>
            <a:endParaRPr lang="en-GB">
              <a:cs typeface="Calibri"/>
            </a:endParaRPr>
          </a:p>
          <a:p>
            <a:pPr marL="285750" indent="-285750">
              <a:buFont typeface="Wingdings"/>
              <a:buChar char="Ø"/>
            </a:pPr>
            <a:endParaRPr lang="en-GB">
              <a:cs typeface="Calibri"/>
            </a:endParaRPr>
          </a:p>
        </p:txBody>
      </p:sp>
    </p:spTree>
    <p:extLst>
      <p:ext uri="{BB962C8B-B14F-4D97-AF65-F5344CB8AC3E}">
        <p14:creationId xmlns:p14="http://schemas.microsoft.com/office/powerpoint/2010/main" val="358586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636530" cy="4634306"/>
          </a:xfrm>
        </p:spPr>
        <p:txBody>
          <a:bodyPr vert="horz" lIns="91440" tIns="45720" rIns="91440" bIns="45720" rtlCol="0" anchor="t">
            <a:normAutofit/>
          </a:bodyPr>
          <a:lstStyle/>
          <a:p>
            <a:pPr algn="ctr"/>
            <a:r>
              <a:rPr lang="en-US" sz="4000"/>
              <a:t>Frequent Problems</a:t>
            </a:r>
            <a:r>
              <a:rPr lang="en-GB" sz="4000"/>
              <a:t> </a:t>
            </a:r>
            <a:r>
              <a:rPr lang="en-US" sz="4000"/>
              <a:t>  </a:t>
            </a:r>
            <a:endParaRPr lang="en-US" sz="2400"/>
          </a:p>
          <a:p>
            <a:pPr algn="ctr"/>
            <a:r>
              <a:rPr lang="en-US" sz="4000"/>
              <a:t>How they are frequently solved</a:t>
            </a:r>
            <a:r>
              <a:rPr lang="en-GB" sz="4000"/>
              <a:t> ✅</a:t>
            </a:r>
            <a:r>
              <a:rPr lang="en-US" sz="2400"/>
              <a:t> </a:t>
            </a:r>
            <a:endParaRPr lang="en-US" sz="2400">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72457DE9-562E-42B1-83B8-573C6A922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525" y="3801049"/>
            <a:ext cx="2253137" cy="1382960"/>
          </a:xfrm>
          <a:prstGeom prst="rect">
            <a:avLst/>
          </a:prstGeom>
        </p:spPr>
      </p:pic>
      <p:pic>
        <p:nvPicPr>
          <p:cNvPr id="4" name="Picture 6" descr=".png">
            <a:extLst>
              <a:ext uri="{FF2B5EF4-FFF2-40B4-BE49-F238E27FC236}">
                <a16:creationId xmlns:a16="http://schemas.microsoft.com/office/drawing/2014/main" xmlns="" id="{272E6A88-CFAF-44F0-94ED-2828A8006371}"/>
              </a:ext>
            </a:extLst>
          </p:cNvPr>
          <p:cNvPicPr>
            <a:picLocks noChangeAspect="1"/>
          </p:cNvPicPr>
          <p:nvPr/>
        </p:nvPicPr>
        <p:blipFill rotWithShape="1">
          <a:blip r:embed="rId5"/>
          <a:srcRect l="33803" t="12889" r="30577" b="33750"/>
          <a:stretch/>
        </p:blipFill>
        <p:spPr>
          <a:xfrm>
            <a:off x="785247" y="31924"/>
            <a:ext cx="1907021" cy="2143993"/>
          </a:xfrm>
          <a:prstGeom prst="rect">
            <a:avLst/>
          </a:prstGeom>
        </p:spPr>
      </p:pic>
    </p:spTree>
    <p:extLst>
      <p:ext uri="{BB962C8B-B14F-4D97-AF65-F5344CB8AC3E}">
        <p14:creationId xmlns:p14="http://schemas.microsoft.com/office/powerpoint/2010/main" val="56381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9821C-1085-B84A-84FE-89D984437BDB}"/>
              </a:ext>
            </a:extLst>
          </p:cNvPr>
          <p:cNvSpPr>
            <a:spLocks noGrp="1"/>
          </p:cNvSpPr>
          <p:nvPr>
            <p:ph type="title"/>
          </p:nvPr>
        </p:nvSpPr>
        <p:spPr/>
        <p:txBody>
          <a:bodyPr/>
          <a:lstStyle/>
          <a:p>
            <a:r>
              <a:rPr lang="en-GB" b="1" dirty="0"/>
              <a:t>SQA Survey for Parents/Carers</a:t>
            </a:r>
            <a:endParaRPr lang="en-US" b="1" dirty="0"/>
          </a:p>
        </p:txBody>
      </p:sp>
      <p:sp>
        <p:nvSpPr>
          <p:cNvPr id="7" name="TextBox 6">
            <a:extLst>
              <a:ext uri="{FF2B5EF4-FFF2-40B4-BE49-F238E27FC236}">
                <a16:creationId xmlns:a16="http://schemas.microsoft.com/office/drawing/2014/main" xmlns="" id="{66542578-77A7-B748-A2B9-B677CBF8470E}"/>
              </a:ext>
            </a:extLst>
          </p:cNvPr>
          <p:cNvSpPr txBox="1"/>
          <p:nvPr/>
        </p:nvSpPr>
        <p:spPr>
          <a:xfrm>
            <a:off x="522111" y="1690688"/>
            <a:ext cx="10831689" cy="3477875"/>
          </a:xfrm>
          <a:prstGeom prst="rect">
            <a:avLst/>
          </a:prstGeom>
          <a:noFill/>
        </p:spPr>
        <p:txBody>
          <a:bodyPr wrap="square">
            <a:spAutoFit/>
          </a:bodyPr>
          <a:lstStyle/>
          <a:p>
            <a:pPr algn="l">
              <a:spcAft>
                <a:spcPts val="0"/>
              </a:spcAft>
            </a:pPr>
            <a:r>
              <a:rPr lang="en-GB" sz="2000" b="0" i="0" u="none" strike="noStrike" dirty="0">
                <a:solidFill>
                  <a:srgbClr val="000000"/>
                </a:solidFill>
                <a:effectLst/>
              </a:rPr>
              <a:t> </a:t>
            </a:r>
          </a:p>
          <a:p>
            <a:pPr algn="l">
              <a:spcAft>
                <a:spcPts val="0"/>
              </a:spcAft>
            </a:pPr>
            <a:r>
              <a:rPr lang="en-GB" sz="2000" b="0" i="0" u="none" strike="noStrike" dirty="0">
                <a:solidFill>
                  <a:srgbClr val="000000"/>
                </a:solidFill>
                <a:effectLst/>
              </a:rPr>
              <a:t>The SQA Research, Insight and Analysis team is setting up panels of key stakeholders so they can get ‘quick pictures’ of what these groups think about important issues. For this to work effectively, the SQA need to get as many people to sign up as they possibly can. </a:t>
            </a:r>
          </a:p>
          <a:p>
            <a:pPr algn="l">
              <a:spcAft>
                <a:spcPts val="0"/>
              </a:spcAft>
            </a:pPr>
            <a:r>
              <a:rPr lang="en-GB" sz="2000" b="0" i="0" u="none" strike="noStrike" dirty="0">
                <a:solidFill>
                  <a:srgbClr val="000000"/>
                </a:solidFill>
                <a:effectLst/>
              </a:rPr>
              <a:t> </a:t>
            </a:r>
          </a:p>
          <a:p>
            <a:pPr algn="l">
              <a:spcAft>
                <a:spcPts val="0"/>
              </a:spcAft>
            </a:pPr>
            <a:r>
              <a:rPr lang="en-GB" sz="2000" b="0" i="0" u="none" strike="noStrike" dirty="0">
                <a:solidFill>
                  <a:srgbClr val="000000"/>
                </a:solidFill>
                <a:effectLst/>
              </a:rPr>
              <a:t>They are looking for parents and carers of school learners to take part in these surveys and the time commitment would be minimal for participants. </a:t>
            </a:r>
            <a:r>
              <a:rPr lang="en-GB" sz="2000" dirty="0">
                <a:solidFill>
                  <a:srgbClr val="000000"/>
                </a:solidFill>
              </a:rPr>
              <a:t>You</a:t>
            </a:r>
            <a:r>
              <a:rPr lang="en-GB" sz="2000" b="0" i="0" u="none" strike="noStrike" dirty="0">
                <a:solidFill>
                  <a:srgbClr val="000000"/>
                </a:solidFill>
                <a:effectLst/>
              </a:rPr>
              <a:t> can sign up through the following link</a:t>
            </a:r>
            <a:r>
              <a:rPr lang="en-GB" sz="2000" dirty="0">
                <a:solidFill>
                  <a:srgbClr val="000000"/>
                </a:solidFill>
              </a:rPr>
              <a:t>:</a:t>
            </a:r>
          </a:p>
          <a:p>
            <a:pPr algn="l">
              <a:spcAft>
                <a:spcPts val="0"/>
              </a:spcAft>
            </a:pPr>
            <a:r>
              <a:rPr lang="en-GB" sz="2000" b="0" i="0" u="sng" strike="noStrike" dirty="0">
                <a:solidFill>
                  <a:srgbClr val="0078D4"/>
                </a:solidFill>
                <a:effectLst/>
                <a:hlinkClick r:id="rId2"/>
              </a:rPr>
              <a:t>https://</a:t>
            </a:r>
            <a:r>
              <a:rPr lang="en-GB" sz="2000" b="0" i="0" u="sng" strike="noStrike" dirty="0" err="1">
                <a:solidFill>
                  <a:srgbClr val="0078D4"/>
                </a:solidFill>
                <a:effectLst/>
                <a:hlinkClick r:id="rId2"/>
              </a:rPr>
              <a:t>bit.ly</a:t>
            </a:r>
            <a:r>
              <a:rPr lang="en-GB" sz="2000" b="0" i="0" u="sng" strike="noStrike" dirty="0">
                <a:solidFill>
                  <a:srgbClr val="0078D4"/>
                </a:solidFill>
                <a:effectLst/>
                <a:hlinkClick r:id="rId2"/>
              </a:rPr>
              <a:t>/2V3KNAV</a:t>
            </a:r>
            <a:endParaRPr lang="en-GB" sz="2000" b="0" i="0" u="sng" strike="noStrike" dirty="0">
              <a:solidFill>
                <a:srgbClr val="0078D4"/>
              </a:solidFill>
              <a:effectLst/>
            </a:endParaRPr>
          </a:p>
          <a:p>
            <a:pPr algn="l">
              <a:spcAft>
                <a:spcPts val="0"/>
              </a:spcAft>
            </a:pPr>
            <a:endParaRPr lang="en-GB" sz="2000" u="sng" dirty="0">
              <a:solidFill>
                <a:srgbClr val="0078D4"/>
              </a:solidFill>
            </a:endParaRPr>
          </a:p>
          <a:p>
            <a:pPr algn="l">
              <a:spcAft>
                <a:spcPts val="0"/>
              </a:spcAft>
            </a:pPr>
            <a:r>
              <a:rPr lang="en-GB" sz="2000" b="0" i="0" strike="noStrike" dirty="0">
                <a:effectLst/>
              </a:rPr>
              <a:t>The pupil version of the survey has been shared on all year group Teams pages.</a:t>
            </a:r>
          </a:p>
          <a:p>
            <a:pPr algn="l">
              <a:spcAft>
                <a:spcPts val="0"/>
              </a:spcAft>
            </a:pPr>
            <a:endParaRPr lang="en-GB" sz="2000" b="0" i="0" u="none" strike="noStrike" dirty="0">
              <a:solidFill>
                <a:srgbClr val="000000"/>
              </a:solidFill>
              <a:effectLst/>
            </a:endParaRPr>
          </a:p>
        </p:txBody>
      </p:sp>
      <p:pic>
        <p:nvPicPr>
          <p:cNvPr id="9" name="Picture 8" descr="A picture containing drawing&#10;&#10;Description automatically generated">
            <a:extLst>
              <a:ext uri="{FF2B5EF4-FFF2-40B4-BE49-F238E27FC236}">
                <a16:creationId xmlns:a16="http://schemas.microsoft.com/office/drawing/2014/main" xmlns="" id="{3424D459-B4CD-B042-8483-CE78E68BCA12}"/>
              </a:ext>
            </a:extLst>
          </p:cNvPr>
          <p:cNvPicPr>
            <a:picLocks noChangeAspect="1"/>
          </p:cNvPicPr>
          <p:nvPr/>
        </p:nvPicPr>
        <p:blipFill>
          <a:blip r:embed="rId3"/>
          <a:stretch>
            <a:fillRect/>
          </a:stretch>
        </p:blipFill>
        <p:spPr>
          <a:xfrm>
            <a:off x="2020570" y="5905500"/>
            <a:ext cx="8547100" cy="952500"/>
          </a:xfrm>
          <a:prstGeom prst="rect">
            <a:avLst/>
          </a:prstGeom>
        </p:spPr>
      </p:pic>
    </p:spTree>
    <p:extLst>
      <p:ext uri="{BB962C8B-B14F-4D97-AF65-F5344CB8AC3E}">
        <p14:creationId xmlns:p14="http://schemas.microsoft.com/office/powerpoint/2010/main" val="311036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298744"/>
            <a:ext cx="10526038" cy="832351"/>
          </a:xfrm>
        </p:spPr>
        <p:txBody>
          <a:bodyPr>
            <a:normAutofit fontScale="90000"/>
          </a:bodyPr>
          <a:lstStyle/>
          <a:p>
            <a:pPr algn="ctr"/>
            <a:r>
              <a:rPr lang="en-GB" sz="5400" b="1" dirty="0">
                <a:cs typeface="Calibri Light"/>
              </a:rPr>
              <a:t>Support for Wellbeing – who else can pupils speak to?</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1712118"/>
            <a:ext cx="10732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panose="020F0502020204030204"/>
              </a:rPr>
              <a:t>    </a:t>
            </a:r>
            <a:endParaRPr lang="en-US"/>
          </a:p>
          <a:p>
            <a:pPr marL="285750" indent="-285750">
              <a:buFont typeface="Wingdings"/>
              <a:buChar char="Ø"/>
            </a:pPr>
            <a:endParaRPr lang="en-GB">
              <a:cs typeface="Calibri"/>
            </a:endParaRPr>
          </a:p>
          <a:p>
            <a:pPr marL="285750" indent="-285750">
              <a:buFont typeface="Wingdings"/>
              <a:buChar char="Ø"/>
            </a:pPr>
            <a:endParaRPr lang="en-GB">
              <a:cs typeface="Calibri"/>
            </a:endParaRPr>
          </a:p>
        </p:txBody>
      </p:sp>
      <p:sp>
        <p:nvSpPr>
          <p:cNvPr id="3" name="Speech Bubble: Rectangle with Corners Rounded 2">
            <a:extLst>
              <a:ext uri="{FF2B5EF4-FFF2-40B4-BE49-F238E27FC236}">
                <a16:creationId xmlns:a16="http://schemas.microsoft.com/office/drawing/2014/main" xmlns="" id="{549640A5-B28D-441A-B85A-3A22CA81AE30}"/>
              </a:ext>
            </a:extLst>
          </p:cNvPr>
          <p:cNvSpPr/>
          <p:nvPr/>
        </p:nvSpPr>
        <p:spPr>
          <a:xfrm rot="21060000">
            <a:off x="1484335" y="1629989"/>
            <a:ext cx="3455095" cy="1837150"/>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solidFill>
                  <a:schemeClr val="tx1"/>
                </a:solidFill>
                <a:cs typeface="Calibri"/>
              </a:rPr>
              <a:t>Pastoral Care Teacher</a:t>
            </a:r>
            <a:endParaRPr lang="en-GB" sz="2800" dirty="0">
              <a:solidFill>
                <a:schemeClr val="tx1"/>
              </a:solidFill>
            </a:endParaRPr>
          </a:p>
        </p:txBody>
      </p:sp>
      <p:sp>
        <p:nvSpPr>
          <p:cNvPr id="7" name="Speech Bubble: Rectangle with Corners Rounded 6">
            <a:extLst>
              <a:ext uri="{FF2B5EF4-FFF2-40B4-BE49-F238E27FC236}">
                <a16:creationId xmlns:a16="http://schemas.microsoft.com/office/drawing/2014/main" xmlns="" id="{95608BA9-D62C-43A4-BE79-3C3CBD939B90}"/>
              </a:ext>
            </a:extLst>
          </p:cNvPr>
          <p:cNvSpPr/>
          <p:nvPr/>
        </p:nvSpPr>
        <p:spPr>
          <a:xfrm rot="720000">
            <a:off x="6442552" y="3853359"/>
            <a:ext cx="3455095" cy="1837150"/>
          </a:xfrm>
          <a:prstGeom prst="wedgeRoundRectCallout">
            <a:avLst/>
          </a:prstGeom>
          <a:solidFill>
            <a:srgbClr val="DACCFF">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dirty="0">
                <a:solidFill>
                  <a:schemeClr val="tx1"/>
                </a:solidFill>
                <a:cs typeface="Calibri"/>
              </a:rPr>
              <a:t>School Counsellor</a:t>
            </a:r>
            <a:endParaRPr lang="en-GB" sz="3600" dirty="0">
              <a:solidFill>
                <a:schemeClr val="tx1"/>
              </a:solidFill>
            </a:endParaRPr>
          </a:p>
        </p:txBody>
      </p:sp>
      <p:sp>
        <p:nvSpPr>
          <p:cNvPr id="8" name="Speech Bubble: Oval 7">
            <a:extLst>
              <a:ext uri="{FF2B5EF4-FFF2-40B4-BE49-F238E27FC236}">
                <a16:creationId xmlns:a16="http://schemas.microsoft.com/office/drawing/2014/main" xmlns="" id="{9B9A343C-218E-49C5-B5B0-28629D64EA27}"/>
              </a:ext>
            </a:extLst>
          </p:cNvPr>
          <p:cNvSpPr/>
          <p:nvPr/>
        </p:nvSpPr>
        <p:spPr>
          <a:xfrm>
            <a:off x="2434224" y="3561086"/>
            <a:ext cx="3851753" cy="2348629"/>
          </a:xfrm>
          <a:prstGeom prst="wedgeEllipseCallout">
            <a:avLst/>
          </a:prstGeom>
          <a:solidFill>
            <a:srgbClr val="C4457C">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cs typeface="Calibri"/>
              </a:rPr>
              <a:t>Depute Head</a:t>
            </a:r>
            <a:endParaRPr lang="en-GB" sz="3600" dirty="0">
              <a:solidFill>
                <a:schemeClr val="tx1"/>
              </a:solidFill>
            </a:endParaRPr>
          </a:p>
        </p:txBody>
      </p:sp>
      <p:sp>
        <p:nvSpPr>
          <p:cNvPr id="10" name="Speech Bubble: Oval 9">
            <a:extLst>
              <a:ext uri="{FF2B5EF4-FFF2-40B4-BE49-F238E27FC236}">
                <a16:creationId xmlns:a16="http://schemas.microsoft.com/office/drawing/2014/main" xmlns="" id="{5CB8A383-8146-40C7-943F-F037DBED9149}"/>
              </a:ext>
            </a:extLst>
          </p:cNvPr>
          <p:cNvSpPr/>
          <p:nvPr/>
        </p:nvSpPr>
        <p:spPr>
          <a:xfrm>
            <a:off x="6098087" y="1316838"/>
            <a:ext cx="4175342" cy="2035479"/>
          </a:xfrm>
          <a:prstGeom prst="wedgeEllipseCallout">
            <a:avLst/>
          </a:prstGeom>
          <a:solidFill>
            <a:srgbClr val="C5E0B4">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solidFill>
                  <a:schemeClr val="tx1"/>
                </a:solidFill>
                <a:cs typeface="Calibri"/>
              </a:rPr>
              <a:t>Support for Learning/English an Additional Language</a:t>
            </a:r>
            <a:endParaRPr lang="en-GB" sz="3200" dirty="0">
              <a:solidFill>
                <a:schemeClr val="tx1"/>
              </a:solidFill>
            </a:endParaRPr>
          </a:p>
        </p:txBody>
      </p:sp>
    </p:spTree>
    <p:extLst>
      <p:ext uri="{BB962C8B-B14F-4D97-AF65-F5344CB8AC3E}">
        <p14:creationId xmlns:p14="http://schemas.microsoft.com/office/powerpoint/2010/main" val="979260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953022" y="330059"/>
            <a:ext cx="10515600" cy="1135063"/>
          </a:xfrm>
        </p:spPr>
        <p:txBody>
          <a:bodyPr/>
          <a:lstStyle/>
          <a:p>
            <a:pPr algn="ctr"/>
            <a:r>
              <a:rPr lang="en-GB" sz="5400" b="1">
                <a:cs typeface="Calibri Light"/>
              </a:rPr>
              <a:t>Sleep Routine</a:t>
            </a:r>
            <a:endParaRPr lang="en-GB" sz="5400" b="1" dirty="0">
              <a:cs typeface="Calibri Light"/>
            </a:endParaRP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309130" y="1098233"/>
            <a:ext cx="10732292"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cs typeface="Calibri" panose="020F0502020204030204"/>
              </a:rPr>
              <a:t>Sleep Scotland</a:t>
            </a:r>
          </a:p>
          <a:p>
            <a:r>
              <a:rPr lang="en-GB" sz="3600" dirty="0">
                <a:cs typeface="Calibri" panose="020F0502020204030204"/>
                <a:hlinkClick r:id="rId3"/>
              </a:rPr>
              <a:t>https://</a:t>
            </a:r>
            <a:r>
              <a:rPr lang="en-GB" sz="3600" dirty="0" err="1">
                <a:cs typeface="Calibri" panose="020F0502020204030204"/>
                <a:hlinkClick r:id="rId3"/>
              </a:rPr>
              <a:t>www.sleepscotland.org</a:t>
            </a:r>
            <a:r>
              <a:rPr lang="en-GB" sz="3600" dirty="0">
                <a:cs typeface="Calibri" panose="020F0502020204030204"/>
                <a:hlinkClick r:id="rId3"/>
              </a:rPr>
              <a:t>/</a:t>
            </a:r>
            <a:endParaRPr lang="en-GB" sz="3600" dirty="0">
              <a:cs typeface="Calibri" panose="020F0502020204030204"/>
            </a:endParaRPr>
          </a:p>
          <a:p>
            <a:endParaRPr lang="en-GB" sz="3600" dirty="0">
              <a:cs typeface="Calibri" panose="020F0502020204030204"/>
            </a:endParaRPr>
          </a:p>
          <a:p>
            <a:r>
              <a:rPr lang="en-GB" sz="3600" dirty="0">
                <a:cs typeface="Calibri" panose="020F0502020204030204"/>
              </a:rPr>
              <a:t>Young Scot</a:t>
            </a:r>
          </a:p>
          <a:p>
            <a:r>
              <a:rPr lang="en-GB" sz="3600" dirty="0">
                <a:cs typeface="Calibri" panose="020F0502020204030204"/>
                <a:hlinkClick r:id="rId4"/>
              </a:rPr>
              <a:t>https://young.scot/search-results?q=Sleep</a:t>
            </a:r>
            <a:endParaRPr lang="en-GB" sz="3600" dirty="0">
              <a:cs typeface="Calibri" panose="020F0502020204030204"/>
            </a:endParaRPr>
          </a:p>
          <a:p>
            <a:endParaRPr lang="en-GB" sz="3600" dirty="0">
              <a:cs typeface="Calibri" panose="020F0502020204030204"/>
            </a:endParaRPr>
          </a:p>
          <a:p>
            <a:r>
              <a:rPr lang="en-GB" sz="3600" dirty="0">
                <a:solidFill>
                  <a:schemeClr val="bg1">
                    <a:lumMod val="10000"/>
                  </a:schemeClr>
                </a:solidFill>
                <a:cs typeface="Calibri" panose="020F0502020204030204"/>
                <a:hlinkClick r:id="rId5">
                  <a:extLst>
                    <a:ext uri="{A12FA001-AC4F-418D-AE19-62706E023703}">
                      <ahyp:hlinkClr xmlns:ahyp="http://schemas.microsoft.com/office/drawing/2018/hyperlinkcolor" xmlns="" val="tx"/>
                    </a:ext>
                  </a:extLst>
                </a:hlinkClick>
              </a:rPr>
              <a:t>NHS</a:t>
            </a:r>
          </a:p>
          <a:p>
            <a:r>
              <a:rPr lang="en-GB" sz="3600" dirty="0">
                <a:solidFill>
                  <a:srgbClr val="0563C1"/>
                </a:solidFill>
                <a:cs typeface="Calibri" panose="020F0502020204030204"/>
                <a:hlinkClick r:id="rId5">
                  <a:extLst>
                    <a:ext uri="{A12FA001-AC4F-418D-AE19-62706E023703}">
                      <ahyp:hlinkClr xmlns:ahyp="http://schemas.microsoft.com/office/drawing/2018/hyperlinkcolor" xmlns="" val="tx"/>
                    </a:ext>
                  </a:extLst>
                </a:hlinkClick>
              </a:rPr>
              <a:t>https://</a:t>
            </a:r>
            <a:r>
              <a:rPr lang="en-GB" sz="3600" dirty="0" err="1">
                <a:solidFill>
                  <a:srgbClr val="0563C1"/>
                </a:solidFill>
                <a:cs typeface="Calibri" panose="020F0502020204030204"/>
                <a:hlinkClick r:id="rId5">
                  <a:extLst>
                    <a:ext uri="{A12FA001-AC4F-418D-AE19-62706E023703}">
                      <ahyp:hlinkClr xmlns:ahyp="http://schemas.microsoft.com/office/drawing/2018/hyperlinkcolor" xmlns="" val="tx"/>
                    </a:ext>
                  </a:extLst>
                </a:hlinkClick>
              </a:rPr>
              <a:t>www.nhs.uk</a:t>
            </a:r>
            <a:r>
              <a:rPr lang="en-GB" sz="3600" dirty="0">
                <a:solidFill>
                  <a:srgbClr val="0563C1"/>
                </a:solidFill>
                <a:cs typeface="Calibri" panose="020F0502020204030204"/>
                <a:hlinkClick r:id="rId5">
                  <a:extLst>
                    <a:ext uri="{A12FA001-AC4F-418D-AE19-62706E023703}">
                      <ahyp:hlinkClr xmlns:ahyp="http://schemas.microsoft.com/office/drawing/2018/hyperlinkcolor" xmlns="" val="tx"/>
                    </a:ext>
                  </a:extLst>
                </a:hlinkClick>
              </a:rPr>
              <a:t>/live-well/sleep-and-tiredness/sleep-tips-for-teenagers/</a:t>
            </a:r>
            <a:endParaRPr lang="en-GB" sz="3600" dirty="0">
              <a:cs typeface="Calibri" panose="020F0502020204030204"/>
            </a:endParaRPr>
          </a:p>
          <a:p>
            <a:endParaRPr lang="en-GB" sz="4000" dirty="0">
              <a:cs typeface="Calibri" panose="020F0502020204030204"/>
            </a:endParaRPr>
          </a:p>
          <a:p>
            <a:endParaRPr lang="en-GB" sz="4000" dirty="0">
              <a:cs typeface="Calibri" panose="020F0502020204030204"/>
            </a:endParaRPr>
          </a:p>
          <a:p>
            <a:endParaRPr lang="en-GB" sz="4000" dirty="0">
              <a:cs typeface="Calibri" panose="020F0502020204030204"/>
            </a:endParaRPr>
          </a:p>
          <a:p>
            <a:pPr marL="285750" indent="-285750">
              <a:buFont typeface="Wingdings"/>
              <a:buChar char="Ø"/>
            </a:pPr>
            <a:endParaRPr lang="en-GB" sz="4000" dirty="0">
              <a:cs typeface="Calibri" panose="020F0502020204030204"/>
            </a:endParaRPr>
          </a:p>
        </p:txBody>
      </p:sp>
    </p:spTree>
    <p:extLst>
      <p:ext uri="{BB962C8B-B14F-4D97-AF65-F5344CB8AC3E}">
        <p14:creationId xmlns:p14="http://schemas.microsoft.com/office/powerpoint/2010/main" val="359327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3968"/>
            <a:ext cx="10515600" cy="1135063"/>
          </a:xfrm>
        </p:spPr>
        <p:txBody>
          <a:bodyPr/>
          <a:lstStyle/>
          <a:p>
            <a:pPr algn="ctr"/>
            <a:r>
              <a:rPr lang="en-GB" sz="5400" b="1" dirty="0">
                <a:cs typeface="Calibri Light"/>
              </a:rPr>
              <a:t>Support for Wellbeing</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640557" y="1712118"/>
            <a:ext cx="10732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panose="020F0502020204030204"/>
              </a:rPr>
              <a:t>    </a:t>
            </a:r>
            <a:endParaRPr lang="en-US"/>
          </a:p>
          <a:p>
            <a:pPr marL="285750" indent="-285750">
              <a:buFont typeface="Wingdings"/>
              <a:buChar char="Ø"/>
            </a:pPr>
            <a:endParaRPr lang="en-GB">
              <a:cs typeface="Calibri"/>
            </a:endParaRPr>
          </a:p>
          <a:p>
            <a:pPr marL="285750" indent="-285750">
              <a:buFont typeface="Wingdings"/>
              <a:buChar char="Ø"/>
            </a:pPr>
            <a:endParaRPr lang="en-GB">
              <a:cs typeface="Calibri"/>
            </a:endParaRPr>
          </a:p>
        </p:txBody>
      </p:sp>
      <p:pic>
        <p:nvPicPr>
          <p:cNvPr id="3" name="Picture 7" descr="Diagram, text&#10;&#10;Description automatically generated">
            <a:extLst>
              <a:ext uri="{FF2B5EF4-FFF2-40B4-BE49-F238E27FC236}">
                <a16:creationId xmlns:a16="http://schemas.microsoft.com/office/drawing/2014/main" xmlns="" id="{BC4DE1D6-3C9A-476C-B2A8-E5B4FEB81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477" y="1066507"/>
            <a:ext cx="4469633" cy="4694846"/>
          </a:xfrm>
          <a:prstGeom prst="rect">
            <a:avLst/>
          </a:prstGeom>
          <a:ln>
            <a:solidFill>
              <a:schemeClr val="tx1"/>
            </a:solidFill>
          </a:ln>
        </p:spPr>
      </p:pic>
    </p:spTree>
    <p:extLst>
      <p:ext uri="{BB962C8B-B14F-4D97-AF65-F5344CB8AC3E}">
        <p14:creationId xmlns:p14="http://schemas.microsoft.com/office/powerpoint/2010/main" val="2116232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3968"/>
            <a:ext cx="10515600" cy="1135063"/>
          </a:xfrm>
        </p:spPr>
        <p:txBody>
          <a:bodyPr/>
          <a:lstStyle/>
          <a:p>
            <a:pPr algn="ctr"/>
            <a:r>
              <a:rPr lang="en-GB" sz="5400" b="1" dirty="0">
                <a:cs typeface="Calibri Light"/>
              </a:rPr>
              <a:t>Support for Wellbeing</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414338" y="450056"/>
            <a:ext cx="10732292"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dirty="0">
                <a:cs typeface="Calibri" panose="020F0502020204030204"/>
              </a:rPr>
              <a:t>    </a:t>
            </a:r>
            <a:endParaRPr lang="en-US" sz="4800" dirty="0">
              <a:cs typeface="Calibri"/>
            </a:endParaRPr>
          </a:p>
          <a:p>
            <a:r>
              <a:rPr lang="en-GB" sz="4800" dirty="0">
                <a:cs typeface="Calibri"/>
              </a:rPr>
              <a:t>Coming soon....</a:t>
            </a:r>
          </a:p>
          <a:p>
            <a:pPr marL="285750" indent="-285750">
              <a:buFont typeface="Wingdings"/>
              <a:buChar char="Ø"/>
            </a:pPr>
            <a:endParaRPr lang="en-GB" sz="4800" dirty="0">
              <a:cs typeface="Calibri"/>
            </a:endParaRPr>
          </a:p>
          <a:p>
            <a:r>
              <a:rPr lang="en-GB" sz="4800" dirty="0">
                <a:cs typeface="Calibri"/>
              </a:rPr>
              <a:t>We will be running a Wellbeing Information Evening</a:t>
            </a:r>
          </a:p>
          <a:p>
            <a:pPr marL="285750" indent="-285750">
              <a:buFont typeface="Wingdings"/>
              <a:buChar char="Ø"/>
            </a:pPr>
            <a:endParaRPr lang="en-GB" sz="4800" dirty="0">
              <a:cs typeface="Calibri"/>
            </a:endParaRPr>
          </a:p>
          <a:p>
            <a:r>
              <a:rPr lang="en-GB" sz="4800" dirty="0">
                <a:cs typeface="Calibri"/>
              </a:rPr>
              <a:t>More details to follow</a:t>
            </a:r>
          </a:p>
          <a:p>
            <a:pPr marL="285750" indent="-285750">
              <a:buFont typeface="Wingdings"/>
              <a:buChar char="Ø"/>
            </a:pPr>
            <a:endParaRPr lang="en-GB" dirty="0">
              <a:cs typeface="Calibri"/>
            </a:endParaRPr>
          </a:p>
        </p:txBody>
      </p:sp>
    </p:spTree>
    <p:extLst>
      <p:ext uri="{BB962C8B-B14F-4D97-AF65-F5344CB8AC3E}">
        <p14:creationId xmlns:p14="http://schemas.microsoft.com/office/powerpoint/2010/main" val="1633195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3968"/>
            <a:ext cx="10515600" cy="1135063"/>
          </a:xfrm>
        </p:spPr>
        <p:txBody>
          <a:bodyPr/>
          <a:lstStyle/>
          <a:p>
            <a:pPr algn="ctr"/>
            <a:r>
              <a:rPr lang="en-GB" sz="5400" b="1" dirty="0">
                <a:cs typeface="Calibri Light"/>
              </a:rPr>
              <a:t>Mental Health Support</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5" name="TextBox 4">
            <a:extLst>
              <a:ext uri="{FF2B5EF4-FFF2-40B4-BE49-F238E27FC236}">
                <a16:creationId xmlns:a16="http://schemas.microsoft.com/office/drawing/2014/main" xmlns="" id="{C28EC042-9E65-4ADE-8A86-98639C870E01}"/>
              </a:ext>
            </a:extLst>
          </p:cNvPr>
          <p:cNvSpPr txBox="1"/>
          <p:nvPr/>
        </p:nvSpPr>
        <p:spPr>
          <a:xfrm>
            <a:off x="428450" y="977694"/>
            <a:ext cx="10732292"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dirty="0">
                <a:cs typeface="Calibri" panose="020F0502020204030204"/>
              </a:rPr>
              <a:t>Please visit our school website</a:t>
            </a:r>
          </a:p>
          <a:p>
            <a:r>
              <a:rPr lang="en-GB" sz="2400" dirty="0">
                <a:cs typeface="Calibri" panose="020F0502020204030204"/>
                <a:hlinkClick r:id="rId3"/>
              </a:rPr>
              <a:t>https://blogs.glowscotland.org.uk/</a:t>
            </a:r>
            <a:r>
              <a:rPr lang="en-GB" sz="2400" dirty="0" err="1">
                <a:cs typeface="Calibri" panose="020F0502020204030204"/>
                <a:hlinkClick r:id="rId3"/>
              </a:rPr>
              <a:t>gc</a:t>
            </a:r>
            <a:r>
              <a:rPr lang="en-GB" sz="2400" dirty="0">
                <a:cs typeface="Calibri" panose="020F0502020204030204"/>
                <a:hlinkClick r:id="rId3"/>
              </a:rPr>
              <a:t>/</a:t>
            </a:r>
            <a:r>
              <a:rPr lang="en-GB" sz="2400" dirty="0" err="1">
                <a:cs typeface="Calibri" panose="020F0502020204030204"/>
                <a:hlinkClick r:id="rId3"/>
              </a:rPr>
              <a:t>hillheadhigh</a:t>
            </a:r>
            <a:r>
              <a:rPr lang="en-GB" sz="2400" dirty="0">
                <a:cs typeface="Calibri" panose="020F0502020204030204"/>
                <a:hlinkClick r:id="rId3"/>
              </a:rPr>
              <a:t>/</a:t>
            </a:r>
            <a:endParaRPr lang="en-GB" sz="2400" dirty="0">
              <a:cs typeface="Calibri" panose="020F0502020204030204"/>
            </a:endParaRPr>
          </a:p>
          <a:p>
            <a:endParaRPr lang="en-GB" sz="2400" dirty="0">
              <a:cs typeface="Calibri" panose="020F0502020204030204"/>
            </a:endParaRPr>
          </a:p>
          <a:p>
            <a:pPr marL="342900" indent="-342900">
              <a:buFont typeface="Arial" panose="020B0604020202020204" pitchFamily="34" charset="0"/>
              <a:buChar char="•"/>
            </a:pPr>
            <a:r>
              <a:rPr lang="en-GB" sz="2400" dirty="0">
                <a:cs typeface="Calibri" panose="020F0502020204030204"/>
              </a:rPr>
              <a:t>Parents and Families section  - Mental Health resources/contacts</a:t>
            </a:r>
          </a:p>
          <a:p>
            <a:r>
              <a:rPr lang="en-GB" sz="2400" dirty="0">
                <a:cs typeface="Calibri" panose="020F0502020204030204"/>
                <a:hlinkClick r:id="rId4"/>
              </a:rPr>
              <a:t>https://blogs.glowscotland.org.uk/</a:t>
            </a:r>
            <a:r>
              <a:rPr lang="en-GB" sz="2400" dirty="0" err="1">
                <a:cs typeface="Calibri" panose="020F0502020204030204"/>
                <a:hlinkClick r:id="rId4"/>
              </a:rPr>
              <a:t>gc</a:t>
            </a:r>
            <a:r>
              <a:rPr lang="en-GB" sz="2400" dirty="0">
                <a:cs typeface="Calibri" panose="020F0502020204030204"/>
                <a:hlinkClick r:id="rId4"/>
              </a:rPr>
              <a:t>/</a:t>
            </a:r>
            <a:r>
              <a:rPr lang="en-GB" sz="2400" dirty="0" err="1">
                <a:cs typeface="Calibri" panose="020F0502020204030204"/>
                <a:hlinkClick r:id="rId4"/>
              </a:rPr>
              <a:t>hillheadhigh</a:t>
            </a:r>
            <a:r>
              <a:rPr lang="en-GB" sz="2400" dirty="0">
                <a:cs typeface="Calibri" panose="020F0502020204030204"/>
                <a:hlinkClick r:id="rId4"/>
              </a:rPr>
              <a:t>/parent-zone/advice-and-support/mental-health/</a:t>
            </a:r>
            <a:endParaRPr lang="en-GB" sz="2400" dirty="0">
              <a:cs typeface="Calibri" panose="020F0502020204030204"/>
            </a:endParaRPr>
          </a:p>
          <a:p>
            <a:endParaRPr lang="en-GB" sz="2400" dirty="0">
              <a:cs typeface="Calibri" panose="020F0502020204030204"/>
            </a:endParaRPr>
          </a:p>
          <a:p>
            <a:pPr marL="342900" indent="-342900">
              <a:buFont typeface="Arial" panose="020B0604020202020204" pitchFamily="34" charset="0"/>
              <a:buChar char="•"/>
            </a:pPr>
            <a:r>
              <a:rPr lang="en-GB" sz="2400" dirty="0">
                <a:cs typeface="Calibri" panose="020F0502020204030204"/>
              </a:rPr>
              <a:t>Wellbeing Support Pack – this has been shared on all year group Teams pages and will be shared on the school website</a:t>
            </a:r>
          </a:p>
          <a:p>
            <a:endParaRPr lang="en-GB" sz="2400" dirty="0">
              <a:cs typeface="Calibri" panose="020F0502020204030204"/>
            </a:endParaRPr>
          </a:p>
          <a:p>
            <a:pPr marL="342900" indent="-342900">
              <a:buFont typeface="Arial" panose="020B0604020202020204" pitchFamily="34" charset="0"/>
              <a:buChar char="•"/>
            </a:pPr>
            <a:r>
              <a:rPr lang="en-GB" sz="2400" dirty="0">
                <a:cs typeface="Calibri" panose="020F0502020204030204"/>
              </a:rPr>
              <a:t>Young Scot website</a:t>
            </a:r>
          </a:p>
          <a:p>
            <a:r>
              <a:rPr lang="en-GB" sz="2400" dirty="0">
                <a:cs typeface="Calibri"/>
                <a:hlinkClick r:id="rId5"/>
              </a:rPr>
              <a:t>https://young.scot/get-informed/national/who-to-contact-for-mental-health-support</a:t>
            </a:r>
            <a:endParaRPr lang="en-GB" sz="2400" dirty="0">
              <a:cs typeface="Calibri"/>
            </a:endParaRPr>
          </a:p>
          <a:p>
            <a:endParaRPr lang="en-GB" sz="2400" dirty="0">
              <a:cs typeface="Calibri"/>
            </a:endParaRPr>
          </a:p>
          <a:p>
            <a:endParaRPr lang="en-GB" sz="2400" dirty="0">
              <a:cs typeface="Calibri"/>
            </a:endParaRPr>
          </a:p>
          <a:p>
            <a:endParaRPr lang="en-US" sz="2400" dirty="0">
              <a:cs typeface="Calibri"/>
            </a:endParaRPr>
          </a:p>
          <a:p>
            <a:endParaRPr lang="en-GB" sz="2400" dirty="0">
              <a:cs typeface="Calibri"/>
            </a:endParaRPr>
          </a:p>
          <a:p>
            <a:endParaRPr lang="en-GB" sz="2400" dirty="0">
              <a:cs typeface="Calibri"/>
            </a:endParaRPr>
          </a:p>
          <a:p>
            <a:endParaRPr lang="en-GB" sz="2400" dirty="0">
              <a:cs typeface="Calibri"/>
            </a:endParaRPr>
          </a:p>
        </p:txBody>
      </p:sp>
    </p:spTree>
    <p:extLst>
      <p:ext uri="{BB962C8B-B14F-4D97-AF65-F5344CB8AC3E}">
        <p14:creationId xmlns:p14="http://schemas.microsoft.com/office/powerpoint/2010/main" val="3922778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xmlns="" id="{2705F8C8-EEDD-9743-9D8A-CE963232B53D}"/>
              </a:ext>
            </a:extLst>
          </p:cNvPr>
          <p:cNvPicPr>
            <a:picLocks noChangeAspect="1"/>
          </p:cNvPicPr>
          <p:nvPr/>
        </p:nvPicPr>
        <p:blipFill rotWithShape="1">
          <a:blip r:embed="rId2">
            <a:extLst>
              <a:ext uri="{28A0092B-C50C-407E-A947-70E740481C1C}">
                <a14:useLocalDpi xmlns:a14="http://schemas.microsoft.com/office/drawing/2010/main" val="0"/>
              </a:ext>
            </a:extLst>
          </a:blip>
          <a:srcRect t="10080" b="14920"/>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F69A9B-0623-4A48-B828-75EFD5B20BC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b="1">
              <a:solidFill>
                <a:srgbClr val="FFFFFF"/>
              </a:solidFill>
            </a:endParaRPr>
          </a:p>
        </p:txBody>
      </p:sp>
    </p:spTree>
    <p:extLst>
      <p:ext uri="{BB962C8B-B14F-4D97-AF65-F5344CB8AC3E}">
        <p14:creationId xmlns:p14="http://schemas.microsoft.com/office/powerpoint/2010/main" val="27985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9A9B-0623-4A48-B828-75EFD5B20BC1}"/>
              </a:ext>
            </a:extLst>
          </p:cNvPr>
          <p:cNvSpPr>
            <a:spLocks noGrp="1"/>
          </p:cNvSpPr>
          <p:nvPr>
            <p:ph type="title"/>
          </p:nvPr>
        </p:nvSpPr>
        <p:spPr/>
        <p:txBody>
          <a:bodyPr>
            <a:normAutofit/>
          </a:bodyPr>
          <a:lstStyle/>
          <a:p>
            <a:pPr algn="ctr"/>
            <a:r>
              <a:rPr lang="en-GB" sz="5400" b="1" dirty="0">
                <a:cs typeface="Calibri Light"/>
              </a:rPr>
              <a:t>Well Done and Thank You!</a:t>
            </a:r>
          </a:p>
        </p:txBody>
      </p:sp>
      <p:pic>
        <p:nvPicPr>
          <p:cNvPr id="4" name="Picture 4" descr="Icon&#10;&#10;Description automatically generated">
            <a:extLst>
              <a:ext uri="{FF2B5EF4-FFF2-40B4-BE49-F238E27FC236}">
                <a16:creationId xmlns:a16="http://schemas.microsoft.com/office/drawing/2014/main" xmlns="" id="{9292D7A0-9C67-4097-99F5-9F1E04CF4894}"/>
              </a:ext>
            </a:extLst>
          </p:cNvPr>
          <p:cNvPicPr>
            <a:picLocks noGrp="1" noChangeAspect="1"/>
          </p:cNvPicPr>
          <p:nvPr>
            <p:ph idx="1"/>
          </p:nvPr>
        </p:nvPicPr>
        <p:blipFill>
          <a:blip r:embed="rId2"/>
          <a:stretch>
            <a:fillRect/>
          </a:stretch>
        </p:blipFill>
        <p:spPr>
          <a:xfrm>
            <a:off x="675078" y="1692577"/>
            <a:ext cx="5011937" cy="4351338"/>
          </a:xfrm>
        </p:spPr>
      </p:pic>
      <p:pic>
        <p:nvPicPr>
          <p:cNvPr id="5" name="Picture 5" descr="Application, shape&#10;&#10;Description automatically generated">
            <a:extLst>
              <a:ext uri="{FF2B5EF4-FFF2-40B4-BE49-F238E27FC236}">
                <a16:creationId xmlns:a16="http://schemas.microsoft.com/office/drawing/2014/main" xmlns="" id="{A02C18F7-DDDE-4099-904B-CF25E2A0AD8B}"/>
              </a:ext>
            </a:extLst>
          </p:cNvPr>
          <p:cNvPicPr>
            <a:picLocks noChangeAspect="1"/>
          </p:cNvPicPr>
          <p:nvPr/>
        </p:nvPicPr>
        <p:blipFill>
          <a:blip r:embed="rId3"/>
          <a:stretch>
            <a:fillRect/>
          </a:stretch>
        </p:blipFill>
        <p:spPr>
          <a:xfrm>
            <a:off x="7288591" y="1708611"/>
            <a:ext cx="3142342" cy="421487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xmlns="" id="{72F7BBFC-3862-404E-803E-BF0FA31167D5}"/>
              </a:ext>
            </a:extLst>
          </p:cNvPr>
          <p:cNvPicPr>
            <a:picLocks noChangeAspect="1"/>
          </p:cNvPicPr>
          <p:nvPr/>
        </p:nvPicPr>
        <p:blipFill>
          <a:blip r:embed="rId4"/>
          <a:stretch>
            <a:fillRect/>
          </a:stretch>
        </p:blipFill>
        <p:spPr>
          <a:xfrm>
            <a:off x="2020570" y="5905500"/>
            <a:ext cx="8547100" cy="952500"/>
          </a:xfrm>
          <a:prstGeom prst="rect">
            <a:avLst/>
          </a:prstGeom>
        </p:spPr>
      </p:pic>
    </p:spTree>
    <p:extLst>
      <p:ext uri="{BB962C8B-B14F-4D97-AF65-F5344CB8AC3E}">
        <p14:creationId xmlns:p14="http://schemas.microsoft.com/office/powerpoint/2010/main" val="712689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04198-CA1E-46FE-939D-9E486F8D0A5F}"/>
              </a:ext>
            </a:extLst>
          </p:cNvPr>
          <p:cNvSpPr>
            <a:spLocks noGrp="1"/>
          </p:cNvSpPr>
          <p:nvPr>
            <p:ph type="title"/>
          </p:nvPr>
        </p:nvSpPr>
        <p:spPr>
          <a:xfrm>
            <a:off x="838200" y="-3968"/>
            <a:ext cx="10515600" cy="1135063"/>
          </a:xfrm>
        </p:spPr>
        <p:txBody>
          <a:bodyPr/>
          <a:lstStyle/>
          <a:p>
            <a:pPr algn="ctr"/>
            <a:r>
              <a:rPr lang="en-GB" sz="5400" b="1" dirty="0">
                <a:cs typeface="Calibri Light"/>
              </a:rPr>
              <a:t>Questions</a:t>
            </a:r>
          </a:p>
        </p:txBody>
      </p:sp>
      <p:pic>
        <p:nvPicPr>
          <p:cNvPr id="4" name="Picture 3" descr="A picture containing drawing&#10;&#10;Description automatically generated">
            <a:extLst>
              <a:ext uri="{FF2B5EF4-FFF2-40B4-BE49-F238E27FC236}">
                <a16:creationId xmlns:a16="http://schemas.microsoft.com/office/drawing/2014/main" xmlns="" id="{37799C76-B86B-4F9B-B060-DA375BB68BBA}"/>
              </a:ext>
            </a:extLst>
          </p:cNvPr>
          <p:cNvPicPr>
            <a:picLocks noChangeAspect="1"/>
          </p:cNvPicPr>
          <p:nvPr/>
        </p:nvPicPr>
        <p:blipFill>
          <a:blip r:embed="rId2"/>
          <a:stretch>
            <a:fillRect/>
          </a:stretch>
        </p:blipFill>
        <p:spPr>
          <a:xfrm>
            <a:off x="2020570" y="5905500"/>
            <a:ext cx="8547100" cy="952500"/>
          </a:xfrm>
          <a:prstGeom prst="rect">
            <a:avLst/>
          </a:prstGeom>
        </p:spPr>
      </p:pic>
      <p:sp>
        <p:nvSpPr>
          <p:cNvPr id="3" name="TextBox 2">
            <a:extLst>
              <a:ext uri="{FF2B5EF4-FFF2-40B4-BE49-F238E27FC236}">
                <a16:creationId xmlns:a16="http://schemas.microsoft.com/office/drawing/2014/main" xmlns="" id="{5F8AEC54-83D2-4A2F-9F46-E943BA62BFC2}"/>
              </a:ext>
            </a:extLst>
          </p:cNvPr>
          <p:cNvSpPr txBox="1"/>
          <p:nvPr/>
        </p:nvSpPr>
        <p:spPr>
          <a:xfrm>
            <a:off x="1457195" y="1885167"/>
            <a:ext cx="9288047"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If you have any questions </a:t>
            </a:r>
            <a:r>
              <a:rPr lang="en-GB" sz="4000"/>
              <a:t>please put them in the chat function on the Teams page</a:t>
            </a:r>
            <a:endParaRPr lang="en-GB" sz="4000">
              <a:cs typeface="Calibri"/>
            </a:endParaRPr>
          </a:p>
        </p:txBody>
      </p:sp>
    </p:spTree>
    <p:extLst>
      <p:ext uri="{BB962C8B-B14F-4D97-AF65-F5344CB8AC3E}">
        <p14:creationId xmlns:p14="http://schemas.microsoft.com/office/powerpoint/2010/main" val="166674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No Internet other than Outlook/Teams/Glow etc.</a:t>
            </a: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8" name="Picture 8" descr=".png">
            <a:extLst>
              <a:ext uri="{FF2B5EF4-FFF2-40B4-BE49-F238E27FC236}">
                <a16:creationId xmlns:a16="http://schemas.microsoft.com/office/drawing/2014/main" xmlns="" id="{6EF56DC2-47EC-4A79-AB47-BA27A26029BD}"/>
              </a:ext>
            </a:extLst>
          </p:cNvPr>
          <p:cNvPicPr>
            <a:picLocks noChangeAspect="1"/>
          </p:cNvPicPr>
          <p:nvPr/>
        </p:nvPicPr>
        <p:blipFill>
          <a:blip r:embed="rId5"/>
          <a:stretch>
            <a:fillRect/>
          </a:stretch>
        </p:blipFill>
        <p:spPr>
          <a:xfrm>
            <a:off x="3962400" y="2176397"/>
            <a:ext cx="4412341" cy="3236044"/>
          </a:xfrm>
          <a:prstGeom prst="rect">
            <a:avLst/>
          </a:prstGeom>
        </p:spPr>
      </p:pic>
      <p:sp>
        <p:nvSpPr>
          <p:cNvPr id="4" name="TextBox 3">
            <a:extLst>
              <a:ext uri="{FF2B5EF4-FFF2-40B4-BE49-F238E27FC236}">
                <a16:creationId xmlns:a16="http://schemas.microsoft.com/office/drawing/2014/main" xmlns="" id="{3229D5C4-C0B6-A14B-A58A-6D556595A3A3}"/>
              </a:ext>
            </a:extLst>
          </p:cNvPr>
          <p:cNvSpPr txBox="1"/>
          <p:nvPr/>
        </p:nvSpPr>
        <p:spPr>
          <a:xfrm>
            <a:off x="9333725" y="1272130"/>
            <a:ext cx="1828800" cy="1046440"/>
          </a:xfrm>
          <a:prstGeom prst="rect">
            <a:avLst/>
          </a:prstGeom>
          <a:noFill/>
        </p:spPr>
        <p:txBody>
          <a:bodyPr wrap="square" rtlCol="0">
            <a:spAutoFit/>
          </a:bodyPr>
          <a:lstStyle/>
          <a:p>
            <a:pPr algn="l"/>
            <a:r>
              <a:rPr lang="en-GB" sz="6200"/>
              <a:t>😫</a:t>
            </a:r>
            <a:endParaRPr lang="en-US" sz="6200"/>
          </a:p>
        </p:txBody>
      </p:sp>
    </p:spTree>
    <p:extLst>
      <p:ext uri="{BB962C8B-B14F-4D97-AF65-F5344CB8AC3E}">
        <p14:creationId xmlns:p14="http://schemas.microsoft.com/office/powerpoint/2010/main" val="49201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No Internet other than Outlook/Teams/Glow etc.</a:t>
            </a:r>
          </a:p>
          <a:p>
            <a:pPr algn="ctr"/>
            <a:r>
              <a:rPr lang="en-US" sz="2400">
                <a:cs typeface="Calibri"/>
              </a:rPr>
              <a:t>Proxy Authentication must be active:</a:t>
            </a: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4" name="Picture 6" descr=".png">
            <a:extLst>
              <a:ext uri="{FF2B5EF4-FFF2-40B4-BE49-F238E27FC236}">
                <a16:creationId xmlns:a16="http://schemas.microsoft.com/office/drawing/2014/main" xmlns="" id="{605DD743-2320-4659-BC58-C6083C553F3F}"/>
              </a:ext>
            </a:extLst>
          </p:cNvPr>
          <p:cNvPicPr>
            <a:picLocks noChangeAspect="1"/>
          </p:cNvPicPr>
          <p:nvPr/>
        </p:nvPicPr>
        <p:blipFill rotWithShape="1">
          <a:blip r:embed="rId5"/>
          <a:srcRect l="1415" r="-472" b="10247"/>
          <a:stretch/>
        </p:blipFill>
        <p:spPr>
          <a:xfrm>
            <a:off x="4896194" y="2579914"/>
            <a:ext cx="2717323" cy="3282795"/>
          </a:xfrm>
          <a:prstGeom prst="rect">
            <a:avLst/>
          </a:prstGeom>
        </p:spPr>
      </p:pic>
    </p:spTree>
    <p:extLst>
      <p:ext uri="{BB962C8B-B14F-4D97-AF65-F5344CB8AC3E}">
        <p14:creationId xmlns:p14="http://schemas.microsoft.com/office/powerpoint/2010/main" val="314129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No Internet other than Outlook/Teams/Glow etc.</a:t>
            </a:r>
          </a:p>
          <a:p>
            <a:pPr algn="ctr"/>
            <a:r>
              <a:rPr lang="en-US" sz="2400">
                <a:cs typeface="Calibri"/>
              </a:rPr>
              <a:t>Always Press 'Settings' </a:t>
            </a:r>
            <a:r>
              <a:rPr lang="en-US" sz="2400" b="1">
                <a:solidFill>
                  <a:srgbClr val="FF0000"/>
                </a:solidFill>
                <a:cs typeface="Calibri"/>
              </a:rPr>
              <a:t>NEVER</a:t>
            </a:r>
            <a:r>
              <a:rPr lang="en-US" sz="2400">
                <a:cs typeface="Calibri"/>
              </a:rPr>
              <a:t> 'Not Now'</a:t>
            </a:r>
            <a:endParaRPr lang="en-US"/>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4" name="Picture 6" descr=".png">
            <a:extLst>
              <a:ext uri="{FF2B5EF4-FFF2-40B4-BE49-F238E27FC236}">
                <a16:creationId xmlns:a16="http://schemas.microsoft.com/office/drawing/2014/main" xmlns="" id="{605DD743-2320-4659-BC58-C6083C553F3F}"/>
              </a:ext>
            </a:extLst>
          </p:cNvPr>
          <p:cNvPicPr>
            <a:picLocks noChangeAspect="1"/>
          </p:cNvPicPr>
          <p:nvPr/>
        </p:nvPicPr>
        <p:blipFill rotWithShape="1">
          <a:blip r:embed="rId5"/>
          <a:srcRect l="1415" r="-472" b="10247"/>
          <a:stretch/>
        </p:blipFill>
        <p:spPr>
          <a:xfrm>
            <a:off x="4896194" y="2579914"/>
            <a:ext cx="2717323" cy="3282795"/>
          </a:xfrm>
          <a:prstGeom prst="rect">
            <a:avLst/>
          </a:prstGeom>
        </p:spPr>
      </p:pic>
      <p:sp>
        <p:nvSpPr>
          <p:cNvPr id="7" name="Speech Bubble: Rectangle with Corners Rounded 7">
            <a:extLst>
              <a:ext uri="{FF2B5EF4-FFF2-40B4-BE49-F238E27FC236}">
                <a16:creationId xmlns:a16="http://schemas.microsoft.com/office/drawing/2014/main" xmlns="" id="{5D5BC839-5A05-DC47-9C65-59490366B3F4}"/>
              </a:ext>
            </a:extLst>
          </p:cNvPr>
          <p:cNvSpPr/>
          <p:nvPr/>
        </p:nvSpPr>
        <p:spPr>
          <a:xfrm>
            <a:off x="1250772" y="2645434"/>
            <a:ext cx="2487282" cy="1567131"/>
          </a:xfrm>
          <a:prstGeom prst="wedgeRoundRectCallout">
            <a:avLst>
              <a:gd name="adj1" fmla="val 139721"/>
              <a:gd name="adj2" fmla="val 7600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a:solidFill>
                  <a:schemeClr val="accent1"/>
                </a:solidFill>
                <a:latin typeface="Aharoni"/>
                <a:cs typeface="Calibri"/>
              </a:rPr>
              <a:t>Pressing 'Not Now' will disable the external web connectivity</a:t>
            </a:r>
          </a:p>
        </p:txBody>
      </p:sp>
    </p:spTree>
    <p:extLst>
      <p:ext uri="{BB962C8B-B14F-4D97-AF65-F5344CB8AC3E}">
        <p14:creationId xmlns:p14="http://schemas.microsoft.com/office/powerpoint/2010/main" val="162972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108200" y="1519730"/>
            <a:ext cx="8728063" cy="4660136"/>
          </a:xfrm>
        </p:spPr>
        <p:txBody>
          <a:bodyPr vert="horz" lIns="91440" tIns="45720" rIns="91440" bIns="45720" rtlCol="0" anchor="t">
            <a:normAutofit/>
          </a:bodyPr>
          <a:lstStyle/>
          <a:p>
            <a:pPr algn="ctr"/>
            <a:r>
              <a:rPr lang="en-US" sz="2400">
                <a:cs typeface="Calibri"/>
              </a:rPr>
              <a:t>No Internet other than Outlook/Teams/Glow etc.</a:t>
            </a:r>
          </a:p>
          <a:p>
            <a:pPr algn="ctr"/>
            <a:r>
              <a:rPr lang="en-US" sz="2400">
                <a:cs typeface="Calibri"/>
              </a:rPr>
              <a:t>Enter School Computers Username/Password (GSN Username)</a:t>
            </a:r>
            <a:endParaRPr lang="en-US">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7" name="Picture 7" descr=".png">
            <a:extLst>
              <a:ext uri="{FF2B5EF4-FFF2-40B4-BE49-F238E27FC236}">
                <a16:creationId xmlns:a16="http://schemas.microsoft.com/office/drawing/2014/main" xmlns="" id="{7E940B95-7F29-4599-81BF-C289D00ABCCF}"/>
              </a:ext>
            </a:extLst>
          </p:cNvPr>
          <p:cNvPicPr>
            <a:picLocks noChangeAspect="1"/>
          </p:cNvPicPr>
          <p:nvPr/>
        </p:nvPicPr>
        <p:blipFill rotWithShape="1">
          <a:blip r:embed="rId5"/>
          <a:srcRect l="1878" r="939" b="10915"/>
          <a:stretch/>
        </p:blipFill>
        <p:spPr>
          <a:xfrm>
            <a:off x="4905214" y="2568844"/>
            <a:ext cx="2665920" cy="3258362"/>
          </a:xfrm>
          <a:prstGeom prst="rect">
            <a:avLst/>
          </a:prstGeom>
        </p:spPr>
      </p:pic>
      <p:sp>
        <p:nvSpPr>
          <p:cNvPr id="8" name="Speech Bubble: Rectangle with Corners Rounded 7">
            <a:extLst>
              <a:ext uri="{FF2B5EF4-FFF2-40B4-BE49-F238E27FC236}">
                <a16:creationId xmlns:a16="http://schemas.microsoft.com/office/drawing/2014/main" xmlns="" id="{2C702809-516F-49FD-A887-06F2A79B0CB4}"/>
              </a:ext>
            </a:extLst>
          </p:cNvPr>
          <p:cNvSpPr/>
          <p:nvPr/>
        </p:nvSpPr>
        <p:spPr>
          <a:xfrm>
            <a:off x="8140461" y="2561960"/>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a:solidFill>
                  <a:schemeClr val="accent1"/>
                </a:solidFill>
                <a:latin typeface="Aharoni"/>
                <a:cs typeface="Calibri"/>
              </a:rPr>
              <a:t>Pressing 'Not Now' will disable the external web connectivity</a:t>
            </a:r>
          </a:p>
        </p:txBody>
      </p:sp>
      <p:sp>
        <p:nvSpPr>
          <p:cNvPr id="10" name="Speech Bubble: Rectangle with Corners Rounded 9">
            <a:extLst>
              <a:ext uri="{FF2B5EF4-FFF2-40B4-BE49-F238E27FC236}">
                <a16:creationId xmlns:a16="http://schemas.microsoft.com/office/drawing/2014/main" xmlns="" id="{EE1991C9-170C-49B3-96E2-B47345746604}"/>
              </a:ext>
            </a:extLst>
          </p:cNvPr>
          <p:cNvSpPr/>
          <p:nvPr/>
        </p:nvSpPr>
        <p:spPr>
          <a:xfrm>
            <a:off x="9276272" y="4244110"/>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You can stil use Teams/Outlook/</a:t>
            </a:r>
          </a:p>
          <a:p>
            <a:pPr algn="ctr"/>
            <a:r>
              <a:rPr lang="en-GB" b="1">
                <a:solidFill>
                  <a:schemeClr val="accent1"/>
                </a:solidFill>
                <a:latin typeface="Aharoni"/>
                <a:cs typeface="Calibri"/>
              </a:rPr>
              <a:t>Glow services if disabled</a:t>
            </a:r>
          </a:p>
        </p:txBody>
      </p:sp>
    </p:spTree>
    <p:extLst>
      <p:ext uri="{BB962C8B-B14F-4D97-AF65-F5344CB8AC3E}">
        <p14:creationId xmlns:p14="http://schemas.microsoft.com/office/powerpoint/2010/main" val="335678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Apple ID Notifications</a:t>
            </a:r>
            <a:endParaRPr lang="en-US"/>
          </a:p>
          <a:p>
            <a:pPr algn="ctr"/>
            <a:r>
              <a:rPr lang="en-US" sz="2400">
                <a:cs typeface="Calibri"/>
              </a:rPr>
              <a:t>Annoying but useful to sort out</a:t>
            </a:r>
            <a:endParaRPr lang="en-US">
              <a:cs typeface="Calibri"/>
            </a:endParaRP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7" name="Picture 7" descr=".png">
            <a:extLst>
              <a:ext uri="{FF2B5EF4-FFF2-40B4-BE49-F238E27FC236}">
                <a16:creationId xmlns:a16="http://schemas.microsoft.com/office/drawing/2014/main" xmlns="" id="{769A5123-9554-492B-9F50-04DEBA20C84A}"/>
              </a:ext>
            </a:extLst>
          </p:cNvPr>
          <p:cNvPicPr>
            <a:picLocks noChangeAspect="1"/>
          </p:cNvPicPr>
          <p:nvPr/>
        </p:nvPicPr>
        <p:blipFill rotWithShape="1">
          <a:blip r:embed="rId5"/>
          <a:srcRect t="22185" r="440" b="-331"/>
          <a:stretch/>
        </p:blipFill>
        <p:spPr>
          <a:xfrm>
            <a:off x="4603447" y="2483153"/>
            <a:ext cx="3263307" cy="3414640"/>
          </a:xfrm>
          <a:prstGeom prst="rect">
            <a:avLst/>
          </a:prstGeom>
        </p:spPr>
      </p:pic>
      <p:sp>
        <p:nvSpPr>
          <p:cNvPr id="8" name="Speech Bubble: Rectangle with Corners Rounded 7">
            <a:extLst>
              <a:ext uri="{FF2B5EF4-FFF2-40B4-BE49-F238E27FC236}">
                <a16:creationId xmlns:a16="http://schemas.microsoft.com/office/drawing/2014/main" xmlns="" id="{A08431B8-084A-4869-B45E-D16B69BEF124}"/>
              </a:ext>
            </a:extLst>
          </p:cNvPr>
          <p:cNvSpPr/>
          <p:nvPr/>
        </p:nvSpPr>
        <p:spPr>
          <a:xfrm>
            <a:off x="8241102" y="2490072"/>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When Apple ID is working it means files on the device are backed up to iCloud</a:t>
            </a:r>
            <a:endParaRPr lang="en-US">
              <a:solidFill>
                <a:schemeClr val="accent1"/>
              </a:solidFill>
            </a:endParaRPr>
          </a:p>
        </p:txBody>
      </p:sp>
      <p:sp>
        <p:nvSpPr>
          <p:cNvPr id="9" name="Speech Bubble: Rectangle with Corners Rounded 8">
            <a:extLst>
              <a:ext uri="{FF2B5EF4-FFF2-40B4-BE49-F238E27FC236}">
                <a16:creationId xmlns:a16="http://schemas.microsoft.com/office/drawing/2014/main" xmlns="" id="{54D51F3E-1E8C-46F3-8C3C-B0A488D1C7F4}"/>
              </a:ext>
            </a:extLst>
          </p:cNvPr>
          <p:cNvSpPr/>
          <p:nvPr/>
        </p:nvSpPr>
        <p:spPr>
          <a:xfrm>
            <a:off x="9218763" y="4186601"/>
            <a:ext cx="2487282" cy="1567131"/>
          </a:xfrm>
          <a:prstGeom prst="wedgeRoundRectCallou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GB" b="1">
                <a:solidFill>
                  <a:schemeClr val="accent1"/>
                </a:solidFill>
                <a:latin typeface="Aharoni"/>
                <a:cs typeface="Calibri"/>
              </a:rPr>
              <a:t>Work/Files on Teams is not affected</a:t>
            </a:r>
          </a:p>
        </p:txBody>
      </p:sp>
    </p:spTree>
    <p:extLst>
      <p:ext uri="{BB962C8B-B14F-4D97-AF65-F5344CB8AC3E}">
        <p14:creationId xmlns:p14="http://schemas.microsoft.com/office/powerpoint/2010/main" val="183388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6BC8-3B5E-3947-A308-E792324F2A1D}"/>
              </a:ext>
            </a:extLst>
          </p:cNvPr>
          <p:cNvSpPr>
            <a:spLocks noGrp="1"/>
          </p:cNvSpPr>
          <p:nvPr>
            <p:ph type="title"/>
          </p:nvPr>
        </p:nvSpPr>
        <p:spPr>
          <a:xfrm>
            <a:off x="838200" y="212249"/>
            <a:ext cx="10515600" cy="881862"/>
          </a:xfrm>
        </p:spPr>
        <p:txBody>
          <a:bodyPr/>
          <a:lstStyle/>
          <a:p>
            <a:pPr algn="ctr"/>
            <a:r>
              <a:rPr lang="en-US" b="1">
                <a:cs typeface="Calibri Light"/>
              </a:rPr>
              <a:t>Online Learning Support</a:t>
            </a:r>
            <a:r>
              <a:rPr lang="en-US">
                <a:cs typeface="Calibri Light"/>
              </a:rPr>
              <a:t> </a:t>
            </a:r>
            <a:endParaRPr lang="en-US"/>
          </a:p>
        </p:txBody>
      </p:sp>
      <p:sp>
        <p:nvSpPr>
          <p:cNvPr id="3" name="Content Placeholder 2">
            <a:extLst>
              <a:ext uri="{FF2B5EF4-FFF2-40B4-BE49-F238E27FC236}">
                <a16:creationId xmlns:a16="http://schemas.microsoft.com/office/drawing/2014/main" xmlns="" id="{E0CC0258-5F73-5A40-8580-DC88EAE25209}"/>
              </a:ext>
            </a:extLst>
          </p:cNvPr>
          <p:cNvSpPr>
            <a:spLocks noGrp="1"/>
          </p:cNvSpPr>
          <p:nvPr>
            <p:ph idx="1"/>
          </p:nvPr>
        </p:nvSpPr>
        <p:spPr>
          <a:xfrm>
            <a:off x="2579914" y="1545560"/>
            <a:ext cx="7287705" cy="4634306"/>
          </a:xfrm>
        </p:spPr>
        <p:txBody>
          <a:bodyPr vert="horz" lIns="91440" tIns="45720" rIns="91440" bIns="45720" rtlCol="0" anchor="t">
            <a:normAutofit/>
          </a:bodyPr>
          <a:lstStyle/>
          <a:p>
            <a:pPr algn="ctr"/>
            <a:r>
              <a:rPr lang="en-US" sz="2400">
                <a:cs typeface="Calibri"/>
              </a:rPr>
              <a:t>Apple ID Notifications</a:t>
            </a:r>
            <a:endParaRPr lang="en-US"/>
          </a:p>
          <a:p>
            <a:pPr algn="ctr"/>
            <a:r>
              <a:rPr lang="en-US" sz="2400">
                <a:cs typeface="Calibri"/>
              </a:rPr>
              <a:t>The password/passcode is a number – we advise pupils to make this the same as their device passcode</a:t>
            </a:r>
          </a:p>
          <a:p>
            <a:pPr marL="0" indent="0">
              <a:buNone/>
            </a:pPr>
            <a:endParaRPr lang="en-US" sz="2400">
              <a:cs typeface="Calibri"/>
            </a:endParaRPr>
          </a:p>
        </p:txBody>
      </p:sp>
      <p:pic>
        <p:nvPicPr>
          <p:cNvPr id="6" name="Picture 5">
            <a:extLst>
              <a:ext uri="{FF2B5EF4-FFF2-40B4-BE49-F238E27FC236}">
                <a16:creationId xmlns:a16="http://schemas.microsoft.com/office/drawing/2014/main" xmlns="" id="{16958C96-5C71-FF4A-BF61-4A5EB5A5B35E}"/>
              </a:ext>
            </a:extLst>
          </p:cNvPr>
          <p:cNvPicPr>
            <a:picLocks noChangeAspect="1"/>
          </p:cNvPicPr>
          <p:nvPr/>
        </p:nvPicPr>
        <p:blipFill>
          <a:blip r:embed="rId2"/>
          <a:stretch>
            <a:fillRect/>
          </a:stretch>
        </p:blipFill>
        <p:spPr>
          <a:xfrm>
            <a:off x="2081530" y="5905500"/>
            <a:ext cx="8547100" cy="952500"/>
          </a:xfrm>
          <a:prstGeom prst="rect">
            <a:avLst/>
          </a:prstGeom>
        </p:spPr>
      </p:pic>
      <p:pic>
        <p:nvPicPr>
          <p:cNvPr id="1026" name="Picture 2">
            <a:extLst>
              <a:ext uri="{FF2B5EF4-FFF2-40B4-BE49-F238E27FC236}">
                <a16:creationId xmlns:a16="http://schemas.microsoft.com/office/drawing/2014/main" xmlns="" id="{EAD180F9-CDCE-475C-8AF1-708A8EF15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85" y="79579"/>
            <a:ext cx="1701211" cy="1430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ng">
            <a:extLst>
              <a:ext uri="{FF2B5EF4-FFF2-40B4-BE49-F238E27FC236}">
                <a16:creationId xmlns:a16="http://schemas.microsoft.com/office/drawing/2014/main" xmlns="" id="{5E1BAD6A-51FC-44BD-BA4E-19BACD85D87F}"/>
              </a:ext>
            </a:extLst>
          </p:cNvPr>
          <p:cNvPicPr>
            <a:picLocks noChangeAspect="1"/>
          </p:cNvPicPr>
          <p:nvPr/>
        </p:nvPicPr>
        <p:blipFill rotWithShape="1">
          <a:blip r:embed="rId4"/>
          <a:srcRect l="33803" t="12889" r="30577" b="33750"/>
          <a:stretch/>
        </p:blipFill>
        <p:spPr>
          <a:xfrm>
            <a:off x="785247" y="31924"/>
            <a:ext cx="1907021" cy="2143993"/>
          </a:xfrm>
          <a:prstGeom prst="rect">
            <a:avLst/>
          </a:prstGeom>
        </p:spPr>
      </p:pic>
      <p:pic>
        <p:nvPicPr>
          <p:cNvPr id="4" name="Picture 7" descr=".png">
            <a:extLst>
              <a:ext uri="{FF2B5EF4-FFF2-40B4-BE49-F238E27FC236}">
                <a16:creationId xmlns:a16="http://schemas.microsoft.com/office/drawing/2014/main" xmlns="" id="{C5C365E7-7CDB-4DFD-A1D6-0887657DB6D3}"/>
              </a:ext>
            </a:extLst>
          </p:cNvPr>
          <p:cNvPicPr>
            <a:picLocks noChangeAspect="1"/>
          </p:cNvPicPr>
          <p:nvPr/>
        </p:nvPicPr>
        <p:blipFill rotWithShape="1">
          <a:blip r:embed="rId5"/>
          <a:srcRect l="-469" t="-137" r="469" b="14651"/>
          <a:stretch/>
        </p:blipFill>
        <p:spPr>
          <a:xfrm>
            <a:off x="4724400" y="2770461"/>
            <a:ext cx="2756118" cy="3139663"/>
          </a:xfrm>
          <a:prstGeom prst="rect">
            <a:avLst/>
          </a:prstGeom>
        </p:spPr>
      </p:pic>
    </p:spTree>
    <p:extLst>
      <p:ext uri="{BB962C8B-B14F-4D97-AF65-F5344CB8AC3E}">
        <p14:creationId xmlns:p14="http://schemas.microsoft.com/office/powerpoint/2010/main" val="637975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899</Words>
  <Application>Microsoft Office PowerPoint</Application>
  <PresentationFormat>Custom</PresentationFormat>
  <Paragraphs>193</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Office Theme</vt:lpstr>
      <vt:lpstr>Supporting Your Child With Online Learning  The meeting will start in a few minutes......</vt:lpstr>
      <vt:lpstr>Itinerary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Online Learning Support </vt:lpstr>
      <vt:lpstr>Sometimes the Reality   v   A Dream Scenario</vt:lpstr>
      <vt:lpstr> A day in remote learning......</vt:lpstr>
      <vt:lpstr>A Successful School Day</vt:lpstr>
      <vt:lpstr>Supporting Your Child’s Learning</vt:lpstr>
      <vt:lpstr>Supporting Your Child's Learning </vt:lpstr>
      <vt:lpstr>Supporting Your Child's Learning </vt:lpstr>
      <vt:lpstr>Supporting Your Child's Learning </vt:lpstr>
      <vt:lpstr>Supporting Your Child's Learning  </vt:lpstr>
      <vt:lpstr>Supporting Your Child's Learning </vt:lpstr>
      <vt:lpstr>Support Available  - Virtual Office</vt:lpstr>
      <vt:lpstr>Weekly Assemblies  </vt:lpstr>
      <vt:lpstr>Phone Calls Home</vt:lpstr>
      <vt:lpstr>SQA Survey for Parents/Carers</vt:lpstr>
      <vt:lpstr>Support for Wellbeing – who else can pupils speak to?</vt:lpstr>
      <vt:lpstr>Sleep Routine</vt:lpstr>
      <vt:lpstr>Support for Wellbeing</vt:lpstr>
      <vt:lpstr>Support for Wellbeing</vt:lpstr>
      <vt:lpstr>Mental Health Support</vt:lpstr>
      <vt:lpstr>PowerPoint Presentation</vt:lpstr>
      <vt:lpstr>Well Done and Thank You!</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KMcAlaney</dc:creator>
  <cp:lastModifiedBy>KMcAlaney</cp:lastModifiedBy>
  <cp:revision>534</cp:revision>
  <dcterms:created xsi:type="dcterms:W3CDTF">2021-02-01T11:37:15Z</dcterms:created>
  <dcterms:modified xsi:type="dcterms:W3CDTF">2021-02-03T10:20:24Z</dcterms:modified>
</cp:coreProperties>
</file>