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3"/>
  </p:sldMasterIdLst>
  <p:notesMasterIdLst>
    <p:notesMasterId r:id="rId55"/>
  </p:notesMasterIdLst>
  <p:handoutMasterIdLst>
    <p:handoutMasterId r:id="rId56"/>
  </p:handoutMasterIdLst>
  <p:sldIdLst>
    <p:sldId id="256" r:id="rId4"/>
    <p:sldId id="285" r:id="rId5"/>
    <p:sldId id="316" r:id="rId6"/>
    <p:sldId id="257" r:id="rId7"/>
    <p:sldId id="332" r:id="rId8"/>
    <p:sldId id="299" r:id="rId9"/>
    <p:sldId id="258" r:id="rId10"/>
    <p:sldId id="296" r:id="rId11"/>
    <p:sldId id="333" r:id="rId12"/>
    <p:sldId id="339" r:id="rId13"/>
    <p:sldId id="340" r:id="rId14"/>
    <p:sldId id="302" r:id="rId15"/>
    <p:sldId id="265" r:id="rId16"/>
    <p:sldId id="310" r:id="rId17"/>
    <p:sldId id="293" r:id="rId18"/>
    <p:sldId id="260" r:id="rId19"/>
    <p:sldId id="312" r:id="rId20"/>
    <p:sldId id="313" r:id="rId21"/>
    <p:sldId id="292" r:id="rId22"/>
    <p:sldId id="267" r:id="rId23"/>
    <p:sldId id="261" r:id="rId24"/>
    <p:sldId id="269" r:id="rId25"/>
    <p:sldId id="325" r:id="rId26"/>
    <p:sldId id="306" r:id="rId27"/>
    <p:sldId id="307" r:id="rId28"/>
    <p:sldId id="308" r:id="rId29"/>
    <p:sldId id="311" r:id="rId30"/>
    <p:sldId id="290" r:id="rId31"/>
    <p:sldId id="286" r:id="rId32"/>
    <p:sldId id="303" r:id="rId33"/>
    <p:sldId id="288" r:id="rId34"/>
    <p:sldId id="314" r:id="rId35"/>
    <p:sldId id="336" r:id="rId36"/>
    <p:sldId id="295" r:id="rId37"/>
    <p:sldId id="330" r:id="rId38"/>
    <p:sldId id="309" r:id="rId39"/>
    <p:sldId id="315" r:id="rId40"/>
    <p:sldId id="331" r:id="rId41"/>
    <p:sldId id="297" r:id="rId42"/>
    <p:sldId id="337" r:id="rId43"/>
    <p:sldId id="338" r:id="rId44"/>
    <p:sldId id="294" r:id="rId45"/>
    <p:sldId id="320" r:id="rId46"/>
    <p:sldId id="321" r:id="rId47"/>
    <p:sldId id="323" r:id="rId48"/>
    <p:sldId id="334" r:id="rId49"/>
    <p:sldId id="335" r:id="rId50"/>
    <p:sldId id="342" r:id="rId51"/>
    <p:sldId id="341" r:id="rId52"/>
    <p:sldId id="328" r:id="rId53"/>
    <p:sldId id="343" r:id="rId54"/>
  </p:sldIdLst>
  <p:sldSz cx="9144000" cy="6858000" type="screen4x3"/>
  <p:notesSz cx="6805613" cy="99393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FFFFCC"/>
    <a:srgbClr val="FFFF00"/>
    <a:srgbClr val="CCFF99"/>
    <a:srgbClr val="80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4708" autoAdjust="0"/>
  </p:normalViewPr>
  <p:slideViewPr>
    <p:cSldViewPr>
      <p:cViewPr varScale="1">
        <p:scale>
          <a:sx n="97" d="100"/>
          <a:sy n="97" d="100"/>
        </p:scale>
        <p:origin x="187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4A985-39E5-4661-94EC-88972A6CF00A}"/>
              </a:ext>
            </a:extLst>
          </p:cNvPr>
          <p:cNvSpPr>
            <a:spLocks noGrp="1"/>
          </p:cNvSpPr>
          <p:nvPr>
            <p:ph type="hdr" sz="quarter"/>
          </p:nvPr>
        </p:nvSpPr>
        <p:spPr>
          <a:xfrm>
            <a:off x="0" y="0"/>
            <a:ext cx="2949575" cy="49688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D33FEFD3-6020-4D25-AF73-5B744E57BFC7}"/>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58B3BB4A-46E7-4055-8DBA-5D60CC57658F}" type="datetimeFigureOut">
              <a:rPr lang="en-GB"/>
              <a:pPr>
                <a:defRPr/>
              </a:pPr>
              <a:t>08/06/2022</a:t>
            </a:fld>
            <a:endParaRPr lang="en-GB"/>
          </a:p>
        </p:txBody>
      </p:sp>
      <p:sp>
        <p:nvSpPr>
          <p:cNvPr id="4" name="Footer Placeholder 3">
            <a:extLst>
              <a:ext uri="{FF2B5EF4-FFF2-40B4-BE49-F238E27FC236}">
                <a16:creationId xmlns:a16="http://schemas.microsoft.com/office/drawing/2014/main" id="{D3AA7C80-5F73-4DC8-876E-4CDDD78DFBD4}"/>
              </a:ext>
            </a:extLst>
          </p:cNvPr>
          <p:cNvSpPr>
            <a:spLocks noGrp="1"/>
          </p:cNvSpPr>
          <p:nvPr>
            <p:ph type="ftr" sz="quarter" idx="2"/>
          </p:nvPr>
        </p:nvSpPr>
        <p:spPr>
          <a:xfrm>
            <a:off x="0" y="9440863"/>
            <a:ext cx="2949575" cy="496887"/>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65E21C6A-3362-4D97-866E-7B0967B4C6E9}"/>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7BDD726-AF9E-42E1-B212-1C698D415CE6}"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A6ED33E-CD05-4122-B4D6-49BC1C6645EE}"/>
              </a:ext>
            </a:extLst>
          </p:cNvPr>
          <p:cNvSpPr>
            <a:spLocks noGrp="1" noChangeArrowheads="1"/>
          </p:cNvSpPr>
          <p:nvPr>
            <p:ph type="hdr" sz="quarter"/>
          </p:nvPr>
        </p:nvSpPr>
        <p:spPr bwMode="auto">
          <a:xfrm>
            <a:off x="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8371" name="Rectangle 3">
            <a:extLst>
              <a:ext uri="{FF2B5EF4-FFF2-40B4-BE49-F238E27FC236}">
                <a16:creationId xmlns:a16="http://schemas.microsoft.com/office/drawing/2014/main" id="{7A760DA9-110C-42BF-B8C6-A4EF090562B5}"/>
              </a:ext>
            </a:extLst>
          </p:cNvPr>
          <p:cNvSpPr>
            <a:spLocks noGrp="1" noChangeArrowheads="1"/>
          </p:cNvSpPr>
          <p:nvPr>
            <p:ph type="dt"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a:extLst>
              <a:ext uri="{FF2B5EF4-FFF2-40B4-BE49-F238E27FC236}">
                <a16:creationId xmlns:a16="http://schemas.microsoft.com/office/drawing/2014/main" id="{CA719320-EDC0-4369-8E40-F8D58CA2A8FD}"/>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58373" name="Rectangle 5">
            <a:extLst>
              <a:ext uri="{FF2B5EF4-FFF2-40B4-BE49-F238E27FC236}">
                <a16:creationId xmlns:a16="http://schemas.microsoft.com/office/drawing/2014/main" id="{ABD00245-19AA-4AE4-BB54-9F97999C64A6}"/>
              </a:ext>
            </a:extLst>
          </p:cNvPr>
          <p:cNvSpPr>
            <a:spLocks noGrp="1" noChangeArrowheads="1"/>
          </p:cNvSpPr>
          <p:nvPr>
            <p:ph type="body" sz="quarter" idx="3"/>
          </p:nvPr>
        </p:nvSpPr>
        <p:spPr bwMode="auto">
          <a:xfrm>
            <a:off x="681038" y="4721225"/>
            <a:ext cx="5443537"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a:extLst>
              <a:ext uri="{FF2B5EF4-FFF2-40B4-BE49-F238E27FC236}">
                <a16:creationId xmlns:a16="http://schemas.microsoft.com/office/drawing/2014/main" id="{8EC882C0-F727-4FE0-BABA-54FA97C127D0}"/>
              </a:ext>
            </a:extLst>
          </p:cNvPr>
          <p:cNvSpPr>
            <a:spLocks noGrp="1" noChangeArrowheads="1"/>
          </p:cNvSpPr>
          <p:nvPr>
            <p:ph type="ftr" sz="quarter" idx="4"/>
          </p:nvPr>
        </p:nvSpPr>
        <p:spPr bwMode="auto">
          <a:xfrm>
            <a:off x="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8375" name="Rectangle 7">
            <a:extLst>
              <a:ext uri="{FF2B5EF4-FFF2-40B4-BE49-F238E27FC236}">
                <a16:creationId xmlns:a16="http://schemas.microsoft.com/office/drawing/2014/main" id="{5871A1CB-4115-4920-B5E9-5F1CDD209F96}"/>
              </a:ext>
            </a:extLst>
          </p:cNvPr>
          <p:cNvSpPr>
            <a:spLocks noGrp="1" noChangeArrowheads="1"/>
          </p:cNvSpPr>
          <p:nvPr>
            <p:ph type="sldNum" sz="quarter" idx="5"/>
          </p:nvPr>
        </p:nvSpPr>
        <p:spPr bwMode="auto">
          <a:xfrm>
            <a:off x="385445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3C62EF6-7771-4471-9E7D-FCA9E819ADBD}"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uelzoneprimary.co.uk/index.ph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90275-A86A-4BE7-86D0-A88BD5EA9904}"/>
              </a:ext>
            </a:extLst>
          </p:cNvPr>
          <p:cNvSpPr>
            <a:spLocks noGrp="1" noRot="1" noChangeAspect="1"/>
          </p:cNvSpPr>
          <p:nvPr>
            <p:ph type="sldImg"/>
          </p:nvPr>
        </p:nvSpPr>
        <p:spPr/>
      </p:sp>
      <p:sp>
        <p:nvSpPr>
          <p:cNvPr id="40963" name="Notes Placeholder 2">
            <a:extLst>
              <a:ext uri="{FF2B5EF4-FFF2-40B4-BE49-F238E27FC236}">
                <a16:creationId xmlns:a16="http://schemas.microsoft.com/office/drawing/2014/main" id="{7CABD83D-4C02-45ED-8CAF-F7E7CB88DC82}"/>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altLang="en-US"/>
          </a:p>
        </p:txBody>
      </p:sp>
      <p:sp>
        <p:nvSpPr>
          <p:cNvPr id="40964" name="Slide Number Placeholder 3">
            <a:extLst>
              <a:ext uri="{FF2B5EF4-FFF2-40B4-BE49-F238E27FC236}">
                <a16:creationId xmlns:a16="http://schemas.microsoft.com/office/drawing/2014/main" id="{8105F4AF-56E2-4820-A2F3-C92F11218E85}"/>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D39D0F-DD84-4792-85E2-EEB01D7A6C23}"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71357-8A36-46EA-9E22-54021057B649}"/>
              </a:ext>
            </a:extLst>
          </p:cNvPr>
          <p:cNvSpPr>
            <a:spLocks noGrp="1" noRot="1" noChangeAspect="1"/>
          </p:cNvSpPr>
          <p:nvPr>
            <p:ph type="sldImg"/>
          </p:nvPr>
        </p:nvSpPr>
        <p:spPr/>
      </p:sp>
      <p:sp>
        <p:nvSpPr>
          <p:cNvPr id="32771" name="Notes Placeholder 2">
            <a:extLst>
              <a:ext uri="{FF2B5EF4-FFF2-40B4-BE49-F238E27FC236}">
                <a16:creationId xmlns:a16="http://schemas.microsoft.com/office/drawing/2014/main" id="{79A6795B-7C91-456D-8F95-74A598889F6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1 piece of fruit e.g. apple, banana, orange etc.</a:t>
            </a:r>
          </a:p>
          <a:p>
            <a:pPr>
              <a:defRPr/>
            </a:pPr>
            <a:endParaRPr lang="en-GB" altLang="en-US"/>
          </a:p>
          <a:p>
            <a:pPr>
              <a:defRPr/>
            </a:pPr>
            <a:r>
              <a:rPr lang="en-GB" altLang="en-US"/>
              <a:t>Alison</a:t>
            </a:r>
          </a:p>
        </p:txBody>
      </p:sp>
      <p:sp>
        <p:nvSpPr>
          <p:cNvPr id="32772" name="Slide Number Placeholder 3">
            <a:extLst>
              <a:ext uri="{FF2B5EF4-FFF2-40B4-BE49-F238E27FC236}">
                <a16:creationId xmlns:a16="http://schemas.microsoft.com/office/drawing/2014/main" id="{1403D029-5009-4EE6-A465-BC3386422C6E}"/>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6F89BF-B481-4C27-BBF4-8139428BDEAE}" type="slidenum">
              <a:rPr lang="en-GB" altLang="en-US"/>
              <a:pPr/>
              <a:t>13</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7E922-1D44-47D2-A3F7-45F4B6A8BCA1}"/>
              </a:ext>
            </a:extLst>
          </p:cNvPr>
          <p:cNvSpPr>
            <a:spLocks noGrp="1" noRot="1" noChangeAspect="1"/>
          </p:cNvSpPr>
          <p:nvPr>
            <p:ph type="sldImg"/>
          </p:nvPr>
        </p:nvSpPr>
        <p:spPr/>
      </p:sp>
      <p:sp>
        <p:nvSpPr>
          <p:cNvPr id="32771" name="Notes Placeholder 2">
            <a:extLst>
              <a:ext uri="{FF2B5EF4-FFF2-40B4-BE49-F238E27FC236}">
                <a16:creationId xmlns:a16="http://schemas.microsoft.com/office/drawing/2014/main" id="{A6B9AACE-8DBA-4659-A88A-6EA2A8E084CE}"/>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Alison</a:t>
            </a:r>
          </a:p>
        </p:txBody>
      </p:sp>
      <p:sp>
        <p:nvSpPr>
          <p:cNvPr id="32772" name="Slide Number Placeholder 3">
            <a:extLst>
              <a:ext uri="{FF2B5EF4-FFF2-40B4-BE49-F238E27FC236}">
                <a16:creationId xmlns:a16="http://schemas.microsoft.com/office/drawing/2014/main" id="{E8D47375-5798-402C-8AE3-C824558C963D}"/>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C84065-3EAE-4F3F-914B-F3A14C9AEB9B}" type="slidenum">
              <a:rPr lang="en-GB" altLang="en-US"/>
              <a:pPr/>
              <a:t>14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7428E-71D4-4699-9871-4A738FB50394}"/>
              </a:ext>
            </a:extLst>
          </p:cNvPr>
          <p:cNvSpPr>
            <a:spLocks noGrp="1" noRot="1" noChangeAspect="1"/>
          </p:cNvSpPr>
          <p:nvPr>
            <p:ph type="sldImg"/>
          </p:nvPr>
        </p:nvSpPr>
        <p:spPr/>
      </p:sp>
      <p:sp>
        <p:nvSpPr>
          <p:cNvPr id="33795" name="Notes Placeholder 2">
            <a:extLst>
              <a:ext uri="{FF2B5EF4-FFF2-40B4-BE49-F238E27FC236}">
                <a16:creationId xmlns:a16="http://schemas.microsoft.com/office/drawing/2014/main" id="{C932ED68-410E-46F3-B229-2F1F02D1B4D2}"/>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If you think you may be entitled to a school uniform clothing grant or free school meal please alert Mrs Miliken in the office who will be happy to advise you and help you fill out the forms. Breakfast club is free to children who receive free school meals via this </a:t>
            </a:r>
          </a:p>
          <a:p>
            <a:pPr>
              <a:defRPr/>
            </a:pPr>
            <a:endParaRPr lang="en-GB" altLang="en-US"/>
          </a:p>
          <a:p>
            <a:pPr>
              <a:defRPr/>
            </a:pPr>
            <a:r>
              <a:rPr lang="en-GB" altLang="en-US"/>
              <a:t>Alison</a:t>
            </a:r>
          </a:p>
        </p:txBody>
      </p:sp>
      <p:sp>
        <p:nvSpPr>
          <p:cNvPr id="33796" name="Slide Number Placeholder 3">
            <a:extLst>
              <a:ext uri="{FF2B5EF4-FFF2-40B4-BE49-F238E27FC236}">
                <a16:creationId xmlns:a16="http://schemas.microsoft.com/office/drawing/2014/main" id="{4ECDFB38-87BE-4539-BE33-94603C73591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8F2960-178B-4B27-A921-024A800FA411}" type="slidenum">
              <a:rPr lang="en-GB" altLang="en-US"/>
              <a:pPr/>
              <a:t>15</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95AD8-5052-4982-B94C-3210B7351C81}"/>
              </a:ext>
            </a:extLst>
          </p:cNvPr>
          <p:cNvSpPr>
            <a:spLocks noGrp="1" noRot="1" noChangeAspect="1"/>
          </p:cNvSpPr>
          <p:nvPr>
            <p:ph type="sldImg"/>
          </p:nvPr>
        </p:nvSpPr>
        <p:spPr/>
      </p:sp>
      <p:sp>
        <p:nvSpPr>
          <p:cNvPr id="54275" name="Notes Placeholder 2">
            <a:extLst>
              <a:ext uri="{FF2B5EF4-FFF2-40B4-BE49-F238E27FC236}">
                <a16:creationId xmlns:a16="http://schemas.microsoft.com/office/drawing/2014/main" id="{012D6EDB-9A29-4870-9EE6-230E7D87B311}"/>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54276" name="Slide Number Placeholder 3">
            <a:extLst>
              <a:ext uri="{FF2B5EF4-FFF2-40B4-BE49-F238E27FC236}">
                <a16:creationId xmlns:a16="http://schemas.microsoft.com/office/drawing/2014/main" id="{1ED615E6-9AF3-443B-BF5D-72E721BBC03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5EEC4B-A6C9-4283-84DC-93258925621A}" type="slidenum">
              <a:rPr lang="en-GB" altLang="en-US"/>
              <a:pPr/>
              <a:t>16</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28900-4580-4C54-BBB9-D9B9D1FB30D4}"/>
              </a:ext>
            </a:extLst>
          </p:cNvPr>
          <p:cNvSpPr>
            <a:spLocks noGrp="1" noRot="1" noChangeAspect="1"/>
          </p:cNvSpPr>
          <p:nvPr>
            <p:ph type="sldImg"/>
          </p:nvPr>
        </p:nvSpPr>
        <p:spPr/>
      </p:sp>
      <p:sp>
        <p:nvSpPr>
          <p:cNvPr id="55299" name="Notes Placeholder 2">
            <a:extLst>
              <a:ext uri="{FF2B5EF4-FFF2-40B4-BE49-F238E27FC236}">
                <a16:creationId xmlns:a16="http://schemas.microsoft.com/office/drawing/2014/main" id="{F6E0A68E-2847-468D-812D-EE092156C199}"/>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a:p>
            <a:pPr>
              <a:defRPr/>
            </a:pPr>
            <a:endParaRPr lang="en-GB" altLang="en-US"/>
          </a:p>
          <a:p>
            <a:pPr>
              <a:defRPr/>
            </a:pPr>
            <a:r>
              <a:rPr lang="en-GB" altLang="en-US"/>
              <a:t>We have a legal duty from the Council and Government to take legal action against poor attendance. </a:t>
            </a:r>
          </a:p>
        </p:txBody>
      </p:sp>
      <p:sp>
        <p:nvSpPr>
          <p:cNvPr id="55300" name="Slide Number Placeholder 3">
            <a:extLst>
              <a:ext uri="{FF2B5EF4-FFF2-40B4-BE49-F238E27FC236}">
                <a16:creationId xmlns:a16="http://schemas.microsoft.com/office/drawing/2014/main" id="{910740F6-467D-415F-B9BC-FD0DB0F7FFEE}"/>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F7CAEF-7E7D-4005-8122-243D5E54ABC5}" type="slidenum">
              <a:rPr lang="en-GB" altLang="en-US"/>
              <a:pPr/>
              <a:t>17</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35DEC-CCB7-400C-9269-E1709ED94583}"/>
              </a:ext>
            </a:extLst>
          </p:cNvPr>
          <p:cNvSpPr>
            <a:spLocks noGrp="1" noRot="1" noChangeAspect="1"/>
          </p:cNvSpPr>
          <p:nvPr>
            <p:ph type="sldImg"/>
          </p:nvPr>
        </p:nvSpPr>
        <p:spPr/>
      </p:sp>
      <p:sp>
        <p:nvSpPr>
          <p:cNvPr id="56323" name="Notes Placeholder 2">
            <a:extLst>
              <a:ext uri="{FF2B5EF4-FFF2-40B4-BE49-F238E27FC236}">
                <a16:creationId xmlns:a16="http://schemas.microsoft.com/office/drawing/2014/main" id="{46D14A5F-70A3-48BF-8C5B-786B921839B2}"/>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56324" name="Slide Number Placeholder 3">
            <a:extLst>
              <a:ext uri="{FF2B5EF4-FFF2-40B4-BE49-F238E27FC236}">
                <a16:creationId xmlns:a16="http://schemas.microsoft.com/office/drawing/2014/main" id="{94DEBCF7-DA74-4273-B886-3170740E98F8}"/>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832596-ADA7-4D10-9C86-12B1CAA261DC}" type="slidenum">
              <a:rPr lang="en-GB" altLang="en-US"/>
              <a:pPr/>
              <a:t>18</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4CB57-B8A7-4906-999C-FC4C69F7DED8}"/>
              </a:ext>
            </a:extLst>
          </p:cNvPr>
          <p:cNvSpPr>
            <a:spLocks noGrp="1" noRot="1" noChangeAspect="1"/>
          </p:cNvSpPr>
          <p:nvPr>
            <p:ph type="sldImg"/>
          </p:nvPr>
        </p:nvSpPr>
        <p:spPr/>
      </p:sp>
      <p:sp>
        <p:nvSpPr>
          <p:cNvPr id="57347" name="Notes Placeholder 2">
            <a:extLst>
              <a:ext uri="{FF2B5EF4-FFF2-40B4-BE49-F238E27FC236}">
                <a16:creationId xmlns:a16="http://schemas.microsoft.com/office/drawing/2014/main" id="{C41EECE0-E6A3-4961-9F64-A3D00872D171}"/>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57348" name="Slide Number Placeholder 3">
            <a:extLst>
              <a:ext uri="{FF2B5EF4-FFF2-40B4-BE49-F238E27FC236}">
                <a16:creationId xmlns:a16="http://schemas.microsoft.com/office/drawing/2014/main" id="{71739A33-CBB6-4D47-9865-2D011D9E2D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CF5291-1626-43EF-AF85-5C75B8F39E33}" type="slidenum">
              <a:rPr lang="en-GB" altLang="en-US"/>
              <a:pPr/>
              <a:t>19</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2134D-4274-448F-97E3-175CD388111C}"/>
              </a:ext>
            </a:extLst>
          </p:cNvPr>
          <p:cNvSpPr>
            <a:spLocks noGrp="1" noRot="1" noChangeAspect="1"/>
          </p:cNvSpPr>
          <p:nvPr>
            <p:ph type="sldImg"/>
          </p:nvPr>
        </p:nvSpPr>
        <p:spPr/>
      </p:sp>
      <p:sp>
        <p:nvSpPr>
          <p:cNvPr id="58371" name="Notes Placeholder 2">
            <a:extLst>
              <a:ext uri="{FF2B5EF4-FFF2-40B4-BE49-F238E27FC236}">
                <a16:creationId xmlns:a16="http://schemas.microsoft.com/office/drawing/2014/main" id="{F314AD40-A9E7-40BB-B67F-CCE760B10BB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58372" name="Slide Number Placeholder 3">
            <a:extLst>
              <a:ext uri="{FF2B5EF4-FFF2-40B4-BE49-F238E27FC236}">
                <a16:creationId xmlns:a16="http://schemas.microsoft.com/office/drawing/2014/main" id="{64B6D7D2-E697-4D15-89D7-65B5CB0A90E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4DAC7A-AA3C-4100-A7DD-5F237203D3F4}" type="slidenum">
              <a:rPr lang="en-GB" altLang="en-US"/>
              <a:pPr/>
              <a:t>20</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B8B91-92AA-4305-877F-2830ACE96A77}"/>
              </a:ext>
            </a:extLst>
          </p:cNvPr>
          <p:cNvSpPr>
            <a:spLocks noGrp="1" noRot="1" noChangeAspect="1"/>
          </p:cNvSpPr>
          <p:nvPr>
            <p:ph type="sldImg"/>
          </p:nvPr>
        </p:nvSpPr>
        <p:spPr/>
      </p:sp>
      <p:sp>
        <p:nvSpPr>
          <p:cNvPr id="59395" name="Notes Placeholder 2">
            <a:extLst>
              <a:ext uri="{FF2B5EF4-FFF2-40B4-BE49-F238E27FC236}">
                <a16:creationId xmlns:a16="http://schemas.microsoft.com/office/drawing/2014/main" id="{6857B773-BA41-4D7D-8C33-3AB56AFC510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Alison</a:t>
            </a:r>
          </a:p>
        </p:txBody>
      </p:sp>
      <p:sp>
        <p:nvSpPr>
          <p:cNvPr id="59396" name="Slide Number Placeholder 3">
            <a:extLst>
              <a:ext uri="{FF2B5EF4-FFF2-40B4-BE49-F238E27FC236}">
                <a16:creationId xmlns:a16="http://schemas.microsoft.com/office/drawing/2014/main" id="{B9DD9083-8D1C-45A0-A81C-ED36EB6EDFB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DED9EC-4FB5-441F-A9BF-808816C5A49B}" type="slidenum">
              <a:rPr lang="en-GB" altLang="en-US"/>
              <a:pPr/>
              <a:t>21</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ADD30-7729-4F79-807B-B0A1F2E12C57}"/>
              </a:ext>
            </a:extLst>
          </p:cNvPr>
          <p:cNvSpPr>
            <a:spLocks noGrp="1" noRot="1" noChangeAspect="1"/>
          </p:cNvSpPr>
          <p:nvPr>
            <p:ph type="sldImg"/>
          </p:nvPr>
        </p:nvSpPr>
        <p:spPr/>
      </p:sp>
      <p:sp>
        <p:nvSpPr>
          <p:cNvPr id="60419" name="Notes Placeholder 2">
            <a:extLst>
              <a:ext uri="{FF2B5EF4-FFF2-40B4-BE49-F238E27FC236}">
                <a16:creationId xmlns:a16="http://schemas.microsoft.com/office/drawing/2014/main" id="{4099809A-5D64-4CF0-9AC9-26AC531786E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Alison</a:t>
            </a:r>
          </a:p>
        </p:txBody>
      </p:sp>
      <p:sp>
        <p:nvSpPr>
          <p:cNvPr id="60420" name="Slide Number Placeholder 3">
            <a:extLst>
              <a:ext uri="{FF2B5EF4-FFF2-40B4-BE49-F238E27FC236}">
                <a16:creationId xmlns:a16="http://schemas.microsoft.com/office/drawing/2014/main" id="{E224CF45-5CA0-45BB-BF61-05A8A821758C}"/>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9DE17B-D16B-46EE-81FE-B5D5E0312DED}" type="slidenum">
              <a:rPr lang="en-GB" altLang="en-US"/>
              <a:pPr/>
              <a:t>22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7554C-1C91-4802-8D12-E20D3488484D}"/>
              </a:ext>
            </a:extLst>
          </p:cNvPr>
          <p:cNvSpPr>
            <a:spLocks noGrp="1" noRot="1" noChangeAspect="1"/>
          </p:cNvSpPr>
          <p:nvPr>
            <p:ph type="sldImg"/>
          </p:nvPr>
        </p:nvSpPr>
        <p:spPr/>
      </p:sp>
      <p:sp>
        <p:nvSpPr>
          <p:cNvPr id="41987" name="Notes Placeholder 2">
            <a:extLst>
              <a:ext uri="{FF2B5EF4-FFF2-40B4-BE49-F238E27FC236}">
                <a16:creationId xmlns:a16="http://schemas.microsoft.com/office/drawing/2014/main" id="{7A264E90-8F5C-43C4-B56B-4002FF725DD1}"/>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altLang="en-US"/>
          </a:p>
        </p:txBody>
      </p:sp>
      <p:sp>
        <p:nvSpPr>
          <p:cNvPr id="41988" name="Slide Number Placeholder 3">
            <a:extLst>
              <a:ext uri="{FF2B5EF4-FFF2-40B4-BE49-F238E27FC236}">
                <a16:creationId xmlns:a16="http://schemas.microsoft.com/office/drawing/2014/main" id="{413DBDBF-08EA-4D25-80F4-DB43B2C0E91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8A3BD0-A5FA-448E-99B6-97EEC2AA7E50}" type="slidenum">
              <a:rPr lang="en-GB" altLang="en-US"/>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E728A-D20D-4511-BA40-77579689BB58}"/>
              </a:ext>
            </a:extLst>
          </p:cNvPr>
          <p:cNvSpPr>
            <a:spLocks noGrp="1" noRot="1" noChangeAspect="1"/>
          </p:cNvSpPr>
          <p:nvPr>
            <p:ph type="sldImg"/>
          </p:nvPr>
        </p:nvSpPr>
        <p:spPr/>
      </p:sp>
      <p:sp>
        <p:nvSpPr>
          <p:cNvPr id="79875" name="Notes Placeholder 2">
            <a:extLst>
              <a:ext uri="{FF2B5EF4-FFF2-40B4-BE49-F238E27FC236}">
                <a16:creationId xmlns:a16="http://schemas.microsoft.com/office/drawing/2014/main" id="{F30074E0-1746-CB18-C98C-85E889A282A3}"/>
              </a:ext>
            </a:extLst>
          </p:cNvPr>
          <p:cNvSpPr>
            <a:spLocks noGrp="1" noChangeArrowheads="1"/>
          </p:cNvSpPr>
          <p:nvPr>
            <p:ph type="body" idx="1"/>
          </p:nvPr>
        </p:nvSpPr>
        <p:spPr>
          <a:noFill/>
        </p:spPr>
        <p:txBody>
          <a:bodyPr/>
          <a:lstStyle/>
          <a:p>
            <a:r>
              <a:rPr lang="en-GB" altLang="en-US">
                <a:latin typeface="Arial" panose="020B0604020202020204" pitchFamily="34" charset="0"/>
              </a:rPr>
              <a:t>Ask parents for pictures </a:t>
            </a:r>
          </a:p>
        </p:txBody>
      </p:sp>
      <p:sp>
        <p:nvSpPr>
          <p:cNvPr id="79876" name="Slide Number Placeholder 3">
            <a:extLst>
              <a:ext uri="{FF2B5EF4-FFF2-40B4-BE49-F238E27FC236}">
                <a16:creationId xmlns:a16="http://schemas.microsoft.com/office/drawing/2014/main" id="{186ABF2E-43BF-9913-B1FA-4A085B6258A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C62F7-B13A-444F-92ED-1E68654A9777}" type="slidenum">
              <a:rPr lang="en-GB" altLang="en-US"/>
              <a:pPr/>
              <a:t>23</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61935-1E84-4167-8215-CBF2026298E5}"/>
              </a:ext>
            </a:extLst>
          </p:cNvPr>
          <p:cNvSpPr>
            <a:spLocks noGrp="1" noRot="1" noChangeAspect="1"/>
          </p:cNvSpPr>
          <p:nvPr>
            <p:ph type="sldImg"/>
          </p:nvPr>
        </p:nvSpPr>
        <p:spPr/>
      </p:sp>
      <p:sp>
        <p:nvSpPr>
          <p:cNvPr id="61443" name="Notes Placeholder 2">
            <a:extLst>
              <a:ext uri="{FF2B5EF4-FFF2-40B4-BE49-F238E27FC236}">
                <a16:creationId xmlns:a16="http://schemas.microsoft.com/office/drawing/2014/main" id="{460C7235-69D4-4396-A5A1-4BB61CBB47F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61444" name="Slide Number Placeholder 3">
            <a:extLst>
              <a:ext uri="{FF2B5EF4-FFF2-40B4-BE49-F238E27FC236}">
                <a16:creationId xmlns:a16="http://schemas.microsoft.com/office/drawing/2014/main" id="{076F6377-570A-4CF4-A64F-5998FAB7C93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AA24CA-D022-4701-9949-C2697072E7E9}" type="slidenum">
              <a:rPr lang="en-GB" altLang="en-US"/>
              <a:pPr/>
              <a:t>24</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47219-E8DE-4A41-9897-58173CBA9193}"/>
              </a:ext>
            </a:extLst>
          </p:cNvPr>
          <p:cNvSpPr>
            <a:spLocks noGrp="1" noRot="1" noChangeAspect="1"/>
          </p:cNvSpPr>
          <p:nvPr>
            <p:ph type="sldImg"/>
          </p:nvPr>
        </p:nvSpPr>
        <p:spPr/>
      </p:sp>
      <p:sp>
        <p:nvSpPr>
          <p:cNvPr id="62467" name="Notes Placeholder 2">
            <a:extLst>
              <a:ext uri="{FF2B5EF4-FFF2-40B4-BE49-F238E27FC236}">
                <a16:creationId xmlns:a16="http://schemas.microsoft.com/office/drawing/2014/main" id="{32A182A4-0402-4EF6-9534-E3235AC1744E}"/>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Alison</a:t>
            </a:r>
          </a:p>
        </p:txBody>
      </p:sp>
      <p:sp>
        <p:nvSpPr>
          <p:cNvPr id="62468" name="Slide Number Placeholder 3">
            <a:extLst>
              <a:ext uri="{FF2B5EF4-FFF2-40B4-BE49-F238E27FC236}">
                <a16:creationId xmlns:a16="http://schemas.microsoft.com/office/drawing/2014/main" id="{B9589E38-0F99-4FD0-9EA9-67F0FC6D9D3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5B0F4C-2774-4723-94A7-C5C28B13AB69}" type="slidenum">
              <a:rPr lang="en-GB" altLang="en-US"/>
              <a:pPr/>
              <a:t>25</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8358E-E241-4562-8A96-49629FDE36B1}"/>
              </a:ext>
            </a:extLst>
          </p:cNvPr>
          <p:cNvSpPr>
            <a:spLocks noGrp="1" noRot="1" noChangeAspect="1"/>
          </p:cNvSpPr>
          <p:nvPr>
            <p:ph type="sldImg"/>
          </p:nvPr>
        </p:nvSpPr>
        <p:spPr/>
      </p:sp>
      <p:sp>
        <p:nvSpPr>
          <p:cNvPr id="63491" name="Notes Placeholder 2">
            <a:extLst>
              <a:ext uri="{FF2B5EF4-FFF2-40B4-BE49-F238E27FC236}">
                <a16:creationId xmlns:a16="http://schemas.microsoft.com/office/drawing/2014/main" id="{5E7BC31A-B66A-4040-A470-43AC274C7315}"/>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Alison</a:t>
            </a:r>
          </a:p>
        </p:txBody>
      </p:sp>
      <p:sp>
        <p:nvSpPr>
          <p:cNvPr id="63492" name="Slide Number Placeholder 3">
            <a:extLst>
              <a:ext uri="{FF2B5EF4-FFF2-40B4-BE49-F238E27FC236}">
                <a16:creationId xmlns:a16="http://schemas.microsoft.com/office/drawing/2014/main" id="{66CEFEAC-6719-487E-8DF8-0AA77D91EC15}"/>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0495EC-3567-4A19-A814-EFAE8021A02E}" type="slidenum">
              <a:rPr lang="en-GB" altLang="en-US"/>
              <a:pPr/>
              <a:t>26</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889B0-F7B7-48DE-8C2B-D2D6BDE8CD53}"/>
              </a:ext>
            </a:extLst>
          </p:cNvPr>
          <p:cNvSpPr>
            <a:spLocks noGrp="1" noRot="1" noChangeAspect="1"/>
          </p:cNvSpPr>
          <p:nvPr>
            <p:ph type="sldImg"/>
          </p:nvPr>
        </p:nvSpPr>
        <p:spPr/>
      </p:sp>
      <p:sp>
        <p:nvSpPr>
          <p:cNvPr id="64515" name="Notes Placeholder 2">
            <a:extLst>
              <a:ext uri="{FF2B5EF4-FFF2-40B4-BE49-F238E27FC236}">
                <a16:creationId xmlns:a16="http://schemas.microsoft.com/office/drawing/2014/main" id="{86BA2DB1-F741-4DB8-87D0-327F32DA2BAE}"/>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Alison</a:t>
            </a:r>
          </a:p>
        </p:txBody>
      </p:sp>
      <p:sp>
        <p:nvSpPr>
          <p:cNvPr id="64516" name="Slide Number Placeholder 3">
            <a:extLst>
              <a:ext uri="{FF2B5EF4-FFF2-40B4-BE49-F238E27FC236}">
                <a16:creationId xmlns:a16="http://schemas.microsoft.com/office/drawing/2014/main" id="{1D937AB0-A6F3-4E65-9330-1117F58BC648}"/>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D104F-ECF8-4E98-9D10-525A5AFC9509}" type="slidenum">
              <a:rPr lang="en-GB" altLang="en-US"/>
              <a:pPr/>
              <a:t>27</a:t>
            </a:fld>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E0750-665E-47C1-998A-549B3A363E2D}"/>
              </a:ext>
            </a:extLst>
          </p:cNvPr>
          <p:cNvSpPr>
            <a:spLocks noGrp="1" noRot="1" noChangeAspect="1"/>
          </p:cNvSpPr>
          <p:nvPr>
            <p:ph type="sldImg"/>
          </p:nvPr>
        </p:nvSpPr>
        <p:spPr/>
      </p:sp>
      <p:sp>
        <p:nvSpPr>
          <p:cNvPr id="65539" name="Notes Placeholder 2">
            <a:extLst>
              <a:ext uri="{FF2B5EF4-FFF2-40B4-BE49-F238E27FC236}">
                <a16:creationId xmlns:a16="http://schemas.microsoft.com/office/drawing/2014/main" id="{E6F407C7-7DEE-469A-BA08-43AB5307A50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altLang="en-US"/>
          </a:p>
        </p:txBody>
      </p:sp>
      <p:sp>
        <p:nvSpPr>
          <p:cNvPr id="65540" name="Slide Number Placeholder 3">
            <a:extLst>
              <a:ext uri="{FF2B5EF4-FFF2-40B4-BE49-F238E27FC236}">
                <a16:creationId xmlns:a16="http://schemas.microsoft.com/office/drawing/2014/main" id="{ADD8BF7A-4EC4-4F67-881E-6308703DB21F}"/>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1023F8-BE30-446D-AF96-2A7D33889691}" type="slidenum">
              <a:rPr lang="en-GB" altLang="en-US"/>
              <a:pPr/>
              <a:t>28</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6B746-F842-4DD9-B1DC-37FDC2646E7A}"/>
              </a:ext>
            </a:extLst>
          </p:cNvPr>
          <p:cNvSpPr>
            <a:spLocks noGrp="1" noRot="1" noChangeAspect="1"/>
          </p:cNvSpPr>
          <p:nvPr>
            <p:ph type="sldImg"/>
          </p:nvPr>
        </p:nvSpPr>
        <p:spPr/>
      </p:sp>
      <p:sp>
        <p:nvSpPr>
          <p:cNvPr id="35843" name="Notes Placeholder 2">
            <a:extLst>
              <a:ext uri="{FF2B5EF4-FFF2-40B4-BE49-F238E27FC236}">
                <a16:creationId xmlns:a16="http://schemas.microsoft.com/office/drawing/2014/main" id="{FD4E5A3E-DD83-4183-805D-3C5C445CED8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Including Stay, Play and Learn, Playing with Sounds, Play Along Maths, Bookbug, Monster’s Bookclub</a:t>
            </a:r>
          </a:p>
          <a:p>
            <a:pPr>
              <a:defRPr/>
            </a:pPr>
            <a:r>
              <a:rPr lang="en-GB" altLang="en-US"/>
              <a:t>Most of these workshops take part during the school day, we understand that for working parents this may not be suitable however we are happy to welcome grandparents, aunts, uncles etc. </a:t>
            </a:r>
          </a:p>
          <a:p>
            <a:pPr>
              <a:defRPr/>
            </a:pPr>
            <a:endParaRPr lang="en-GB" altLang="en-US"/>
          </a:p>
          <a:p>
            <a:pPr>
              <a:defRPr/>
            </a:pPr>
            <a:r>
              <a:rPr lang="en-GB" altLang="en-US"/>
              <a:t>Scott</a:t>
            </a:r>
          </a:p>
        </p:txBody>
      </p:sp>
      <p:sp>
        <p:nvSpPr>
          <p:cNvPr id="35844" name="Slide Number Placeholder 3">
            <a:extLst>
              <a:ext uri="{FF2B5EF4-FFF2-40B4-BE49-F238E27FC236}">
                <a16:creationId xmlns:a16="http://schemas.microsoft.com/office/drawing/2014/main" id="{49EC9FE5-CE0D-44F9-80CC-FF9E493778E9}"/>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4BECAD-89DE-46B1-84FD-A4B137BE7C56}" type="slidenum">
              <a:rPr lang="en-GB" altLang="en-US"/>
              <a:pPr/>
              <a:t>29</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051E6-36E2-4C81-80AA-716D69C99BA5}"/>
              </a:ext>
            </a:extLst>
          </p:cNvPr>
          <p:cNvSpPr>
            <a:spLocks noGrp="1" noRot="1" noChangeAspect="1"/>
          </p:cNvSpPr>
          <p:nvPr>
            <p:ph type="sldImg"/>
          </p:nvPr>
        </p:nvSpPr>
        <p:spPr/>
      </p:sp>
      <p:sp>
        <p:nvSpPr>
          <p:cNvPr id="67587" name="Notes Placeholder 2">
            <a:extLst>
              <a:ext uri="{FF2B5EF4-FFF2-40B4-BE49-F238E27FC236}">
                <a16:creationId xmlns:a16="http://schemas.microsoft.com/office/drawing/2014/main" id="{6D2B1C8C-318A-4BA9-9FDA-9620DCB8A99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67588" name="Slide Number Placeholder 3">
            <a:extLst>
              <a:ext uri="{FF2B5EF4-FFF2-40B4-BE49-F238E27FC236}">
                <a16:creationId xmlns:a16="http://schemas.microsoft.com/office/drawing/2014/main" id="{47B29F4A-1802-400E-83FE-2A0BE4454704}"/>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B78382-C09A-4C2A-B92A-204F5F36B90C}" type="slidenum">
              <a:rPr lang="en-GB" altLang="en-US"/>
              <a:pPr/>
              <a:t>30</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73256-D1BA-4E52-8DB0-D857337334B8}"/>
              </a:ext>
            </a:extLst>
          </p:cNvPr>
          <p:cNvSpPr>
            <a:spLocks noGrp="1" noRot="1" noChangeAspect="1"/>
          </p:cNvSpPr>
          <p:nvPr>
            <p:ph type="sldImg"/>
          </p:nvPr>
        </p:nvSpPr>
        <p:spPr/>
      </p:sp>
      <p:sp>
        <p:nvSpPr>
          <p:cNvPr id="68611" name="Notes Placeholder 2">
            <a:extLst>
              <a:ext uri="{FF2B5EF4-FFF2-40B4-BE49-F238E27FC236}">
                <a16:creationId xmlns:a16="http://schemas.microsoft.com/office/drawing/2014/main" id="{BE1ED24A-441E-45E0-A67D-D361E2E5021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68612" name="Slide Number Placeholder 3">
            <a:extLst>
              <a:ext uri="{FF2B5EF4-FFF2-40B4-BE49-F238E27FC236}">
                <a16:creationId xmlns:a16="http://schemas.microsoft.com/office/drawing/2014/main" id="{EEA948C8-693F-40FD-90F1-6770FAF7867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91F7C5-2338-49EE-A8BF-57104020BB98}" type="slidenum">
              <a:rPr lang="en-GB" altLang="en-US"/>
              <a:pPr/>
              <a:t>31</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751FF-4772-428F-A572-955AF838D36F}"/>
              </a:ext>
            </a:extLst>
          </p:cNvPr>
          <p:cNvSpPr>
            <a:spLocks noGrp="1" noRot="1" noChangeAspect="1"/>
          </p:cNvSpPr>
          <p:nvPr>
            <p:ph type="sldImg"/>
          </p:nvPr>
        </p:nvSpPr>
        <p:spPr/>
      </p:sp>
      <p:sp>
        <p:nvSpPr>
          <p:cNvPr id="69635" name="Notes Placeholder 2">
            <a:extLst>
              <a:ext uri="{FF2B5EF4-FFF2-40B4-BE49-F238E27FC236}">
                <a16:creationId xmlns:a16="http://schemas.microsoft.com/office/drawing/2014/main" id="{303372C1-BEF4-4868-AA13-BC375487CAF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69636" name="Slide Number Placeholder 3">
            <a:extLst>
              <a:ext uri="{FF2B5EF4-FFF2-40B4-BE49-F238E27FC236}">
                <a16:creationId xmlns:a16="http://schemas.microsoft.com/office/drawing/2014/main" id="{373F9C4A-D700-498F-A4FD-37F8AD943CB1}"/>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4AD0D0-1FEB-4431-A7BE-027000482191}" type="slidenum">
              <a:rPr lang="en-GB" altLang="en-US"/>
              <a:pPr/>
              <a:t>32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11659-8D03-4EE9-973C-C1B1D0C1E8AB}"/>
              </a:ext>
            </a:extLst>
          </p:cNvPr>
          <p:cNvSpPr>
            <a:spLocks noGrp="1" noRot="1" noChangeAspect="1"/>
          </p:cNvSpPr>
          <p:nvPr>
            <p:ph type="sldImg"/>
          </p:nvPr>
        </p:nvSpPr>
        <p:spPr/>
      </p:sp>
      <p:sp>
        <p:nvSpPr>
          <p:cNvPr id="43011" name="Notes Placeholder 2">
            <a:extLst>
              <a:ext uri="{FF2B5EF4-FFF2-40B4-BE49-F238E27FC236}">
                <a16:creationId xmlns:a16="http://schemas.microsoft.com/office/drawing/2014/main" id="{F22FBD94-DDD6-4088-AF3E-7F41A4981FE4}"/>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a:t>Scott </a:t>
            </a:r>
          </a:p>
        </p:txBody>
      </p:sp>
      <p:sp>
        <p:nvSpPr>
          <p:cNvPr id="43012" name="Slide Number Placeholder 3">
            <a:extLst>
              <a:ext uri="{FF2B5EF4-FFF2-40B4-BE49-F238E27FC236}">
                <a16:creationId xmlns:a16="http://schemas.microsoft.com/office/drawing/2014/main" id="{0618AD8E-7808-4E5C-93BF-C136683E702F}"/>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124EC2-F933-42DB-BE20-C0B7ED24E400}"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A670B-8EE1-48E3-965D-5D8F8256A0BE}"/>
              </a:ext>
            </a:extLst>
          </p:cNvPr>
          <p:cNvSpPr>
            <a:spLocks noGrp="1" noRot="1" noChangeAspect="1"/>
          </p:cNvSpPr>
          <p:nvPr>
            <p:ph type="sldImg"/>
          </p:nvPr>
        </p:nvSpPr>
        <p:spPr/>
      </p:sp>
      <p:sp>
        <p:nvSpPr>
          <p:cNvPr id="70659" name="Notes Placeholder 2">
            <a:extLst>
              <a:ext uri="{FF2B5EF4-FFF2-40B4-BE49-F238E27FC236}">
                <a16:creationId xmlns:a16="http://schemas.microsoft.com/office/drawing/2014/main" id="{6C6F16AE-AB18-469B-B366-057A238F736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70660" name="Slide Number Placeholder 3">
            <a:extLst>
              <a:ext uri="{FF2B5EF4-FFF2-40B4-BE49-F238E27FC236}">
                <a16:creationId xmlns:a16="http://schemas.microsoft.com/office/drawing/2014/main" id="{D2405165-4F14-47D1-A43B-0B53F3E92A1C}"/>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0B2C5B-D702-45D6-AACD-2881E9926D77}" type="slidenum">
              <a:rPr lang="en-GB" altLang="en-US"/>
              <a:pPr/>
              <a:t>34</a:t>
            </a:fld>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4130E-43C7-408E-BAAA-E94A8EFB5541}"/>
              </a:ext>
            </a:extLst>
          </p:cNvPr>
          <p:cNvSpPr>
            <a:spLocks noGrp="1" noRot="1" noChangeAspect="1"/>
          </p:cNvSpPr>
          <p:nvPr>
            <p:ph type="sldImg"/>
          </p:nvPr>
        </p:nvSpPr>
        <p:spPr/>
      </p:sp>
      <p:sp>
        <p:nvSpPr>
          <p:cNvPr id="71683" name="Notes Placeholder 2">
            <a:extLst>
              <a:ext uri="{FF2B5EF4-FFF2-40B4-BE49-F238E27FC236}">
                <a16:creationId xmlns:a16="http://schemas.microsoft.com/office/drawing/2014/main" id="{20B24052-9AF6-4E71-85F2-2CA4777FC01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71684" name="Slide Number Placeholder 3">
            <a:extLst>
              <a:ext uri="{FF2B5EF4-FFF2-40B4-BE49-F238E27FC236}">
                <a16:creationId xmlns:a16="http://schemas.microsoft.com/office/drawing/2014/main" id="{663A6A22-4420-4EEE-B1FD-5AF852235646}"/>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7F438B-883C-4E85-A831-02CEB7B2F272}" type="slidenum">
              <a:rPr lang="en-GB" altLang="en-US"/>
              <a:pPr/>
              <a:t>36</a:t>
            </a:fld>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172DE-F902-4C4F-A491-62AF80B853A7}"/>
              </a:ext>
            </a:extLst>
          </p:cNvPr>
          <p:cNvSpPr>
            <a:spLocks noGrp="1" noRot="1" noChangeAspect="1"/>
          </p:cNvSpPr>
          <p:nvPr>
            <p:ph type="sldImg"/>
          </p:nvPr>
        </p:nvSpPr>
        <p:spPr/>
      </p:sp>
      <p:sp>
        <p:nvSpPr>
          <p:cNvPr id="72707" name="Notes Placeholder 2">
            <a:extLst>
              <a:ext uri="{FF2B5EF4-FFF2-40B4-BE49-F238E27FC236}">
                <a16:creationId xmlns:a16="http://schemas.microsoft.com/office/drawing/2014/main" id="{6ED11C04-9FA0-4285-A802-8227671CA375}"/>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Scott</a:t>
            </a:r>
          </a:p>
        </p:txBody>
      </p:sp>
      <p:sp>
        <p:nvSpPr>
          <p:cNvPr id="72708" name="Slide Number Placeholder 3">
            <a:extLst>
              <a:ext uri="{FF2B5EF4-FFF2-40B4-BE49-F238E27FC236}">
                <a16:creationId xmlns:a16="http://schemas.microsoft.com/office/drawing/2014/main" id="{4D13F240-D39C-43F5-964C-21AB18DF1C86}"/>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493F2E-DB80-40BD-8700-C15A76E260E4}" type="slidenum">
              <a:rPr lang="en-GB" altLang="en-US"/>
              <a:pPr/>
              <a:t>37</a:t>
            </a:fld>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BDBFF-3701-41EC-99F1-F20D4CAC1073}"/>
              </a:ext>
            </a:extLst>
          </p:cNvPr>
          <p:cNvSpPr>
            <a:spLocks noGrp="1" noRot="1" noChangeAspect="1"/>
          </p:cNvSpPr>
          <p:nvPr>
            <p:ph type="sldImg"/>
          </p:nvPr>
        </p:nvSpPr>
        <p:spPr/>
      </p:sp>
      <p:sp>
        <p:nvSpPr>
          <p:cNvPr id="72707" name="Notes Placeholder 2">
            <a:extLst>
              <a:ext uri="{FF2B5EF4-FFF2-40B4-BE49-F238E27FC236}">
                <a16:creationId xmlns:a16="http://schemas.microsoft.com/office/drawing/2014/main" id="{89367226-D2A2-49E1-BB10-7C2C6DF9C1A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Have added this slide in, thoughts?</a:t>
            </a:r>
          </a:p>
        </p:txBody>
      </p:sp>
      <p:sp>
        <p:nvSpPr>
          <p:cNvPr id="72708" name="Slide Number Placeholder 3">
            <a:extLst>
              <a:ext uri="{FF2B5EF4-FFF2-40B4-BE49-F238E27FC236}">
                <a16:creationId xmlns:a16="http://schemas.microsoft.com/office/drawing/2014/main" id="{6484A6C0-D32E-4D4B-BB92-6B2FF05CEB25}"/>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40C5AC-56B7-4302-8751-7A6F3BED6345}" type="slidenum">
              <a:rPr lang="en-GB" altLang="en-US"/>
              <a:pPr/>
              <a:t>38</a:t>
            </a:fld>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0FE16-918C-4340-90C0-68F2F3BA4153}"/>
              </a:ext>
            </a:extLst>
          </p:cNvPr>
          <p:cNvSpPr>
            <a:spLocks noGrp="1" noRot="1" noChangeAspect="1"/>
          </p:cNvSpPr>
          <p:nvPr>
            <p:ph type="sldImg"/>
          </p:nvPr>
        </p:nvSpPr>
        <p:spPr/>
      </p:sp>
      <p:sp>
        <p:nvSpPr>
          <p:cNvPr id="73731" name="Notes Placeholder 2">
            <a:extLst>
              <a:ext uri="{FF2B5EF4-FFF2-40B4-BE49-F238E27FC236}">
                <a16:creationId xmlns:a16="http://schemas.microsoft.com/office/drawing/2014/main" id="{A2ADD538-12B4-44A6-9724-06BDC63D2D5E}"/>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Scott</a:t>
            </a:r>
          </a:p>
        </p:txBody>
      </p:sp>
      <p:sp>
        <p:nvSpPr>
          <p:cNvPr id="73732" name="Slide Number Placeholder 3">
            <a:extLst>
              <a:ext uri="{FF2B5EF4-FFF2-40B4-BE49-F238E27FC236}">
                <a16:creationId xmlns:a16="http://schemas.microsoft.com/office/drawing/2014/main" id="{6921FFE9-2595-49EA-90DE-93AFC8D525E9}"/>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D4B717-4655-49F6-BCF1-C248F26355E7}" type="slidenum">
              <a:rPr lang="en-GB" altLang="en-US"/>
              <a:pPr/>
              <a:t>39</a:t>
            </a:fld>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4EE0-992A-4782-874F-25CE578C5599}"/>
              </a:ext>
            </a:extLst>
          </p:cNvPr>
          <p:cNvSpPr>
            <a:spLocks noGrp="1" noRot="1" noChangeAspect="1"/>
          </p:cNvSpPr>
          <p:nvPr>
            <p:ph type="sldImg"/>
          </p:nvPr>
        </p:nvSpPr>
        <p:spPr/>
      </p:sp>
      <p:sp>
        <p:nvSpPr>
          <p:cNvPr id="36867" name="Notes Placeholder 2">
            <a:extLst>
              <a:ext uri="{FF2B5EF4-FFF2-40B4-BE49-F238E27FC236}">
                <a16:creationId xmlns:a16="http://schemas.microsoft.com/office/drawing/2014/main" id="{FF26385C-B053-4938-B5EF-2469A60DCB4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We can’t stress enough the importance of talking to your child. Use opportunities to point out things like colours, numbers, letters etc. Encourage familiarity with spoken and written language as much as possible. Joly Phonics online.</a:t>
            </a:r>
          </a:p>
          <a:p>
            <a:pPr>
              <a:defRPr/>
            </a:pPr>
            <a:endParaRPr lang="en-GB" altLang="en-US" dirty="0"/>
          </a:p>
          <a:p>
            <a:pPr>
              <a:defRPr/>
            </a:pPr>
            <a:r>
              <a:rPr lang="en-GB" altLang="en-US" dirty="0"/>
              <a:t>Alison</a:t>
            </a:r>
          </a:p>
        </p:txBody>
      </p:sp>
      <p:sp>
        <p:nvSpPr>
          <p:cNvPr id="36868" name="Slide Number Placeholder 3">
            <a:extLst>
              <a:ext uri="{FF2B5EF4-FFF2-40B4-BE49-F238E27FC236}">
                <a16:creationId xmlns:a16="http://schemas.microsoft.com/office/drawing/2014/main" id="{1A65D58E-EE5F-4490-ADC8-4EC551D9B938}"/>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BE374D-1BF8-42EF-A649-A093D07CE3B8}" type="slidenum">
              <a:rPr lang="en-GB" altLang="en-US"/>
              <a:pPr/>
              <a:t>42</a:t>
            </a:fld>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633DB-8B98-429B-8C49-2128D442F1F1}"/>
              </a:ext>
            </a:extLst>
          </p:cNvPr>
          <p:cNvSpPr>
            <a:spLocks noGrp="1" noRot="1" noChangeAspect="1"/>
          </p:cNvSpPr>
          <p:nvPr>
            <p:ph type="sldImg"/>
          </p:nvPr>
        </p:nvSpPr>
        <p:spPr/>
      </p:sp>
      <p:sp>
        <p:nvSpPr>
          <p:cNvPr id="83971" name="Notes Placeholder 2">
            <a:extLst>
              <a:ext uri="{FF2B5EF4-FFF2-40B4-BE49-F238E27FC236}">
                <a16:creationId xmlns:a16="http://schemas.microsoft.com/office/drawing/2014/main" id="{A3FF2B28-A84B-15C3-D386-A5C13350D293}"/>
              </a:ext>
            </a:extLst>
          </p:cNvPr>
          <p:cNvSpPr>
            <a:spLocks noGrp="1" noChangeArrowheads="1"/>
          </p:cNvSpPr>
          <p:nvPr>
            <p:ph type="body" idx="1"/>
          </p:nvPr>
        </p:nvSpPr>
        <p:spPr>
          <a:noFill/>
        </p:spPr>
        <p:txBody>
          <a:bodyPr/>
          <a:lstStyle/>
          <a:p>
            <a:r>
              <a:rPr lang="en-GB" altLang="en-US">
                <a:latin typeface="Arial" panose="020B0604020202020204" pitchFamily="34" charset="0"/>
              </a:rPr>
              <a:t>Ryan and Claire to film</a:t>
            </a:r>
          </a:p>
        </p:txBody>
      </p:sp>
      <p:sp>
        <p:nvSpPr>
          <p:cNvPr id="83972" name="Slide Number Placeholder 3">
            <a:extLst>
              <a:ext uri="{FF2B5EF4-FFF2-40B4-BE49-F238E27FC236}">
                <a16:creationId xmlns:a16="http://schemas.microsoft.com/office/drawing/2014/main" id="{173363E8-1D79-D615-6294-D7AA41927BE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0B9B3E-262B-4B63-8409-834C83C70009}" type="slidenum">
              <a:rPr lang="en-GB" altLang="en-US"/>
              <a:pPr/>
              <a:t>45</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5B9D2-876D-454F-853D-69E392F4B104}"/>
              </a:ext>
            </a:extLst>
          </p:cNvPr>
          <p:cNvSpPr>
            <a:spLocks noGrp="1" noRot="1" noChangeAspect="1"/>
          </p:cNvSpPr>
          <p:nvPr>
            <p:ph type="sldImg"/>
          </p:nvPr>
        </p:nvSpPr>
        <p:spPr/>
      </p:sp>
      <p:sp>
        <p:nvSpPr>
          <p:cNvPr id="44035" name="Notes Placeholder 2">
            <a:extLst>
              <a:ext uri="{FF2B5EF4-FFF2-40B4-BE49-F238E27FC236}">
                <a16:creationId xmlns:a16="http://schemas.microsoft.com/office/drawing/2014/main" id="{A5D75CC2-B92A-4D58-83B1-590FEF96238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Need to discuss</a:t>
            </a:r>
          </a:p>
        </p:txBody>
      </p:sp>
      <p:sp>
        <p:nvSpPr>
          <p:cNvPr id="44036" name="Slide Number Placeholder 3">
            <a:extLst>
              <a:ext uri="{FF2B5EF4-FFF2-40B4-BE49-F238E27FC236}">
                <a16:creationId xmlns:a16="http://schemas.microsoft.com/office/drawing/2014/main" id="{F40D2E09-E7FF-4413-9FE9-2A2326DD3FA9}"/>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F465E3-AC1A-4EEA-B3E0-F87653267F90}" type="slidenum">
              <a:rPr lang="en-GB" altLang="en-US"/>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5B9D2-876D-454F-853D-69E392F4B104}"/>
              </a:ext>
            </a:extLst>
          </p:cNvPr>
          <p:cNvSpPr>
            <a:spLocks noGrp="1" noRot="1" noChangeAspect="1"/>
          </p:cNvSpPr>
          <p:nvPr>
            <p:ph type="sldImg"/>
          </p:nvPr>
        </p:nvSpPr>
        <p:spPr/>
      </p:sp>
      <p:sp>
        <p:nvSpPr>
          <p:cNvPr id="44035" name="Notes Placeholder 2">
            <a:extLst>
              <a:ext uri="{FF2B5EF4-FFF2-40B4-BE49-F238E27FC236}">
                <a16:creationId xmlns:a16="http://schemas.microsoft.com/office/drawing/2014/main" id="{A5D75CC2-B92A-4D58-83B1-590FEF96238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Need to discuss</a:t>
            </a:r>
          </a:p>
        </p:txBody>
      </p:sp>
      <p:sp>
        <p:nvSpPr>
          <p:cNvPr id="44036" name="Slide Number Placeholder 3">
            <a:extLst>
              <a:ext uri="{FF2B5EF4-FFF2-40B4-BE49-F238E27FC236}">
                <a16:creationId xmlns:a16="http://schemas.microsoft.com/office/drawing/2014/main" id="{F40D2E09-E7FF-4413-9FE9-2A2326DD3FA9}"/>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54C09C-3857-4864-B70E-91A32EEC0E81}" type="slidenum">
              <a:rPr lang="en-GB" altLang="en-US"/>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BB85E-A611-4336-AEF5-6E276A48C78A}"/>
              </a:ext>
            </a:extLst>
          </p:cNvPr>
          <p:cNvSpPr>
            <a:spLocks noGrp="1" noRot="1" noChangeAspect="1"/>
          </p:cNvSpPr>
          <p:nvPr>
            <p:ph type="sldImg"/>
          </p:nvPr>
        </p:nvSpPr>
        <p:spPr/>
      </p:sp>
      <p:sp>
        <p:nvSpPr>
          <p:cNvPr id="45059" name="Notes Placeholder 2">
            <a:extLst>
              <a:ext uri="{FF2B5EF4-FFF2-40B4-BE49-F238E27FC236}">
                <a16:creationId xmlns:a16="http://schemas.microsoft.com/office/drawing/2014/main" id="{673F8DFB-C342-4366-B611-CCD8374C112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I am thinking maybe flexible soft start might be easiest to manage?</a:t>
            </a:r>
          </a:p>
        </p:txBody>
      </p:sp>
      <p:sp>
        <p:nvSpPr>
          <p:cNvPr id="45060" name="Slide Number Placeholder 3">
            <a:extLst>
              <a:ext uri="{FF2B5EF4-FFF2-40B4-BE49-F238E27FC236}">
                <a16:creationId xmlns:a16="http://schemas.microsoft.com/office/drawing/2014/main" id="{E361859C-CC56-44A3-AE56-006D5AC38B7D}"/>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6D372F-00E9-443D-83C2-3C73A8E1C921}" type="slidenum">
              <a:rPr lang="en-GB" altLang="en-US"/>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94474-AD6F-4D63-9CED-49C81664D0B5}"/>
              </a:ext>
            </a:extLst>
          </p:cNvPr>
          <p:cNvSpPr>
            <a:spLocks noGrp="1" noRot="1" noChangeAspect="1"/>
          </p:cNvSpPr>
          <p:nvPr>
            <p:ph type="sldImg"/>
          </p:nvPr>
        </p:nvSpPr>
        <p:spPr/>
      </p:sp>
      <p:sp>
        <p:nvSpPr>
          <p:cNvPr id="46083" name="Notes Placeholder 2">
            <a:extLst>
              <a:ext uri="{FF2B5EF4-FFF2-40B4-BE49-F238E27FC236}">
                <a16:creationId xmlns:a16="http://schemas.microsoft.com/office/drawing/2014/main" id="{BAF6C366-7F0B-4A81-804C-5D5A22A4A3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Should we put markers in the infant playground for parents to stand on for the first few days? Teacher or </a:t>
            </a:r>
            <a:r>
              <a:rPr lang="en-GB" altLang="en-US" dirty="0" err="1"/>
              <a:t>SfLW</a:t>
            </a:r>
            <a:r>
              <a:rPr lang="en-GB" altLang="en-US" dirty="0"/>
              <a:t> could hand over from the classroom door? I reckon it will be easier to space from the infant playground</a:t>
            </a:r>
          </a:p>
        </p:txBody>
      </p:sp>
      <p:sp>
        <p:nvSpPr>
          <p:cNvPr id="46084" name="Slide Number Placeholder 3">
            <a:extLst>
              <a:ext uri="{FF2B5EF4-FFF2-40B4-BE49-F238E27FC236}">
                <a16:creationId xmlns:a16="http://schemas.microsoft.com/office/drawing/2014/main" id="{4A1D5E7D-5964-4FBC-8156-44A40D5C6F6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F7F6F2-0520-4268-85AA-D1079D4EEE58}" type="slidenum">
              <a:rPr lang="en-GB" altLang="en-US"/>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49CF1-38C1-41DF-A5D6-FC6D49354F99}"/>
              </a:ext>
            </a:extLst>
          </p:cNvPr>
          <p:cNvSpPr>
            <a:spLocks noGrp="1" noRot="1" noChangeAspect="1"/>
          </p:cNvSpPr>
          <p:nvPr>
            <p:ph type="sldImg"/>
          </p:nvPr>
        </p:nvSpPr>
        <p:spPr/>
      </p:sp>
      <p:sp>
        <p:nvSpPr>
          <p:cNvPr id="48131" name="Notes Placeholder 2">
            <a:extLst>
              <a:ext uri="{FF2B5EF4-FFF2-40B4-BE49-F238E27FC236}">
                <a16:creationId xmlns:a16="http://schemas.microsoft.com/office/drawing/2014/main" id="{7FAD7C8F-BA3F-43EB-B9EF-253B50F366B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dirty="0"/>
              <a:t>Alison</a:t>
            </a:r>
          </a:p>
        </p:txBody>
      </p:sp>
      <p:sp>
        <p:nvSpPr>
          <p:cNvPr id="48132" name="Slide Number Placeholder 3">
            <a:extLst>
              <a:ext uri="{FF2B5EF4-FFF2-40B4-BE49-F238E27FC236}">
                <a16:creationId xmlns:a16="http://schemas.microsoft.com/office/drawing/2014/main" id="{93A75A13-5884-40B3-9DC4-F7C59A860DED}"/>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4F456B-08AA-466B-BACE-B185CF1BA516}" type="slidenum">
              <a:rPr lang="en-GB" altLang="en-US"/>
              <a:pPr/>
              <a:t>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ABD10-DDD0-4C09-B0A9-C224614A1CEA}"/>
              </a:ext>
            </a:extLst>
          </p:cNvPr>
          <p:cNvSpPr>
            <a:spLocks noGrp="1" noRot="1" noChangeAspect="1"/>
          </p:cNvSpPr>
          <p:nvPr>
            <p:ph type="sldImg"/>
          </p:nvPr>
        </p:nvSpPr>
        <p:spPr/>
      </p:sp>
      <p:sp>
        <p:nvSpPr>
          <p:cNvPr id="49155" name="Notes Placeholder 2">
            <a:extLst>
              <a:ext uri="{FF2B5EF4-FFF2-40B4-BE49-F238E27FC236}">
                <a16:creationId xmlns:a16="http://schemas.microsoft.com/office/drawing/2014/main" id="{8ADB611A-B9A8-4B9A-A5AC-CCE972CAD51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altLang="en-US"/>
              <a:t>Lunch video</a:t>
            </a:r>
          </a:p>
          <a:p>
            <a:pPr>
              <a:defRPr/>
            </a:pPr>
            <a:r>
              <a:rPr lang="en-GB">
                <a:hlinkClick r:id="rId3"/>
              </a:rPr>
              <a:t>http://www.fuelzoneprimary.co.uk/index.php</a:t>
            </a:r>
            <a:endParaRPr lang="en-GB" altLang="en-US"/>
          </a:p>
          <a:p>
            <a:pPr>
              <a:defRPr/>
            </a:pPr>
            <a:endParaRPr lang="en-GB" altLang="en-US"/>
          </a:p>
        </p:txBody>
      </p:sp>
      <p:sp>
        <p:nvSpPr>
          <p:cNvPr id="49156" name="Slide Number Placeholder 3">
            <a:extLst>
              <a:ext uri="{FF2B5EF4-FFF2-40B4-BE49-F238E27FC236}">
                <a16:creationId xmlns:a16="http://schemas.microsoft.com/office/drawing/2014/main" id="{A40D5CC5-BDBA-4210-B44F-5CB8E1211948}"/>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60B0A-2012-49D9-A580-0A070A3B9C77}" type="slidenum">
              <a:rPr lang="en-GB" altLang="en-US"/>
              <a:pPr/>
              <a:t>12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67BF1B-94E7-CB56-1609-10CB7296614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23C2E21-AEBA-03A0-FCFC-7B3382CA32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9DB778-29BE-3081-A09A-8586D53D3CF8}"/>
              </a:ext>
            </a:extLst>
          </p:cNvPr>
          <p:cNvSpPr>
            <a:spLocks noGrp="1"/>
          </p:cNvSpPr>
          <p:nvPr>
            <p:ph type="sldNum" sz="quarter" idx="12"/>
          </p:nvPr>
        </p:nvSpPr>
        <p:spPr/>
        <p:txBody>
          <a:bodyPr/>
          <a:lstStyle>
            <a:lvl1pPr>
              <a:defRPr/>
            </a:lvl1pPr>
          </a:lstStyle>
          <a:p>
            <a:fld id="{7C77FF41-44EF-48DD-81C1-1DFD51C5A07C}" type="slidenum">
              <a:rPr lang="en-GB" altLang="en-US"/>
              <a:pPr/>
              <a:t>‹#›</a:t>
            </a:fld>
            <a:endParaRPr lang="en-GB" altLang="en-US"/>
          </a:p>
        </p:txBody>
      </p:sp>
    </p:spTree>
    <p:extLst>
      <p:ext uri="{BB962C8B-B14F-4D97-AF65-F5344CB8AC3E}">
        <p14:creationId xmlns:p14="http://schemas.microsoft.com/office/powerpoint/2010/main" val="29842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13462F-61D8-A8A2-A87F-656193A2F08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0420350-9793-5150-4DF9-A3528751B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EB86F8-9777-1563-830E-E832090912E9}"/>
              </a:ext>
            </a:extLst>
          </p:cNvPr>
          <p:cNvSpPr>
            <a:spLocks noGrp="1"/>
          </p:cNvSpPr>
          <p:nvPr>
            <p:ph type="sldNum" sz="quarter" idx="12"/>
          </p:nvPr>
        </p:nvSpPr>
        <p:spPr/>
        <p:txBody>
          <a:bodyPr/>
          <a:lstStyle>
            <a:lvl1pPr>
              <a:defRPr/>
            </a:lvl1pPr>
          </a:lstStyle>
          <a:p>
            <a:fld id="{DA3BD2A1-CD75-4DCA-B000-A954A8851ADF}" type="slidenum">
              <a:rPr lang="en-GB" altLang="en-US"/>
              <a:pPr/>
              <a:t>‹#›</a:t>
            </a:fld>
            <a:endParaRPr lang="en-GB" altLang="en-US"/>
          </a:p>
        </p:txBody>
      </p:sp>
    </p:spTree>
    <p:extLst>
      <p:ext uri="{BB962C8B-B14F-4D97-AF65-F5344CB8AC3E}">
        <p14:creationId xmlns:p14="http://schemas.microsoft.com/office/powerpoint/2010/main" val="1743495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BB3A42-91AC-EFF8-A871-40041E9716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B78A3B1-D953-8138-D01A-F7431A2E3C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CC3EC5-81AF-E322-8CBC-7FEA9E66F681}"/>
              </a:ext>
            </a:extLst>
          </p:cNvPr>
          <p:cNvSpPr>
            <a:spLocks noGrp="1"/>
          </p:cNvSpPr>
          <p:nvPr>
            <p:ph type="sldNum" sz="quarter" idx="12"/>
          </p:nvPr>
        </p:nvSpPr>
        <p:spPr/>
        <p:txBody>
          <a:bodyPr/>
          <a:lstStyle>
            <a:lvl1pPr>
              <a:defRPr/>
            </a:lvl1pPr>
          </a:lstStyle>
          <a:p>
            <a:fld id="{A211696C-6FEE-4C17-A8C7-C736B2064F63}" type="slidenum">
              <a:rPr lang="en-GB" altLang="en-US"/>
              <a:pPr/>
              <a:t>‹#›</a:t>
            </a:fld>
            <a:endParaRPr lang="en-GB" altLang="en-US"/>
          </a:p>
        </p:txBody>
      </p:sp>
    </p:spTree>
    <p:extLst>
      <p:ext uri="{BB962C8B-B14F-4D97-AF65-F5344CB8AC3E}">
        <p14:creationId xmlns:p14="http://schemas.microsoft.com/office/powerpoint/2010/main" val="147364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A7E2EC-63A5-09B1-0598-B3769A224F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C2EBD62-5C4E-FB95-5665-51235DA7E8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9FFDFF-678F-AE2B-20AD-1D88788183E9}"/>
              </a:ext>
            </a:extLst>
          </p:cNvPr>
          <p:cNvSpPr>
            <a:spLocks noGrp="1"/>
          </p:cNvSpPr>
          <p:nvPr>
            <p:ph type="sldNum" sz="quarter" idx="12"/>
          </p:nvPr>
        </p:nvSpPr>
        <p:spPr/>
        <p:txBody>
          <a:bodyPr/>
          <a:lstStyle>
            <a:lvl1pPr>
              <a:defRPr/>
            </a:lvl1pPr>
          </a:lstStyle>
          <a:p>
            <a:fld id="{49E38BCE-3BF6-4105-B2A5-A95E0158FE88}" type="slidenum">
              <a:rPr lang="en-GB" altLang="en-US"/>
              <a:pPr/>
              <a:t>‹#›</a:t>
            </a:fld>
            <a:endParaRPr lang="en-GB" altLang="en-US"/>
          </a:p>
        </p:txBody>
      </p:sp>
    </p:spTree>
    <p:extLst>
      <p:ext uri="{BB962C8B-B14F-4D97-AF65-F5344CB8AC3E}">
        <p14:creationId xmlns:p14="http://schemas.microsoft.com/office/powerpoint/2010/main" val="225751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C6EC74-13EC-5D37-81FF-51F008291CD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95B8DED-C57C-AE1F-A958-C92497B103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B4F697-EB92-01A1-9B3E-65F67080D54A}"/>
              </a:ext>
            </a:extLst>
          </p:cNvPr>
          <p:cNvSpPr>
            <a:spLocks noGrp="1"/>
          </p:cNvSpPr>
          <p:nvPr>
            <p:ph type="sldNum" sz="quarter" idx="12"/>
          </p:nvPr>
        </p:nvSpPr>
        <p:spPr/>
        <p:txBody>
          <a:bodyPr/>
          <a:lstStyle>
            <a:lvl1pPr>
              <a:defRPr/>
            </a:lvl1pPr>
          </a:lstStyle>
          <a:p>
            <a:fld id="{62255CC5-FA28-4ED5-BF4A-E9C39CA0330C}" type="slidenum">
              <a:rPr lang="en-GB" altLang="en-US"/>
              <a:pPr/>
              <a:t>‹#›</a:t>
            </a:fld>
            <a:endParaRPr lang="en-GB" altLang="en-US"/>
          </a:p>
        </p:txBody>
      </p:sp>
    </p:spTree>
    <p:extLst>
      <p:ext uri="{BB962C8B-B14F-4D97-AF65-F5344CB8AC3E}">
        <p14:creationId xmlns:p14="http://schemas.microsoft.com/office/powerpoint/2010/main" val="275780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0F141131-6A33-9C43-A3ED-4A84AAEA95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EF9E323-6DBB-A82A-8945-9CC18EF609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7FBADC-DE28-5A42-0E4C-1C268F39818D}"/>
              </a:ext>
            </a:extLst>
          </p:cNvPr>
          <p:cNvSpPr>
            <a:spLocks noGrp="1"/>
          </p:cNvSpPr>
          <p:nvPr>
            <p:ph type="sldNum" sz="quarter" idx="12"/>
          </p:nvPr>
        </p:nvSpPr>
        <p:spPr/>
        <p:txBody>
          <a:bodyPr/>
          <a:lstStyle>
            <a:lvl1pPr>
              <a:defRPr/>
            </a:lvl1pPr>
          </a:lstStyle>
          <a:p>
            <a:fld id="{1E95A311-DBD1-4DE6-B0AF-E3D4416925D9}" type="slidenum">
              <a:rPr lang="en-GB" altLang="en-US"/>
              <a:pPr/>
              <a:t>‹#›</a:t>
            </a:fld>
            <a:endParaRPr lang="en-GB" altLang="en-US"/>
          </a:p>
        </p:txBody>
      </p:sp>
    </p:spTree>
    <p:extLst>
      <p:ext uri="{BB962C8B-B14F-4D97-AF65-F5344CB8AC3E}">
        <p14:creationId xmlns:p14="http://schemas.microsoft.com/office/powerpoint/2010/main" val="255703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4A3531B-DD07-35B0-55F7-AEFA1BD0718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D76D678-1714-E807-C151-9169ADA33D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E9A17DC-5D02-92CA-AA8D-C523A7C1BC9A}"/>
              </a:ext>
            </a:extLst>
          </p:cNvPr>
          <p:cNvSpPr>
            <a:spLocks noGrp="1"/>
          </p:cNvSpPr>
          <p:nvPr>
            <p:ph type="sldNum" sz="quarter" idx="12"/>
          </p:nvPr>
        </p:nvSpPr>
        <p:spPr/>
        <p:txBody>
          <a:bodyPr/>
          <a:lstStyle>
            <a:lvl1pPr>
              <a:defRPr/>
            </a:lvl1pPr>
          </a:lstStyle>
          <a:p>
            <a:fld id="{94057F22-2ABF-44DE-85D6-787227F7914F}" type="slidenum">
              <a:rPr lang="en-GB" altLang="en-US"/>
              <a:pPr/>
              <a:t>‹#›</a:t>
            </a:fld>
            <a:endParaRPr lang="en-GB" altLang="en-US"/>
          </a:p>
        </p:txBody>
      </p:sp>
    </p:spTree>
    <p:extLst>
      <p:ext uri="{BB962C8B-B14F-4D97-AF65-F5344CB8AC3E}">
        <p14:creationId xmlns:p14="http://schemas.microsoft.com/office/powerpoint/2010/main" val="405295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2A93E64-C274-0147-911E-FD8C48B6238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8F2414D-79BE-FC5D-8B65-2954EF418EB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1E98D2-D1DA-9B78-A1F0-C1DAFF33449A}"/>
              </a:ext>
            </a:extLst>
          </p:cNvPr>
          <p:cNvSpPr>
            <a:spLocks noGrp="1"/>
          </p:cNvSpPr>
          <p:nvPr>
            <p:ph type="sldNum" sz="quarter" idx="12"/>
          </p:nvPr>
        </p:nvSpPr>
        <p:spPr/>
        <p:txBody>
          <a:bodyPr/>
          <a:lstStyle>
            <a:lvl1pPr>
              <a:defRPr/>
            </a:lvl1pPr>
          </a:lstStyle>
          <a:p>
            <a:fld id="{019AD18D-997F-4335-B305-B267AA9100F9}" type="slidenum">
              <a:rPr lang="en-GB" altLang="en-US"/>
              <a:pPr/>
              <a:t>‹#›</a:t>
            </a:fld>
            <a:endParaRPr lang="en-GB" altLang="en-US"/>
          </a:p>
        </p:txBody>
      </p:sp>
    </p:spTree>
    <p:extLst>
      <p:ext uri="{BB962C8B-B14F-4D97-AF65-F5344CB8AC3E}">
        <p14:creationId xmlns:p14="http://schemas.microsoft.com/office/powerpoint/2010/main" val="35708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A6CDD9-AF73-DCDB-CF5E-E5A55A94309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9E961B2-E15B-103A-064C-CCDCB203ABB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67F4872-3502-07EE-AEFE-42F26E7CB35B}"/>
              </a:ext>
            </a:extLst>
          </p:cNvPr>
          <p:cNvSpPr>
            <a:spLocks noGrp="1"/>
          </p:cNvSpPr>
          <p:nvPr>
            <p:ph type="sldNum" sz="quarter" idx="12"/>
          </p:nvPr>
        </p:nvSpPr>
        <p:spPr/>
        <p:txBody>
          <a:bodyPr/>
          <a:lstStyle>
            <a:lvl1pPr>
              <a:defRPr/>
            </a:lvl1pPr>
          </a:lstStyle>
          <a:p>
            <a:fld id="{808E19E3-ABB9-4271-B42D-984BEF811402}" type="slidenum">
              <a:rPr lang="en-GB" altLang="en-US"/>
              <a:pPr/>
              <a:t>‹#›</a:t>
            </a:fld>
            <a:endParaRPr lang="en-GB" altLang="en-US"/>
          </a:p>
        </p:txBody>
      </p:sp>
    </p:spTree>
    <p:extLst>
      <p:ext uri="{BB962C8B-B14F-4D97-AF65-F5344CB8AC3E}">
        <p14:creationId xmlns:p14="http://schemas.microsoft.com/office/powerpoint/2010/main" val="117764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86634F-994B-BBB9-9440-CE1849DD6DC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878C35-01A9-FD86-E02C-D7CD85D83D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EB84D2-3921-F8D0-DB7A-B38B6A38B327}"/>
              </a:ext>
            </a:extLst>
          </p:cNvPr>
          <p:cNvSpPr>
            <a:spLocks noGrp="1"/>
          </p:cNvSpPr>
          <p:nvPr>
            <p:ph type="sldNum" sz="quarter" idx="12"/>
          </p:nvPr>
        </p:nvSpPr>
        <p:spPr/>
        <p:txBody>
          <a:bodyPr/>
          <a:lstStyle>
            <a:lvl1pPr>
              <a:defRPr/>
            </a:lvl1pPr>
          </a:lstStyle>
          <a:p>
            <a:fld id="{7320F2B9-E78A-49BB-BC4A-6DAAAB229A2F}" type="slidenum">
              <a:rPr lang="en-GB" altLang="en-US"/>
              <a:pPr/>
              <a:t>‹#›</a:t>
            </a:fld>
            <a:endParaRPr lang="en-GB" altLang="en-US"/>
          </a:p>
        </p:txBody>
      </p:sp>
    </p:spTree>
    <p:extLst>
      <p:ext uri="{BB962C8B-B14F-4D97-AF65-F5344CB8AC3E}">
        <p14:creationId xmlns:p14="http://schemas.microsoft.com/office/powerpoint/2010/main" val="203799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3A32A15-441C-63B7-F9EF-9B08733D5BC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72DDC90-05ED-C1E9-1446-207106990B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1567BB-0212-5554-62EE-C41E171A957D}"/>
              </a:ext>
            </a:extLst>
          </p:cNvPr>
          <p:cNvSpPr>
            <a:spLocks noGrp="1"/>
          </p:cNvSpPr>
          <p:nvPr>
            <p:ph type="sldNum" sz="quarter" idx="12"/>
          </p:nvPr>
        </p:nvSpPr>
        <p:spPr/>
        <p:txBody>
          <a:bodyPr/>
          <a:lstStyle>
            <a:lvl1pPr>
              <a:defRPr/>
            </a:lvl1pPr>
          </a:lstStyle>
          <a:p>
            <a:fld id="{605EA1FB-04C2-473E-890C-2F7A6623AA53}" type="slidenum">
              <a:rPr lang="en-GB" altLang="en-US"/>
              <a:pPr/>
              <a:t>‹#›</a:t>
            </a:fld>
            <a:endParaRPr lang="en-GB" altLang="en-US"/>
          </a:p>
        </p:txBody>
      </p:sp>
    </p:spTree>
    <p:extLst>
      <p:ext uri="{BB962C8B-B14F-4D97-AF65-F5344CB8AC3E}">
        <p14:creationId xmlns:p14="http://schemas.microsoft.com/office/powerpoint/2010/main" val="53320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4EFD6D-336D-14C4-F93B-2AA0E00EF60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C77A579A-05B4-9E6D-F3CA-17540084F7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4FD76-95A3-45F8-BC07-9BD291A8F58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781F8D6A-BFBE-48E2-A851-94BB8899A801}"/>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9FC6BEA-A612-4546-9A0E-B2634825C75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67428F8-66E0-40E4-888A-0342B578E7B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du-file-dfs\Schools\Gowanbank\STAFF\Primary%201%20Induction\Introducing%20Fuel%20Zone%20-%20May%2018%20cartoon.mp4" TargetMode="External"/><Relationship Id="rId1" Type="http://schemas.microsoft.com/office/2007/relationships/media" Target="file:///\\edu-file-dfs\Schools\Gowanbank\STAFF\Primary%201%20Induction\Introducing%20Fuel%20Zone%20-%20May%2018%20cartoon.mp4"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wmf"/></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jt5tSiuK3iAhUQrxoKHbl0D4cQjRx6BAgBEAU&amp;url=http%3A%2F%2Fwww.google.co.uk%2Furl%3Fsa%3Di%26rct%3Dj%26q%3D%26esrc%3Ds%26source%3Dimages%26cd%3D%26ved%3D2ahUKEwj9reyGuK3iAhUCrxoKHU_mAk4QjRx6BAgBEAU%26url%3Dhttp%253A%252F%252Fwww.dorsetnexus.org.uk%252FServices%252F3651%26psig%3DAOvVaw0jwH8xceShL9JcIECrmaZP%26ust%3D1558556075685174&amp;psig=AOvVaw0jwH8xceShL9JcIECrmaZP&amp;ust=155855607568517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iS4cjni63bAhWEr6QKHa3QBoAQjRx6BAgBEAU&amp;url=https%3A%2F%2Fwww.shutterstock.com%2Fsearch%2Fugly%2Bmonster&amp;psig=AOvVaw2Owpja0OHvupMxFX0nKqMZ&amp;ust=152775788513272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V1d-W85_iAhVCdhoKHZAjBvMQjRx6BAgBEAU&amp;url=https%3A%2F%2Fnumberworksnwords.com%2Fglobal%2Fblog%2F4-steps-to-a-positive-parent-teacher-relationship%2F&amp;psig=AOvVaw2wA3KmXCGhLG1b1zwUeuG_&amp;ust=1558090910330037"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hyperlink" Target="https://blogs.glowscotland.org.uk/gc/gowanban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ibisn1ja3bAhWC_aQKHbF5CK8QjRx6BAgBEAU&amp;url=https%3A%2F%2Fwww.saydaily.com%2F2018%2F01%2Ftwitter-updates&amp;psig=AOvVaw2i9qYWh4ulxRemQ3DHB5Qm&amp;ust=1527758450446678"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mailto:headteacher@gowanbank-pri.glasgow.sch.u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Jharris@Gowanbank-pri.glasgow.sch.uk" TargetMode="External"/><Relationship Id="rId2" Type="http://schemas.openxmlformats.org/officeDocument/2006/relationships/image" Target="../media/image34.wmf"/><Relationship Id="rId1" Type="http://schemas.openxmlformats.org/officeDocument/2006/relationships/slideLayout" Target="../slideLayouts/slideLayout2.xml"/><Relationship Id="rId4" Type="http://schemas.openxmlformats.org/officeDocument/2006/relationships/hyperlink" Target="mailto:headteacher@gowanbank-pri.glasgow.sch.uk"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15E53373-CB10-AE46-4741-BF392F02182E}"/>
              </a:ext>
            </a:extLst>
          </p:cNvPr>
          <p:cNvSpPr>
            <a:spLocks noGrp="1"/>
          </p:cNvSpPr>
          <p:nvPr>
            <p:ph type="title"/>
          </p:nvPr>
        </p:nvSpPr>
        <p:spPr>
          <a:xfrm>
            <a:off x="179388" y="188913"/>
            <a:ext cx="8856662" cy="1143000"/>
          </a:xfrm>
        </p:spPr>
        <p:txBody>
          <a:bodyPr/>
          <a:lstStyle/>
          <a:p>
            <a:pPr eaLnBrk="1" hangingPunct="1"/>
            <a:r>
              <a:rPr lang="en-GB" altLang="en-US" sz="4000" b="1">
                <a:solidFill>
                  <a:schemeClr val="tx2"/>
                </a:solidFill>
                <a:latin typeface="Comic Sans MS" panose="030F0702030302020204" pitchFamily="66" charset="0"/>
              </a:rPr>
              <a:t>Gowanbank Primary School &amp; LCR </a:t>
            </a:r>
          </a:p>
        </p:txBody>
      </p:sp>
      <p:sp>
        <p:nvSpPr>
          <p:cNvPr id="2051" name="Text Box 5">
            <a:extLst>
              <a:ext uri="{FF2B5EF4-FFF2-40B4-BE49-F238E27FC236}">
                <a16:creationId xmlns:a16="http://schemas.microsoft.com/office/drawing/2014/main" id="{8B32CA4A-DD2B-4FD7-B524-D95B6210816D}"/>
              </a:ext>
            </a:extLst>
          </p:cNvPr>
          <p:cNvSpPr txBox="1">
            <a:spLocks noChangeArrowheads="1"/>
          </p:cNvSpPr>
          <p:nvPr/>
        </p:nvSpPr>
        <p:spPr bwMode="auto">
          <a:xfrm>
            <a:off x="611188" y="4221163"/>
            <a:ext cx="7993062"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defRPr/>
            </a:pPr>
            <a:endParaRPr lang="en-GB" altLang="en-US">
              <a:solidFill>
                <a:srgbClr val="800000"/>
              </a:solidFill>
              <a:latin typeface="Comic Sans MS" pitchFamily="66" charset="0"/>
            </a:endParaRPr>
          </a:p>
          <a:p>
            <a:pPr algn="ctr" eaLnBrk="1" hangingPunct="1">
              <a:spcBef>
                <a:spcPct val="50000"/>
              </a:spcBef>
              <a:defRPr/>
            </a:pPr>
            <a:endParaRPr lang="en-GB" altLang="en-US" sz="1400">
              <a:solidFill>
                <a:srgbClr val="800000"/>
              </a:solidFill>
              <a:latin typeface="Comic Sans MS" pitchFamily="66" charset="0"/>
            </a:endParaRPr>
          </a:p>
          <a:p>
            <a:pPr algn="ctr" eaLnBrk="1" hangingPunct="1">
              <a:spcBef>
                <a:spcPct val="50000"/>
              </a:spcBef>
              <a:defRPr/>
            </a:pPr>
            <a:r>
              <a:rPr lang="en-GB" altLang="en-US" b="1">
                <a:solidFill>
                  <a:schemeClr val="tx2"/>
                </a:solidFill>
                <a:latin typeface="Comic Sans MS" pitchFamily="66" charset="0"/>
              </a:rPr>
              <a:t>Helpful Hints and Information for the Parents of our New Children</a:t>
            </a:r>
          </a:p>
        </p:txBody>
      </p:sp>
      <p:pic>
        <p:nvPicPr>
          <p:cNvPr id="2052" name="Picture 5">
            <a:extLst>
              <a:ext uri="{FF2B5EF4-FFF2-40B4-BE49-F238E27FC236}">
                <a16:creationId xmlns:a16="http://schemas.microsoft.com/office/drawing/2014/main" id="{2B6FFC24-A634-495A-97F1-9DC09FD0322C}"/>
              </a:ext>
            </a:extLst>
          </p:cNvPr>
          <p:cNvPicPr>
            <a:picLocks noChangeAspect="1" noChangeArrowheads="1"/>
          </p:cNvPicPr>
          <p:nvPr/>
        </p:nvPicPr>
        <p:blipFill>
          <a:blip r:embed="rId3"/>
          <a:srcRect/>
          <a:stretch>
            <a:fillRect/>
          </a:stretch>
        </p:blipFill>
        <p:spPr bwMode="auto">
          <a:xfrm>
            <a:off x="611188" y="1412875"/>
            <a:ext cx="4586287" cy="3438525"/>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chemeClr val="accent1"/>
                </a:solidFill>
              </a14:hiddenFill>
            </a:ext>
          </a:extLst>
        </p:spPr>
      </p:pic>
      <p:sp>
        <p:nvSpPr>
          <p:cNvPr id="4101" name="TextBox 1">
            <a:extLst>
              <a:ext uri="{FF2B5EF4-FFF2-40B4-BE49-F238E27FC236}">
                <a16:creationId xmlns:a16="http://schemas.microsoft.com/office/drawing/2014/main" id="{5C76F663-5F43-0C30-549B-BC88E4918B39}"/>
              </a:ext>
            </a:extLst>
          </p:cNvPr>
          <p:cNvSpPr txBox="1">
            <a:spLocks noChangeArrowheads="1"/>
          </p:cNvSpPr>
          <p:nvPr/>
        </p:nvSpPr>
        <p:spPr bwMode="auto">
          <a:xfrm>
            <a:off x="5508625" y="1177925"/>
            <a:ext cx="3095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GB" altLang="en-US" sz="2400" b="1">
                <a:solidFill>
                  <a:srgbClr val="FF0000"/>
                </a:solidFill>
                <a:latin typeface="Comic Sans MS" panose="030F0702030302020204" pitchFamily="66" charset="0"/>
              </a:rPr>
              <a:t>W</a:t>
            </a:r>
            <a:r>
              <a:rPr lang="en-GB" altLang="en-US" sz="2400">
                <a:latin typeface="Comic Sans MS" panose="030F0702030302020204" pitchFamily="66" charset="0"/>
              </a:rPr>
              <a:t>hen you</a:t>
            </a:r>
          </a:p>
          <a:p>
            <a:pPr>
              <a:lnSpc>
                <a:spcPct val="150000"/>
              </a:lnSpc>
              <a:spcBef>
                <a:spcPct val="0"/>
              </a:spcBef>
              <a:buFontTx/>
              <a:buNone/>
            </a:pPr>
            <a:r>
              <a:rPr lang="en-GB" altLang="en-US" sz="2400" b="1">
                <a:solidFill>
                  <a:srgbClr val="00B050"/>
                </a:solidFill>
                <a:latin typeface="Comic Sans MS" panose="030F0702030302020204" pitchFamily="66" charset="0"/>
              </a:rPr>
              <a:t>E</a:t>
            </a:r>
            <a:r>
              <a:rPr lang="en-GB" altLang="en-US" sz="2400">
                <a:latin typeface="Comic Sans MS" panose="030F0702030302020204" pitchFamily="66" charset="0"/>
              </a:rPr>
              <a:t>nter this</a:t>
            </a:r>
          </a:p>
          <a:p>
            <a:pPr>
              <a:lnSpc>
                <a:spcPct val="150000"/>
              </a:lnSpc>
              <a:spcBef>
                <a:spcPct val="0"/>
              </a:spcBef>
              <a:buFontTx/>
              <a:buNone/>
            </a:pPr>
            <a:r>
              <a:rPr lang="en-GB" altLang="en-US" sz="2400" b="1">
                <a:solidFill>
                  <a:srgbClr val="00B0F0"/>
                </a:solidFill>
                <a:latin typeface="Comic Sans MS" panose="030F0702030302020204" pitchFamily="66" charset="0"/>
              </a:rPr>
              <a:t>L</a:t>
            </a:r>
            <a:r>
              <a:rPr lang="en-GB" altLang="en-US" sz="2400">
                <a:latin typeface="Comic Sans MS" panose="030F0702030302020204" pitchFamily="66" charset="0"/>
              </a:rPr>
              <a:t>oving school</a:t>
            </a:r>
          </a:p>
          <a:p>
            <a:pPr>
              <a:lnSpc>
                <a:spcPct val="150000"/>
              </a:lnSpc>
              <a:spcBef>
                <a:spcPct val="0"/>
              </a:spcBef>
              <a:buFontTx/>
              <a:buNone/>
            </a:pPr>
            <a:r>
              <a:rPr lang="en-GB" altLang="en-US" sz="2400" b="1">
                <a:solidFill>
                  <a:srgbClr val="FFC000"/>
                </a:solidFill>
                <a:latin typeface="Comic Sans MS" panose="030F0702030302020204" pitchFamily="66" charset="0"/>
              </a:rPr>
              <a:t>C</a:t>
            </a:r>
            <a:r>
              <a:rPr lang="en-GB" altLang="en-US" sz="2400">
                <a:latin typeface="Comic Sans MS" panose="030F0702030302020204" pitchFamily="66" charset="0"/>
              </a:rPr>
              <a:t>onsider yourself</a:t>
            </a:r>
          </a:p>
          <a:p>
            <a:pPr>
              <a:lnSpc>
                <a:spcPct val="150000"/>
              </a:lnSpc>
              <a:spcBef>
                <a:spcPct val="0"/>
              </a:spcBef>
              <a:buFontTx/>
              <a:buNone/>
            </a:pPr>
            <a:r>
              <a:rPr lang="en-GB" altLang="en-US" sz="2400" b="1">
                <a:solidFill>
                  <a:srgbClr val="7030A0"/>
                </a:solidFill>
                <a:latin typeface="Comic Sans MS" panose="030F0702030302020204" pitchFamily="66" charset="0"/>
              </a:rPr>
              <a:t>O</a:t>
            </a:r>
            <a:r>
              <a:rPr lang="en-GB" altLang="en-US" sz="2400">
                <a:latin typeface="Comic Sans MS" panose="030F0702030302020204" pitchFamily="66" charset="0"/>
              </a:rPr>
              <a:t>ne of the special</a:t>
            </a:r>
          </a:p>
          <a:p>
            <a:pPr>
              <a:lnSpc>
                <a:spcPct val="150000"/>
              </a:lnSpc>
              <a:spcBef>
                <a:spcPct val="0"/>
              </a:spcBef>
              <a:buFontTx/>
              <a:buNone/>
            </a:pPr>
            <a:r>
              <a:rPr lang="en-GB" altLang="en-US" sz="2400" b="1">
                <a:solidFill>
                  <a:srgbClr val="0000FF"/>
                </a:solidFill>
                <a:latin typeface="Comic Sans MS" panose="030F0702030302020204" pitchFamily="66" charset="0"/>
              </a:rPr>
              <a:t>M</a:t>
            </a:r>
            <a:r>
              <a:rPr lang="en-GB" altLang="en-US" sz="2400">
                <a:latin typeface="Comic Sans MS" panose="030F0702030302020204" pitchFamily="66" charset="0"/>
              </a:rPr>
              <a:t>embers of an</a:t>
            </a:r>
          </a:p>
          <a:p>
            <a:pPr>
              <a:lnSpc>
                <a:spcPct val="150000"/>
              </a:lnSpc>
              <a:spcBef>
                <a:spcPct val="0"/>
              </a:spcBef>
              <a:buFontTx/>
              <a:buNone/>
            </a:pPr>
            <a:r>
              <a:rPr lang="en-GB" altLang="en-US" sz="2400" b="1">
                <a:solidFill>
                  <a:srgbClr val="92D050"/>
                </a:solidFill>
                <a:latin typeface="Comic Sans MS" panose="030F0702030302020204" pitchFamily="66" charset="0"/>
              </a:rPr>
              <a:t>E</a:t>
            </a:r>
            <a:r>
              <a:rPr lang="en-GB" altLang="en-US" sz="2400">
                <a:latin typeface="Comic Sans MS" panose="030F0702030302020204" pitchFamily="66" charset="0"/>
              </a:rPr>
              <a:t>xtraordinary team</a:t>
            </a:r>
            <a:r>
              <a:rPr lang="en-GB" altLang="en-US" sz="2000">
                <a:latin typeface="Comic Sans MS" panose="030F0702030302020204" pitchFamily="66"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65C3-EEAC-442C-9307-A8BEB3C028D8}"/>
              </a:ext>
            </a:extLst>
          </p:cNvPr>
          <p:cNvSpPr>
            <a:spLocks noGrp="1"/>
          </p:cNvSpPr>
          <p:nvPr>
            <p:ph type="title"/>
          </p:nvPr>
        </p:nvSpPr>
        <p:spPr/>
        <p:txBody>
          <a:bodyPr/>
          <a:lstStyle/>
          <a:p>
            <a:r>
              <a:rPr lang="en-GB" dirty="0">
                <a:latin typeface="Comic Sans MS" panose="030F0702030302020204" pitchFamily="66" charset="0"/>
              </a:rPr>
              <a:t>Parent Pay </a:t>
            </a:r>
            <a:br>
              <a:rPr lang="en-GB" dirty="0">
                <a:latin typeface="Comic Sans MS" panose="030F0702030302020204" pitchFamily="66" charset="0"/>
              </a:rPr>
            </a:br>
            <a:r>
              <a:rPr lang="en-GB" dirty="0">
                <a:latin typeface="Comic Sans MS" panose="030F0702030302020204" pitchFamily="66" charset="0"/>
              </a:rPr>
              <a:t>Ordering School Lunch </a:t>
            </a:r>
            <a:endParaRPr lang="en-GB" dirty="0"/>
          </a:p>
        </p:txBody>
      </p:sp>
      <p:sp>
        <p:nvSpPr>
          <p:cNvPr id="4" name="Content Placeholder 3">
            <a:extLst>
              <a:ext uri="{FF2B5EF4-FFF2-40B4-BE49-F238E27FC236}">
                <a16:creationId xmlns:a16="http://schemas.microsoft.com/office/drawing/2014/main" id="{F78F8A9C-E112-4FE0-98ED-600FECF09F85}"/>
              </a:ext>
            </a:extLst>
          </p:cNvPr>
          <p:cNvSpPr>
            <a:spLocks noGrp="1"/>
          </p:cNvSpPr>
          <p:nvPr>
            <p:ph idx="1"/>
          </p:nvPr>
        </p:nvSpPr>
        <p:spPr>
          <a:xfrm>
            <a:off x="457200" y="5517232"/>
            <a:ext cx="8229600" cy="608931"/>
          </a:xfrm>
        </p:spPr>
        <p:txBody>
          <a:bodyPr/>
          <a:lstStyle/>
          <a:p>
            <a:pPr marL="0" indent="0" algn="ctr">
              <a:buNone/>
            </a:pPr>
            <a:r>
              <a:rPr lang="en-GB" dirty="0">
                <a:latin typeface="Comic Sans MS" panose="030F0702030302020204" pitchFamily="66" charset="0"/>
              </a:rPr>
              <a:t>Select your child’s name </a:t>
            </a:r>
          </a:p>
        </p:txBody>
      </p:sp>
      <p:pic>
        <p:nvPicPr>
          <p:cNvPr id="3" name="Picture 2">
            <a:extLst>
              <a:ext uri="{FF2B5EF4-FFF2-40B4-BE49-F238E27FC236}">
                <a16:creationId xmlns:a16="http://schemas.microsoft.com/office/drawing/2014/main" id="{B1F665C9-5281-40EB-8016-226B9252057B}"/>
              </a:ext>
            </a:extLst>
          </p:cNvPr>
          <p:cNvPicPr>
            <a:picLocks noChangeAspect="1"/>
          </p:cNvPicPr>
          <p:nvPr/>
        </p:nvPicPr>
        <p:blipFill rotWithShape="1">
          <a:blip r:embed="rId2"/>
          <a:srcRect t="14078"/>
          <a:stretch/>
        </p:blipFill>
        <p:spPr>
          <a:xfrm>
            <a:off x="1733938" y="1700808"/>
            <a:ext cx="5676123" cy="3657779"/>
          </a:xfrm>
          <a:prstGeom prst="rect">
            <a:avLst/>
          </a:prstGeom>
        </p:spPr>
      </p:pic>
    </p:spTree>
    <p:extLst>
      <p:ext uri="{BB962C8B-B14F-4D97-AF65-F5344CB8AC3E}">
        <p14:creationId xmlns:p14="http://schemas.microsoft.com/office/powerpoint/2010/main" val="738286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9919-9DC3-4EFA-8D06-EC59C12DDE54}"/>
              </a:ext>
            </a:extLst>
          </p:cNvPr>
          <p:cNvSpPr>
            <a:spLocks noGrp="1"/>
          </p:cNvSpPr>
          <p:nvPr>
            <p:ph type="title"/>
          </p:nvPr>
        </p:nvSpPr>
        <p:spPr/>
        <p:txBody>
          <a:bodyPr/>
          <a:lstStyle/>
          <a:p>
            <a:r>
              <a:rPr lang="en-GB" dirty="0">
                <a:latin typeface="Comic Sans MS" panose="030F0702030302020204" pitchFamily="66" charset="0"/>
              </a:rPr>
              <a:t>Parent Pay </a:t>
            </a:r>
            <a:br>
              <a:rPr lang="en-GB" dirty="0">
                <a:latin typeface="Comic Sans MS" panose="030F0702030302020204" pitchFamily="66" charset="0"/>
              </a:rPr>
            </a:br>
            <a:r>
              <a:rPr lang="en-GB" dirty="0">
                <a:latin typeface="Comic Sans MS" panose="030F0702030302020204" pitchFamily="66" charset="0"/>
              </a:rPr>
              <a:t>Ordering School Lunch </a:t>
            </a:r>
            <a:endParaRPr lang="en-GB" dirty="0"/>
          </a:p>
        </p:txBody>
      </p:sp>
      <p:pic>
        <p:nvPicPr>
          <p:cNvPr id="3" name="Picture 2">
            <a:extLst>
              <a:ext uri="{FF2B5EF4-FFF2-40B4-BE49-F238E27FC236}">
                <a16:creationId xmlns:a16="http://schemas.microsoft.com/office/drawing/2014/main" id="{35D96A64-32C2-48B9-82D9-81F544FDEBD6}"/>
              </a:ext>
            </a:extLst>
          </p:cNvPr>
          <p:cNvPicPr>
            <a:picLocks noChangeAspect="1"/>
          </p:cNvPicPr>
          <p:nvPr/>
        </p:nvPicPr>
        <p:blipFill rotWithShape="1">
          <a:blip r:embed="rId2"/>
          <a:srcRect t="15573"/>
          <a:stretch/>
        </p:blipFill>
        <p:spPr>
          <a:xfrm>
            <a:off x="955975" y="1760393"/>
            <a:ext cx="4464496" cy="2826917"/>
          </a:xfrm>
          <a:prstGeom prst="rect">
            <a:avLst/>
          </a:prstGeom>
        </p:spPr>
      </p:pic>
      <p:pic>
        <p:nvPicPr>
          <p:cNvPr id="4" name="Picture 3">
            <a:extLst>
              <a:ext uri="{FF2B5EF4-FFF2-40B4-BE49-F238E27FC236}">
                <a16:creationId xmlns:a16="http://schemas.microsoft.com/office/drawing/2014/main" id="{392CBDD4-D97C-4E44-B0A8-098DC47FCFA1}"/>
              </a:ext>
            </a:extLst>
          </p:cNvPr>
          <p:cNvPicPr>
            <a:picLocks noChangeAspect="1"/>
          </p:cNvPicPr>
          <p:nvPr/>
        </p:nvPicPr>
        <p:blipFill rotWithShape="1">
          <a:blip r:embed="rId3"/>
          <a:srcRect l="45161" t="14514"/>
          <a:stretch/>
        </p:blipFill>
        <p:spPr>
          <a:xfrm>
            <a:off x="5724128" y="1717827"/>
            <a:ext cx="2448272" cy="2862394"/>
          </a:xfrm>
          <a:prstGeom prst="rect">
            <a:avLst/>
          </a:prstGeom>
        </p:spPr>
      </p:pic>
      <p:sp>
        <p:nvSpPr>
          <p:cNvPr id="5" name="Content Placeholder 3">
            <a:extLst>
              <a:ext uri="{FF2B5EF4-FFF2-40B4-BE49-F238E27FC236}">
                <a16:creationId xmlns:a16="http://schemas.microsoft.com/office/drawing/2014/main" id="{A46F7225-1651-4259-B7BC-51BC6B8FC6E2}"/>
              </a:ext>
            </a:extLst>
          </p:cNvPr>
          <p:cNvSpPr txBox="1">
            <a:spLocks/>
          </p:cNvSpPr>
          <p:nvPr/>
        </p:nvSpPr>
        <p:spPr>
          <a:xfrm>
            <a:off x="457200" y="4930065"/>
            <a:ext cx="8229600" cy="60893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Comic Sans MS" panose="030F0702030302020204" pitchFamily="66" charset="0"/>
              </a:rPr>
              <a:t>Select your child’s choice from the options listed each day or choose the packed lunch option.  </a:t>
            </a:r>
          </a:p>
        </p:txBody>
      </p:sp>
    </p:spTree>
    <p:extLst>
      <p:ext uri="{BB962C8B-B14F-4D97-AF65-F5344CB8AC3E}">
        <p14:creationId xmlns:p14="http://schemas.microsoft.com/office/powerpoint/2010/main" val="67855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ducing Fuel Zone - May 18 cartoon.mp4">
            <a:hlinkClick r:id="" action="ppaction://media"/>
            <a:extLst>
              <a:ext uri="{FF2B5EF4-FFF2-40B4-BE49-F238E27FC236}">
                <a16:creationId xmlns:a16="http://schemas.microsoft.com/office/drawing/2014/main" id="{3664CE1D-3247-C36D-5CE5-833B22045F3E}"/>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14313" y="188913"/>
            <a:ext cx="8715375"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62" descr="MCj02325180000[1]">
            <a:extLst>
              <a:ext uri="{FF2B5EF4-FFF2-40B4-BE49-F238E27FC236}">
                <a16:creationId xmlns:a16="http://schemas.microsoft.com/office/drawing/2014/main" id="{4AA95004-A036-B77B-BF4C-FA5A3F70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5791200"/>
            <a:ext cx="11874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a:extLst>
              <a:ext uri="{FF2B5EF4-FFF2-40B4-BE49-F238E27FC236}">
                <a16:creationId xmlns:a16="http://schemas.microsoft.com/office/drawing/2014/main" id="{E6AECA6C-9C84-D7E0-4395-225218F2A880}"/>
              </a:ext>
            </a:extLst>
          </p:cNvPr>
          <p:cNvSpPr>
            <a:spLocks noGrp="1"/>
          </p:cNvSpPr>
          <p:nvPr>
            <p:ph type="title"/>
          </p:nvPr>
        </p:nvSpPr>
        <p:spPr/>
        <p:txBody>
          <a:bodyPr/>
          <a:lstStyle/>
          <a:p>
            <a:pPr eaLnBrk="1" hangingPunct="1"/>
            <a:br>
              <a:rPr lang="en-GB" altLang="en-US" sz="3600">
                <a:latin typeface="Comic Sans MS" panose="030F0702030302020204" pitchFamily="66" charset="0"/>
              </a:rPr>
            </a:br>
            <a:r>
              <a:rPr lang="en-GB" altLang="en-US" sz="3600" b="1">
                <a:latin typeface="Comic Sans MS" panose="030F0702030302020204" pitchFamily="66" charset="0"/>
              </a:rPr>
              <a:t>We are a </a:t>
            </a:r>
            <a:br>
              <a:rPr lang="en-GB" altLang="en-US" sz="3600" b="1">
                <a:latin typeface="Comic Sans MS" panose="030F0702030302020204" pitchFamily="66" charset="0"/>
              </a:rPr>
            </a:br>
            <a:r>
              <a:rPr lang="en-GB" altLang="en-US" sz="3600" b="1">
                <a:latin typeface="Comic Sans MS" panose="030F0702030302020204" pitchFamily="66" charset="0"/>
              </a:rPr>
              <a:t>Health Promoting School!</a:t>
            </a:r>
            <a:br>
              <a:rPr lang="en-GB" altLang="en-US" sz="3600">
                <a:latin typeface="Comic Sans MS" panose="030F0702030302020204" pitchFamily="66" charset="0"/>
              </a:rPr>
            </a:br>
            <a:endParaRPr lang="en-GB" altLang="en-US" sz="3600">
              <a:latin typeface="Comic Sans MS" panose="030F0702030302020204" pitchFamily="66" charset="0"/>
            </a:endParaRPr>
          </a:p>
        </p:txBody>
      </p:sp>
      <p:sp>
        <p:nvSpPr>
          <p:cNvPr id="24580" name="Rectangle 3">
            <a:extLst>
              <a:ext uri="{FF2B5EF4-FFF2-40B4-BE49-F238E27FC236}">
                <a16:creationId xmlns:a16="http://schemas.microsoft.com/office/drawing/2014/main" id="{AAAACDED-7880-9E74-8F35-2459B181BA8C}"/>
              </a:ext>
            </a:extLst>
          </p:cNvPr>
          <p:cNvSpPr>
            <a:spLocks noGrp="1"/>
          </p:cNvSpPr>
          <p:nvPr>
            <p:ph idx="1"/>
          </p:nvPr>
        </p:nvSpPr>
        <p:spPr>
          <a:xfrm>
            <a:off x="457200" y="1600200"/>
            <a:ext cx="8229600" cy="4997450"/>
          </a:xfrm>
        </p:spPr>
        <p:txBody>
          <a:bodyPr/>
          <a:lstStyle/>
          <a:p>
            <a:pPr eaLnBrk="1" hangingPunct="1">
              <a:lnSpc>
                <a:spcPct val="90000"/>
              </a:lnSpc>
              <a:buFontTx/>
              <a:buNone/>
            </a:pPr>
            <a:r>
              <a:rPr lang="en-GB" altLang="en-US" dirty="0">
                <a:latin typeface="Comic Sans MS" panose="030F0702030302020204" pitchFamily="66" charset="0"/>
              </a:rPr>
              <a:t>   </a:t>
            </a:r>
          </a:p>
          <a:p>
            <a:pPr eaLnBrk="1" hangingPunct="1">
              <a:lnSpc>
                <a:spcPct val="90000"/>
              </a:lnSpc>
              <a:buFontTx/>
              <a:buNone/>
            </a:pPr>
            <a:r>
              <a:rPr lang="en-GB" altLang="en-US" dirty="0">
                <a:latin typeface="Comic Sans MS" panose="030F0702030302020204" pitchFamily="66" charset="0"/>
              </a:rPr>
              <a:t>   </a:t>
            </a:r>
          </a:p>
          <a:p>
            <a:pPr eaLnBrk="1" hangingPunct="1">
              <a:lnSpc>
                <a:spcPct val="90000"/>
              </a:lnSpc>
              <a:buFontTx/>
              <a:buNone/>
            </a:pPr>
            <a:r>
              <a:rPr lang="en-GB" altLang="en-US" b="1" dirty="0">
                <a:latin typeface="Comic Sans MS" panose="030F0702030302020204" pitchFamily="66" charset="0"/>
              </a:rPr>
              <a:t> </a:t>
            </a:r>
            <a:r>
              <a:rPr lang="en-GB" altLang="en-US" sz="2200" b="1" dirty="0">
                <a:latin typeface="Comic Sans MS" panose="030F0702030302020204" pitchFamily="66" charset="0"/>
              </a:rPr>
              <a:t>Snack time: </a:t>
            </a:r>
            <a:r>
              <a:rPr lang="en-GB" altLang="en-US" sz="2200" dirty="0">
                <a:latin typeface="Comic Sans MS" panose="030F0702030302020204" pitchFamily="66" charset="0"/>
              </a:rPr>
              <a:t>healthy snacks encouraged, i.e. fruit, healthy crisps &amp; water. </a:t>
            </a:r>
            <a:r>
              <a:rPr lang="en-GB" altLang="en-US" sz="2200" b="1" dirty="0">
                <a:latin typeface="Comic Sans MS" panose="030F0702030302020204" pitchFamily="66" charset="0"/>
              </a:rPr>
              <a:t>Large unhealthy snacks will not be permitted.</a:t>
            </a:r>
          </a:p>
          <a:p>
            <a:pPr eaLnBrk="1" hangingPunct="1">
              <a:lnSpc>
                <a:spcPct val="90000"/>
              </a:lnSpc>
              <a:buFontTx/>
              <a:buNone/>
            </a:pPr>
            <a:r>
              <a:rPr lang="en-GB" altLang="en-US" sz="2200" dirty="0">
                <a:latin typeface="Comic Sans MS" panose="030F0702030302020204" pitchFamily="66" charset="0"/>
              </a:rPr>
              <a:t>   </a:t>
            </a:r>
          </a:p>
          <a:p>
            <a:pPr eaLnBrk="1" hangingPunct="1">
              <a:lnSpc>
                <a:spcPct val="90000"/>
              </a:lnSpc>
              <a:buFontTx/>
              <a:buNone/>
            </a:pPr>
            <a:r>
              <a:rPr lang="en-GB" altLang="en-US" sz="2200" dirty="0">
                <a:latin typeface="Comic Sans MS" panose="030F0702030302020204" pitchFamily="66" charset="0"/>
              </a:rPr>
              <a:t>  </a:t>
            </a:r>
            <a:r>
              <a:rPr lang="en-GB" altLang="en-US" sz="2200" b="1" dirty="0">
                <a:latin typeface="Comic Sans MS" panose="030F0702030302020204" pitchFamily="66" charset="0"/>
              </a:rPr>
              <a:t>Lunch time: </a:t>
            </a:r>
            <a:r>
              <a:rPr lang="en-GB" altLang="en-US" sz="2200" dirty="0">
                <a:latin typeface="Comic Sans MS" panose="030F0702030302020204" pitchFamily="66" charset="0"/>
              </a:rPr>
              <a:t>Free school meal P1-5. For packed lunches, as above, healthy food and snacks only please. </a:t>
            </a:r>
          </a:p>
          <a:p>
            <a:pPr eaLnBrk="1" hangingPunct="1">
              <a:lnSpc>
                <a:spcPct val="90000"/>
              </a:lnSpc>
              <a:buFontTx/>
              <a:buNone/>
            </a:pPr>
            <a:endParaRPr lang="en-GB" altLang="en-US" sz="2200" dirty="0">
              <a:solidFill>
                <a:srgbClr val="FF0000"/>
              </a:solidFill>
              <a:latin typeface="Comic Sans MS" panose="030F0702030302020204" pitchFamily="66" charset="0"/>
            </a:endParaRPr>
          </a:p>
        </p:txBody>
      </p:sp>
      <p:pic>
        <p:nvPicPr>
          <p:cNvPr id="24581" name="Picture 4" descr="FD00660_">
            <a:extLst>
              <a:ext uri="{FF2B5EF4-FFF2-40B4-BE49-F238E27FC236}">
                <a16:creationId xmlns:a16="http://schemas.microsoft.com/office/drawing/2014/main" id="{279A6A6A-A168-42F7-DCF8-59809AC9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412875"/>
            <a:ext cx="172878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milkdrop">
            <a:extLst>
              <a:ext uri="{FF2B5EF4-FFF2-40B4-BE49-F238E27FC236}">
                <a16:creationId xmlns:a16="http://schemas.microsoft.com/office/drawing/2014/main" id="{4F450FEC-19D6-9268-06B3-B1B53E4A8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99150"/>
            <a:ext cx="8810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9C05F69-C644-12D1-8F88-AACB554D1D7A}"/>
              </a:ext>
            </a:extLst>
          </p:cNvPr>
          <p:cNvSpPr>
            <a:spLocks noGrp="1"/>
          </p:cNvSpPr>
          <p:nvPr>
            <p:ph type="title"/>
          </p:nvPr>
        </p:nvSpPr>
        <p:spPr/>
        <p:txBody>
          <a:bodyPr/>
          <a:lstStyle/>
          <a:p>
            <a:pPr eaLnBrk="1" hangingPunct="1"/>
            <a:br>
              <a:rPr lang="en-GB" altLang="en-US" sz="3600" b="1">
                <a:latin typeface="Comic Sans MS" panose="030F0702030302020204" pitchFamily="66" charset="0"/>
              </a:rPr>
            </a:br>
            <a:r>
              <a:rPr lang="en-GB" altLang="en-US" sz="3600" b="1">
                <a:latin typeface="Comic Sans MS" panose="030F0702030302020204" pitchFamily="66" charset="0"/>
              </a:rPr>
              <a:t>NUT FREE ZONE</a:t>
            </a:r>
            <a:br>
              <a:rPr lang="en-GB" altLang="en-US" sz="3600" b="1">
                <a:latin typeface="Comic Sans MS" panose="030F0702030302020204" pitchFamily="66" charset="0"/>
              </a:rPr>
            </a:br>
            <a:endParaRPr lang="en-GB" altLang="en-US" sz="3600" b="1">
              <a:latin typeface="Comic Sans MS" panose="030F0702030302020204" pitchFamily="66" charset="0"/>
            </a:endParaRPr>
          </a:p>
        </p:txBody>
      </p:sp>
      <p:sp>
        <p:nvSpPr>
          <p:cNvPr id="26627" name="Rectangle 3">
            <a:extLst>
              <a:ext uri="{FF2B5EF4-FFF2-40B4-BE49-F238E27FC236}">
                <a16:creationId xmlns:a16="http://schemas.microsoft.com/office/drawing/2014/main" id="{FDF1BF22-22BF-7B35-A3CB-C1934323D255}"/>
              </a:ext>
            </a:extLst>
          </p:cNvPr>
          <p:cNvSpPr>
            <a:spLocks noGrp="1"/>
          </p:cNvSpPr>
          <p:nvPr>
            <p:ph idx="1"/>
          </p:nvPr>
        </p:nvSpPr>
        <p:spPr>
          <a:xfrm>
            <a:off x="457200" y="1600200"/>
            <a:ext cx="8229600" cy="4997450"/>
          </a:xfrm>
        </p:spPr>
        <p:txBody>
          <a:bodyPr/>
          <a:lstStyle/>
          <a:p>
            <a:pPr eaLnBrk="1" hangingPunct="1">
              <a:lnSpc>
                <a:spcPct val="90000"/>
              </a:lnSpc>
              <a:buFontTx/>
              <a:buNone/>
            </a:pPr>
            <a:r>
              <a:rPr lang="en-GB" altLang="en-US">
                <a:latin typeface="Comic Sans MS" panose="030F0702030302020204" pitchFamily="66" charset="0"/>
              </a:rPr>
              <a:t>   Please ensure your child brings nothing to school which contains nuts or pulses. This includes certain chocolates and crisps.</a:t>
            </a:r>
          </a:p>
          <a:p>
            <a:pPr eaLnBrk="1" hangingPunct="1">
              <a:lnSpc>
                <a:spcPct val="90000"/>
              </a:lnSpc>
              <a:buFontTx/>
              <a:buNone/>
            </a:pPr>
            <a:r>
              <a:rPr lang="en-GB" altLang="en-US">
                <a:latin typeface="Comic Sans MS" panose="030F0702030302020204" pitchFamily="66" charset="0"/>
              </a:rPr>
              <a:t>   </a:t>
            </a:r>
          </a:p>
        </p:txBody>
      </p:sp>
      <p:pic>
        <p:nvPicPr>
          <p:cNvPr id="26628" name="Picture 1">
            <a:extLst>
              <a:ext uri="{FF2B5EF4-FFF2-40B4-BE49-F238E27FC236}">
                <a16:creationId xmlns:a16="http://schemas.microsoft.com/office/drawing/2014/main" id="{E9C6BB2A-FD2D-112F-FB7E-5FD321D885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3357563"/>
            <a:ext cx="23177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42576D4-ABBE-5B5E-2D6E-CE3622D9052B}"/>
              </a:ext>
            </a:extLst>
          </p:cNvPr>
          <p:cNvSpPr>
            <a:spLocks noGrp="1"/>
          </p:cNvSpPr>
          <p:nvPr>
            <p:ph type="title"/>
          </p:nvPr>
        </p:nvSpPr>
        <p:spPr/>
        <p:txBody>
          <a:bodyPr/>
          <a:lstStyle/>
          <a:p>
            <a:pPr eaLnBrk="1" hangingPunct="1"/>
            <a:r>
              <a:rPr lang="en-GB" altLang="en-US" b="1">
                <a:latin typeface="Comic Sans MS" panose="030F0702030302020204" pitchFamily="66" charset="0"/>
              </a:rPr>
              <a:t>Breakfast Club</a:t>
            </a:r>
          </a:p>
        </p:txBody>
      </p:sp>
      <p:sp>
        <p:nvSpPr>
          <p:cNvPr id="28675" name="Content Placeholder 2">
            <a:extLst>
              <a:ext uri="{FF2B5EF4-FFF2-40B4-BE49-F238E27FC236}">
                <a16:creationId xmlns:a16="http://schemas.microsoft.com/office/drawing/2014/main" id="{8D1646F7-5745-6611-BA1C-9B2D06794819}"/>
              </a:ext>
            </a:extLst>
          </p:cNvPr>
          <p:cNvSpPr>
            <a:spLocks noGrp="1"/>
          </p:cNvSpPr>
          <p:nvPr>
            <p:ph idx="1"/>
          </p:nvPr>
        </p:nvSpPr>
        <p:spPr>
          <a:xfrm>
            <a:off x="457200" y="1749425"/>
            <a:ext cx="8229600" cy="4525963"/>
          </a:xfrm>
        </p:spPr>
        <p:txBody>
          <a:bodyPr/>
          <a:lstStyle/>
          <a:p>
            <a:pPr eaLnBrk="1" hangingPunct="1"/>
            <a:endParaRPr lang="en-GB" altLang="en-US">
              <a:latin typeface="Comic Sans MS" panose="030F0702030302020204" pitchFamily="66" charset="0"/>
            </a:endParaRPr>
          </a:p>
          <a:p>
            <a:pPr eaLnBrk="1" hangingPunct="1"/>
            <a:r>
              <a:rPr lang="en-GB" altLang="en-US">
                <a:latin typeface="Comic Sans MS" panose="030F0702030302020204" pitchFamily="66" charset="0"/>
              </a:rPr>
              <a:t>Cordia run a Breakfast Club from </a:t>
            </a:r>
          </a:p>
          <a:p>
            <a:pPr eaLnBrk="1" hangingPunct="1">
              <a:buFontTx/>
              <a:buNone/>
            </a:pPr>
            <a:r>
              <a:rPr lang="en-GB" altLang="en-US">
                <a:latin typeface="Comic Sans MS" panose="030F0702030302020204" pitchFamily="66" charset="0"/>
              </a:rPr>
              <a:t>    8.00am – 8.45am each morning</a:t>
            </a:r>
          </a:p>
          <a:p>
            <a:pPr eaLnBrk="1" hangingPunct="1"/>
            <a:r>
              <a:rPr lang="en-GB" altLang="en-US">
                <a:latin typeface="Comic Sans MS" panose="030F0702030302020204" pitchFamily="66" charset="0"/>
              </a:rPr>
              <a:t>£2 per day (free for Free School Meal children) </a:t>
            </a:r>
          </a:p>
          <a:p>
            <a:pPr eaLnBrk="1" hangingPunct="1"/>
            <a:r>
              <a:rPr lang="en-GB" altLang="en-US">
                <a:latin typeface="Comic Sans MS" panose="030F0702030302020204" pitchFamily="66" charset="0"/>
              </a:rPr>
              <a:t>cereal  /  toast  / butter &amp; jam / milk</a:t>
            </a:r>
          </a:p>
        </p:txBody>
      </p:sp>
      <p:pic>
        <p:nvPicPr>
          <p:cNvPr id="28676" name="Picture 2" descr="C:\Program Files (x86)\Microsoft Office\MEDIA\CAGCAT10\j0199283.wmf">
            <a:extLst>
              <a:ext uri="{FF2B5EF4-FFF2-40B4-BE49-F238E27FC236}">
                <a16:creationId xmlns:a16="http://schemas.microsoft.com/office/drawing/2014/main" id="{B112A89B-F0C4-B8F3-4E11-BFF877197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0" y="333375"/>
            <a:ext cx="18415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9361E29-BE63-788D-480B-67847BE32C5C}"/>
              </a:ext>
            </a:extLst>
          </p:cNvPr>
          <p:cNvSpPr>
            <a:spLocks noGrp="1"/>
          </p:cNvSpPr>
          <p:nvPr>
            <p:ph type="title"/>
          </p:nvPr>
        </p:nvSpPr>
        <p:spPr/>
        <p:txBody>
          <a:bodyPr/>
          <a:lstStyle/>
          <a:p>
            <a:pPr eaLnBrk="1" hangingPunct="1"/>
            <a:r>
              <a:rPr lang="en-GB" altLang="en-US" b="1">
                <a:latin typeface="Comic Sans MS" panose="030F0702030302020204" pitchFamily="66" charset="0"/>
              </a:rPr>
              <a:t>Appointments</a:t>
            </a:r>
            <a:r>
              <a:rPr lang="en-GB" altLang="en-US">
                <a:latin typeface="Comic Sans MS" panose="030F0702030302020204" pitchFamily="66" charset="0"/>
              </a:rPr>
              <a:t>   </a:t>
            </a:r>
          </a:p>
        </p:txBody>
      </p:sp>
      <p:sp>
        <p:nvSpPr>
          <p:cNvPr id="30723" name="Rectangle 3">
            <a:extLst>
              <a:ext uri="{FF2B5EF4-FFF2-40B4-BE49-F238E27FC236}">
                <a16:creationId xmlns:a16="http://schemas.microsoft.com/office/drawing/2014/main" id="{2A183DFD-A70B-A9C5-7029-8AE8981E8BAB}"/>
              </a:ext>
            </a:extLst>
          </p:cNvPr>
          <p:cNvSpPr>
            <a:spLocks noGrp="1"/>
          </p:cNvSpPr>
          <p:nvPr>
            <p:ph idx="1"/>
          </p:nvPr>
        </p:nvSpPr>
        <p:spPr>
          <a:xfrm>
            <a:off x="323850" y="1600200"/>
            <a:ext cx="8569325" cy="5068888"/>
          </a:xfrm>
        </p:spPr>
        <p:txBody>
          <a:bodyPr/>
          <a:lstStyle/>
          <a:p>
            <a:pPr algn="ctr" eaLnBrk="1" hangingPunct="1">
              <a:buFontTx/>
              <a:buNone/>
            </a:pPr>
            <a:r>
              <a:rPr lang="en-GB" altLang="en-US" sz="2800">
                <a:latin typeface="Comic Sans MS" panose="030F0702030302020204" pitchFamily="66" charset="0"/>
              </a:rPr>
              <a:t>If your child has a Doctor / Dentist / Hospital appointment please send a note to the school indicating the date and time of the appointment.</a:t>
            </a:r>
          </a:p>
          <a:p>
            <a:pPr algn="ctr" eaLnBrk="1" hangingPunct="1">
              <a:buFontTx/>
              <a:buNone/>
            </a:pPr>
            <a:endParaRPr lang="en-GB" altLang="en-US" sz="2800" u="sng">
              <a:latin typeface="Comic Sans MS" panose="030F0702030302020204" pitchFamily="66" charset="0"/>
            </a:endParaRPr>
          </a:p>
          <a:p>
            <a:pPr algn="ctr" eaLnBrk="1" hangingPunct="1">
              <a:buFontTx/>
              <a:buNone/>
            </a:pPr>
            <a:r>
              <a:rPr lang="en-GB" altLang="en-US" sz="2800">
                <a:latin typeface="Comic Sans MS" panose="030F0702030302020204" pitchFamily="66" charset="0"/>
              </a:rPr>
              <a:t> Please report the above to the office to ensure the correct code it put on the register.</a:t>
            </a:r>
          </a:p>
          <a:p>
            <a:pPr algn="ctr" eaLnBrk="1" hangingPunct="1">
              <a:buFontTx/>
              <a:buNone/>
            </a:pPr>
            <a:endParaRPr lang="en-GB" altLang="en-US" sz="2800">
              <a:latin typeface="Comic Sans MS" panose="030F0702030302020204" pitchFamily="66" charset="0"/>
            </a:endParaRPr>
          </a:p>
          <a:p>
            <a:pPr algn="ctr" eaLnBrk="1" hangingPunct="1">
              <a:buFontTx/>
              <a:buNone/>
            </a:pPr>
            <a:r>
              <a:rPr lang="en-GB" altLang="en-US" sz="2800">
                <a:latin typeface="Comic Sans MS" panose="030F0702030302020204" pitchFamily="66" charset="0"/>
              </a:rPr>
              <a:t>Medicines must be labelled and consent forms signed at school office.</a:t>
            </a:r>
          </a:p>
        </p:txBody>
      </p:sp>
      <p:pic>
        <p:nvPicPr>
          <p:cNvPr id="30724" name="Picture 4" descr="BD06937_">
            <a:extLst>
              <a:ext uri="{FF2B5EF4-FFF2-40B4-BE49-F238E27FC236}">
                <a16:creationId xmlns:a16="http://schemas.microsoft.com/office/drawing/2014/main" id="{33EEAF02-DC43-DDC3-770E-DF660B4B8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0"/>
            <a:ext cx="2232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2">
            <a:extLst>
              <a:ext uri="{FF2B5EF4-FFF2-40B4-BE49-F238E27FC236}">
                <a16:creationId xmlns:a16="http://schemas.microsoft.com/office/drawing/2014/main" id="{6D936D5B-686E-AEA8-1531-233706F09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781300"/>
            <a:ext cx="14255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09E31FF-A006-737C-0262-E1C1F1537ECD}"/>
              </a:ext>
            </a:extLst>
          </p:cNvPr>
          <p:cNvSpPr>
            <a:spLocks noGrp="1"/>
          </p:cNvSpPr>
          <p:nvPr>
            <p:ph type="title"/>
          </p:nvPr>
        </p:nvSpPr>
        <p:spPr/>
        <p:txBody>
          <a:bodyPr/>
          <a:lstStyle/>
          <a:p>
            <a:pPr eaLnBrk="1" hangingPunct="1"/>
            <a:r>
              <a:rPr lang="en-GB" altLang="en-US" b="1">
                <a:latin typeface="Comic Sans MS" panose="030F0702030302020204" pitchFamily="66" charset="0"/>
              </a:rPr>
              <a:t>Attendance</a:t>
            </a:r>
            <a:endParaRPr lang="en-GB" altLang="en-US" b="1"/>
          </a:p>
        </p:txBody>
      </p:sp>
      <p:sp>
        <p:nvSpPr>
          <p:cNvPr id="32771" name="Rectangle 3">
            <a:extLst>
              <a:ext uri="{FF2B5EF4-FFF2-40B4-BE49-F238E27FC236}">
                <a16:creationId xmlns:a16="http://schemas.microsoft.com/office/drawing/2014/main" id="{8C127678-F1A2-6E61-FFEF-34DB9C0862C4}"/>
              </a:ext>
            </a:extLst>
          </p:cNvPr>
          <p:cNvSpPr>
            <a:spLocks noGrp="1"/>
          </p:cNvSpPr>
          <p:nvPr>
            <p:ph idx="1"/>
          </p:nvPr>
        </p:nvSpPr>
        <p:spPr>
          <a:xfrm>
            <a:off x="457200" y="1600200"/>
            <a:ext cx="8229600" cy="5257800"/>
          </a:xfrm>
        </p:spPr>
        <p:txBody>
          <a:bodyPr/>
          <a:lstStyle/>
          <a:p>
            <a:pPr algn="ctr" eaLnBrk="1" hangingPunct="1">
              <a:buFontTx/>
              <a:buNone/>
            </a:pPr>
            <a:r>
              <a:rPr lang="en-GB" altLang="en-US" dirty="0">
                <a:latin typeface="Comic Sans MS" panose="030F0702030302020204" pitchFamily="66" charset="0"/>
              </a:rPr>
              <a:t>Attendance at school is vital to ensure your child achieves their best in learning. </a:t>
            </a:r>
          </a:p>
          <a:p>
            <a:pPr algn="ctr" eaLnBrk="1" hangingPunct="1">
              <a:buFontTx/>
              <a:buNone/>
            </a:pPr>
            <a:r>
              <a:rPr lang="en-GB" altLang="en-US" dirty="0">
                <a:latin typeface="Comic Sans MS" panose="030F0702030302020204" pitchFamily="66" charset="0"/>
              </a:rPr>
              <a:t>Being at school everyday also develops good social and emotional skills and skills for work. </a:t>
            </a:r>
          </a:p>
          <a:p>
            <a:pPr algn="ctr" eaLnBrk="1" hangingPunct="1">
              <a:buFont typeface="Arial" panose="020B0604020202020204" pitchFamily="34" charset="0"/>
              <a:buNone/>
            </a:pPr>
            <a:r>
              <a:rPr lang="en-GB" altLang="en-US" b="1" dirty="0">
                <a:latin typeface="Comic Sans MS" panose="030F0702030302020204" pitchFamily="66" charset="0"/>
              </a:rPr>
              <a:t>The Council request us to take action against attendance below 94%.</a:t>
            </a:r>
          </a:p>
          <a:p>
            <a:pPr algn="ctr" eaLnBrk="1" hangingPunct="1">
              <a:buFont typeface="Arial" panose="020B0604020202020204" pitchFamily="34" charset="0"/>
              <a:buNone/>
            </a:pPr>
            <a:endParaRPr lang="en-GB" altLang="en-US" b="1" dirty="0">
              <a:latin typeface="Comic Sans MS" panose="030F0702030302020204" pitchFamily="66" charset="0"/>
            </a:endParaRPr>
          </a:p>
          <a:p>
            <a:pPr algn="ctr" eaLnBrk="1" hangingPunct="1">
              <a:buFontTx/>
              <a:buNone/>
            </a:pPr>
            <a:endParaRPr lang="en-GB" altLang="en-US" u="sng" dirty="0">
              <a:latin typeface="Comic Sans MS" panose="030F0702030302020204" pitchFamily="66" charset="0"/>
            </a:endParaRPr>
          </a:p>
          <a:p>
            <a:pPr eaLnBrk="1" hangingPunct="1"/>
            <a:endParaRPr lang="en-GB" altLang="en-US" dirty="0"/>
          </a:p>
        </p:txBody>
      </p:sp>
      <p:pic>
        <p:nvPicPr>
          <p:cNvPr id="32772" name="Picture 5" descr="Image result for school attendance">
            <a:hlinkClick r:id="rId3"/>
            <a:extLst>
              <a:ext uri="{FF2B5EF4-FFF2-40B4-BE49-F238E27FC236}">
                <a16:creationId xmlns:a16="http://schemas.microsoft.com/office/drawing/2014/main" id="{81A96D05-15E5-23A3-CA0B-522FB94D9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38125"/>
            <a:ext cx="22574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9E99E9A-AD0C-4E76-975E-49B3039013D3}"/>
              </a:ext>
            </a:extLst>
          </p:cNvPr>
          <p:cNvPicPr>
            <a:picLocks noChangeAspect="1"/>
          </p:cNvPicPr>
          <p:nvPr/>
        </p:nvPicPr>
        <p:blipFill>
          <a:blip r:embed="rId5"/>
          <a:stretch>
            <a:fillRect/>
          </a:stretch>
        </p:blipFill>
        <p:spPr>
          <a:xfrm>
            <a:off x="4211960" y="5805264"/>
            <a:ext cx="909394" cy="9465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240B088-656C-2F4D-8A23-0CC10945DC9D}"/>
              </a:ext>
            </a:extLst>
          </p:cNvPr>
          <p:cNvSpPr>
            <a:spLocks noGrp="1"/>
          </p:cNvSpPr>
          <p:nvPr>
            <p:ph type="title"/>
          </p:nvPr>
        </p:nvSpPr>
        <p:spPr>
          <a:xfrm>
            <a:off x="468313" y="188913"/>
            <a:ext cx="8229600" cy="1143000"/>
          </a:xfrm>
        </p:spPr>
        <p:txBody>
          <a:bodyPr/>
          <a:lstStyle/>
          <a:p>
            <a:pPr eaLnBrk="1" hangingPunct="1"/>
            <a:r>
              <a:rPr lang="en-GB" altLang="en-US" b="1">
                <a:latin typeface="Comic Sans MS" panose="030F0702030302020204" pitchFamily="66" charset="0"/>
              </a:rPr>
              <a:t>Attendance</a:t>
            </a:r>
            <a:endParaRPr lang="en-GB" altLang="en-US" b="1"/>
          </a:p>
        </p:txBody>
      </p:sp>
      <p:sp>
        <p:nvSpPr>
          <p:cNvPr id="34819" name="Rectangle 3">
            <a:extLst>
              <a:ext uri="{FF2B5EF4-FFF2-40B4-BE49-F238E27FC236}">
                <a16:creationId xmlns:a16="http://schemas.microsoft.com/office/drawing/2014/main" id="{A9A68179-9AC1-5F57-85BC-77EB60F3E679}"/>
              </a:ext>
            </a:extLst>
          </p:cNvPr>
          <p:cNvSpPr>
            <a:spLocks noGrp="1"/>
          </p:cNvSpPr>
          <p:nvPr>
            <p:ph idx="1"/>
          </p:nvPr>
        </p:nvSpPr>
        <p:spPr>
          <a:xfrm>
            <a:off x="395288" y="1268413"/>
            <a:ext cx="8229600" cy="5473700"/>
          </a:xfrm>
        </p:spPr>
        <p:txBody>
          <a:bodyPr/>
          <a:lstStyle/>
          <a:p>
            <a:pPr algn="ctr" eaLnBrk="1" hangingPunct="1">
              <a:buFontTx/>
              <a:buNone/>
            </a:pPr>
            <a:r>
              <a:rPr lang="en-GB" altLang="en-US" sz="2000">
                <a:latin typeface="Comic Sans MS" panose="030F0702030302020204" pitchFamily="66" charset="0"/>
              </a:rPr>
              <a:t>90% = a day off every two weeks</a:t>
            </a:r>
          </a:p>
          <a:p>
            <a:pPr algn="ctr" eaLnBrk="1" hangingPunct="1">
              <a:buFontTx/>
              <a:buNone/>
            </a:pPr>
            <a:r>
              <a:rPr lang="en-GB" altLang="en-US" sz="2000">
                <a:latin typeface="Comic Sans MS" panose="030F0702030302020204" pitchFamily="66" charset="0"/>
              </a:rPr>
              <a:t>Around 20 days off per school year</a:t>
            </a:r>
          </a:p>
          <a:p>
            <a:pPr algn="ctr" eaLnBrk="1" hangingPunct="1">
              <a:buFontTx/>
              <a:buNone/>
            </a:pPr>
            <a:r>
              <a:rPr lang="en-GB" altLang="en-US" sz="2000">
                <a:latin typeface="Comic Sans MS" panose="030F0702030302020204" pitchFamily="66" charset="0"/>
              </a:rPr>
              <a:t>4 full school weeks</a:t>
            </a:r>
          </a:p>
          <a:p>
            <a:pPr algn="ctr" eaLnBrk="1" hangingPunct="1">
              <a:buFontTx/>
              <a:buNone/>
            </a:pPr>
            <a:endParaRPr lang="en-GB" altLang="en-US" sz="2000">
              <a:latin typeface="Comic Sans MS" panose="030F0702030302020204" pitchFamily="66" charset="0"/>
            </a:endParaRPr>
          </a:p>
          <a:p>
            <a:pPr algn="ctr" eaLnBrk="1" hangingPunct="1">
              <a:buFontTx/>
              <a:buNone/>
            </a:pPr>
            <a:r>
              <a:rPr lang="en-GB" altLang="en-US" sz="2000">
                <a:latin typeface="Comic Sans MS" panose="030F0702030302020204" pitchFamily="66" charset="0"/>
              </a:rPr>
              <a:t>80% = a day off every week</a:t>
            </a:r>
          </a:p>
          <a:p>
            <a:pPr algn="ctr" eaLnBrk="1" hangingPunct="1">
              <a:buFontTx/>
              <a:buNone/>
            </a:pPr>
            <a:r>
              <a:rPr lang="en-GB" altLang="en-US" sz="2000">
                <a:latin typeface="Comic Sans MS" panose="030F0702030302020204" pitchFamily="66" charset="0"/>
              </a:rPr>
              <a:t>Around 40 days off per school year</a:t>
            </a:r>
          </a:p>
          <a:p>
            <a:pPr algn="ctr" eaLnBrk="1" hangingPunct="1">
              <a:buFontTx/>
              <a:buNone/>
            </a:pPr>
            <a:r>
              <a:rPr lang="en-GB" altLang="en-US" sz="2000">
                <a:latin typeface="Comic Sans MS" panose="030F0702030302020204" pitchFamily="66" charset="0"/>
              </a:rPr>
              <a:t>8 full school weeks</a:t>
            </a:r>
          </a:p>
          <a:p>
            <a:pPr algn="ctr" eaLnBrk="1" hangingPunct="1">
              <a:buFontTx/>
              <a:buNone/>
            </a:pPr>
            <a:endParaRPr lang="en-GB" altLang="en-US" sz="2000">
              <a:latin typeface="Comic Sans MS" panose="030F0702030302020204" pitchFamily="66" charset="0"/>
            </a:endParaRPr>
          </a:p>
          <a:p>
            <a:pPr algn="ctr" eaLnBrk="1" hangingPunct="1">
              <a:buFontTx/>
              <a:buNone/>
            </a:pPr>
            <a:r>
              <a:rPr lang="en-GB" altLang="en-US" sz="2000">
                <a:latin typeface="Comic Sans MS" panose="030F0702030302020204" pitchFamily="66" charset="0"/>
              </a:rPr>
              <a:t>70% = two days off every week</a:t>
            </a:r>
          </a:p>
          <a:p>
            <a:pPr algn="ctr" eaLnBrk="1" hangingPunct="1">
              <a:buFontTx/>
              <a:buNone/>
            </a:pPr>
            <a:r>
              <a:rPr lang="en-GB" altLang="en-US" sz="2000">
                <a:latin typeface="Comic Sans MS" panose="030F0702030302020204" pitchFamily="66" charset="0"/>
              </a:rPr>
              <a:t>Around 60 days off per school year</a:t>
            </a:r>
          </a:p>
          <a:p>
            <a:pPr algn="ctr" eaLnBrk="1" hangingPunct="1">
              <a:buFontTx/>
              <a:buNone/>
            </a:pPr>
            <a:r>
              <a:rPr lang="en-GB" altLang="en-US" sz="2000">
                <a:latin typeface="Comic Sans MS" panose="030F0702030302020204" pitchFamily="66" charset="0"/>
              </a:rPr>
              <a:t>16 full school weeks </a:t>
            </a:r>
          </a:p>
          <a:p>
            <a:pPr algn="ctr" eaLnBrk="1" hangingPunct="1">
              <a:buFontTx/>
              <a:buNone/>
            </a:pPr>
            <a:endParaRPr lang="en-GB" altLang="en-US" sz="1400" i="1">
              <a:latin typeface="Comic Sans MS" panose="030F0702030302020204" pitchFamily="66" charset="0"/>
            </a:endParaRPr>
          </a:p>
          <a:p>
            <a:pPr algn="ctr" eaLnBrk="1" hangingPunct="1">
              <a:buFont typeface="Arial" panose="020B0604020202020204" pitchFamily="34" charset="0"/>
              <a:buNone/>
            </a:pPr>
            <a:r>
              <a:rPr lang="en-GB" altLang="en-US" sz="1600" i="1">
                <a:latin typeface="Comic Sans MS" panose="030F0702030302020204" pitchFamily="66" charset="0"/>
              </a:rPr>
              <a:t>“Attending and taking part in learning – wherever learning takes place – is fundamental to making sure that our young people become successful learners, confident individuals, effective contributors and responsible citizens.” </a:t>
            </a:r>
          </a:p>
          <a:p>
            <a:pPr algn="ctr" eaLnBrk="1" hangingPunct="1">
              <a:buFont typeface="Arial" panose="020B0604020202020204" pitchFamily="34" charset="0"/>
              <a:buNone/>
            </a:pPr>
            <a:r>
              <a:rPr lang="en-GB" altLang="en-US" sz="1600">
                <a:latin typeface="Comic Sans MS" panose="030F0702030302020204" pitchFamily="66" charset="0"/>
              </a:rPr>
              <a:t>Scottish Government </a:t>
            </a:r>
          </a:p>
          <a:p>
            <a:pPr algn="ctr" eaLnBrk="1" hangingPunct="1">
              <a:buFontTx/>
              <a:buNone/>
            </a:pPr>
            <a:endParaRPr lang="en-GB" altLang="en-US">
              <a:latin typeface="Comic Sans MS" panose="030F0702030302020204" pitchFamily="66" charset="0"/>
            </a:endParaRPr>
          </a:p>
          <a:p>
            <a:pPr algn="ctr" eaLnBrk="1" hangingPunct="1">
              <a:buFontTx/>
              <a:buNone/>
            </a:pPr>
            <a:endParaRPr lang="en-GB" altLang="en-US">
              <a:latin typeface="Comic Sans MS" panose="030F0702030302020204" pitchFamily="66" charset="0"/>
            </a:endParaRPr>
          </a:p>
          <a:p>
            <a:pPr algn="ctr" eaLnBrk="1" hangingPunct="1">
              <a:buFontTx/>
              <a:buNone/>
            </a:pPr>
            <a:endParaRPr lang="en-GB" altLang="en-US">
              <a:latin typeface="Comic Sans MS" panose="030F0702030302020204" pitchFamily="66" charset="0"/>
            </a:endParaRPr>
          </a:p>
          <a:p>
            <a:pPr algn="ctr" eaLnBrk="1" hangingPunct="1">
              <a:buFontTx/>
              <a:buNone/>
            </a:pPr>
            <a:endParaRPr lang="en-GB" altLang="en-US">
              <a:latin typeface="Comic Sans MS" panose="030F0702030302020204" pitchFamily="66" charset="0"/>
            </a:endParaRPr>
          </a:p>
          <a:p>
            <a:pPr algn="ctr" eaLnBrk="1" hangingPunct="1">
              <a:buFontTx/>
              <a:buNone/>
            </a:pPr>
            <a:endParaRPr lang="en-GB" altLang="en-US" u="sng">
              <a:latin typeface="Comic Sans MS" panose="030F0702030302020204" pitchFamily="66" charset="0"/>
            </a:endParaRPr>
          </a:p>
          <a:p>
            <a:pPr eaLnBrk="1" hangingPunct="1"/>
            <a:endParaRPr lang="en-GB"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E94946B-C13E-E171-75C5-B0E276119A18}"/>
              </a:ext>
            </a:extLst>
          </p:cNvPr>
          <p:cNvSpPr>
            <a:spLocks noGrp="1"/>
          </p:cNvSpPr>
          <p:nvPr>
            <p:ph type="title"/>
          </p:nvPr>
        </p:nvSpPr>
        <p:spPr/>
        <p:txBody>
          <a:bodyPr/>
          <a:lstStyle/>
          <a:p>
            <a:pPr eaLnBrk="1" hangingPunct="1"/>
            <a:r>
              <a:rPr lang="en-GB" altLang="en-US" b="1">
                <a:latin typeface="Comic Sans MS" panose="030F0702030302020204" pitchFamily="66" charset="0"/>
              </a:rPr>
              <a:t>Family Holidays</a:t>
            </a:r>
            <a:r>
              <a:rPr lang="en-GB" altLang="en-US" b="1"/>
              <a:t> </a:t>
            </a:r>
          </a:p>
        </p:txBody>
      </p:sp>
      <p:sp>
        <p:nvSpPr>
          <p:cNvPr id="36867" name="Rectangle 3">
            <a:extLst>
              <a:ext uri="{FF2B5EF4-FFF2-40B4-BE49-F238E27FC236}">
                <a16:creationId xmlns:a16="http://schemas.microsoft.com/office/drawing/2014/main" id="{0A35D847-1188-07F8-BE5C-54BD23F0D556}"/>
              </a:ext>
            </a:extLst>
          </p:cNvPr>
          <p:cNvSpPr>
            <a:spLocks noGrp="1"/>
          </p:cNvSpPr>
          <p:nvPr>
            <p:ph idx="1"/>
          </p:nvPr>
        </p:nvSpPr>
        <p:spPr>
          <a:xfrm>
            <a:off x="395288" y="2060575"/>
            <a:ext cx="8229600" cy="4525963"/>
          </a:xfrm>
        </p:spPr>
        <p:txBody>
          <a:bodyPr/>
          <a:lstStyle/>
          <a:p>
            <a:pPr algn="ctr" eaLnBrk="1" hangingPunct="1">
              <a:buFontTx/>
              <a:buNone/>
            </a:pPr>
            <a:endParaRPr lang="en-GB" altLang="en-US" u="sng">
              <a:latin typeface="Comic Sans MS" panose="030F0702030302020204" pitchFamily="66" charset="0"/>
            </a:endParaRPr>
          </a:p>
          <a:p>
            <a:pPr algn="ctr" eaLnBrk="1" hangingPunct="1">
              <a:buFontTx/>
              <a:buNone/>
            </a:pPr>
            <a:endParaRPr lang="en-GB" altLang="en-US" u="sng">
              <a:latin typeface="Comic Sans MS" panose="030F0702030302020204" pitchFamily="66" charset="0"/>
            </a:endParaRPr>
          </a:p>
          <a:p>
            <a:pPr algn="ctr" eaLnBrk="1" hangingPunct="1">
              <a:buFontTx/>
              <a:buNone/>
            </a:pPr>
            <a:endParaRPr lang="en-GB" altLang="en-US" u="sng">
              <a:latin typeface="Comic Sans MS" panose="030F0702030302020204" pitchFamily="66" charset="0"/>
            </a:endParaRPr>
          </a:p>
          <a:p>
            <a:pPr algn="ctr" eaLnBrk="1" hangingPunct="1">
              <a:buFontTx/>
              <a:buNone/>
            </a:pPr>
            <a:r>
              <a:rPr lang="en-GB" altLang="en-US" b="1">
                <a:latin typeface="Comic Sans MS" panose="030F0702030302020204" pitchFamily="66" charset="0"/>
              </a:rPr>
              <a:t>PLEASE AVOID ARRANGING ANY HOLIDAYS DURING SCHOOL TIME </a:t>
            </a:r>
            <a:r>
              <a:rPr lang="en-GB" altLang="en-US">
                <a:latin typeface="Comic Sans MS" panose="030F0702030302020204" pitchFamily="66" charset="0"/>
              </a:rPr>
              <a:t>– holidays taken during school time are marked as </a:t>
            </a:r>
            <a:r>
              <a:rPr lang="en-GB" altLang="en-US" b="1" u="sng">
                <a:latin typeface="Comic Sans MS" panose="030F0702030302020204" pitchFamily="66" charset="0"/>
              </a:rPr>
              <a:t>unauthorised </a:t>
            </a:r>
            <a:r>
              <a:rPr lang="en-GB" altLang="en-US" b="1">
                <a:latin typeface="Comic Sans MS" panose="030F0702030302020204" pitchFamily="66" charset="0"/>
              </a:rPr>
              <a:t>absences </a:t>
            </a:r>
            <a:r>
              <a:rPr lang="en-GB" altLang="en-US">
                <a:latin typeface="Comic Sans MS" panose="030F0702030302020204" pitchFamily="66" charset="0"/>
              </a:rPr>
              <a:t>on your child’s attendance record.</a:t>
            </a:r>
            <a:r>
              <a:rPr lang="en-GB" altLang="en-US">
                <a:solidFill>
                  <a:srgbClr val="FF0000"/>
                </a:solidFill>
                <a:latin typeface="Comic Sans MS" panose="030F0702030302020204" pitchFamily="66" charset="0"/>
              </a:rPr>
              <a:t> </a:t>
            </a:r>
            <a:endParaRPr lang="en-GB" altLang="en-US" u="sng">
              <a:latin typeface="Comic Sans MS" panose="030F0702030302020204" pitchFamily="66" charset="0"/>
            </a:endParaRPr>
          </a:p>
          <a:p>
            <a:pPr eaLnBrk="1" hangingPunct="1"/>
            <a:endParaRPr lang="en-GB" altLang="en-US"/>
          </a:p>
        </p:txBody>
      </p:sp>
      <p:pic>
        <p:nvPicPr>
          <p:cNvPr id="18436" name="Picture 14">
            <a:extLst>
              <a:ext uri="{FF2B5EF4-FFF2-40B4-BE49-F238E27FC236}">
                <a16:creationId xmlns:a16="http://schemas.microsoft.com/office/drawing/2014/main" id="{274A90B8-C8FA-43BB-9099-40313A718A5E}"/>
              </a:ext>
            </a:extLst>
          </p:cNvPr>
          <p:cNvPicPr>
            <a:picLocks noChangeAspect="1" noChangeArrowheads="1"/>
          </p:cNvPicPr>
          <p:nvPr/>
        </p:nvPicPr>
        <p:blipFill>
          <a:blip r:embed="rId3"/>
          <a:srcRect/>
          <a:stretch>
            <a:fillRect/>
          </a:stretch>
        </p:blipFill>
        <p:spPr bwMode="auto">
          <a:xfrm rot="-253454">
            <a:off x="3225800" y="1438275"/>
            <a:ext cx="27447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00533E7-D5A8-026C-E08B-5B3572F5EB54}"/>
              </a:ext>
            </a:extLst>
          </p:cNvPr>
          <p:cNvSpPr>
            <a:spLocks noGrp="1"/>
          </p:cNvSpPr>
          <p:nvPr>
            <p:ph type="title"/>
          </p:nvPr>
        </p:nvSpPr>
        <p:spPr/>
        <p:txBody>
          <a:bodyPr/>
          <a:lstStyle/>
          <a:p>
            <a:pPr eaLnBrk="1" hangingPunct="1"/>
            <a:r>
              <a:rPr lang="en-GB" altLang="en-US" sz="4000" b="1">
                <a:latin typeface="Comic Sans MS" panose="030F0702030302020204" pitchFamily="66" charset="0"/>
              </a:rPr>
              <a:t>The Gowanbank Team</a:t>
            </a:r>
          </a:p>
        </p:txBody>
      </p:sp>
      <p:sp>
        <p:nvSpPr>
          <p:cNvPr id="6147" name="Rectangle 3">
            <a:extLst>
              <a:ext uri="{FF2B5EF4-FFF2-40B4-BE49-F238E27FC236}">
                <a16:creationId xmlns:a16="http://schemas.microsoft.com/office/drawing/2014/main" id="{97284575-0908-456B-0EFE-857191702FF4}"/>
              </a:ext>
            </a:extLst>
          </p:cNvPr>
          <p:cNvSpPr>
            <a:spLocks noGrp="1"/>
          </p:cNvSpPr>
          <p:nvPr>
            <p:ph idx="1"/>
          </p:nvPr>
        </p:nvSpPr>
        <p:spPr>
          <a:xfrm>
            <a:off x="457200" y="1600200"/>
            <a:ext cx="8229600" cy="4708525"/>
          </a:xfrm>
        </p:spPr>
        <p:txBody>
          <a:bodyPr/>
          <a:lstStyle/>
          <a:p>
            <a:pPr eaLnBrk="1" hangingPunct="1"/>
            <a:r>
              <a:rPr lang="en-GB" altLang="en-US" sz="2800" b="1" dirty="0">
                <a:latin typeface="Comic Sans MS" panose="030F0702030302020204" pitchFamily="66" charset="0"/>
              </a:rPr>
              <a:t>Amanda Clubley– </a:t>
            </a:r>
            <a:r>
              <a:rPr lang="en-GB" altLang="en-US" sz="2400" dirty="0">
                <a:latin typeface="Comic Sans MS" panose="030F0702030302020204" pitchFamily="66" charset="0"/>
              </a:rPr>
              <a:t>Head Teacher </a:t>
            </a:r>
          </a:p>
          <a:p>
            <a:pPr eaLnBrk="1" hangingPunct="1"/>
            <a:r>
              <a:rPr lang="en-GB" altLang="en-US" sz="2800" b="1" dirty="0">
                <a:latin typeface="Comic Sans MS" panose="030F0702030302020204" pitchFamily="66" charset="0"/>
              </a:rPr>
              <a:t>Debbie McEwan– </a:t>
            </a:r>
            <a:r>
              <a:rPr lang="en-GB" altLang="en-US" sz="2400" dirty="0">
                <a:latin typeface="Comic Sans MS" panose="030F0702030302020204" pitchFamily="66" charset="0"/>
              </a:rPr>
              <a:t>Depute Head Teacher</a:t>
            </a:r>
          </a:p>
          <a:p>
            <a:pPr eaLnBrk="1" hangingPunct="1"/>
            <a:r>
              <a:rPr lang="en-GB" altLang="en-US" sz="2800" b="1" dirty="0">
                <a:latin typeface="Comic Sans MS" panose="030F0702030302020204" pitchFamily="66" charset="0"/>
              </a:rPr>
              <a:t>Scott Millar </a:t>
            </a:r>
            <a:r>
              <a:rPr lang="mr-IN" altLang="en-US" sz="2400" b="1" dirty="0">
                <a:latin typeface="Comic Sans MS" panose="030F0702030302020204" pitchFamily="66" charset="0"/>
              </a:rPr>
              <a:t>–</a:t>
            </a:r>
            <a:r>
              <a:rPr lang="en-GB" altLang="en-US" sz="2400" dirty="0">
                <a:latin typeface="Comic Sans MS" panose="030F0702030302020204" pitchFamily="66" charset="0"/>
              </a:rPr>
              <a:t> Acting Depute Head Teacher</a:t>
            </a:r>
          </a:p>
          <a:p>
            <a:pPr eaLnBrk="1" hangingPunct="1"/>
            <a:r>
              <a:rPr lang="en-GB" altLang="en-US" sz="2800" b="1" dirty="0">
                <a:latin typeface="Comic Sans MS" panose="030F0702030302020204" pitchFamily="66" charset="0"/>
              </a:rPr>
              <a:t>Jenna Harris- </a:t>
            </a:r>
            <a:r>
              <a:rPr lang="en-GB" altLang="en-US" sz="2400" dirty="0">
                <a:latin typeface="Comic Sans MS" panose="030F0702030302020204" pitchFamily="66" charset="0"/>
              </a:rPr>
              <a:t>Acting Depute Head Teacher</a:t>
            </a:r>
          </a:p>
          <a:p>
            <a:pPr eaLnBrk="1" hangingPunct="1"/>
            <a:r>
              <a:rPr lang="en-GB" altLang="en-US" sz="2600" b="1" dirty="0">
                <a:latin typeface="Comic Sans MS" panose="030F0702030302020204" pitchFamily="66" charset="0"/>
              </a:rPr>
              <a:t>11 mainstream classes, 6 LCR classes and 1 nurture class.</a:t>
            </a:r>
          </a:p>
          <a:p>
            <a:pPr eaLnBrk="1" hangingPunct="1"/>
            <a:r>
              <a:rPr lang="en-GB" altLang="en-US" sz="2600" b="1" dirty="0">
                <a:latin typeface="Comic Sans MS" panose="030F0702030302020204" pitchFamily="66" charset="0"/>
              </a:rPr>
              <a:t>Mrs Hepburn is </a:t>
            </a:r>
            <a:r>
              <a:rPr lang="en-GB" altLang="en-US" sz="2600" b="1">
                <a:latin typeface="Comic Sans MS" panose="030F0702030302020204" pitchFamily="66" charset="0"/>
              </a:rPr>
              <a:t>our CDO.</a:t>
            </a:r>
            <a:endParaRPr lang="en-GB" altLang="en-US" sz="2600" b="1" dirty="0">
              <a:latin typeface="Comic Sans MS" panose="030F0702030302020204" pitchFamily="66" charset="0"/>
            </a:endParaRPr>
          </a:p>
          <a:p>
            <a:pPr eaLnBrk="1" hangingPunct="1"/>
            <a:r>
              <a:rPr lang="en-GB" altLang="en-US" sz="2600" b="1" dirty="0">
                <a:latin typeface="Comic Sans MS" panose="030F0702030302020204" pitchFamily="66" charset="0"/>
              </a:rPr>
              <a:t>Miss Jackson, Mrs </a:t>
            </a:r>
            <a:r>
              <a:rPr lang="en-GB" altLang="en-US" sz="2600" b="1" dirty="0" err="1">
                <a:latin typeface="Comic Sans MS" panose="030F0702030302020204" pitchFamily="66" charset="0"/>
              </a:rPr>
              <a:t>Tedcastle</a:t>
            </a:r>
            <a:r>
              <a:rPr lang="en-GB" altLang="en-US" sz="2600" b="1" dirty="0">
                <a:latin typeface="Comic Sans MS" panose="030F0702030302020204" pitchFamily="66" charset="0"/>
              </a:rPr>
              <a:t> and a new member of teaching staff are the Primary 1 teachers. </a:t>
            </a:r>
          </a:p>
          <a:p>
            <a:pPr eaLnBrk="1" hangingPunct="1"/>
            <a:r>
              <a:rPr lang="en-GB" altLang="en-US" sz="2600" b="1" dirty="0">
                <a:latin typeface="Comic Sans MS" panose="030F0702030302020204" pitchFamily="66" charset="0"/>
              </a:rPr>
              <a:t>Miss Johnstone is the LCR Primary 1 teacher.</a:t>
            </a:r>
            <a:endParaRPr lang="en-GB" altLang="en-US" sz="2800" b="1" dirty="0">
              <a:latin typeface="Comic Sans MS" panose="030F0702030302020204" pitchFamily="66" charset="0"/>
            </a:endParaRPr>
          </a:p>
        </p:txBody>
      </p:sp>
      <p:pic>
        <p:nvPicPr>
          <p:cNvPr id="6148" name="Picture 5" descr="O:\Gowanbank\STAFF\School Logos\Coloured\Gowanbank_PS_Shield-Colour.png">
            <a:extLst>
              <a:ext uri="{FF2B5EF4-FFF2-40B4-BE49-F238E27FC236}">
                <a16:creationId xmlns:a16="http://schemas.microsoft.com/office/drawing/2014/main" id="{A26C7AA5-E642-C4A3-E1B2-CA259A371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33375"/>
            <a:ext cx="11271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A4F79F4-0B79-F298-307E-A502332A0730}"/>
              </a:ext>
            </a:extLst>
          </p:cNvPr>
          <p:cNvSpPr>
            <a:spLocks noGrp="1"/>
          </p:cNvSpPr>
          <p:nvPr>
            <p:ph type="title"/>
          </p:nvPr>
        </p:nvSpPr>
        <p:spPr/>
        <p:txBody>
          <a:bodyPr/>
          <a:lstStyle/>
          <a:p>
            <a:pPr eaLnBrk="1" hangingPunct="1"/>
            <a:r>
              <a:rPr lang="en-GB" altLang="en-US" b="1">
                <a:latin typeface="Comic Sans MS" panose="030F0702030302020204" pitchFamily="66" charset="0"/>
              </a:rPr>
              <a:t>Absences</a:t>
            </a:r>
          </a:p>
        </p:txBody>
      </p:sp>
      <p:sp>
        <p:nvSpPr>
          <p:cNvPr id="38915" name="Rectangle 3">
            <a:extLst>
              <a:ext uri="{FF2B5EF4-FFF2-40B4-BE49-F238E27FC236}">
                <a16:creationId xmlns:a16="http://schemas.microsoft.com/office/drawing/2014/main" id="{05DA7C58-EC50-EC51-6A7B-46CD2D8F4D2E}"/>
              </a:ext>
            </a:extLst>
          </p:cNvPr>
          <p:cNvSpPr>
            <a:spLocks noGrp="1"/>
          </p:cNvSpPr>
          <p:nvPr>
            <p:ph idx="1"/>
          </p:nvPr>
        </p:nvSpPr>
        <p:spPr>
          <a:xfrm>
            <a:off x="179388" y="1600200"/>
            <a:ext cx="8713787" cy="4997450"/>
          </a:xfrm>
        </p:spPr>
        <p:txBody>
          <a:bodyPr/>
          <a:lstStyle/>
          <a:p>
            <a:pPr eaLnBrk="1" hangingPunct="1">
              <a:lnSpc>
                <a:spcPct val="90000"/>
              </a:lnSpc>
              <a:buFontTx/>
              <a:buNone/>
            </a:pPr>
            <a:r>
              <a:rPr lang="en-GB" altLang="en-US">
                <a:latin typeface="Comic Sans MS" panose="030F0702030302020204" pitchFamily="66" charset="0"/>
              </a:rPr>
              <a:t>In the interest of safety if your child is</a:t>
            </a:r>
          </a:p>
          <a:p>
            <a:pPr eaLnBrk="1" hangingPunct="1">
              <a:lnSpc>
                <a:spcPct val="90000"/>
              </a:lnSpc>
              <a:buFontTx/>
              <a:buNone/>
            </a:pPr>
            <a:r>
              <a:rPr lang="en-GB" altLang="en-US">
                <a:latin typeface="Comic Sans MS" panose="030F0702030302020204" pitchFamily="66" charset="0"/>
              </a:rPr>
              <a:t>going to be absent from school for any</a:t>
            </a:r>
          </a:p>
          <a:p>
            <a:pPr eaLnBrk="1" hangingPunct="1">
              <a:lnSpc>
                <a:spcPct val="90000"/>
              </a:lnSpc>
              <a:buFontTx/>
              <a:buNone/>
            </a:pPr>
            <a:r>
              <a:rPr lang="en-GB" altLang="en-US">
                <a:latin typeface="Comic Sans MS" panose="030F0702030302020204" pitchFamily="66" charset="0"/>
              </a:rPr>
              <a:t>reason </a:t>
            </a:r>
            <a:r>
              <a:rPr lang="en-GB" altLang="en-US" b="1" u="sng">
                <a:latin typeface="Comic Sans MS" panose="030F0702030302020204" pitchFamily="66" charset="0"/>
              </a:rPr>
              <a:t>please phone the absence</a:t>
            </a:r>
          </a:p>
          <a:p>
            <a:pPr eaLnBrk="1" hangingPunct="1">
              <a:lnSpc>
                <a:spcPct val="90000"/>
              </a:lnSpc>
              <a:buFontTx/>
              <a:buNone/>
            </a:pPr>
            <a:r>
              <a:rPr lang="en-GB" altLang="en-US" b="1" u="sng">
                <a:latin typeface="Comic Sans MS" panose="030F0702030302020204" pitchFamily="66" charset="0"/>
              </a:rPr>
              <a:t>reporting line everyday on 0141 287 0039</a:t>
            </a:r>
          </a:p>
          <a:p>
            <a:pPr eaLnBrk="1" hangingPunct="1">
              <a:lnSpc>
                <a:spcPct val="90000"/>
              </a:lnSpc>
              <a:buFontTx/>
              <a:buNone/>
            </a:pPr>
            <a:r>
              <a:rPr lang="en-GB" altLang="en-US" b="1" u="sng">
                <a:latin typeface="Comic Sans MS" panose="030F0702030302020204" pitchFamily="66" charset="0"/>
              </a:rPr>
              <a:t>before 9.30am </a:t>
            </a:r>
            <a:r>
              <a:rPr lang="en-GB" altLang="en-US" b="1" i="1">
                <a:latin typeface="Comic Sans MS" panose="030F0702030302020204" pitchFamily="66" charset="0"/>
              </a:rPr>
              <a:t>and </a:t>
            </a:r>
            <a:r>
              <a:rPr lang="en-GB" altLang="en-US" b="1" u="sng">
                <a:latin typeface="Comic Sans MS" panose="030F0702030302020204" pitchFamily="66" charset="0"/>
              </a:rPr>
              <a:t>send a letter </a:t>
            </a:r>
          </a:p>
          <a:p>
            <a:pPr eaLnBrk="1" hangingPunct="1">
              <a:lnSpc>
                <a:spcPct val="90000"/>
              </a:lnSpc>
              <a:buFontTx/>
              <a:buNone/>
            </a:pPr>
            <a:r>
              <a:rPr lang="en-GB" altLang="en-US">
                <a:latin typeface="Comic Sans MS" panose="030F0702030302020204" pitchFamily="66" charset="0"/>
              </a:rPr>
              <a:t>to your child’s class teacher on their </a:t>
            </a:r>
          </a:p>
          <a:p>
            <a:pPr eaLnBrk="1" hangingPunct="1">
              <a:lnSpc>
                <a:spcPct val="90000"/>
              </a:lnSpc>
              <a:buFontTx/>
              <a:buNone/>
            </a:pPr>
            <a:r>
              <a:rPr lang="en-GB" altLang="en-US">
                <a:latin typeface="Comic Sans MS" panose="030F0702030302020204" pitchFamily="66" charset="0"/>
              </a:rPr>
              <a:t>return to school.</a:t>
            </a:r>
          </a:p>
          <a:p>
            <a:pPr eaLnBrk="1" hangingPunct="1">
              <a:lnSpc>
                <a:spcPct val="90000"/>
              </a:lnSpc>
              <a:buFontTx/>
              <a:buNone/>
            </a:pPr>
            <a:endParaRPr lang="en-GB" altLang="en-US">
              <a:latin typeface="Comic Sans MS" panose="030F0702030302020204" pitchFamily="66" charset="0"/>
            </a:endParaRPr>
          </a:p>
          <a:p>
            <a:pPr eaLnBrk="1" hangingPunct="1">
              <a:lnSpc>
                <a:spcPct val="90000"/>
              </a:lnSpc>
              <a:buFontTx/>
              <a:buNone/>
            </a:pPr>
            <a:r>
              <a:rPr lang="en-GB" altLang="en-US">
                <a:latin typeface="Comic Sans MS" panose="030F0702030302020204" pitchFamily="66" charset="0"/>
              </a:rPr>
              <a:t>This can be done online now, too!</a:t>
            </a:r>
          </a:p>
          <a:p>
            <a:pPr eaLnBrk="1" hangingPunct="1">
              <a:lnSpc>
                <a:spcPct val="90000"/>
              </a:lnSpc>
              <a:buFontTx/>
              <a:buNone/>
            </a:pPr>
            <a:endParaRPr lang="en-GB" altLang="en-US"/>
          </a:p>
        </p:txBody>
      </p:sp>
      <p:pic>
        <p:nvPicPr>
          <p:cNvPr id="38916" name="Picture 6" descr="MCj04241900000[1]">
            <a:extLst>
              <a:ext uri="{FF2B5EF4-FFF2-40B4-BE49-F238E27FC236}">
                <a16:creationId xmlns:a16="http://schemas.microsoft.com/office/drawing/2014/main" id="{80357289-C4E0-7D5E-CF58-F8C938C9D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0"/>
            <a:ext cx="1600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5C8C21B4-C3AC-45C7-81EA-456F81AD4BDB}"/>
              </a:ext>
            </a:extLst>
          </p:cNvPr>
          <p:cNvSpPr txBox="1">
            <a:spLocks noChangeArrowheads="1"/>
          </p:cNvSpPr>
          <p:nvPr/>
        </p:nvSpPr>
        <p:spPr bwMode="auto">
          <a:xfrm>
            <a:off x="214313" y="1484313"/>
            <a:ext cx="86423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buFont typeface="Arial" charset="0"/>
              <a:buChar char="•"/>
              <a:defRPr/>
            </a:pPr>
            <a:r>
              <a:rPr lang="en-GB" altLang="en-US" sz="2800" dirty="0">
                <a:latin typeface="Comic Sans MS" pitchFamily="66" charset="0"/>
              </a:rPr>
              <a:t>Refillable water bottle (soft plastic)</a:t>
            </a:r>
          </a:p>
          <a:p>
            <a:pPr eaLnBrk="1" hangingPunct="1">
              <a:spcBef>
                <a:spcPct val="50000"/>
              </a:spcBef>
              <a:buFont typeface="Arial" charset="0"/>
              <a:buChar char="•"/>
              <a:defRPr/>
            </a:pPr>
            <a:r>
              <a:rPr lang="en-GB" altLang="en-US" sz="2800" dirty="0">
                <a:latin typeface="Comic Sans MS" pitchFamily="66" charset="0"/>
              </a:rPr>
              <a:t>School bag</a:t>
            </a:r>
          </a:p>
          <a:p>
            <a:pPr eaLnBrk="1" hangingPunct="1">
              <a:spcBef>
                <a:spcPct val="50000"/>
              </a:spcBef>
              <a:buFont typeface="Arial" charset="0"/>
              <a:buChar char="•"/>
              <a:defRPr/>
            </a:pPr>
            <a:r>
              <a:rPr lang="en-GB" altLang="en-US" sz="2800" dirty="0">
                <a:latin typeface="Comic Sans MS" pitchFamily="66" charset="0"/>
              </a:rPr>
              <a:t>Indoor shoes</a:t>
            </a:r>
          </a:p>
          <a:p>
            <a:pPr eaLnBrk="1" hangingPunct="1">
              <a:spcBef>
                <a:spcPct val="50000"/>
              </a:spcBef>
              <a:buFont typeface="Arial" charset="0"/>
              <a:buChar char="•"/>
              <a:defRPr/>
            </a:pPr>
            <a:r>
              <a:rPr lang="en-GB" altLang="en-US" sz="2800" dirty="0">
                <a:latin typeface="Comic Sans MS" pitchFamily="66" charset="0"/>
              </a:rPr>
              <a:t>P.E. kit – although children may not initially change for gym. </a:t>
            </a:r>
          </a:p>
          <a:p>
            <a:pPr eaLnBrk="1" hangingPunct="1">
              <a:spcBef>
                <a:spcPct val="50000"/>
              </a:spcBef>
              <a:buFont typeface="Arial" charset="0"/>
              <a:buChar char="•"/>
              <a:defRPr/>
            </a:pPr>
            <a:endParaRPr lang="en-GB" altLang="en-US" sz="2800" dirty="0">
              <a:latin typeface="Comic Sans MS" pitchFamily="66" charset="0"/>
            </a:endParaRPr>
          </a:p>
          <a:p>
            <a:pPr algn="ctr" eaLnBrk="1" hangingPunct="1">
              <a:spcBef>
                <a:spcPct val="50000"/>
              </a:spcBef>
              <a:defRPr/>
            </a:pPr>
            <a:r>
              <a:rPr lang="en-GB" altLang="en-US" sz="2800" dirty="0">
                <a:latin typeface="Comic Sans MS" pitchFamily="66" charset="0"/>
              </a:rPr>
              <a:t>LCR – Home-school diary should be returned every day.</a:t>
            </a:r>
          </a:p>
        </p:txBody>
      </p:sp>
      <p:pic>
        <p:nvPicPr>
          <p:cNvPr id="40963" name="Picture 5" descr="bd05090_[1]">
            <a:extLst>
              <a:ext uri="{FF2B5EF4-FFF2-40B4-BE49-F238E27FC236}">
                <a16:creationId xmlns:a16="http://schemas.microsoft.com/office/drawing/2014/main" id="{0F05990C-9EB0-E217-37E3-4A8945292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439863"/>
            <a:ext cx="8636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a:extLst>
              <a:ext uri="{FF2B5EF4-FFF2-40B4-BE49-F238E27FC236}">
                <a16:creationId xmlns:a16="http://schemas.microsoft.com/office/drawing/2014/main" id="{79B22F9B-194E-2B01-67EC-EF097C7056A3}"/>
              </a:ext>
            </a:extLst>
          </p:cNvPr>
          <p:cNvSpPr txBox="1">
            <a:spLocks noChangeArrowheads="1"/>
          </p:cNvSpPr>
          <p:nvPr/>
        </p:nvSpPr>
        <p:spPr bwMode="auto">
          <a:xfrm>
            <a:off x="107950" y="274638"/>
            <a:ext cx="8856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a:latin typeface="Comic Sans MS" panose="030F0702030302020204" pitchFamily="66" charset="0"/>
              </a:rPr>
              <a:t>What Your Child Needs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A61B507-01FA-3DD1-805E-B3CF8ED07955}"/>
              </a:ext>
            </a:extLst>
          </p:cNvPr>
          <p:cNvSpPr>
            <a:spLocks noGrp="1"/>
          </p:cNvSpPr>
          <p:nvPr>
            <p:ph type="title"/>
          </p:nvPr>
        </p:nvSpPr>
        <p:spPr>
          <a:xfrm>
            <a:off x="2206625" y="85725"/>
            <a:ext cx="4730750" cy="1143000"/>
          </a:xfrm>
        </p:spPr>
        <p:txBody>
          <a:bodyPr/>
          <a:lstStyle/>
          <a:p>
            <a:pPr eaLnBrk="1" hangingPunct="1"/>
            <a:r>
              <a:rPr lang="en-GB" altLang="en-US" b="1">
                <a:latin typeface="Comic Sans MS" panose="030F0702030302020204" pitchFamily="66" charset="0"/>
              </a:rPr>
              <a:t>School Uniform</a:t>
            </a:r>
          </a:p>
        </p:txBody>
      </p:sp>
      <p:sp>
        <p:nvSpPr>
          <p:cNvPr id="43011" name="Rectangle 3">
            <a:extLst>
              <a:ext uri="{FF2B5EF4-FFF2-40B4-BE49-F238E27FC236}">
                <a16:creationId xmlns:a16="http://schemas.microsoft.com/office/drawing/2014/main" id="{D4C4C3A9-487C-96A3-7183-D840688E4ED9}"/>
              </a:ext>
            </a:extLst>
          </p:cNvPr>
          <p:cNvSpPr>
            <a:spLocks noGrp="1"/>
          </p:cNvSpPr>
          <p:nvPr>
            <p:ph idx="1"/>
          </p:nvPr>
        </p:nvSpPr>
        <p:spPr>
          <a:xfrm>
            <a:off x="457200" y="1052513"/>
            <a:ext cx="8229600" cy="4525962"/>
          </a:xfrm>
        </p:spPr>
        <p:txBody>
          <a:bodyPr/>
          <a:lstStyle/>
          <a:p>
            <a:pPr eaLnBrk="1" hangingPunct="1">
              <a:lnSpc>
                <a:spcPct val="90000"/>
              </a:lnSpc>
            </a:pPr>
            <a:r>
              <a:rPr lang="en-GB" altLang="en-US" sz="2800">
                <a:latin typeface="Comic Sans MS" panose="030F0702030302020204" pitchFamily="66" charset="0"/>
              </a:rPr>
              <a:t>Grey/black/navy skirt / pinafore / trousers </a:t>
            </a:r>
          </a:p>
          <a:p>
            <a:pPr eaLnBrk="1" hangingPunct="1">
              <a:lnSpc>
                <a:spcPct val="90000"/>
              </a:lnSpc>
            </a:pPr>
            <a:r>
              <a:rPr lang="en-GB" altLang="en-US" sz="2800">
                <a:latin typeface="Comic Sans MS" panose="030F0702030302020204" pitchFamily="66" charset="0"/>
              </a:rPr>
              <a:t>Navy school sweatshirt / jumper / cardigan</a:t>
            </a:r>
          </a:p>
          <a:p>
            <a:pPr eaLnBrk="1" hangingPunct="1">
              <a:lnSpc>
                <a:spcPct val="90000"/>
              </a:lnSpc>
            </a:pPr>
            <a:r>
              <a:rPr lang="en-GB" altLang="en-US" sz="2800">
                <a:latin typeface="Comic Sans MS" panose="030F0702030302020204" pitchFamily="66" charset="0"/>
              </a:rPr>
              <a:t>White shirt and tie (tucked in) / white polo shirt</a:t>
            </a:r>
          </a:p>
          <a:p>
            <a:pPr eaLnBrk="1" hangingPunct="1">
              <a:lnSpc>
                <a:spcPct val="90000"/>
              </a:lnSpc>
            </a:pPr>
            <a:r>
              <a:rPr lang="en-GB" altLang="en-US" sz="2800">
                <a:latin typeface="Comic Sans MS" panose="030F0702030302020204" pitchFamily="66" charset="0"/>
              </a:rPr>
              <a:t>Blue &amp; white summer dress</a:t>
            </a:r>
          </a:p>
          <a:p>
            <a:pPr eaLnBrk="1" hangingPunct="1">
              <a:lnSpc>
                <a:spcPct val="90000"/>
              </a:lnSpc>
            </a:pPr>
            <a:r>
              <a:rPr lang="en-GB" altLang="en-US" sz="2800">
                <a:latin typeface="Comic Sans MS" panose="030F0702030302020204" pitchFamily="66" charset="0"/>
              </a:rPr>
              <a:t>Black shoes (no white trainers)</a:t>
            </a:r>
          </a:p>
          <a:p>
            <a:pPr eaLnBrk="1" hangingPunct="1">
              <a:lnSpc>
                <a:spcPct val="90000"/>
              </a:lnSpc>
            </a:pPr>
            <a:r>
              <a:rPr lang="en-GB" altLang="en-US" sz="2800">
                <a:latin typeface="Comic Sans MS" panose="030F0702030302020204" pitchFamily="66" charset="0"/>
              </a:rPr>
              <a:t>Navy blazer </a:t>
            </a:r>
          </a:p>
          <a:p>
            <a:pPr eaLnBrk="1" hangingPunct="1">
              <a:lnSpc>
                <a:spcPct val="90000"/>
              </a:lnSpc>
            </a:pPr>
            <a:r>
              <a:rPr lang="en-GB" altLang="en-US" sz="2800" u="sng">
                <a:latin typeface="Comic Sans MS" panose="030F0702030302020204" pitchFamily="66" charset="0"/>
              </a:rPr>
              <a:t>Indoor soft shoes</a:t>
            </a:r>
          </a:p>
          <a:p>
            <a:pPr eaLnBrk="1" hangingPunct="1">
              <a:lnSpc>
                <a:spcPct val="90000"/>
              </a:lnSpc>
              <a:buFontTx/>
              <a:buNone/>
            </a:pPr>
            <a:endParaRPr lang="en-GB" altLang="en-US" sz="2800">
              <a:latin typeface="Comic Sans MS" panose="030F0702030302020204" pitchFamily="66" charset="0"/>
            </a:endParaRPr>
          </a:p>
        </p:txBody>
      </p:sp>
      <p:pic>
        <p:nvPicPr>
          <p:cNvPr id="43012" name="Picture 1">
            <a:extLst>
              <a:ext uri="{FF2B5EF4-FFF2-40B4-BE49-F238E27FC236}">
                <a16:creationId xmlns:a16="http://schemas.microsoft.com/office/drawing/2014/main" id="{3391B432-9179-98B0-7A6C-4B8E9812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4292600"/>
            <a:ext cx="168116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C9D3D643-C8BC-4F51-95DA-446F5DE8E742}"/>
              </a:ext>
            </a:extLst>
          </p:cNvPr>
          <p:cNvPicPr>
            <a:picLocks noChangeAspect="1" noChangeArrowheads="1"/>
          </p:cNvPicPr>
          <p:nvPr/>
        </p:nvPicPr>
        <p:blipFill>
          <a:blip r:embed="rId4"/>
          <a:srcRect/>
          <a:stretch>
            <a:fillRect/>
          </a:stretch>
        </p:blipFill>
        <p:spPr bwMode="auto">
          <a:xfrm>
            <a:off x="4356100" y="3695700"/>
            <a:ext cx="2470150"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BB6FD4D7-E295-0FA4-3369-C7AF32F70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8823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le 1">
            <a:extLst>
              <a:ext uri="{FF2B5EF4-FFF2-40B4-BE49-F238E27FC236}">
                <a16:creationId xmlns:a16="http://schemas.microsoft.com/office/drawing/2014/main" id="{C525B8DE-DDA1-257D-773C-A988EFEC65C5}"/>
              </a:ext>
            </a:extLst>
          </p:cNvPr>
          <p:cNvSpPr>
            <a:spLocks noGrp="1"/>
          </p:cNvSpPr>
          <p:nvPr>
            <p:ph type="ctrTitle"/>
          </p:nvPr>
        </p:nvSpPr>
        <p:spPr>
          <a:xfrm>
            <a:off x="2627313" y="4292600"/>
            <a:ext cx="6261100" cy="2198688"/>
          </a:xfrm>
        </p:spPr>
        <p:txBody>
          <a:bodyPr/>
          <a:lstStyle/>
          <a:p>
            <a:pPr eaLnBrk="1" hangingPunct="1"/>
            <a:r>
              <a:rPr lang="en-GB" altLang="en-US">
                <a:latin typeface="Comic Sans MS" panose="030F0702030302020204" pitchFamily="66" charset="0"/>
              </a:rPr>
              <a:t>School Uniform</a:t>
            </a:r>
            <a:br>
              <a:rPr lang="en-GB" altLang="en-US">
                <a:latin typeface="Comic Sans MS" panose="030F0702030302020204" pitchFamily="66" charset="0"/>
              </a:rPr>
            </a:br>
            <a:r>
              <a:rPr lang="en-GB" altLang="en-US">
                <a:latin typeface="Comic Sans MS" panose="030F0702030302020204" pitchFamily="66" charset="0"/>
              </a:rPr>
              <a:t>Fashion Show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child friendly monster fat">
            <a:hlinkClick r:id="rId3"/>
            <a:extLst>
              <a:ext uri="{FF2B5EF4-FFF2-40B4-BE49-F238E27FC236}">
                <a16:creationId xmlns:a16="http://schemas.microsoft.com/office/drawing/2014/main" id="{DD203029-B8B0-4EF1-959C-00CEE445B6BF}"/>
              </a:ext>
            </a:extLst>
          </p:cNvPr>
          <p:cNvPicPr>
            <a:picLocks noChangeAspect="1" noChangeArrowheads="1"/>
          </p:cNvPicPr>
          <p:nvPr/>
        </p:nvPicPr>
        <p:blipFill>
          <a:blip r:embed="rId4"/>
          <a:srcRect/>
          <a:stretch>
            <a:fillRect/>
          </a:stretch>
        </p:blipFill>
        <p:spPr bwMode="auto">
          <a:xfrm>
            <a:off x="2268538" y="1196975"/>
            <a:ext cx="4751387" cy="3802063"/>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45059" name="Rectangle 2">
            <a:extLst>
              <a:ext uri="{FF2B5EF4-FFF2-40B4-BE49-F238E27FC236}">
                <a16:creationId xmlns:a16="http://schemas.microsoft.com/office/drawing/2014/main" id="{6B505324-EC3B-B74F-AB00-7AC525D3D27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b="1">
                <a:solidFill>
                  <a:schemeClr val="tx2"/>
                </a:solidFill>
                <a:latin typeface="Comic Sans MS" panose="030F0702030302020204" pitchFamily="66" charset="0"/>
              </a:rPr>
              <a:t>The Jumper Monster…</a:t>
            </a:r>
          </a:p>
        </p:txBody>
      </p:sp>
      <p:sp>
        <p:nvSpPr>
          <p:cNvPr id="4" name="Text Box 4">
            <a:extLst>
              <a:ext uri="{FF2B5EF4-FFF2-40B4-BE49-F238E27FC236}">
                <a16:creationId xmlns:a16="http://schemas.microsoft.com/office/drawing/2014/main" id="{4A0CC011-24F9-4081-AEA2-D36E569E2599}"/>
              </a:ext>
            </a:extLst>
          </p:cNvPr>
          <p:cNvSpPr txBox="1">
            <a:spLocks noChangeArrowheads="1"/>
          </p:cNvSpPr>
          <p:nvPr/>
        </p:nvSpPr>
        <p:spPr bwMode="auto">
          <a:xfrm>
            <a:off x="214313" y="5157788"/>
            <a:ext cx="86423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defRPr/>
            </a:pPr>
            <a:r>
              <a:rPr lang="en-GB" altLang="en-US" sz="2800" dirty="0">
                <a:latin typeface="Comic Sans MS" pitchFamily="66" charset="0"/>
              </a:rPr>
              <a:t>Please remember to label </a:t>
            </a:r>
            <a:r>
              <a:rPr lang="en-GB" altLang="en-US" sz="2800" u="sng" dirty="0">
                <a:latin typeface="Comic Sans MS" pitchFamily="66" charset="0"/>
              </a:rPr>
              <a:t>everything</a:t>
            </a:r>
            <a:r>
              <a:rPr lang="en-GB" altLang="en-US" sz="2800" dirty="0">
                <a:latin typeface="Comic Sans MS" pitchFamily="66" charset="0"/>
              </a:rPr>
              <a:t>. In a class of 25 there are can be more than 200 items which could be lost on a daily basis!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F4403CF-F8AC-20CB-01B6-0B761045CE20}"/>
              </a:ext>
            </a:extLst>
          </p:cNvPr>
          <p:cNvSpPr>
            <a:spLocks noGrp="1"/>
          </p:cNvSpPr>
          <p:nvPr>
            <p:ph type="title"/>
          </p:nvPr>
        </p:nvSpPr>
        <p:spPr/>
        <p:txBody>
          <a:bodyPr/>
          <a:lstStyle/>
          <a:p>
            <a:pPr eaLnBrk="1" hangingPunct="1"/>
            <a:r>
              <a:rPr lang="en-GB" altLang="en-US" b="1">
                <a:latin typeface="Comic Sans MS" panose="030F0702030302020204" pitchFamily="66" charset="0"/>
              </a:rPr>
              <a:t>Practise with your child…</a:t>
            </a:r>
          </a:p>
        </p:txBody>
      </p:sp>
      <p:sp>
        <p:nvSpPr>
          <p:cNvPr id="47107" name="Rectangle 3">
            <a:extLst>
              <a:ext uri="{FF2B5EF4-FFF2-40B4-BE49-F238E27FC236}">
                <a16:creationId xmlns:a16="http://schemas.microsoft.com/office/drawing/2014/main" id="{B3AA473B-8141-A0A3-5F83-B899A2A7DCF6}"/>
              </a:ext>
            </a:extLst>
          </p:cNvPr>
          <p:cNvSpPr>
            <a:spLocks noGrp="1"/>
          </p:cNvSpPr>
          <p:nvPr>
            <p:ph idx="1"/>
          </p:nvPr>
        </p:nvSpPr>
        <p:spPr/>
        <p:txBody>
          <a:bodyPr/>
          <a:lstStyle/>
          <a:p>
            <a:pPr eaLnBrk="1" hangingPunct="1">
              <a:lnSpc>
                <a:spcPct val="90000"/>
              </a:lnSpc>
              <a:buFontTx/>
              <a:buNone/>
            </a:pPr>
            <a:r>
              <a:rPr lang="en-GB" altLang="en-US">
                <a:latin typeface="Comic Sans MS" panose="030F0702030302020204" pitchFamily="66" charset="0"/>
              </a:rPr>
              <a:t>Opening/closing bags and lunch boxes</a:t>
            </a:r>
          </a:p>
          <a:p>
            <a:pPr eaLnBrk="1" hangingPunct="1">
              <a:lnSpc>
                <a:spcPct val="90000"/>
              </a:lnSpc>
              <a:buFontTx/>
              <a:buNone/>
            </a:pPr>
            <a:endParaRPr lang="en-GB" altLang="en-US">
              <a:latin typeface="Comic Sans MS" panose="030F0702030302020204" pitchFamily="66" charset="0"/>
            </a:endParaRPr>
          </a:p>
          <a:p>
            <a:pPr eaLnBrk="1" hangingPunct="1">
              <a:lnSpc>
                <a:spcPct val="90000"/>
              </a:lnSpc>
              <a:buFontTx/>
              <a:buNone/>
            </a:pPr>
            <a:r>
              <a:rPr lang="en-GB" altLang="en-US">
                <a:latin typeface="Comic Sans MS" panose="030F0702030302020204" pitchFamily="66" charset="0"/>
              </a:rPr>
              <a:t>Putting on/taking off school trousers,</a:t>
            </a:r>
          </a:p>
          <a:p>
            <a:pPr eaLnBrk="1" hangingPunct="1">
              <a:lnSpc>
                <a:spcPct val="90000"/>
              </a:lnSpc>
              <a:buFontTx/>
              <a:buNone/>
            </a:pPr>
            <a:r>
              <a:rPr lang="en-GB" altLang="en-US">
                <a:latin typeface="Comic Sans MS" panose="030F0702030302020204" pitchFamily="66" charset="0"/>
              </a:rPr>
              <a:t>jumpers, jackets, etc.</a:t>
            </a:r>
          </a:p>
          <a:p>
            <a:pPr eaLnBrk="1" hangingPunct="1">
              <a:lnSpc>
                <a:spcPct val="90000"/>
              </a:lnSpc>
              <a:buFontTx/>
              <a:buNone/>
            </a:pPr>
            <a:endParaRPr lang="en-GB" altLang="en-US">
              <a:latin typeface="Comic Sans MS" panose="030F0702030302020204" pitchFamily="66" charset="0"/>
            </a:endParaRPr>
          </a:p>
          <a:p>
            <a:pPr eaLnBrk="1" hangingPunct="1">
              <a:lnSpc>
                <a:spcPct val="90000"/>
              </a:lnSpc>
              <a:buFontTx/>
              <a:buNone/>
            </a:pPr>
            <a:r>
              <a:rPr lang="en-GB" altLang="en-US">
                <a:latin typeface="Comic Sans MS" panose="030F0702030302020204" pitchFamily="66" charset="0"/>
              </a:rPr>
              <a:t>Fastening shoes</a:t>
            </a:r>
          </a:p>
          <a:p>
            <a:pPr eaLnBrk="1" hangingPunct="1">
              <a:lnSpc>
                <a:spcPct val="90000"/>
              </a:lnSpc>
              <a:buFontTx/>
              <a:buNone/>
            </a:pPr>
            <a:endParaRPr lang="en-GB" altLang="en-US">
              <a:latin typeface="Comic Sans MS" panose="030F0702030302020204" pitchFamily="66" charset="0"/>
            </a:endParaRPr>
          </a:p>
          <a:p>
            <a:pPr eaLnBrk="1" hangingPunct="1">
              <a:lnSpc>
                <a:spcPct val="90000"/>
              </a:lnSpc>
              <a:buFontTx/>
              <a:buNone/>
            </a:pPr>
            <a:r>
              <a:rPr lang="en-GB" altLang="en-US">
                <a:latin typeface="Comic Sans MS" panose="030F0702030302020204" pitchFamily="66" charset="0"/>
              </a:rPr>
              <a:t>Washing hands</a:t>
            </a:r>
          </a:p>
        </p:txBody>
      </p:sp>
      <p:pic>
        <p:nvPicPr>
          <p:cNvPr id="14340" name="Picture 8" descr="kindergarten">
            <a:extLst>
              <a:ext uri="{FF2B5EF4-FFF2-40B4-BE49-F238E27FC236}">
                <a16:creationId xmlns:a16="http://schemas.microsoft.com/office/drawing/2014/main" id="{06C4A4BF-0060-497C-8A87-532E8FD57288}"/>
              </a:ext>
            </a:extLst>
          </p:cNvPr>
          <p:cNvPicPr>
            <a:picLocks noChangeAspect="1" noChangeArrowheads="1"/>
          </p:cNvPicPr>
          <p:nvPr/>
        </p:nvPicPr>
        <p:blipFill>
          <a:blip r:embed="rId3"/>
          <a:srcRect/>
          <a:stretch>
            <a:fillRect/>
          </a:stretch>
        </p:blipFill>
        <p:spPr bwMode="auto">
          <a:xfrm>
            <a:off x="4859338" y="3697288"/>
            <a:ext cx="3898900" cy="2894012"/>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D182227-BB13-3849-7DE7-98E6A359B3B1}"/>
              </a:ext>
            </a:extLst>
          </p:cNvPr>
          <p:cNvSpPr>
            <a:spLocks noGrp="1"/>
          </p:cNvSpPr>
          <p:nvPr>
            <p:ph type="title"/>
          </p:nvPr>
        </p:nvSpPr>
        <p:spPr/>
        <p:txBody>
          <a:bodyPr/>
          <a:lstStyle/>
          <a:p>
            <a:pPr eaLnBrk="1" hangingPunct="1"/>
            <a:r>
              <a:rPr lang="en-GB" altLang="en-US" b="1">
                <a:latin typeface="Comic Sans MS" panose="030F0702030302020204" pitchFamily="66" charset="0"/>
              </a:rPr>
              <a:t>Please Remember…</a:t>
            </a:r>
          </a:p>
        </p:txBody>
      </p:sp>
      <p:sp>
        <p:nvSpPr>
          <p:cNvPr id="49155" name="Rectangle 3">
            <a:extLst>
              <a:ext uri="{FF2B5EF4-FFF2-40B4-BE49-F238E27FC236}">
                <a16:creationId xmlns:a16="http://schemas.microsoft.com/office/drawing/2014/main" id="{4A415640-9C37-F1E6-C0B8-7FE67AEFB894}"/>
              </a:ext>
            </a:extLst>
          </p:cNvPr>
          <p:cNvSpPr>
            <a:spLocks noGrp="1"/>
          </p:cNvSpPr>
          <p:nvPr>
            <p:ph idx="1"/>
          </p:nvPr>
        </p:nvSpPr>
        <p:spPr>
          <a:xfrm>
            <a:off x="457200" y="1484313"/>
            <a:ext cx="8229600" cy="5219700"/>
          </a:xfrm>
        </p:spPr>
        <p:txBody>
          <a:bodyPr/>
          <a:lstStyle/>
          <a:p>
            <a:pPr eaLnBrk="1" hangingPunct="1">
              <a:lnSpc>
                <a:spcPct val="80000"/>
              </a:lnSpc>
              <a:buFontTx/>
              <a:buNone/>
            </a:pPr>
            <a:r>
              <a:rPr lang="en-GB" altLang="en-US" sz="2600">
                <a:latin typeface="Comic Sans MS" panose="030F0702030302020204" pitchFamily="66" charset="0"/>
              </a:rPr>
              <a:t>Avoid belts – children find them very difficult to</a:t>
            </a:r>
          </a:p>
          <a:p>
            <a:pPr eaLnBrk="1" hangingPunct="1">
              <a:lnSpc>
                <a:spcPct val="80000"/>
              </a:lnSpc>
              <a:buFontTx/>
              <a:buNone/>
            </a:pPr>
            <a:r>
              <a:rPr lang="en-GB" altLang="en-US" sz="2600">
                <a:latin typeface="Comic Sans MS" panose="030F0702030302020204" pitchFamily="66" charset="0"/>
              </a:rPr>
              <a:t>manage!</a:t>
            </a:r>
          </a:p>
          <a:p>
            <a:pPr eaLnBrk="1" hangingPunct="1">
              <a:lnSpc>
                <a:spcPct val="80000"/>
              </a:lnSpc>
              <a:buFontTx/>
              <a:buNone/>
            </a:pPr>
            <a:endParaRPr lang="en-GB" altLang="en-US" sz="2600">
              <a:latin typeface="Comic Sans MS" panose="030F0702030302020204" pitchFamily="66" charset="0"/>
            </a:endParaRPr>
          </a:p>
          <a:p>
            <a:pPr eaLnBrk="1" hangingPunct="1">
              <a:lnSpc>
                <a:spcPct val="80000"/>
              </a:lnSpc>
              <a:buFontTx/>
              <a:buNone/>
            </a:pPr>
            <a:r>
              <a:rPr lang="en-GB" altLang="en-US" sz="2600">
                <a:latin typeface="Comic Sans MS" panose="030F0702030302020204" pitchFamily="66" charset="0"/>
              </a:rPr>
              <a:t>Send gym kits on gym days (or leave in school to be washed termly)  - you will be given these days in August. This changes termly.</a:t>
            </a:r>
          </a:p>
          <a:p>
            <a:pPr eaLnBrk="1" hangingPunct="1">
              <a:lnSpc>
                <a:spcPct val="80000"/>
              </a:lnSpc>
              <a:buFontTx/>
              <a:buNone/>
            </a:pPr>
            <a:endParaRPr lang="en-GB" altLang="en-US" sz="2600">
              <a:latin typeface="Comic Sans MS" panose="030F0702030302020204" pitchFamily="66" charset="0"/>
            </a:endParaRPr>
          </a:p>
          <a:p>
            <a:pPr eaLnBrk="1" hangingPunct="1">
              <a:lnSpc>
                <a:spcPct val="80000"/>
              </a:lnSpc>
              <a:buFontTx/>
              <a:buNone/>
            </a:pPr>
            <a:r>
              <a:rPr lang="en-GB" altLang="en-US" sz="2600">
                <a:latin typeface="Comic Sans MS" panose="030F0702030302020204" pitchFamily="66" charset="0"/>
              </a:rPr>
              <a:t>Sensible shoes/avoid laces and </a:t>
            </a:r>
            <a:r>
              <a:rPr lang="en-GB" altLang="en-US" sz="2600" b="1">
                <a:latin typeface="Comic Sans MS" panose="030F0702030302020204" pitchFamily="66" charset="0"/>
              </a:rPr>
              <a:t>no </a:t>
            </a:r>
            <a:r>
              <a:rPr lang="en-GB" altLang="en-US" sz="2600">
                <a:latin typeface="Comic Sans MS" panose="030F0702030302020204" pitchFamily="66" charset="0"/>
              </a:rPr>
              <a:t>jewellery to</a:t>
            </a:r>
          </a:p>
          <a:p>
            <a:pPr eaLnBrk="1" hangingPunct="1">
              <a:lnSpc>
                <a:spcPct val="80000"/>
              </a:lnSpc>
              <a:buFontTx/>
              <a:buNone/>
            </a:pPr>
            <a:r>
              <a:rPr lang="en-GB" altLang="en-US" sz="2600">
                <a:latin typeface="Comic Sans MS" panose="030F0702030302020204" pitchFamily="66" charset="0"/>
              </a:rPr>
              <a:t>be worn on gym days. Child must take our earrings on their own.</a:t>
            </a:r>
          </a:p>
          <a:p>
            <a:pPr eaLnBrk="1" hangingPunct="1">
              <a:lnSpc>
                <a:spcPct val="80000"/>
              </a:lnSpc>
              <a:buFontTx/>
              <a:buNone/>
            </a:pPr>
            <a:endParaRPr lang="en-GB" altLang="en-US" sz="2600">
              <a:latin typeface="Comic Sans MS" panose="030F0702030302020204" pitchFamily="66" charset="0"/>
            </a:endParaRPr>
          </a:p>
          <a:p>
            <a:pPr eaLnBrk="1" hangingPunct="1">
              <a:lnSpc>
                <a:spcPct val="80000"/>
              </a:lnSpc>
              <a:buFontTx/>
              <a:buNone/>
            </a:pPr>
            <a:r>
              <a:rPr lang="en-GB" altLang="en-US" sz="2600">
                <a:latin typeface="Comic Sans MS" panose="030F0702030302020204" pitchFamily="66" charset="0"/>
              </a:rPr>
              <a:t>Indoor shoes should be worn.</a:t>
            </a:r>
          </a:p>
          <a:p>
            <a:pPr eaLnBrk="1" hangingPunct="1">
              <a:lnSpc>
                <a:spcPct val="80000"/>
              </a:lnSpc>
              <a:buFontTx/>
              <a:buNone/>
            </a:pPr>
            <a:r>
              <a:rPr lang="en-GB" altLang="en-US" sz="2000">
                <a:latin typeface="Comic Sans MS" panose="030F0702030302020204" pitchFamily="66" charset="0"/>
              </a:rPr>
              <a:t> </a:t>
            </a:r>
          </a:p>
        </p:txBody>
      </p:sp>
      <p:pic>
        <p:nvPicPr>
          <p:cNvPr id="49156" name="Picture 6" descr="MCj04248300000[1]">
            <a:extLst>
              <a:ext uri="{FF2B5EF4-FFF2-40B4-BE49-F238E27FC236}">
                <a16:creationId xmlns:a16="http://schemas.microsoft.com/office/drawing/2014/main" id="{4219AD36-6E9C-A6D6-4DB7-A76428822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7025">
            <a:off x="6618288" y="5022850"/>
            <a:ext cx="18415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95BCCD4-455D-5348-BC41-A64D79AE4978}"/>
              </a:ext>
            </a:extLst>
          </p:cNvPr>
          <p:cNvSpPr>
            <a:spLocks noGrp="1"/>
          </p:cNvSpPr>
          <p:nvPr>
            <p:ph type="title"/>
          </p:nvPr>
        </p:nvSpPr>
        <p:spPr/>
        <p:txBody>
          <a:bodyPr/>
          <a:lstStyle/>
          <a:p>
            <a:pPr eaLnBrk="1" hangingPunct="1"/>
            <a:r>
              <a:rPr lang="en-GB" altLang="en-US" b="1">
                <a:latin typeface="Comic Sans MS" panose="030F0702030302020204" pitchFamily="66" charset="0"/>
              </a:rPr>
              <a:t>Playful Pedagogy</a:t>
            </a:r>
          </a:p>
        </p:txBody>
      </p:sp>
      <p:sp>
        <p:nvSpPr>
          <p:cNvPr id="51203" name="Content Placeholder 2">
            <a:extLst>
              <a:ext uri="{FF2B5EF4-FFF2-40B4-BE49-F238E27FC236}">
                <a16:creationId xmlns:a16="http://schemas.microsoft.com/office/drawing/2014/main" id="{555E4D23-2B94-D502-5B73-BF20DBDF4250}"/>
              </a:ext>
            </a:extLst>
          </p:cNvPr>
          <p:cNvSpPr>
            <a:spLocks noGrp="1"/>
          </p:cNvSpPr>
          <p:nvPr>
            <p:ph idx="1"/>
          </p:nvPr>
        </p:nvSpPr>
        <p:spPr/>
        <p:txBody>
          <a:bodyPr/>
          <a:lstStyle/>
          <a:p>
            <a:pPr eaLnBrk="1" hangingPunct="1"/>
            <a:r>
              <a:rPr lang="en-GB" altLang="en-US" sz="2800">
                <a:latin typeface="Comic Sans MS" panose="030F0702030302020204" pitchFamily="66" charset="0"/>
              </a:rPr>
              <a:t>Our primary 1 classrooms are play based. </a:t>
            </a:r>
          </a:p>
          <a:p>
            <a:pPr eaLnBrk="1" hangingPunct="1"/>
            <a:r>
              <a:rPr lang="en-GB" altLang="en-US" sz="2800">
                <a:latin typeface="Comic Sans MS" panose="030F0702030302020204" pitchFamily="66" charset="0"/>
              </a:rPr>
              <a:t>The room is divided into areas </a:t>
            </a:r>
          </a:p>
          <a:p>
            <a:pPr eaLnBrk="1" hangingPunct="1"/>
            <a:r>
              <a:rPr lang="en-GB" altLang="en-US" sz="2800">
                <a:latin typeface="Comic Sans MS" panose="030F0702030302020204" pitchFamily="66" charset="0"/>
              </a:rPr>
              <a:t>Each area has a variety of stimulating and challenging resources to extend children’s learning, provoke thought and support the development of their imagination. </a:t>
            </a:r>
          </a:p>
        </p:txBody>
      </p:sp>
      <p:pic>
        <p:nvPicPr>
          <p:cNvPr id="51204" name="Picture 3">
            <a:extLst>
              <a:ext uri="{FF2B5EF4-FFF2-40B4-BE49-F238E27FC236}">
                <a16:creationId xmlns:a16="http://schemas.microsoft.com/office/drawing/2014/main" id="{127A1407-41F8-2256-2E9B-A80D19578A51}"/>
              </a:ext>
            </a:extLst>
          </p:cNvPr>
          <p:cNvPicPr>
            <a:picLocks noChangeAspect="1"/>
          </p:cNvPicPr>
          <p:nvPr/>
        </p:nvPicPr>
        <p:blipFill>
          <a:blip r:embed="rId3">
            <a:extLst>
              <a:ext uri="{28A0092B-C50C-407E-A947-70E740481C1C}">
                <a14:useLocalDpi xmlns:a14="http://schemas.microsoft.com/office/drawing/2010/main" val="0"/>
              </a:ext>
            </a:extLst>
          </a:blip>
          <a:srcRect b="9615"/>
          <a:stretch>
            <a:fillRect/>
          </a:stretch>
        </p:blipFill>
        <p:spPr bwMode="auto">
          <a:xfrm>
            <a:off x="6372225" y="4368800"/>
            <a:ext cx="272256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a:extLst>
              <a:ext uri="{FF2B5EF4-FFF2-40B4-BE49-F238E27FC236}">
                <a16:creationId xmlns:a16="http://schemas.microsoft.com/office/drawing/2014/main" id="{B5D653B0-B51B-585F-571E-EC71F9F2B14B}"/>
              </a:ext>
            </a:extLst>
          </p:cNvPr>
          <p:cNvPicPr>
            <a:picLocks noChangeAspect="1"/>
          </p:cNvPicPr>
          <p:nvPr/>
        </p:nvPicPr>
        <p:blipFill>
          <a:blip r:embed="rId4">
            <a:extLst>
              <a:ext uri="{28A0092B-C50C-407E-A947-70E740481C1C}">
                <a14:useLocalDpi xmlns:a14="http://schemas.microsoft.com/office/drawing/2010/main" val="0"/>
              </a:ext>
            </a:extLst>
          </a:blip>
          <a:srcRect b="8800"/>
          <a:stretch>
            <a:fillRect/>
          </a:stretch>
        </p:blipFill>
        <p:spPr bwMode="auto">
          <a:xfrm>
            <a:off x="250825" y="4508500"/>
            <a:ext cx="280828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154547A-A205-4CCD-FC65-DA65CECAA036}"/>
              </a:ext>
            </a:extLst>
          </p:cNvPr>
          <p:cNvSpPr>
            <a:spLocks noGrp="1"/>
          </p:cNvSpPr>
          <p:nvPr>
            <p:ph type="title"/>
          </p:nvPr>
        </p:nvSpPr>
        <p:spPr/>
        <p:txBody>
          <a:bodyPr/>
          <a:lstStyle/>
          <a:p>
            <a:pPr eaLnBrk="1" hangingPunct="1"/>
            <a:r>
              <a:rPr lang="en-GB" altLang="en-US" sz="4000" b="1">
                <a:latin typeface="Comic Sans MS" panose="030F0702030302020204" pitchFamily="66" charset="0"/>
              </a:rPr>
              <a:t>Curriculum for Excellence</a:t>
            </a:r>
            <a:r>
              <a:rPr lang="en-GB" altLang="en-US" sz="4000">
                <a:latin typeface="Comic Sans MS" panose="030F0702030302020204" pitchFamily="66" charset="0"/>
              </a:rPr>
              <a:t> </a:t>
            </a:r>
          </a:p>
        </p:txBody>
      </p:sp>
      <p:sp>
        <p:nvSpPr>
          <p:cNvPr id="53251" name="Rectangle 3">
            <a:extLst>
              <a:ext uri="{FF2B5EF4-FFF2-40B4-BE49-F238E27FC236}">
                <a16:creationId xmlns:a16="http://schemas.microsoft.com/office/drawing/2014/main" id="{1D1725AB-2D3A-CDE7-6DEA-DA0FD2079FEB}"/>
              </a:ext>
            </a:extLst>
          </p:cNvPr>
          <p:cNvSpPr>
            <a:spLocks noGrp="1"/>
          </p:cNvSpPr>
          <p:nvPr>
            <p:ph idx="1"/>
          </p:nvPr>
        </p:nvSpPr>
        <p:spPr/>
        <p:txBody>
          <a:bodyPr/>
          <a:lstStyle/>
          <a:p>
            <a:pPr eaLnBrk="1" hangingPunct="1">
              <a:lnSpc>
                <a:spcPct val="90000"/>
              </a:lnSpc>
              <a:buFontTx/>
              <a:buNone/>
            </a:pPr>
            <a:endParaRPr lang="en-GB" altLang="en-US">
              <a:latin typeface="Comic Sans MS" panose="030F0702030302020204" pitchFamily="66" charset="0"/>
            </a:endParaRPr>
          </a:p>
          <a:p>
            <a:pPr eaLnBrk="1" hangingPunct="1">
              <a:lnSpc>
                <a:spcPct val="90000"/>
              </a:lnSpc>
            </a:pPr>
            <a:r>
              <a:rPr lang="en-GB" altLang="en-US" u="sng">
                <a:latin typeface="Comic Sans MS" panose="030F0702030302020204" pitchFamily="66" charset="0"/>
              </a:rPr>
              <a:t>8 Curricular Areas</a:t>
            </a:r>
            <a:r>
              <a:rPr lang="en-GB" altLang="en-US">
                <a:latin typeface="Comic Sans MS" panose="030F0702030302020204" pitchFamily="66" charset="0"/>
              </a:rPr>
              <a:t>: </a:t>
            </a:r>
            <a:r>
              <a:rPr lang="en-GB" altLang="en-US" sz="2400" i="1">
                <a:latin typeface="Comic Sans MS" panose="030F0702030302020204" pitchFamily="66" charset="0"/>
              </a:rPr>
              <a:t>Literacy &amp; English, Numeracy &amp; Maths, Health &amp; Wellbeing (PE), RME, Social Studies, Technologies (ICT), Expressive Arts (Drama, Music, Art, Dance), Sciences</a:t>
            </a:r>
          </a:p>
          <a:p>
            <a:pPr eaLnBrk="1" hangingPunct="1">
              <a:lnSpc>
                <a:spcPct val="90000"/>
              </a:lnSpc>
              <a:buFontTx/>
              <a:buNone/>
            </a:pPr>
            <a:endParaRPr lang="en-GB" altLang="en-US" sz="1800" b="1" i="1">
              <a:latin typeface="Comic Sans MS" panose="030F0702030302020204" pitchFamily="66" charset="0"/>
            </a:endParaRPr>
          </a:p>
          <a:p>
            <a:pPr eaLnBrk="1" hangingPunct="1">
              <a:lnSpc>
                <a:spcPct val="90000"/>
              </a:lnSpc>
            </a:pPr>
            <a:r>
              <a:rPr lang="en-GB" altLang="en-US" u="sng">
                <a:latin typeface="Comic Sans MS" panose="030F0702030302020204" pitchFamily="66" charset="0"/>
              </a:rPr>
              <a:t>4 Capacities</a:t>
            </a:r>
            <a:r>
              <a:rPr lang="en-GB" altLang="en-US">
                <a:latin typeface="Comic Sans MS" panose="030F0702030302020204" pitchFamily="66" charset="0"/>
              </a:rPr>
              <a:t>: </a:t>
            </a:r>
            <a:r>
              <a:rPr lang="en-GB" altLang="en-US" sz="2400" i="1">
                <a:latin typeface="Comic Sans MS" panose="030F0702030302020204" pitchFamily="66" charset="0"/>
              </a:rPr>
              <a:t>Successful Learners, Responsible Citizens, Effective Contributors, Confident Individuals </a:t>
            </a:r>
          </a:p>
        </p:txBody>
      </p:sp>
      <p:pic>
        <p:nvPicPr>
          <p:cNvPr id="53252" name="Picture 2" descr="G0403568">
            <a:extLst>
              <a:ext uri="{FF2B5EF4-FFF2-40B4-BE49-F238E27FC236}">
                <a16:creationId xmlns:a16="http://schemas.microsoft.com/office/drawing/2014/main" id="{F8651792-7E34-3E6F-7FA5-BA2E2DDA6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1397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descr="C:\Users\Maryann\AppData\Local\Microsoft\Windows\Temporary Internet Files\Content.IE5\2XJT2VC2\MC900441732[1].png">
            <a:extLst>
              <a:ext uri="{FF2B5EF4-FFF2-40B4-BE49-F238E27FC236}">
                <a16:creationId xmlns:a16="http://schemas.microsoft.com/office/drawing/2014/main" id="{68E40F5F-A8F0-7A78-CFD8-8C07E703A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5661025"/>
            <a:ext cx="11509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430A0DD-A895-9726-A38B-55FAC45F5C08}"/>
              </a:ext>
            </a:extLst>
          </p:cNvPr>
          <p:cNvSpPr>
            <a:spLocks noGrp="1"/>
          </p:cNvSpPr>
          <p:nvPr>
            <p:ph type="title"/>
          </p:nvPr>
        </p:nvSpPr>
        <p:spPr/>
        <p:txBody>
          <a:bodyPr/>
          <a:lstStyle/>
          <a:p>
            <a:pPr eaLnBrk="1" hangingPunct="1"/>
            <a:r>
              <a:rPr lang="en-GB" altLang="en-US" sz="4000" b="1">
                <a:latin typeface="Comic Sans MS" panose="030F0702030302020204" pitchFamily="66" charset="0"/>
              </a:rPr>
              <a:t>Parent Curriculum Workshops</a:t>
            </a:r>
          </a:p>
        </p:txBody>
      </p:sp>
      <p:sp>
        <p:nvSpPr>
          <p:cNvPr id="55299" name="Rectangle 3">
            <a:extLst>
              <a:ext uri="{FF2B5EF4-FFF2-40B4-BE49-F238E27FC236}">
                <a16:creationId xmlns:a16="http://schemas.microsoft.com/office/drawing/2014/main" id="{2F62F3E3-0A68-63BD-96A3-C0405AC47CD8}"/>
              </a:ext>
            </a:extLst>
          </p:cNvPr>
          <p:cNvSpPr>
            <a:spLocks noGrp="1"/>
          </p:cNvSpPr>
          <p:nvPr>
            <p:ph idx="1"/>
          </p:nvPr>
        </p:nvSpPr>
        <p:spPr>
          <a:xfrm>
            <a:off x="457200" y="1600200"/>
            <a:ext cx="8229600" cy="4924425"/>
          </a:xfrm>
        </p:spPr>
        <p:txBody>
          <a:bodyPr/>
          <a:lstStyle/>
          <a:p>
            <a:pPr marL="0" indent="0" eaLnBrk="1" hangingPunct="1">
              <a:lnSpc>
                <a:spcPct val="80000"/>
              </a:lnSpc>
              <a:buFontTx/>
              <a:buNone/>
            </a:pPr>
            <a:r>
              <a:rPr lang="en-GB" altLang="en-US" sz="2500">
                <a:latin typeface="Comic Sans MS" panose="030F0702030302020204" pitchFamily="66" charset="0"/>
              </a:rPr>
              <a:t>Workshops will provide opportunities to see how your child learns and support their development. </a:t>
            </a:r>
          </a:p>
          <a:p>
            <a:pPr marL="0" indent="0" eaLnBrk="1" hangingPunct="1">
              <a:lnSpc>
                <a:spcPct val="80000"/>
              </a:lnSpc>
            </a:pPr>
            <a:r>
              <a:rPr lang="en-GB" altLang="en-US" sz="2500">
                <a:latin typeface="Comic Sans MS" panose="030F0702030302020204" pitchFamily="66" charset="0"/>
              </a:rPr>
              <a:t>Stay, Play &amp; Learn </a:t>
            </a:r>
          </a:p>
          <a:p>
            <a:pPr marL="0" indent="0" eaLnBrk="1" hangingPunct="1">
              <a:lnSpc>
                <a:spcPct val="80000"/>
              </a:lnSpc>
            </a:pPr>
            <a:r>
              <a:rPr lang="en-GB" altLang="en-US" sz="2500">
                <a:latin typeface="Comic Sans MS" panose="030F0702030302020204" pitchFamily="66" charset="0"/>
              </a:rPr>
              <a:t>Read, Write, Count</a:t>
            </a:r>
          </a:p>
          <a:p>
            <a:pPr marL="0" indent="0" eaLnBrk="1" hangingPunct="1">
              <a:lnSpc>
                <a:spcPct val="80000"/>
              </a:lnSpc>
            </a:pPr>
            <a:r>
              <a:rPr lang="en-GB" altLang="en-US" sz="2500">
                <a:latin typeface="Comic Sans MS" panose="030F0702030302020204" pitchFamily="66" charset="0"/>
              </a:rPr>
              <a:t>Playing with Sounds</a:t>
            </a:r>
          </a:p>
          <a:p>
            <a:pPr marL="0" indent="0" eaLnBrk="1" hangingPunct="1">
              <a:lnSpc>
                <a:spcPct val="80000"/>
              </a:lnSpc>
            </a:pPr>
            <a:r>
              <a:rPr lang="en-GB" altLang="en-US" sz="2500">
                <a:latin typeface="Comic Sans MS" panose="030F0702030302020204" pitchFamily="66" charset="0"/>
              </a:rPr>
              <a:t>Play along maths</a:t>
            </a:r>
          </a:p>
          <a:p>
            <a:pPr marL="0" indent="0" eaLnBrk="1" hangingPunct="1">
              <a:lnSpc>
                <a:spcPct val="80000"/>
              </a:lnSpc>
            </a:pPr>
            <a:r>
              <a:rPr lang="en-GB" altLang="en-US" sz="2500">
                <a:latin typeface="Comic Sans MS" panose="030F0702030302020204" pitchFamily="66" charset="0"/>
              </a:rPr>
              <a:t>Family, Food &amp; Fun</a:t>
            </a:r>
          </a:p>
          <a:p>
            <a:pPr marL="0" indent="0" eaLnBrk="1" hangingPunct="1">
              <a:lnSpc>
                <a:spcPct val="80000"/>
              </a:lnSpc>
            </a:pPr>
            <a:r>
              <a:rPr lang="en-GB" altLang="en-US" sz="2500">
                <a:latin typeface="Comic Sans MS" panose="030F0702030302020204" pitchFamily="66" charset="0"/>
              </a:rPr>
              <a:t>Get Shopping, Get Cooking </a:t>
            </a:r>
          </a:p>
          <a:p>
            <a:pPr marL="0" indent="0" eaLnBrk="1" hangingPunct="1">
              <a:lnSpc>
                <a:spcPct val="80000"/>
              </a:lnSpc>
            </a:pPr>
            <a:r>
              <a:rPr lang="en-GB" altLang="en-US" sz="2500">
                <a:latin typeface="Comic Sans MS" panose="030F0702030302020204" pitchFamily="66" charset="0"/>
              </a:rPr>
              <a:t>And much more!        </a:t>
            </a:r>
          </a:p>
          <a:p>
            <a:pPr marL="0" indent="0" eaLnBrk="1" hangingPunct="1">
              <a:lnSpc>
                <a:spcPct val="80000"/>
              </a:lnSpc>
            </a:pPr>
            <a:endParaRPr lang="en-GB" altLang="en-US" sz="2500">
              <a:latin typeface="Comic Sans MS" panose="030F0702030302020204" pitchFamily="66" charset="0"/>
            </a:endParaRPr>
          </a:p>
          <a:p>
            <a:pPr marL="0" indent="0" eaLnBrk="1" hangingPunct="1">
              <a:lnSpc>
                <a:spcPct val="80000"/>
              </a:lnSpc>
              <a:buFont typeface="Arial" panose="020B0604020202020204" pitchFamily="34" charset="0"/>
              <a:buNone/>
            </a:pPr>
            <a:r>
              <a:rPr lang="en-GB" altLang="en-US" sz="2500">
                <a:latin typeface="Comic Sans MS" panose="030F0702030302020204" pitchFamily="66" charset="0"/>
              </a:rPr>
              <a:t>Research shows the more you engage </a:t>
            </a:r>
          </a:p>
          <a:p>
            <a:pPr marL="0" indent="0" eaLnBrk="1" hangingPunct="1">
              <a:lnSpc>
                <a:spcPct val="80000"/>
              </a:lnSpc>
              <a:buFont typeface="Arial" panose="020B0604020202020204" pitchFamily="34" charset="0"/>
              <a:buNone/>
            </a:pPr>
            <a:r>
              <a:rPr lang="en-GB" altLang="en-US" sz="2500">
                <a:latin typeface="Comic Sans MS" panose="030F0702030302020204" pitchFamily="66" charset="0"/>
              </a:rPr>
              <a:t>with your child's learning in school, the </a:t>
            </a:r>
          </a:p>
          <a:p>
            <a:pPr marL="0" indent="0" eaLnBrk="1" hangingPunct="1">
              <a:lnSpc>
                <a:spcPct val="80000"/>
              </a:lnSpc>
              <a:buFont typeface="Arial" panose="020B0604020202020204" pitchFamily="34" charset="0"/>
              <a:buNone/>
            </a:pPr>
            <a:r>
              <a:rPr lang="en-GB" altLang="en-US" sz="2500">
                <a:latin typeface="Comic Sans MS" panose="030F0702030302020204" pitchFamily="66" charset="0"/>
              </a:rPr>
              <a:t>better your child will do.   </a:t>
            </a:r>
            <a:endParaRPr lang="en-GB" altLang="en-US" sz="2500"/>
          </a:p>
        </p:txBody>
      </p:sp>
      <p:pic>
        <p:nvPicPr>
          <p:cNvPr id="55300" name="Picture 13" descr="C:\Users\Maryann\AppData\Local\Microsoft\Windows\Temporary Internet Files\Content.IE5\489LFGIQ\MC900434389[1].wmf">
            <a:extLst>
              <a:ext uri="{FF2B5EF4-FFF2-40B4-BE49-F238E27FC236}">
                <a16:creationId xmlns:a16="http://schemas.microsoft.com/office/drawing/2014/main" id="{CB9B9F5E-A024-AFCD-5802-C8128D2F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365625"/>
            <a:ext cx="241776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43FC100-3963-4128-ABC7-90E894EF192A}"/>
              </a:ext>
            </a:extLst>
          </p:cNvPr>
          <p:cNvSpPr/>
          <p:nvPr/>
        </p:nvSpPr>
        <p:spPr>
          <a:xfrm>
            <a:off x="6687440" y="4653136"/>
            <a:ext cx="1941558" cy="36933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How can I help?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ED567-5E09-4349-B709-7F0F590A7945}"/>
              </a:ext>
            </a:extLst>
          </p:cNvPr>
          <p:cNvSpPr/>
          <p:nvPr/>
        </p:nvSpPr>
        <p:spPr>
          <a:xfrm>
            <a:off x="107504" y="620688"/>
            <a:ext cx="9145016" cy="830997"/>
          </a:xfrm>
          <a:prstGeom prst="rect">
            <a:avLst/>
          </a:prstGeom>
          <a:noFill/>
        </p:spPr>
        <p:txBody>
          <a:bodyPr>
            <a:spAutoFit/>
          </a:bodyPr>
          <a:lstStyle/>
          <a:p>
            <a:pPr algn="ctr">
              <a:defRPr/>
            </a:pPr>
            <a:r>
              <a:rPr lang="en-US" sz="4800" b="1" dirty="0">
                <a:ln w="18000">
                  <a:solidFill>
                    <a:schemeClr val="accent2">
                      <a:satMod val="140000"/>
                    </a:schemeClr>
                  </a:solidFill>
                  <a:prstDash val="solid"/>
                  <a:miter lim="800000"/>
                </a:ln>
                <a:solidFill>
                  <a:srgbClr val="8000FF"/>
                </a:solidFill>
                <a:effectLst>
                  <a:outerShdw blurRad="25500" dist="23000" dir="7020000" algn="tl">
                    <a:srgbClr val="000000">
                      <a:alpha val="50000"/>
                    </a:srgbClr>
                  </a:outerShdw>
                </a:effectLst>
                <a:latin typeface="Comic Sans MS" pitchFamily="66" charset="0"/>
              </a:rPr>
              <a:t>School Values</a:t>
            </a:r>
          </a:p>
        </p:txBody>
      </p:sp>
      <p:sp>
        <p:nvSpPr>
          <p:cNvPr id="7" name="Horizontal Scroll 6">
            <a:extLst>
              <a:ext uri="{FF2B5EF4-FFF2-40B4-BE49-F238E27FC236}">
                <a16:creationId xmlns:a16="http://schemas.microsoft.com/office/drawing/2014/main" id="{796925F8-14A5-4E40-91B3-34585C579357}"/>
              </a:ext>
            </a:extLst>
          </p:cNvPr>
          <p:cNvSpPr>
            <a:spLocks noChangeArrowheads="1"/>
          </p:cNvSpPr>
          <p:nvPr/>
        </p:nvSpPr>
        <p:spPr bwMode="auto">
          <a:xfrm>
            <a:off x="250825" y="115888"/>
            <a:ext cx="8642350" cy="1779587"/>
          </a:xfrm>
          <a:prstGeom prst="horizontalScroll">
            <a:avLst>
              <a:gd name="adj" fmla="val 12500"/>
            </a:avLst>
          </a:prstGeom>
          <a:noFill/>
          <a:ln w="76200">
            <a:solidFill>
              <a:srgbClr val="8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tLang="en-US">
              <a:latin typeface="Calibri" pitchFamily="34" charset="0"/>
            </a:endParaRPr>
          </a:p>
        </p:txBody>
      </p:sp>
      <p:sp>
        <p:nvSpPr>
          <p:cNvPr id="3" name="Content Placeholder 2">
            <a:extLst>
              <a:ext uri="{FF2B5EF4-FFF2-40B4-BE49-F238E27FC236}">
                <a16:creationId xmlns:a16="http://schemas.microsoft.com/office/drawing/2014/main" id="{777FA8C1-D9FA-449F-9A9C-0545656836E4}"/>
              </a:ext>
            </a:extLst>
          </p:cNvPr>
          <p:cNvSpPr>
            <a:spLocks noGrp="1"/>
          </p:cNvSpPr>
          <p:nvPr>
            <p:ph idx="1"/>
          </p:nvPr>
        </p:nvSpPr>
        <p:spPr>
          <a:xfrm>
            <a:off x="457200" y="1956485"/>
            <a:ext cx="8229600" cy="4061048"/>
          </a:xfrm>
        </p:spPr>
        <p:txBody>
          <a:bodyPr/>
          <a:lstStyle/>
          <a:p>
            <a:pPr algn="ctr"/>
            <a:r>
              <a:rPr lang="en-GB" sz="4400" dirty="0">
                <a:solidFill>
                  <a:srgbClr val="0070C0"/>
                </a:solidFill>
                <a:latin typeface="Comic Sans MS" panose="030F0702030302020204" pitchFamily="66" charset="0"/>
              </a:rPr>
              <a:t>Respect</a:t>
            </a:r>
          </a:p>
          <a:p>
            <a:pPr algn="ctr"/>
            <a:r>
              <a:rPr lang="en-GB" sz="4400" dirty="0">
                <a:solidFill>
                  <a:srgbClr val="0070C0"/>
                </a:solidFill>
                <a:latin typeface="Comic Sans MS" panose="030F0702030302020204" pitchFamily="66" charset="0"/>
              </a:rPr>
              <a:t>Relationships</a:t>
            </a:r>
          </a:p>
          <a:p>
            <a:pPr algn="ctr"/>
            <a:r>
              <a:rPr lang="en-GB" sz="4400" dirty="0">
                <a:solidFill>
                  <a:srgbClr val="0070C0"/>
                </a:solidFill>
                <a:latin typeface="Comic Sans MS" panose="030F0702030302020204" pitchFamily="66" charset="0"/>
              </a:rPr>
              <a:t>Inclusion </a:t>
            </a:r>
          </a:p>
          <a:p>
            <a:pPr algn="ctr"/>
            <a:r>
              <a:rPr lang="en-GB" sz="4400" dirty="0">
                <a:solidFill>
                  <a:srgbClr val="0070C0"/>
                </a:solidFill>
                <a:latin typeface="Comic Sans MS" panose="030F0702030302020204" pitchFamily="66" charset="0"/>
              </a:rPr>
              <a:t>Fairness</a:t>
            </a:r>
          </a:p>
          <a:p>
            <a:pPr algn="ctr"/>
            <a:r>
              <a:rPr lang="en-GB" sz="4400" dirty="0">
                <a:solidFill>
                  <a:srgbClr val="0070C0"/>
                </a:solidFill>
                <a:latin typeface="Comic Sans MS" panose="030F0702030302020204" pitchFamily="66" charset="0"/>
              </a:rPr>
              <a:t>Achievement </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BEC5869-7BE5-C6CB-D465-B60BCE92075D}"/>
              </a:ext>
            </a:extLst>
          </p:cNvPr>
          <p:cNvSpPr>
            <a:spLocks noGrp="1"/>
          </p:cNvSpPr>
          <p:nvPr>
            <p:ph type="title"/>
          </p:nvPr>
        </p:nvSpPr>
        <p:spPr/>
        <p:txBody>
          <a:bodyPr/>
          <a:lstStyle/>
          <a:p>
            <a:pPr eaLnBrk="1" hangingPunct="1"/>
            <a:r>
              <a:rPr lang="en-GB" altLang="en-US" sz="4000" b="1">
                <a:latin typeface="Comic Sans MS" panose="030F0702030302020204" pitchFamily="66" charset="0"/>
              </a:rPr>
              <a:t>ASN Parent Network</a:t>
            </a:r>
            <a:br>
              <a:rPr lang="en-GB" altLang="en-US" sz="4000" b="1">
                <a:latin typeface="Comic Sans MS" panose="030F0702030302020204" pitchFamily="66" charset="0"/>
              </a:rPr>
            </a:br>
            <a:endParaRPr lang="en-GB" altLang="en-US" sz="4000" b="1">
              <a:latin typeface="Comic Sans MS" panose="030F0702030302020204" pitchFamily="66" charset="0"/>
            </a:endParaRPr>
          </a:p>
        </p:txBody>
      </p:sp>
      <p:sp>
        <p:nvSpPr>
          <p:cNvPr id="57347" name="Rectangle 3">
            <a:extLst>
              <a:ext uri="{FF2B5EF4-FFF2-40B4-BE49-F238E27FC236}">
                <a16:creationId xmlns:a16="http://schemas.microsoft.com/office/drawing/2014/main" id="{6BC82EC7-1905-C06D-71EE-5153706D0D06}"/>
              </a:ext>
            </a:extLst>
          </p:cNvPr>
          <p:cNvSpPr>
            <a:spLocks noGrp="1"/>
          </p:cNvSpPr>
          <p:nvPr>
            <p:ph idx="1"/>
          </p:nvPr>
        </p:nvSpPr>
        <p:spPr>
          <a:xfrm>
            <a:off x="3290888" y="3098800"/>
            <a:ext cx="5853112" cy="3733800"/>
          </a:xfrm>
        </p:spPr>
        <p:txBody>
          <a:bodyPr/>
          <a:lstStyle/>
          <a:p>
            <a:pPr algn="ctr" eaLnBrk="1" hangingPunct="1">
              <a:lnSpc>
                <a:spcPct val="80000"/>
              </a:lnSpc>
              <a:buFontTx/>
              <a:buNone/>
            </a:pPr>
            <a:endParaRPr lang="en-GB" altLang="en-US" dirty="0">
              <a:latin typeface="Comic Sans MS" panose="030F0702030302020204" pitchFamily="66" charset="0"/>
            </a:endParaRPr>
          </a:p>
          <a:p>
            <a:pPr algn="ctr" eaLnBrk="1" hangingPunct="1">
              <a:lnSpc>
                <a:spcPct val="80000"/>
              </a:lnSpc>
              <a:buFontTx/>
              <a:buNone/>
            </a:pPr>
            <a:endParaRPr lang="en-GB" altLang="en-US" dirty="0">
              <a:latin typeface="Comic Sans MS" panose="030F0702030302020204" pitchFamily="66" charset="0"/>
            </a:endParaRPr>
          </a:p>
          <a:p>
            <a:pPr algn="ctr" eaLnBrk="1" hangingPunct="1">
              <a:lnSpc>
                <a:spcPct val="80000"/>
              </a:lnSpc>
              <a:buFontTx/>
              <a:buNone/>
            </a:pPr>
            <a:r>
              <a:rPr lang="en-GB" altLang="en-US" i="1" dirty="0">
                <a:latin typeface="Comic Sans MS" panose="030F0702030302020204" pitchFamily="66" charset="0"/>
              </a:rPr>
              <a:t>An opportunity to meet with other parents whose children have an ASN.</a:t>
            </a:r>
          </a:p>
          <a:p>
            <a:pPr algn="ctr" eaLnBrk="1" hangingPunct="1">
              <a:lnSpc>
                <a:spcPct val="80000"/>
              </a:lnSpc>
              <a:buFontTx/>
              <a:buNone/>
            </a:pPr>
            <a:endParaRPr lang="en-GB" altLang="en-US" i="1" dirty="0">
              <a:latin typeface="Comic Sans MS" panose="030F0702030302020204" pitchFamily="66" charset="0"/>
            </a:endParaRPr>
          </a:p>
          <a:p>
            <a:pPr algn="ctr" eaLnBrk="1" hangingPunct="1">
              <a:lnSpc>
                <a:spcPct val="80000"/>
              </a:lnSpc>
              <a:buFontTx/>
              <a:buNone/>
            </a:pPr>
            <a:r>
              <a:rPr lang="en-GB" altLang="en-US" i="1" dirty="0">
                <a:latin typeface="Comic Sans MS" panose="030F0702030302020204" pitchFamily="66" charset="0"/>
              </a:rPr>
              <a:t>Dates for 2022-23 TBC.</a:t>
            </a:r>
            <a:endParaRPr lang="en-GB" altLang="en-US" dirty="0"/>
          </a:p>
        </p:txBody>
      </p:sp>
      <p:pic>
        <p:nvPicPr>
          <p:cNvPr id="57348" name="Picture 4" descr="MCj04338850000[1]">
            <a:extLst>
              <a:ext uri="{FF2B5EF4-FFF2-40B4-BE49-F238E27FC236}">
                <a16:creationId xmlns:a16="http://schemas.microsoft.com/office/drawing/2014/main" id="{4E3B9864-39CC-10EC-29AC-F1F615874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444625"/>
            <a:ext cx="21177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a:extLst>
              <a:ext uri="{FF2B5EF4-FFF2-40B4-BE49-F238E27FC236}">
                <a16:creationId xmlns:a16="http://schemas.microsoft.com/office/drawing/2014/main" id="{4FBFCE9F-61B4-4B90-BAE5-4453FF22DE46}"/>
              </a:ext>
            </a:extLst>
          </p:cNvPr>
          <p:cNvPicPr>
            <a:picLocks noChangeAspect="1" noChangeArrowheads="1"/>
          </p:cNvPicPr>
          <p:nvPr/>
        </p:nvPicPr>
        <p:blipFill>
          <a:blip r:embed="rId4"/>
          <a:srcRect/>
          <a:stretch>
            <a:fillRect/>
          </a:stretch>
        </p:blipFill>
        <p:spPr bwMode="auto">
          <a:xfrm rot="-321813">
            <a:off x="368300" y="1468438"/>
            <a:ext cx="2938463"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C248560-CB39-6A26-CEA4-2C49994DB49C}"/>
              </a:ext>
            </a:extLst>
          </p:cNvPr>
          <p:cNvSpPr>
            <a:spLocks noGrp="1"/>
          </p:cNvSpPr>
          <p:nvPr>
            <p:ph type="title"/>
          </p:nvPr>
        </p:nvSpPr>
        <p:spPr/>
        <p:txBody>
          <a:bodyPr/>
          <a:lstStyle/>
          <a:p>
            <a:pPr eaLnBrk="1" hangingPunct="1"/>
            <a:r>
              <a:rPr lang="en-GB" altLang="en-US" sz="4000" b="1">
                <a:latin typeface="Comic Sans MS" panose="030F0702030302020204" pitchFamily="66" charset="0"/>
              </a:rPr>
              <a:t>Parent Council Group</a:t>
            </a:r>
          </a:p>
        </p:txBody>
      </p:sp>
      <p:sp>
        <p:nvSpPr>
          <p:cNvPr id="59395" name="Rectangle 3">
            <a:extLst>
              <a:ext uri="{FF2B5EF4-FFF2-40B4-BE49-F238E27FC236}">
                <a16:creationId xmlns:a16="http://schemas.microsoft.com/office/drawing/2014/main" id="{7B055FE4-2263-01DD-3197-5E2E9F4D657E}"/>
              </a:ext>
            </a:extLst>
          </p:cNvPr>
          <p:cNvSpPr>
            <a:spLocks noGrp="1"/>
          </p:cNvSpPr>
          <p:nvPr>
            <p:ph idx="1"/>
          </p:nvPr>
        </p:nvSpPr>
        <p:spPr>
          <a:xfrm>
            <a:off x="611560" y="1417638"/>
            <a:ext cx="8229600" cy="3739554"/>
          </a:xfrm>
        </p:spPr>
        <p:txBody>
          <a:bodyPr/>
          <a:lstStyle/>
          <a:p>
            <a:pPr eaLnBrk="1" hangingPunct="1">
              <a:buFontTx/>
              <a:buNone/>
            </a:pPr>
            <a:endParaRPr lang="en-GB" altLang="en-US" dirty="0">
              <a:latin typeface="Comic Sans MS" panose="030F0702030302020204" pitchFamily="66" charset="0"/>
            </a:endParaRPr>
          </a:p>
          <a:p>
            <a:pPr algn="ctr" eaLnBrk="1" hangingPunct="1">
              <a:buFontTx/>
              <a:buNone/>
            </a:pPr>
            <a:endParaRPr lang="en-GB" altLang="en-US" dirty="0">
              <a:latin typeface="Comic Sans MS" panose="030F0702030302020204" pitchFamily="66" charset="0"/>
            </a:endParaRPr>
          </a:p>
          <a:p>
            <a:pPr algn="ctr" eaLnBrk="1" hangingPunct="1">
              <a:buFontTx/>
              <a:buNone/>
            </a:pPr>
            <a:r>
              <a:rPr lang="en-GB" altLang="en-US" dirty="0">
                <a:latin typeface="Comic Sans MS" panose="030F0702030302020204" pitchFamily="66" charset="0"/>
              </a:rPr>
              <a:t>Our parent council can make a real difference to the school. The</a:t>
            </a:r>
          </a:p>
          <a:p>
            <a:pPr algn="ctr" eaLnBrk="1" hangingPunct="1">
              <a:buFontTx/>
              <a:buNone/>
            </a:pPr>
            <a:r>
              <a:rPr lang="en-GB" altLang="en-US" dirty="0">
                <a:latin typeface="Comic Sans MS" panose="030F0702030302020204" pitchFamily="66" charset="0"/>
              </a:rPr>
              <a:t>Parent Council are very eager to welcome new members in Aug 2022!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4D359FC-57C2-AA86-DDB1-A16BC6B3C34A}"/>
              </a:ext>
            </a:extLst>
          </p:cNvPr>
          <p:cNvSpPr>
            <a:spLocks noGrp="1"/>
          </p:cNvSpPr>
          <p:nvPr>
            <p:ph type="title"/>
          </p:nvPr>
        </p:nvSpPr>
        <p:spPr/>
        <p:txBody>
          <a:bodyPr/>
          <a:lstStyle/>
          <a:p>
            <a:pPr eaLnBrk="1" hangingPunct="1"/>
            <a:r>
              <a:rPr lang="en-GB" altLang="en-US" sz="4800" b="1">
                <a:latin typeface="Comic Sans MS" panose="030F0702030302020204" pitchFamily="66" charset="0"/>
              </a:rPr>
              <a:t>Communication</a:t>
            </a:r>
            <a:r>
              <a:rPr lang="en-GB" altLang="en-US" sz="3600" b="1">
                <a:latin typeface="Comic Sans MS" panose="030F0702030302020204" pitchFamily="66" charset="0"/>
              </a:rPr>
              <a:t> </a:t>
            </a:r>
          </a:p>
        </p:txBody>
      </p:sp>
      <p:pic>
        <p:nvPicPr>
          <p:cNvPr id="61443" name="Picture 2" descr="Image result for parent teacher child">
            <a:hlinkClick r:id="rId3"/>
            <a:extLst>
              <a:ext uri="{FF2B5EF4-FFF2-40B4-BE49-F238E27FC236}">
                <a16:creationId xmlns:a16="http://schemas.microsoft.com/office/drawing/2014/main" id="{74FBF773-97BF-A803-4C7D-B569A8915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535363"/>
            <a:ext cx="37719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a:extLst>
              <a:ext uri="{FF2B5EF4-FFF2-40B4-BE49-F238E27FC236}">
                <a16:creationId xmlns:a16="http://schemas.microsoft.com/office/drawing/2014/main" id="{A3BE37B2-735D-C767-02DB-09260B8952BE}"/>
              </a:ext>
            </a:extLst>
          </p:cNvPr>
          <p:cNvSpPr txBox="1">
            <a:spLocks noChangeArrowheads="1"/>
          </p:cNvSpPr>
          <p:nvPr/>
        </p:nvSpPr>
        <p:spPr bwMode="auto">
          <a:xfrm>
            <a:off x="395288" y="1628775"/>
            <a:ext cx="7272337"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a:latin typeface="Comic Sans MS" panose="030F0702030302020204" pitchFamily="66" charset="0"/>
              </a:rPr>
              <a:t>We all want the same… </a:t>
            </a:r>
            <a:r>
              <a:rPr lang="en-GB" altLang="en-US" sz="2000" u="sng">
                <a:latin typeface="Comic Sans MS" panose="030F0702030302020204" pitchFamily="66" charset="0"/>
              </a:rPr>
              <a:t>the best for your child!</a:t>
            </a:r>
          </a:p>
          <a:p>
            <a:pPr>
              <a:spcBef>
                <a:spcPct val="0"/>
              </a:spcBef>
              <a:buFontTx/>
              <a:buNone/>
            </a:pPr>
            <a:endParaRPr lang="en-GB" altLang="en-US" sz="2000">
              <a:latin typeface="Comic Sans MS" panose="030F0702030302020204" pitchFamily="66" charset="0"/>
            </a:endParaRPr>
          </a:p>
          <a:p>
            <a:pPr>
              <a:spcBef>
                <a:spcPct val="0"/>
              </a:spcBef>
              <a:buFontTx/>
              <a:buNone/>
            </a:pPr>
            <a:r>
              <a:rPr lang="en-GB" altLang="en-US" sz="2000">
                <a:latin typeface="Comic Sans MS" panose="030F0702030302020204" pitchFamily="66" charset="0"/>
              </a:rPr>
              <a:t>It’s important that the school and parents have good communication to allow us work together to get the best for your child.</a:t>
            </a:r>
          </a:p>
          <a:p>
            <a:pPr>
              <a:spcBef>
                <a:spcPct val="0"/>
              </a:spcBef>
              <a:buFontTx/>
              <a:buNone/>
            </a:pPr>
            <a:endParaRPr lang="en-GB" altLang="en-US" sz="2000">
              <a:latin typeface="Comic Sans MS" panose="030F0702030302020204" pitchFamily="66" charset="0"/>
            </a:endParaRPr>
          </a:p>
          <a:p>
            <a:pPr>
              <a:spcBef>
                <a:spcPct val="0"/>
              </a:spcBef>
              <a:buFontTx/>
              <a:buNone/>
            </a:pPr>
            <a:r>
              <a:rPr lang="en-GB" altLang="en-US" sz="2000">
                <a:latin typeface="Comic Sans MS" panose="030F0702030302020204" pitchFamily="66" charset="0"/>
              </a:rPr>
              <a:t>If an issue does arise, please contact a member of the </a:t>
            </a:r>
          </a:p>
          <a:p>
            <a:pPr>
              <a:spcBef>
                <a:spcPct val="0"/>
              </a:spcBef>
              <a:buFontTx/>
              <a:buNone/>
            </a:pPr>
            <a:r>
              <a:rPr lang="en-GB" altLang="en-US" sz="2000">
                <a:latin typeface="Comic Sans MS" panose="030F0702030302020204" pitchFamily="66" charset="0"/>
              </a:rPr>
              <a:t>leadership team via the school office and we will </a:t>
            </a:r>
          </a:p>
          <a:p>
            <a:pPr>
              <a:spcBef>
                <a:spcPct val="0"/>
              </a:spcBef>
              <a:buFontTx/>
              <a:buNone/>
            </a:pPr>
            <a:r>
              <a:rPr lang="en-GB" altLang="en-US" sz="2000">
                <a:latin typeface="Comic Sans MS" panose="030F0702030302020204" pitchFamily="66" charset="0"/>
              </a:rPr>
              <a:t>get back to you as soon as we can. This is not </a:t>
            </a:r>
          </a:p>
          <a:p>
            <a:pPr>
              <a:spcBef>
                <a:spcPct val="0"/>
              </a:spcBef>
              <a:buFontTx/>
              <a:buNone/>
            </a:pPr>
            <a:r>
              <a:rPr lang="en-GB" altLang="en-US" sz="2000">
                <a:latin typeface="Comic Sans MS" panose="030F0702030302020204" pitchFamily="66" charset="0"/>
              </a:rPr>
              <a:t>always immediately.</a:t>
            </a:r>
          </a:p>
          <a:p>
            <a:pPr>
              <a:spcBef>
                <a:spcPct val="0"/>
              </a:spcBef>
              <a:buFontTx/>
              <a:buNone/>
            </a:pPr>
            <a:endParaRPr lang="en-GB" altLang="en-US" sz="2000">
              <a:latin typeface="Comic Sans MS" panose="030F0702030302020204" pitchFamily="66" charset="0"/>
            </a:endParaRPr>
          </a:p>
          <a:p>
            <a:pPr>
              <a:spcBef>
                <a:spcPct val="0"/>
              </a:spcBef>
              <a:buFontTx/>
              <a:buNone/>
            </a:pPr>
            <a:r>
              <a:rPr lang="en-GB" altLang="en-US" sz="2000">
                <a:latin typeface="Comic Sans MS" panose="030F0702030302020204" pitchFamily="66" charset="0"/>
              </a:rPr>
              <a:t>Please keep in mind, social media is not a good </a:t>
            </a:r>
          </a:p>
          <a:p>
            <a:pPr>
              <a:spcBef>
                <a:spcPct val="0"/>
              </a:spcBef>
              <a:buFontTx/>
              <a:buNone/>
            </a:pPr>
            <a:r>
              <a:rPr lang="en-GB" altLang="en-US" sz="2000">
                <a:latin typeface="Comic Sans MS" panose="030F0702030302020204" pitchFamily="66" charset="0"/>
              </a:rPr>
              <a:t>forum to share school business. </a:t>
            </a:r>
          </a:p>
          <a:p>
            <a:pPr>
              <a:spcBef>
                <a:spcPct val="0"/>
              </a:spcBef>
              <a:buFontTx/>
              <a:buNone/>
            </a:pPr>
            <a:endParaRPr lang="en-GB" altLang="en-US" sz="1800">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143E-1320-4930-815E-AD01FB87AE3F}"/>
              </a:ext>
            </a:extLst>
          </p:cNvPr>
          <p:cNvSpPr>
            <a:spLocks noGrp="1"/>
          </p:cNvSpPr>
          <p:nvPr>
            <p:ph type="title"/>
          </p:nvPr>
        </p:nvSpPr>
        <p:spPr/>
        <p:txBody>
          <a:bodyPr/>
          <a:lstStyle/>
          <a:p>
            <a:r>
              <a:rPr lang="en-GB" dirty="0"/>
              <a:t>See Saw</a:t>
            </a:r>
          </a:p>
        </p:txBody>
      </p:sp>
      <p:sp>
        <p:nvSpPr>
          <p:cNvPr id="3" name="Content Placeholder 2">
            <a:extLst>
              <a:ext uri="{FF2B5EF4-FFF2-40B4-BE49-F238E27FC236}">
                <a16:creationId xmlns:a16="http://schemas.microsoft.com/office/drawing/2014/main" id="{28C83109-1AF7-457E-A582-27BDD13B7945}"/>
              </a:ext>
            </a:extLst>
          </p:cNvPr>
          <p:cNvSpPr>
            <a:spLocks noGrp="1"/>
          </p:cNvSpPr>
          <p:nvPr>
            <p:ph idx="1"/>
          </p:nvPr>
        </p:nvSpPr>
        <p:spPr>
          <a:xfrm>
            <a:off x="457200" y="1268760"/>
            <a:ext cx="8229600" cy="4525963"/>
          </a:xfrm>
        </p:spPr>
        <p:txBody>
          <a:bodyPr/>
          <a:lstStyle/>
          <a:p>
            <a:r>
              <a:rPr lang="en-GB" sz="2800" dirty="0">
                <a:latin typeface="Comic Sans MS" panose="030F0702030302020204" pitchFamily="66" charset="0"/>
              </a:rPr>
              <a:t>In August, you will be issued with information on how to download and log-into </a:t>
            </a:r>
            <a:r>
              <a:rPr lang="en-GB" sz="2800" dirty="0" err="1">
                <a:latin typeface="Comic Sans MS" panose="030F0702030302020204" pitchFamily="66" charset="0"/>
              </a:rPr>
              <a:t>SeeSaw</a:t>
            </a:r>
            <a:r>
              <a:rPr lang="en-GB" sz="2800" dirty="0">
                <a:latin typeface="Comic Sans MS" panose="030F0702030302020204" pitchFamily="66" charset="0"/>
              </a:rPr>
              <a:t>. </a:t>
            </a:r>
          </a:p>
          <a:p>
            <a:r>
              <a:rPr lang="en-GB" sz="2800" dirty="0" err="1">
                <a:latin typeface="Comic Sans MS" panose="030F0702030302020204" pitchFamily="66" charset="0"/>
              </a:rPr>
              <a:t>SeeSaw</a:t>
            </a:r>
            <a:r>
              <a:rPr lang="en-GB" sz="2800" dirty="0">
                <a:latin typeface="Comic Sans MS" panose="030F0702030302020204" pitchFamily="66" charset="0"/>
              </a:rPr>
              <a:t> is a platform which allows you to see your child’s learning in class through photograph and video updates. </a:t>
            </a:r>
          </a:p>
          <a:p>
            <a:r>
              <a:rPr lang="en-GB" sz="2800" dirty="0">
                <a:latin typeface="Comic Sans MS" panose="030F0702030302020204" pitchFamily="66" charset="0"/>
              </a:rPr>
              <a:t>Teachers will also share homework and general class messages via </a:t>
            </a:r>
            <a:r>
              <a:rPr lang="en-GB" sz="2800" dirty="0" err="1">
                <a:latin typeface="Comic Sans MS" panose="030F0702030302020204" pitchFamily="66" charset="0"/>
              </a:rPr>
              <a:t>SeeSaw</a:t>
            </a:r>
            <a:r>
              <a:rPr lang="en-GB" sz="2800" dirty="0">
                <a:latin typeface="Comic Sans MS" panose="030F0702030302020204" pitchFamily="66" charset="0"/>
              </a:rPr>
              <a:t>. </a:t>
            </a:r>
          </a:p>
          <a:p>
            <a:r>
              <a:rPr lang="en-GB" sz="2800" dirty="0">
                <a:latin typeface="Comic Sans MS" panose="030F0702030302020204" pitchFamily="66" charset="0"/>
              </a:rPr>
              <a:t>The chat function will be available for you to make contact with the class teacher. We kindly ask however that you be mindful to the time and content of messages via this app.</a:t>
            </a:r>
          </a:p>
        </p:txBody>
      </p:sp>
      <p:pic>
        <p:nvPicPr>
          <p:cNvPr id="4" name="Picture 3">
            <a:extLst>
              <a:ext uri="{FF2B5EF4-FFF2-40B4-BE49-F238E27FC236}">
                <a16:creationId xmlns:a16="http://schemas.microsoft.com/office/drawing/2014/main" id="{1EFAE5E0-CD2B-4212-995F-BA9BCC4D76CD}"/>
              </a:ext>
            </a:extLst>
          </p:cNvPr>
          <p:cNvPicPr>
            <a:picLocks noChangeAspect="1"/>
          </p:cNvPicPr>
          <p:nvPr/>
        </p:nvPicPr>
        <p:blipFill>
          <a:blip r:embed="rId2"/>
          <a:stretch>
            <a:fillRect/>
          </a:stretch>
        </p:blipFill>
        <p:spPr>
          <a:xfrm>
            <a:off x="683568" y="95032"/>
            <a:ext cx="1723869" cy="1143000"/>
          </a:xfrm>
          <a:prstGeom prst="rect">
            <a:avLst/>
          </a:prstGeom>
        </p:spPr>
      </p:pic>
    </p:spTree>
    <p:extLst>
      <p:ext uri="{BB962C8B-B14F-4D97-AF65-F5344CB8AC3E}">
        <p14:creationId xmlns:p14="http://schemas.microsoft.com/office/powerpoint/2010/main" val="71418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a:extLst>
              <a:ext uri="{FF2B5EF4-FFF2-40B4-BE49-F238E27FC236}">
                <a16:creationId xmlns:a16="http://schemas.microsoft.com/office/drawing/2014/main" id="{806DEAD5-812F-D422-3749-38B88DA1F05F}"/>
              </a:ext>
            </a:extLst>
          </p:cNvPr>
          <p:cNvSpPr>
            <a:spLocks noGrp="1"/>
          </p:cNvSpPr>
          <p:nvPr>
            <p:ph idx="1"/>
          </p:nvPr>
        </p:nvSpPr>
        <p:spPr>
          <a:xfrm>
            <a:off x="457200" y="1600200"/>
            <a:ext cx="8229600" cy="4832350"/>
          </a:xfrm>
        </p:spPr>
        <p:txBody>
          <a:bodyPr/>
          <a:lstStyle/>
          <a:p>
            <a:pPr marL="0" indent="0" eaLnBrk="1" hangingPunct="1">
              <a:buFont typeface="Arial" panose="020B0604020202020204" pitchFamily="34" charset="0"/>
              <a:buNone/>
            </a:pPr>
            <a:r>
              <a:rPr lang="en-GB" altLang="en-US">
                <a:latin typeface="Comic Sans MS" panose="030F0702030302020204" pitchFamily="66" charset="0"/>
              </a:rPr>
              <a:t>Twitter @GowanbankSchool</a:t>
            </a:r>
          </a:p>
          <a:p>
            <a:pPr marL="0" indent="0" eaLnBrk="1" hangingPunct="1">
              <a:buFont typeface="Arial" panose="020B0604020202020204" pitchFamily="34" charset="0"/>
              <a:buNone/>
            </a:pPr>
            <a:endParaRPr lang="en-GB" altLang="en-US" sz="4000">
              <a:latin typeface="Comic Sans MS" panose="030F0702030302020204" pitchFamily="66" charset="0"/>
            </a:endParaRPr>
          </a:p>
          <a:p>
            <a:pPr marL="0" indent="0" eaLnBrk="1" hangingPunct="1">
              <a:buFont typeface="Arial" panose="020B0604020202020204" pitchFamily="34" charset="0"/>
              <a:buNone/>
            </a:pPr>
            <a:endParaRPr lang="en-GB" altLang="en-US" sz="4000">
              <a:latin typeface="Comic Sans MS" panose="030F0702030302020204" pitchFamily="66" charset="0"/>
            </a:endParaRPr>
          </a:p>
          <a:p>
            <a:pPr marL="0" indent="0" eaLnBrk="1" hangingPunct="1">
              <a:buFont typeface="Arial" panose="020B0604020202020204" pitchFamily="34" charset="0"/>
              <a:buNone/>
            </a:pPr>
            <a:endParaRPr lang="en-GB" altLang="en-US" sz="4000">
              <a:latin typeface="Comic Sans MS" panose="030F0702030302020204" pitchFamily="66" charset="0"/>
            </a:endParaRPr>
          </a:p>
          <a:p>
            <a:pPr marL="0" indent="0" eaLnBrk="1" hangingPunct="1">
              <a:buFont typeface="Arial" panose="020B0604020202020204" pitchFamily="34" charset="0"/>
              <a:buNone/>
            </a:pPr>
            <a:endParaRPr lang="en-GB" altLang="en-US" sz="4000">
              <a:latin typeface="Comic Sans MS" panose="030F0702030302020204" pitchFamily="66" charset="0"/>
            </a:endParaRPr>
          </a:p>
          <a:p>
            <a:pPr marL="0" indent="0" eaLnBrk="1" hangingPunct="1">
              <a:buFont typeface="Arial" panose="020B0604020202020204" pitchFamily="34" charset="0"/>
              <a:buNone/>
            </a:pPr>
            <a:endParaRPr lang="en-GB" altLang="en-US" sz="4000">
              <a:latin typeface="Comic Sans MS" panose="030F0702030302020204" pitchFamily="66" charset="0"/>
            </a:endParaRPr>
          </a:p>
          <a:p>
            <a:pPr marL="0" indent="0" eaLnBrk="1" hangingPunct="1">
              <a:buFont typeface="Arial" panose="020B0604020202020204" pitchFamily="34" charset="0"/>
              <a:buNone/>
            </a:pPr>
            <a:r>
              <a:rPr lang="en-GB" altLang="en-US">
                <a:latin typeface="Comic Sans MS" panose="030F0702030302020204" pitchFamily="66" charset="0"/>
              </a:rPr>
              <a:t>Individual class twitter</a:t>
            </a:r>
          </a:p>
        </p:txBody>
      </p:sp>
      <p:sp>
        <p:nvSpPr>
          <p:cNvPr id="63491" name="Title 1">
            <a:extLst>
              <a:ext uri="{FF2B5EF4-FFF2-40B4-BE49-F238E27FC236}">
                <a16:creationId xmlns:a16="http://schemas.microsoft.com/office/drawing/2014/main" id="{97DBF70F-972B-E1EE-066B-A68009568850}"/>
              </a:ext>
            </a:extLst>
          </p:cNvPr>
          <p:cNvSpPr>
            <a:spLocks noGrp="1"/>
          </p:cNvSpPr>
          <p:nvPr>
            <p:ph type="title"/>
          </p:nvPr>
        </p:nvSpPr>
        <p:spPr/>
        <p:txBody>
          <a:bodyPr/>
          <a:lstStyle/>
          <a:p>
            <a:pPr eaLnBrk="1" hangingPunct="1"/>
            <a:r>
              <a:rPr lang="en-GB" altLang="en-US" sz="4800" b="1">
                <a:latin typeface="Comic Sans MS" panose="030F0702030302020204" pitchFamily="66" charset="0"/>
              </a:rPr>
              <a:t>Twitter</a:t>
            </a:r>
            <a:r>
              <a:rPr lang="en-GB" altLang="en-US" sz="3600" b="1">
                <a:latin typeface="Comic Sans MS" panose="030F0702030302020204" pitchFamily="66" charset="0"/>
              </a:rPr>
              <a:t> </a:t>
            </a:r>
          </a:p>
        </p:txBody>
      </p:sp>
      <p:pic>
        <p:nvPicPr>
          <p:cNvPr id="31748" name="Picture 4">
            <a:extLst>
              <a:ext uri="{FF2B5EF4-FFF2-40B4-BE49-F238E27FC236}">
                <a16:creationId xmlns:a16="http://schemas.microsoft.com/office/drawing/2014/main" id="{D7D39FF0-F007-490E-8527-644803AB9476}"/>
              </a:ext>
            </a:extLst>
          </p:cNvPr>
          <p:cNvPicPr>
            <a:picLocks noChangeAspect="1" noChangeArrowheads="1"/>
          </p:cNvPicPr>
          <p:nvPr/>
        </p:nvPicPr>
        <p:blipFill>
          <a:blip r:embed="rId3"/>
          <a:srcRect/>
          <a:stretch>
            <a:fillRect/>
          </a:stretch>
        </p:blipFill>
        <p:spPr bwMode="auto">
          <a:xfrm rot="1347263">
            <a:off x="6357938" y="1985963"/>
            <a:ext cx="1955800"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9" name="Picture 5">
            <a:extLst>
              <a:ext uri="{FF2B5EF4-FFF2-40B4-BE49-F238E27FC236}">
                <a16:creationId xmlns:a16="http://schemas.microsoft.com/office/drawing/2014/main" id="{85A5E126-B839-42B0-A261-5E24081377C7}"/>
              </a:ext>
            </a:extLst>
          </p:cNvPr>
          <p:cNvPicPr>
            <a:picLocks noChangeAspect="1" noChangeArrowheads="1"/>
          </p:cNvPicPr>
          <p:nvPr/>
        </p:nvPicPr>
        <p:blipFill>
          <a:blip r:embed="rId4"/>
          <a:srcRect/>
          <a:stretch>
            <a:fillRect/>
          </a:stretch>
        </p:blipFill>
        <p:spPr bwMode="auto">
          <a:xfrm rot="-1455450">
            <a:off x="1265238" y="2435225"/>
            <a:ext cx="1450975"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830BECA-891B-BA58-3F54-A9B426A289E4}"/>
              </a:ext>
            </a:extLst>
          </p:cNvPr>
          <p:cNvSpPr>
            <a:spLocks noGrp="1"/>
          </p:cNvSpPr>
          <p:nvPr>
            <p:ph type="title"/>
          </p:nvPr>
        </p:nvSpPr>
        <p:spPr/>
        <p:txBody>
          <a:bodyPr/>
          <a:lstStyle/>
          <a:p>
            <a:r>
              <a:rPr lang="en-GB" altLang="en-US"/>
              <a:t>School Website</a:t>
            </a:r>
          </a:p>
        </p:txBody>
      </p:sp>
      <p:sp>
        <p:nvSpPr>
          <p:cNvPr id="65539" name="Content Placeholder 2">
            <a:extLst>
              <a:ext uri="{FF2B5EF4-FFF2-40B4-BE49-F238E27FC236}">
                <a16:creationId xmlns:a16="http://schemas.microsoft.com/office/drawing/2014/main" id="{9D8DA2F7-54C9-AD7D-2FAC-8A6051C8D0A3}"/>
              </a:ext>
            </a:extLst>
          </p:cNvPr>
          <p:cNvSpPr>
            <a:spLocks noGrp="1"/>
          </p:cNvSpPr>
          <p:nvPr>
            <p:ph idx="1"/>
          </p:nvPr>
        </p:nvSpPr>
        <p:spPr/>
        <p:txBody>
          <a:bodyPr/>
          <a:lstStyle/>
          <a:p>
            <a:r>
              <a:rPr lang="en-GB" altLang="en-US"/>
              <a:t>Please check our school website over the coming weeks for any updated information.</a:t>
            </a:r>
          </a:p>
          <a:p>
            <a:endParaRPr lang="en-GB" altLang="en-US">
              <a:hlinkClick r:id="rId2"/>
            </a:endParaRPr>
          </a:p>
          <a:p>
            <a:r>
              <a:rPr lang="en-GB" altLang="en-US">
                <a:hlinkClick r:id="rId2"/>
              </a:rPr>
              <a:t>https://blogs.glowscotland.org.uk/gc/gowanbank/</a:t>
            </a:r>
            <a:endParaRPr lang="en-GB"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F406CFBB-10B3-178E-E9B7-36A8C58698D8}"/>
              </a:ext>
            </a:extLst>
          </p:cNvPr>
          <p:cNvSpPr>
            <a:spLocks noGrp="1"/>
          </p:cNvSpPr>
          <p:nvPr>
            <p:ph type="title"/>
          </p:nvPr>
        </p:nvSpPr>
        <p:spPr/>
        <p:txBody>
          <a:bodyPr/>
          <a:lstStyle/>
          <a:p>
            <a:pPr eaLnBrk="1" hangingPunct="1"/>
            <a:r>
              <a:rPr lang="en-GB" altLang="en-US" b="1">
                <a:latin typeface="Comic Sans MS" panose="030F0702030302020204" pitchFamily="66" charset="0"/>
              </a:rPr>
              <a:t>Challenge…</a:t>
            </a:r>
          </a:p>
        </p:txBody>
      </p:sp>
      <p:sp>
        <p:nvSpPr>
          <p:cNvPr id="33795" name="Content Placeholder 2">
            <a:extLst>
              <a:ext uri="{FF2B5EF4-FFF2-40B4-BE49-F238E27FC236}">
                <a16:creationId xmlns:a16="http://schemas.microsoft.com/office/drawing/2014/main" id="{30984010-88C2-46A0-A3E7-4DA1CEC71FCF}"/>
              </a:ext>
            </a:extLst>
          </p:cNvPr>
          <p:cNvSpPr>
            <a:spLocks noGrp="1"/>
          </p:cNvSpPr>
          <p:nvPr>
            <p:ph idx="1"/>
          </p:nvPr>
        </p:nvSpPr>
        <p:spPr/>
        <p:txBody>
          <a:bodyPr/>
          <a:lstStyle/>
          <a:p>
            <a:pPr eaLnBrk="1" hangingPunct="1">
              <a:defRPr/>
            </a:pPr>
            <a:r>
              <a:rPr lang="en-GB" altLang="en-US" dirty="0">
                <a:latin typeface="Comic Sans MS" panose="030F0702030302020204" pitchFamily="66" charset="0"/>
              </a:rPr>
              <a:t>Download the Twitter app and follow our school… We have 1941 followers!</a:t>
            </a:r>
          </a:p>
          <a:p>
            <a:pPr marL="0" indent="0" eaLnBrk="1" hangingPunct="1">
              <a:buFont typeface="Arial" panose="020B0604020202020204" pitchFamily="34" charset="0"/>
              <a:buNone/>
              <a:defRPr/>
            </a:pPr>
            <a:endParaRPr lang="en-GB" altLang="en-US" dirty="0">
              <a:latin typeface="Comic Sans MS" panose="030F0702030302020204" pitchFamily="66" charset="0"/>
            </a:endParaRPr>
          </a:p>
        </p:txBody>
      </p:sp>
      <p:pic>
        <p:nvPicPr>
          <p:cNvPr id="63492" name="Picture 4" descr="Image result for twitter">
            <a:hlinkClick r:id="rId3"/>
            <a:extLst>
              <a:ext uri="{FF2B5EF4-FFF2-40B4-BE49-F238E27FC236}">
                <a16:creationId xmlns:a16="http://schemas.microsoft.com/office/drawing/2014/main" id="{43506BDD-4E45-40B3-91DA-848B9B8FAA24}"/>
              </a:ext>
            </a:extLst>
          </p:cNvPr>
          <p:cNvPicPr>
            <a:picLocks noChangeAspect="1" noChangeArrowheads="1"/>
          </p:cNvPicPr>
          <p:nvPr/>
        </p:nvPicPr>
        <p:blipFill>
          <a:blip r:embed="rId4"/>
          <a:srcRect/>
          <a:stretch>
            <a:fillRect/>
          </a:stretch>
        </p:blipFill>
        <p:spPr bwMode="auto">
          <a:xfrm>
            <a:off x="2915816" y="2852936"/>
            <a:ext cx="2911475" cy="247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F83E0AFD-16D1-034B-EDA1-BD86CB18297F}"/>
              </a:ext>
            </a:extLst>
          </p:cNvPr>
          <p:cNvSpPr>
            <a:spLocks noGrp="1"/>
          </p:cNvSpPr>
          <p:nvPr>
            <p:ph idx="1"/>
          </p:nvPr>
        </p:nvSpPr>
        <p:spPr>
          <a:xfrm>
            <a:off x="457200" y="1125538"/>
            <a:ext cx="8229600" cy="4568825"/>
          </a:xfrm>
        </p:spPr>
        <p:txBody>
          <a:bodyPr/>
          <a:lstStyle/>
          <a:p>
            <a:pPr marL="0" indent="0" eaLnBrk="1" hangingPunct="1">
              <a:buFont typeface="Arial" panose="020B0604020202020204" pitchFamily="34" charset="0"/>
              <a:buNone/>
            </a:pPr>
            <a:r>
              <a:rPr lang="en-GB" altLang="en-US" sz="2000" dirty="0">
                <a:latin typeface="Comic Sans MS" panose="030F0702030302020204" pitchFamily="66" charset="0"/>
              </a:rPr>
              <a:t>Most of our communication with you will be via email. If you have not already, please email </a:t>
            </a:r>
            <a:r>
              <a:rPr lang="en-GB" altLang="en-US" sz="2000" dirty="0">
                <a:latin typeface="Comic Sans MS" panose="030F0702030302020204" pitchFamily="66" charset="0"/>
                <a:hlinkClick r:id="rId3"/>
              </a:rPr>
              <a:t>headteacher@gowanbank-pri.glasgow.sch.uk</a:t>
            </a:r>
            <a:r>
              <a:rPr lang="en-GB" altLang="en-US" sz="2000" dirty="0">
                <a:latin typeface="Comic Sans MS" panose="030F0702030302020204" pitchFamily="66" charset="0"/>
              </a:rPr>
              <a:t> with your current contact details including your email address.</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b="1" dirty="0">
                <a:latin typeface="Comic Sans MS" panose="030F0702030302020204" pitchFamily="66" charset="0"/>
              </a:rPr>
              <a:t>You will receive:</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Weekly Update Newsletters which are emailed </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Texts</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Emails (no reply)</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School Website</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Important letters (check bags)</a:t>
            </a:r>
          </a:p>
        </p:txBody>
      </p:sp>
      <p:sp>
        <p:nvSpPr>
          <p:cNvPr id="68611" name="Title 1">
            <a:extLst>
              <a:ext uri="{FF2B5EF4-FFF2-40B4-BE49-F238E27FC236}">
                <a16:creationId xmlns:a16="http://schemas.microsoft.com/office/drawing/2014/main" id="{C2F2885F-93DF-74B7-20B6-855E8CB7B506}"/>
              </a:ext>
            </a:extLst>
          </p:cNvPr>
          <p:cNvSpPr>
            <a:spLocks noGrp="1"/>
          </p:cNvSpPr>
          <p:nvPr>
            <p:ph type="title"/>
          </p:nvPr>
        </p:nvSpPr>
        <p:spPr/>
        <p:txBody>
          <a:bodyPr/>
          <a:lstStyle/>
          <a:p>
            <a:pPr eaLnBrk="1" hangingPunct="1"/>
            <a:r>
              <a:rPr lang="en-GB" altLang="en-US" sz="4800" b="1">
                <a:latin typeface="Comic Sans MS" panose="030F0702030302020204" pitchFamily="66" charset="0"/>
              </a:rPr>
              <a:t>Other Communication</a:t>
            </a:r>
            <a:r>
              <a:rPr lang="en-GB" altLang="en-US" sz="3600" b="1">
                <a:latin typeface="Comic Sans MS" panose="030F0702030302020204" pitchFamily="66" charset="0"/>
              </a:rPr>
              <a:t> </a:t>
            </a:r>
          </a:p>
        </p:txBody>
      </p:sp>
      <p:pic>
        <p:nvPicPr>
          <p:cNvPr id="68612" name="Picture 2" descr="C:\Users\sm00120716\AppData\Local\Microsoft\Windows\Temporary Internet Files\Content.IE5\80WOFWBW\Carrier_Pigeon_(PSF)[1].jpg">
            <a:extLst>
              <a:ext uri="{FF2B5EF4-FFF2-40B4-BE49-F238E27FC236}">
                <a16:creationId xmlns:a16="http://schemas.microsoft.com/office/drawing/2014/main" id="{1B512083-6766-4AF1-C8D2-37745B951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5084763"/>
            <a:ext cx="18621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a16="http://schemas.microsoft.com/office/drawing/2014/main" id="{D4BCAE36-BD94-63F6-F81D-1E0241469982}"/>
              </a:ext>
            </a:extLst>
          </p:cNvPr>
          <p:cNvSpPr>
            <a:spLocks noGrp="1"/>
          </p:cNvSpPr>
          <p:nvPr>
            <p:ph idx="1"/>
          </p:nvPr>
        </p:nvSpPr>
        <p:spPr>
          <a:xfrm>
            <a:off x="539750" y="1557338"/>
            <a:ext cx="8229600" cy="4568825"/>
          </a:xfrm>
        </p:spPr>
        <p:txBody>
          <a:bodyPr/>
          <a:lstStyle/>
          <a:p>
            <a:pPr marL="0" indent="0" eaLnBrk="1" hangingPunct="1">
              <a:buFont typeface="Arial" panose="020B0604020202020204" pitchFamily="34" charset="0"/>
              <a:buNone/>
            </a:pPr>
            <a:r>
              <a:rPr lang="en-GB" altLang="en-US" sz="2000" dirty="0">
                <a:latin typeface="Comic Sans MS" panose="030F0702030302020204" pitchFamily="66" charset="0"/>
              </a:rPr>
              <a:t>At Gowanbank Primary and LCR we have an open door policy. We welcome your feedback and encourage parents to come and discuss any issues that may arise with us.</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We ask that if you would like to speak to a member of the school team please contact the office in the first instant who will pass on your message to the appropriate member of the school team. We aim to get back to parents within 48 hours.</a:t>
            </a:r>
          </a:p>
          <a:p>
            <a:pPr marL="0" indent="0" eaLnBrk="1" hangingPunct="1">
              <a:buFont typeface="Arial" panose="020B0604020202020204" pitchFamily="34" charset="0"/>
              <a:buNone/>
            </a:pPr>
            <a:endParaRPr lang="en-GB" altLang="en-US" sz="2000" dirty="0">
              <a:latin typeface="Comic Sans MS" panose="030F0702030302020204" pitchFamily="66" charset="0"/>
            </a:endParaRPr>
          </a:p>
          <a:p>
            <a:pPr marL="0" indent="0" eaLnBrk="1" hangingPunct="1">
              <a:buFont typeface="Arial" panose="020B0604020202020204" pitchFamily="34" charset="0"/>
              <a:buNone/>
            </a:pPr>
            <a:r>
              <a:rPr lang="en-GB" altLang="en-US" sz="2000" dirty="0">
                <a:latin typeface="Comic Sans MS" panose="030F0702030302020204" pitchFamily="66" charset="0"/>
              </a:rPr>
              <a:t>We appreciate your cooperation with this as at times, things can be particularly busy across the school. </a:t>
            </a:r>
          </a:p>
        </p:txBody>
      </p:sp>
      <p:sp>
        <p:nvSpPr>
          <p:cNvPr id="70659" name="Title 1">
            <a:extLst>
              <a:ext uri="{FF2B5EF4-FFF2-40B4-BE49-F238E27FC236}">
                <a16:creationId xmlns:a16="http://schemas.microsoft.com/office/drawing/2014/main" id="{882F11C4-8031-EB3E-76AF-B84316C1D7AF}"/>
              </a:ext>
            </a:extLst>
          </p:cNvPr>
          <p:cNvSpPr>
            <a:spLocks noGrp="1"/>
          </p:cNvSpPr>
          <p:nvPr>
            <p:ph type="title"/>
          </p:nvPr>
        </p:nvSpPr>
        <p:spPr>
          <a:xfrm>
            <a:off x="174625" y="100013"/>
            <a:ext cx="8794750" cy="1143000"/>
          </a:xfrm>
        </p:spPr>
        <p:txBody>
          <a:bodyPr/>
          <a:lstStyle/>
          <a:p>
            <a:pPr eaLnBrk="1" hangingPunct="1"/>
            <a:r>
              <a:rPr lang="en-GB" altLang="en-US" sz="4800" b="1">
                <a:latin typeface="Comic Sans MS" panose="030F0702030302020204" pitchFamily="66" charset="0"/>
              </a:rPr>
              <a:t>Contacting the School</a:t>
            </a:r>
            <a:endParaRPr lang="en-GB" altLang="en-US" sz="3600" b="1">
              <a:latin typeface="Comic Sans MS" panose="030F07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521CD670-9922-4804-519C-01EF6292E0EC}"/>
              </a:ext>
            </a:extLst>
          </p:cNvPr>
          <p:cNvSpPr>
            <a:spLocks noGrp="1"/>
          </p:cNvSpPr>
          <p:nvPr>
            <p:ph type="title"/>
          </p:nvPr>
        </p:nvSpPr>
        <p:spPr/>
        <p:txBody>
          <a:bodyPr/>
          <a:lstStyle/>
          <a:p>
            <a:pPr eaLnBrk="1" hangingPunct="1"/>
            <a:r>
              <a:rPr lang="en-GB" altLang="en-US" b="1">
                <a:latin typeface="Comic Sans MS" panose="030F0702030302020204" pitchFamily="66" charset="0"/>
              </a:rPr>
              <a:t>The Campus</a:t>
            </a:r>
          </a:p>
        </p:txBody>
      </p:sp>
      <p:sp>
        <p:nvSpPr>
          <p:cNvPr id="72707" name="Content Placeholder 2">
            <a:extLst>
              <a:ext uri="{FF2B5EF4-FFF2-40B4-BE49-F238E27FC236}">
                <a16:creationId xmlns:a16="http://schemas.microsoft.com/office/drawing/2014/main" id="{5B805EDD-E39E-F534-6E29-D7C534A78EC5}"/>
              </a:ext>
            </a:extLst>
          </p:cNvPr>
          <p:cNvSpPr>
            <a:spLocks noGrp="1"/>
          </p:cNvSpPr>
          <p:nvPr>
            <p:ph idx="1"/>
          </p:nvPr>
        </p:nvSpPr>
        <p:spPr/>
        <p:txBody>
          <a:bodyPr/>
          <a:lstStyle/>
          <a:p>
            <a:pPr eaLnBrk="1" hangingPunct="1"/>
            <a:r>
              <a:rPr lang="en-GB" altLang="en-US" dirty="0">
                <a:latin typeface="Comic Sans MS" panose="030F0702030302020204" pitchFamily="66" charset="0"/>
              </a:rPr>
              <a:t>What is an Language &amp; Communication Resource (LCR)?</a:t>
            </a:r>
          </a:p>
          <a:p>
            <a:pPr eaLnBrk="1" hangingPunct="1"/>
            <a:r>
              <a:rPr lang="en-GB" altLang="en-US" dirty="0">
                <a:latin typeface="Comic Sans MS" panose="030F0702030302020204" pitchFamily="66" charset="0"/>
              </a:rPr>
              <a:t>Howford Primary School</a:t>
            </a:r>
          </a:p>
          <a:p>
            <a:pPr eaLnBrk="1" hangingPunct="1"/>
            <a:r>
              <a:rPr lang="en-GB" altLang="en-US" dirty="0">
                <a:latin typeface="Comic Sans MS" panose="030F0702030302020204" pitchFamily="66" charset="0"/>
              </a:rPr>
              <a:t>Craigbank Nursery</a:t>
            </a:r>
          </a:p>
          <a:p>
            <a:pPr eaLnBrk="1" hangingPunct="1"/>
            <a:r>
              <a:rPr lang="en-GB" altLang="en-US" dirty="0">
                <a:latin typeface="Comic Sans MS" panose="030F0702030302020204" pitchFamily="66" charset="0"/>
              </a:rPr>
              <a:t>Parking/Drop off – car free zone!</a:t>
            </a:r>
          </a:p>
          <a:p>
            <a:pPr eaLnBrk="1" hangingPunct="1"/>
            <a:r>
              <a:rPr lang="en-GB" altLang="en-US" dirty="0">
                <a:latin typeface="Comic Sans MS" panose="030F0702030302020204" pitchFamily="66" charset="0"/>
              </a:rPr>
              <a:t>LFCE/Makaton</a:t>
            </a:r>
          </a:p>
          <a:p>
            <a:pPr eaLnBrk="1" hangingPunct="1"/>
            <a:r>
              <a:rPr lang="en-GB" altLang="en-US" dirty="0">
                <a:latin typeface="Comic Sans MS" panose="030F0702030302020204" pitchFamily="66" charset="0"/>
              </a:rPr>
              <a:t>Play and lunch times</a:t>
            </a:r>
          </a:p>
        </p:txBody>
      </p:sp>
      <p:pic>
        <p:nvPicPr>
          <p:cNvPr id="72708" name="Picture 3">
            <a:extLst>
              <a:ext uri="{FF2B5EF4-FFF2-40B4-BE49-F238E27FC236}">
                <a16:creationId xmlns:a16="http://schemas.microsoft.com/office/drawing/2014/main" id="{058600D3-A5CB-9AEF-3B97-13530FAA5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508500"/>
            <a:ext cx="31130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80A21C5-3376-46BE-9371-0F626C6E19B2}"/>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GB" altLang="en-US" sz="4000" b="1" dirty="0">
                <a:latin typeface="Comic Sans MS" charset="0"/>
              </a:rPr>
              <a:t>Important </a:t>
            </a:r>
            <a:br>
              <a:rPr lang="en-GB" altLang="en-US" sz="4000" b="1" dirty="0">
                <a:latin typeface="Comic Sans MS" charset="0"/>
              </a:rPr>
            </a:br>
            <a:r>
              <a:rPr lang="en-GB" altLang="en-US" sz="4000" b="1" dirty="0">
                <a:latin typeface="Comic Sans MS" charset="0"/>
              </a:rPr>
              <a:t>Dates &amp; Times</a:t>
            </a:r>
          </a:p>
        </p:txBody>
      </p:sp>
      <p:sp>
        <p:nvSpPr>
          <p:cNvPr id="10243" name="Rectangle 3">
            <a:extLst>
              <a:ext uri="{FF2B5EF4-FFF2-40B4-BE49-F238E27FC236}">
                <a16:creationId xmlns:a16="http://schemas.microsoft.com/office/drawing/2014/main" id="{AEA91DF9-6F13-24FE-A7C8-8A7415C70062}"/>
              </a:ext>
            </a:extLst>
          </p:cNvPr>
          <p:cNvSpPr>
            <a:spLocks noGrp="1"/>
          </p:cNvSpPr>
          <p:nvPr>
            <p:ph idx="1"/>
          </p:nvPr>
        </p:nvSpPr>
        <p:spPr/>
        <p:txBody>
          <a:bodyPr/>
          <a:lstStyle/>
          <a:p>
            <a:pPr eaLnBrk="1" hangingPunct="1">
              <a:lnSpc>
                <a:spcPct val="90000"/>
              </a:lnSpc>
              <a:buFontTx/>
              <a:buNone/>
            </a:pPr>
            <a:endParaRPr lang="en-GB" altLang="en-US" sz="2400" dirty="0"/>
          </a:p>
          <a:p>
            <a:pPr eaLnBrk="1" hangingPunct="1">
              <a:lnSpc>
                <a:spcPct val="90000"/>
              </a:lnSpc>
              <a:buFontTx/>
              <a:buNone/>
            </a:pPr>
            <a:endParaRPr lang="en-GB" altLang="en-US" sz="2400" dirty="0">
              <a:latin typeface="Comic Sans MS" panose="030F0702030302020204" pitchFamily="66" charset="0"/>
            </a:endParaRPr>
          </a:p>
          <a:p>
            <a:pPr eaLnBrk="1" hangingPunct="1">
              <a:lnSpc>
                <a:spcPct val="90000"/>
              </a:lnSpc>
              <a:buFontTx/>
              <a:buNone/>
            </a:pPr>
            <a:r>
              <a:rPr lang="en-GB" altLang="en-US" sz="2400" b="1" dirty="0">
                <a:latin typeface="Comic Sans MS" panose="030F0702030302020204" pitchFamily="66" charset="0"/>
              </a:rPr>
              <a:t>	</a:t>
            </a:r>
          </a:p>
          <a:p>
            <a:pPr eaLnBrk="1" hangingPunct="1">
              <a:lnSpc>
                <a:spcPct val="90000"/>
              </a:lnSpc>
              <a:buFontTx/>
              <a:buNone/>
            </a:pPr>
            <a:r>
              <a:rPr lang="en-GB" altLang="en-US" sz="2400" b="1" u="sng" dirty="0">
                <a:latin typeface="Comic Sans MS" panose="030F0702030302020204" pitchFamily="66" charset="0"/>
              </a:rPr>
              <a:t>School Starts:</a:t>
            </a:r>
          </a:p>
          <a:p>
            <a:pPr eaLnBrk="1" hangingPunct="1">
              <a:lnSpc>
                <a:spcPct val="90000"/>
              </a:lnSpc>
              <a:buFontTx/>
              <a:buNone/>
            </a:pPr>
            <a:r>
              <a:rPr lang="en-GB" altLang="en-US" sz="2400" dirty="0">
                <a:latin typeface="Comic Sans MS" panose="030F0702030302020204" pitchFamily="66" charset="0"/>
              </a:rPr>
              <a:t>Wednesday 17</a:t>
            </a:r>
            <a:r>
              <a:rPr lang="en-GB" altLang="en-US" sz="2400" baseline="30000" dirty="0">
                <a:latin typeface="Comic Sans MS" panose="030F0702030302020204" pitchFamily="66" charset="0"/>
              </a:rPr>
              <a:t>th</a:t>
            </a:r>
            <a:r>
              <a:rPr lang="en-GB" altLang="en-US" sz="2400" dirty="0">
                <a:latin typeface="Comic Sans MS" panose="030F0702030302020204" pitchFamily="66" charset="0"/>
              </a:rPr>
              <a:t> August 2022 -  10am – 2pm</a:t>
            </a:r>
          </a:p>
          <a:p>
            <a:pPr eaLnBrk="1" hangingPunct="1">
              <a:lnSpc>
                <a:spcPct val="90000"/>
              </a:lnSpc>
              <a:buFontTx/>
              <a:buNone/>
            </a:pPr>
            <a:r>
              <a:rPr lang="en-GB" altLang="en-US" sz="2400" dirty="0">
                <a:latin typeface="Comic Sans MS" panose="030F0702030302020204" pitchFamily="66" charset="0"/>
              </a:rPr>
              <a:t>Thursday 18</a:t>
            </a:r>
            <a:r>
              <a:rPr lang="en-GB" altLang="en-US" sz="2400" baseline="30000" dirty="0">
                <a:latin typeface="Comic Sans MS" panose="030F0702030302020204" pitchFamily="66" charset="0"/>
              </a:rPr>
              <a:t>th</a:t>
            </a:r>
            <a:r>
              <a:rPr lang="en-GB" altLang="en-US" sz="2400" dirty="0">
                <a:latin typeface="Comic Sans MS" panose="030F0702030302020204" pitchFamily="66" charset="0"/>
              </a:rPr>
              <a:t> August 2022 - 9.30am – 2.30pm</a:t>
            </a:r>
          </a:p>
          <a:p>
            <a:pPr eaLnBrk="1" hangingPunct="1">
              <a:lnSpc>
                <a:spcPct val="90000"/>
              </a:lnSpc>
              <a:buNone/>
            </a:pPr>
            <a:r>
              <a:rPr lang="en-GB" altLang="en-US" sz="2400" dirty="0">
                <a:latin typeface="Comic Sans MS" panose="030F0702030302020204" pitchFamily="66" charset="0"/>
              </a:rPr>
              <a:t>Friday 19</a:t>
            </a:r>
            <a:r>
              <a:rPr lang="en-GB" altLang="en-US" sz="2400" baseline="30000" dirty="0">
                <a:latin typeface="Comic Sans MS" panose="030F0702030302020204" pitchFamily="66" charset="0"/>
              </a:rPr>
              <a:t>th</a:t>
            </a:r>
            <a:r>
              <a:rPr lang="en-GB" altLang="en-US" sz="2400" dirty="0">
                <a:latin typeface="Comic Sans MS" panose="030F0702030302020204" pitchFamily="66" charset="0"/>
              </a:rPr>
              <a:t> August 2022 - 9.30am – 2.30pm</a:t>
            </a:r>
          </a:p>
          <a:p>
            <a:pPr eaLnBrk="1" hangingPunct="1">
              <a:lnSpc>
                <a:spcPct val="90000"/>
              </a:lnSpc>
              <a:buFontTx/>
              <a:buNone/>
            </a:pPr>
            <a:endParaRPr lang="en-GB" altLang="en-US" sz="2400" dirty="0">
              <a:latin typeface="Comic Sans MS" panose="030F0702030302020204" pitchFamily="66" charset="0"/>
            </a:endParaRPr>
          </a:p>
          <a:p>
            <a:pPr eaLnBrk="1" hangingPunct="1">
              <a:lnSpc>
                <a:spcPct val="90000"/>
              </a:lnSpc>
              <a:buFontTx/>
              <a:buNone/>
            </a:pPr>
            <a:r>
              <a:rPr lang="en-GB" altLang="en-US" sz="2400" dirty="0">
                <a:latin typeface="Comic Sans MS" panose="030F0702030302020204" pitchFamily="66" charset="0"/>
              </a:rPr>
              <a:t>From Mon 22</a:t>
            </a:r>
            <a:r>
              <a:rPr lang="en-GB" altLang="en-US" sz="2400" baseline="30000" dirty="0">
                <a:latin typeface="Comic Sans MS" panose="030F0702030302020204" pitchFamily="66" charset="0"/>
              </a:rPr>
              <a:t>nd</a:t>
            </a:r>
            <a:r>
              <a:rPr lang="en-GB" altLang="en-US" sz="2400" dirty="0">
                <a:latin typeface="Comic Sans MS" panose="030F0702030302020204" pitchFamily="66" charset="0"/>
              </a:rPr>
              <a:t> August 2022 onwards - 8.50am – 2.50pm</a:t>
            </a:r>
          </a:p>
          <a:p>
            <a:pPr eaLnBrk="1" hangingPunct="1">
              <a:lnSpc>
                <a:spcPct val="90000"/>
              </a:lnSpc>
              <a:buFontTx/>
              <a:buNone/>
            </a:pPr>
            <a:endParaRPr lang="en-GB" altLang="en-US" sz="2400" dirty="0">
              <a:latin typeface="Comic Sans MS" panose="030F0702030302020204" pitchFamily="66" charset="0"/>
            </a:endParaRPr>
          </a:p>
          <a:p>
            <a:pPr eaLnBrk="1" hangingPunct="1">
              <a:lnSpc>
                <a:spcPct val="90000"/>
              </a:lnSpc>
              <a:buFontTx/>
              <a:buNone/>
            </a:pPr>
            <a:r>
              <a:rPr lang="en-GB" altLang="en-US" sz="2400" b="1" dirty="0">
                <a:latin typeface="Comic Sans MS" panose="030F0702030302020204" pitchFamily="66" charset="0"/>
              </a:rPr>
              <a:t>LCR may have enhanced transition period.</a:t>
            </a:r>
          </a:p>
          <a:p>
            <a:pPr eaLnBrk="1" hangingPunct="1">
              <a:lnSpc>
                <a:spcPct val="90000"/>
              </a:lnSpc>
              <a:buFontTx/>
              <a:buNone/>
            </a:pPr>
            <a:r>
              <a:rPr lang="en-GB" altLang="en-US" sz="2400" b="1" dirty="0">
                <a:latin typeface="Comic Sans MS" panose="030F0702030302020204" pitchFamily="66" charset="0"/>
              </a:rPr>
              <a:t>						</a:t>
            </a:r>
            <a:endParaRPr lang="en-GB" altLang="en-US" sz="2400" dirty="0">
              <a:latin typeface="Comic Sans MS" panose="030F0702030302020204" pitchFamily="66" charset="0"/>
            </a:endParaRPr>
          </a:p>
        </p:txBody>
      </p:sp>
      <p:pic>
        <p:nvPicPr>
          <p:cNvPr id="10244" name="Picture 6" descr="j0234131">
            <a:extLst>
              <a:ext uri="{FF2B5EF4-FFF2-40B4-BE49-F238E27FC236}">
                <a16:creationId xmlns:a16="http://schemas.microsoft.com/office/drawing/2014/main" id="{AB4B7EC0-15A4-5201-4877-5FC3569DB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25193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MCj04260900000[1]">
            <a:extLst>
              <a:ext uri="{FF2B5EF4-FFF2-40B4-BE49-F238E27FC236}">
                <a16:creationId xmlns:a16="http://schemas.microsoft.com/office/drawing/2014/main" id="{C27EDA6B-424B-9C21-36B8-44E485B71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657850"/>
            <a:ext cx="1841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45AA-556F-4A80-8A96-C43428DE1CBE}"/>
              </a:ext>
            </a:extLst>
          </p:cNvPr>
          <p:cNvSpPr>
            <a:spLocks noGrp="1"/>
          </p:cNvSpPr>
          <p:nvPr>
            <p:ph type="title"/>
          </p:nvPr>
        </p:nvSpPr>
        <p:spPr/>
        <p:txBody>
          <a:bodyPr/>
          <a:lstStyle/>
          <a:p>
            <a:r>
              <a:rPr lang="en-GB" dirty="0">
                <a:latin typeface="Comic Sans MS" panose="030F0702030302020204" pitchFamily="66" charset="0"/>
              </a:rPr>
              <a:t>Car Free Zone</a:t>
            </a:r>
          </a:p>
        </p:txBody>
      </p:sp>
      <p:sp>
        <p:nvSpPr>
          <p:cNvPr id="3" name="Content Placeholder 2">
            <a:extLst>
              <a:ext uri="{FF2B5EF4-FFF2-40B4-BE49-F238E27FC236}">
                <a16:creationId xmlns:a16="http://schemas.microsoft.com/office/drawing/2014/main" id="{947B272D-702F-461D-96DF-FBF4B096512D}"/>
              </a:ext>
            </a:extLst>
          </p:cNvPr>
          <p:cNvSpPr>
            <a:spLocks noGrp="1"/>
          </p:cNvSpPr>
          <p:nvPr>
            <p:ph idx="1"/>
          </p:nvPr>
        </p:nvSpPr>
        <p:spPr>
          <a:xfrm>
            <a:off x="457200" y="1556793"/>
            <a:ext cx="8229600" cy="3960440"/>
          </a:xfrm>
        </p:spPr>
        <p:txBody>
          <a:bodyPr/>
          <a:lstStyle/>
          <a:p>
            <a:pPr marL="0" indent="0" algn="ctr">
              <a:buNone/>
            </a:pPr>
            <a:r>
              <a:rPr lang="en-GB" dirty="0">
                <a:latin typeface="Comic Sans MS" panose="030F0702030302020204" pitchFamily="66" charset="0"/>
              </a:rPr>
              <a:t>Our school operates a Car Free Zone between the hours:</a:t>
            </a:r>
          </a:p>
          <a:p>
            <a:pPr marL="0" indent="0" algn="ctr">
              <a:buNone/>
            </a:pPr>
            <a:r>
              <a:rPr lang="en-GB" b="1" u="sng" dirty="0">
                <a:latin typeface="Comic Sans MS" panose="030F0702030302020204" pitchFamily="66" charset="0"/>
              </a:rPr>
              <a:t>08:30 - 09:15</a:t>
            </a:r>
            <a:br>
              <a:rPr lang="en-GB" b="1" u="sng" dirty="0">
                <a:latin typeface="Comic Sans MS" panose="030F0702030302020204" pitchFamily="66" charset="0"/>
              </a:rPr>
            </a:br>
            <a:r>
              <a:rPr lang="en-GB" b="1" u="sng" dirty="0">
                <a:latin typeface="Comic Sans MS" panose="030F0702030302020204" pitchFamily="66" charset="0"/>
              </a:rPr>
              <a:t>14:30 - 15:15</a:t>
            </a:r>
          </a:p>
          <a:p>
            <a:pPr marL="0" indent="0" algn="ctr">
              <a:buNone/>
            </a:pPr>
            <a:r>
              <a:rPr lang="en-GB" dirty="0">
                <a:latin typeface="Comic Sans MS" panose="030F0702030302020204" pitchFamily="66" charset="0"/>
              </a:rPr>
              <a:t>The Following Streets are closed to traffic during this time: </a:t>
            </a:r>
          </a:p>
          <a:p>
            <a:pPr marL="0" indent="0" algn="ctr">
              <a:buNone/>
            </a:pPr>
            <a:r>
              <a:rPr lang="en-GB" b="1" u="sng" dirty="0">
                <a:latin typeface="Comic Sans MS" panose="030F0702030302020204" pitchFamily="66" charset="0"/>
              </a:rPr>
              <a:t>Craigbank Drive, </a:t>
            </a:r>
            <a:r>
              <a:rPr lang="en-GB" b="1" u="sng" dirty="0" err="1">
                <a:latin typeface="Comic Sans MS" panose="030F0702030302020204" pitchFamily="66" charset="0"/>
              </a:rPr>
              <a:t>Drumbeg</a:t>
            </a:r>
            <a:r>
              <a:rPr lang="en-GB" b="1" u="sng" dirty="0">
                <a:latin typeface="Comic Sans MS" panose="030F0702030302020204" pitchFamily="66" charset="0"/>
              </a:rPr>
              <a:t> Drive and Prestwick Street</a:t>
            </a:r>
          </a:p>
          <a:p>
            <a:pPr marL="0" indent="0" algn="ctr">
              <a:buNone/>
            </a:pPr>
            <a:r>
              <a:rPr lang="en-GB" sz="2000" dirty="0">
                <a:latin typeface="Comic Sans MS" panose="030F0702030302020204" pitchFamily="66" charset="0"/>
              </a:rPr>
              <a:t>Please note: Taxis and Buses from Gowanbank LCR and Howford PS will still be in operation during this time. </a:t>
            </a: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1327320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B260-D9C0-4222-8B66-661E13966C29}"/>
              </a:ext>
            </a:extLst>
          </p:cNvPr>
          <p:cNvSpPr>
            <a:spLocks noGrp="1"/>
          </p:cNvSpPr>
          <p:nvPr>
            <p:ph type="title"/>
          </p:nvPr>
        </p:nvSpPr>
        <p:spPr/>
        <p:txBody>
          <a:bodyPr/>
          <a:lstStyle/>
          <a:p>
            <a:r>
              <a:rPr lang="en-GB" dirty="0">
                <a:latin typeface="Comic Sans MS" panose="030F0702030302020204" pitchFamily="66" charset="0"/>
              </a:rPr>
              <a:t>Car Free Zone</a:t>
            </a:r>
          </a:p>
        </p:txBody>
      </p:sp>
      <p:pic>
        <p:nvPicPr>
          <p:cNvPr id="4" name="Content Placeholder 3">
            <a:extLst>
              <a:ext uri="{FF2B5EF4-FFF2-40B4-BE49-F238E27FC236}">
                <a16:creationId xmlns:a16="http://schemas.microsoft.com/office/drawing/2014/main" id="{416EF6BF-73C8-4599-80C4-F70862B867B4}"/>
              </a:ext>
            </a:extLst>
          </p:cNvPr>
          <p:cNvPicPr>
            <a:picLocks noGrp="1" noChangeAspect="1"/>
          </p:cNvPicPr>
          <p:nvPr>
            <p:ph idx="1"/>
          </p:nvPr>
        </p:nvPicPr>
        <p:blipFill>
          <a:blip r:embed="rId2"/>
          <a:stretch>
            <a:fillRect/>
          </a:stretch>
        </p:blipFill>
        <p:spPr>
          <a:xfrm>
            <a:off x="457200" y="1700808"/>
            <a:ext cx="3394472" cy="4525963"/>
          </a:xfrm>
          <a:prstGeom prst="rect">
            <a:avLst/>
          </a:prstGeom>
        </p:spPr>
      </p:pic>
      <p:sp>
        <p:nvSpPr>
          <p:cNvPr id="5" name="Rectangle 4">
            <a:extLst>
              <a:ext uri="{FF2B5EF4-FFF2-40B4-BE49-F238E27FC236}">
                <a16:creationId xmlns:a16="http://schemas.microsoft.com/office/drawing/2014/main" id="{E0E9E3E8-F59B-435C-8CCC-0068669AF8CC}"/>
              </a:ext>
            </a:extLst>
          </p:cNvPr>
          <p:cNvSpPr/>
          <p:nvPr/>
        </p:nvSpPr>
        <p:spPr>
          <a:xfrm>
            <a:off x="4054545" y="1720736"/>
            <a:ext cx="4572000" cy="646331"/>
          </a:xfrm>
          <a:prstGeom prst="rect">
            <a:avLst/>
          </a:prstGeom>
        </p:spPr>
        <p:txBody>
          <a:bodyPr>
            <a:spAutoFit/>
          </a:bodyPr>
          <a:lstStyle/>
          <a:p>
            <a:pPr marL="0" indent="0" algn="ctr">
              <a:buNone/>
            </a:pPr>
            <a:r>
              <a:rPr lang="en-GB" b="1" u="sng" dirty="0">
                <a:latin typeface="Comic Sans MS" panose="030F0702030302020204" pitchFamily="66" charset="0"/>
              </a:rPr>
              <a:t>Craigbank Drive, </a:t>
            </a:r>
            <a:r>
              <a:rPr lang="en-GB" b="1" u="sng" dirty="0" err="1">
                <a:latin typeface="Comic Sans MS" panose="030F0702030302020204" pitchFamily="66" charset="0"/>
              </a:rPr>
              <a:t>Drumbeg</a:t>
            </a:r>
            <a:r>
              <a:rPr lang="en-GB" b="1" u="sng" dirty="0">
                <a:latin typeface="Comic Sans MS" panose="030F0702030302020204" pitchFamily="66" charset="0"/>
              </a:rPr>
              <a:t> Drive and Prestwick Street</a:t>
            </a:r>
          </a:p>
        </p:txBody>
      </p:sp>
      <p:pic>
        <p:nvPicPr>
          <p:cNvPr id="6" name="Picture 5">
            <a:extLst>
              <a:ext uri="{FF2B5EF4-FFF2-40B4-BE49-F238E27FC236}">
                <a16:creationId xmlns:a16="http://schemas.microsoft.com/office/drawing/2014/main" id="{E458862A-D1FE-43DC-A291-589B4DF53E90}"/>
              </a:ext>
            </a:extLst>
          </p:cNvPr>
          <p:cNvPicPr>
            <a:picLocks noChangeAspect="1"/>
          </p:cNvPicPr>
          <p:nvPr/>
        </p:nvPicPr>
        <p:blipFill rotWithShape="1">
          <a:blip r:embed="rId3"/>
          <a:srcRect l="25588" t="16788" r="3539" b="13601"/>
          <a:stretch/>
        </p:blipFill>
        <p:spPr>
          <a:xfrm>
            <a:off x="4025594" y="2670165"/>
            <a:ext cx="4798306" cy="2650971"/>
          </a:xfrm>
          <a:prstGeom prst="rect">
            <a:avLst/>
          </a:prstGeom>
        </p:spPr>
      </p:pic>
    </p:spTree>
    <p:extLst>
      <p:ext uri="{BB962C8B-B14F-4D97-AF65-F5344CB8AC3E}">
        <p14:creationId xmlns:p14="http://schemas.microsoft.com/office/powerpoint/2010/main" val="80336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9D002B25-E97C-1CDE-4417-691F8EC3CFA2}"/>
              </a:ext>
            </a:extLst>
          </p:cNvPr>
          <p:cNvSpPr>
            <a:spLocks noGrp="1"/>
          </p:cNvSpPr>
          <p:nvPr>
            <p:ph type="title"/>
          </p:nvPr>
        </p:nvSpPr>
        <p:spPr/>
        <p:txBody>
          <a:bodyPr/>
          <a:lstStyle/>
          <a:p>
            <a:pPr eaLnBrk="1" hangingPunct="1"/>
            <a:r>
              <a:rPr lang="en-GB" altLang="en-US" b="1">
                <a:latin typeface="Comic Sans MS" panose="030F0702030302020204" pitchFamily="66" charset="0"/>
              </a:rPr>
              <a:t>Over the summer………….</a:t>
            </a:r>
          </a:p>
        </p:txBody>
      </p:sp>
      <p:sp>
        <p:nvSpPr>
          <p:cNvPr id="76803" name="Content Placeholder 2">
            <a:extLst>
              <a:ext uri="{FF2B5EF4-FFF2-40B4-BE49-F238E27FC236}">
                <a16:creationId xmlns:a16="http://schemas.microsoft.com/office/drawing/2014/main" id="{FC29C0DA-A303-04E1-FB64-2D56FEF5D239}"/>
              </a:ext>
            </a:extLst>
          </p:cNvPr>
          <p:cNvSpPr>
            <a:spLocks noGrp="1"/>
          </p:cNvSpPr>
          <p:nvPr>
            <p:ph idx="1"/>
          </p:nvPr>
        </p:nvSpPr>
        <p:spPr/>
        <p:txBody>
          <a:bodyPr/>
          <a:lstStyle/>
          <a:p>
            <a:pPr eaLnBrk="1" hangingPunct="1">
              <a:lnSpc>
                <a:spcPct val="90000"/>
              </a:lnSpc>
            </a:pPr>
            <a:r>
              <a:rPr lang="en-GB" altLang="en-US" sz="3000" dirty="0">
                <a:latin typeface="Comic Sans MS" panose="030F0702030302020204" pitchFamily="66" charset="0"/>
              </a:rPr>
              <a:t>Talk to your child and encourage your child to talk to you</a:t>
            </a:r>
          </a:p>
          <a:p>
            <a:pPr eaLnBrk="1" hangingPunct="1">
              <a:lnSpc>
                <a:spcPct val="90000"/>
              </a:lnSpc>
            </a:pPr>
            <a:r>
              <a:rPr lang="en-GB" altLang="en-US" sz="3000" dirty="0">
                <a:latin typeface="Comic Sans MS" panose="030F0702030302020204" pitchFamily="66" charset="0"/>
              </a:rPr>
              <a:t>Read to your child (encourage a love of books!) </a:t>
            </a:r>
          </a:p>
          <a:p>
            <a:pPr eaLnBrk="1" hangingPunct="1">
              <a:lnSpc>
                <a:spcPct val="90000"/>
              </a:lnSpc>
            </a:pPr>
            <a:r>
              <a:rPr lang="en-GB" altLang="en-US" sz="3000" dirty="0">
                <a:latin typeface="Comic Sans MS" panose="030F0702030302020204" pitchFamily="66" charset="0"/>
              </a:rPr>
              <a:t>Read /teach them nursery rhymes</a:t>
            </a:r>
          </a:p>
          <a:p>
            <a:pPr eaLnBrk="1" hangingPunct="1">
              <a:lnSpc>
                <a:spcPct val="90000"/>
              </a:lnSpc>
            </a:pPr>
            <a:r>
              <a:rPr lang="en-GB" altLang="en-US" sz="3000" dirty="0">
                <a:latin typeface="Comic Sans MS" panose="030F0702030302020204" pitchFamily="66" charset="0"/>
              </a:rPr>
              <a:t>Draw and mark make together</a:t>
            </a:r>
          </a:p>
          <a:p>
            <a:pPr eaLnBrk="1" hangingPunct="1">
              <a:lnSpc>
                <a:spcPct val="90000"/>
              </a:lnSpc>
            </a:pPr>
            <a:r>
              <a:rPr lang="en-GB" altLang="en-US" sz="3000" dirty="0">
                <a:latin typeface="Comic Sans MS" panose="030F0702030302020204" pitchFamily="66" charset="0"/>
              </a:rPr>
              <a:t>Colour in (encourage to stay in the lines)</a:t>
            </a:r>
          </a:p>
          <a:p>
            <a:pPr eaLnBrk="1" hangingPunct="1">
              <a:lnSpc>
                <a:spcPct val="90000"/>
              </a:lnSpc>
            </a:pPr>
            <a:r>
              <a:rPr lang="en-GB" altLang="en-US" sz="3000" dirty="0">
                <a:latin typeface="Comic Sans MS" panose="030F0702030302020204" pitchFamily="66" charset="0"/>
              </a:rPr>
              <a:t>Letter formation / sounds not names:</a:t>
            </a:r>
          </a:p>
          <a:p>
            <a:pPr eaLnBrk="1" hangingPunct="1">
              <a:lnSpc>
                <a:spcPct val="90000"/>
              </a:lnSpc>
              <a:buFontTx/>
              <a:buNone/>
            </a:pPr>
            <a:r>
              <a:rPr lang="en-GB" altLang="en-US" sz="3000" dirty="0">
                <a:latin typeface="Comic Sans MS" panose="030F0702030302020204" pitchFamily="66" charset="0"/>
              </a:rPr>
              <a:t>     “b     not      B”                “e    not     E”</a:t>
            </a:r>
          </a:p>
          <a:p>
            <a:pPr eaLnBrk="1" hangingPunct="1">
              <a:lnSpc>
                <a:spcPct val="90000"/>
              </a:lnSpc>
            </a:pPr>
            <a:endParaRPr lang="en-GB" altLang="en-US" dirty="0"/>
          </a:p>
          <a:p>
            <a:pPr eaLnBrk="1" hangingPunct="1">
              <a:lnSpc>
                <a:spcPct val="90000"/>
              </a:lnSpc>
            </a:pPr>
            <a:endParaRPr lang="en-GB" altLang="en-US" dirty="0"/>
          </a:p>
          <a:p>
            <a:pPr eaLnBrk="1" hangingPunct="1">
              <a:lnSpc>
                <a:spcPct val="90000"/>
              </a:lnSpc>
              <a:buFontTx/>
              <a:buNone/>
            </a:pPr>
            <a:endParaRPr lang="en-GB" altLang="en-US" dirty="0"/>
          </a:p>
        </p:txBody>
      </p:sp>
      <p:pic>
        <p:nvPicPr>
          <p:cNvPr id="76804" name="Picture 1">
            <a:extLst>
              <a:ext uri="{FF2B5EF4-FFF2-40B4-BE49-F238E27FC236}">
                <a16:creationId xmlns:a16="http://schemas.microsoft.com/office/drawing/2014/main" id="{62A96E7D-BDE5-8F02-BFA0-4DAB2BEDF1B9}"/>
              </a:ext>
            </a:extLst>
          </p:cNvPr>
          <p:cNvPicPr>
            <a:picLocks noChangeAspect="1"/>
          </p:cNvPicPr>
          <p:nvPr/>
        </p:nvPicPr>
        <p:blipFill>
          <a:blip r:embed="rId3">
            <a:extLst>
              <a:ext uri="{28A0092B-C50C-407E-A947-70E740481C1C}">
                <a14:useLocalDpi xmlns:a14="http://schemas.microsoft.com/office/drawing/2010/main" val="0"/>
              </a:ext>
            </a:extLst>
          </a:blip>
          <a:srcRect b="8714"/>
          <a:stretch>
            <a:fillRect/>
          </a:stretch>
        </p:blipFill>
        <p:spPr bwMode="auto">
          <a:xfrm>
            <a:off x="7308850" y="200025"/>
            <a:ext cx="170497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1EE8-4621-43D7-A7A7-12D8EA578247}"/>
              </a:ext>
            </a:extLst>
          </p:cNvPr>
          <p:cNvSpPr>
            <a:spLocks noGrp="1"/>
          </p:cNvSpPr>
          <p:nvPr>
            <p:ph type="title"/>
          </p:nvPr>
        </p:nvSpPr>
        <p:spPr/>
        <p:txBody>
          <a:bodyPr rtlCol="0">
            <a:normAutofit fontScale="90000"/>
          </a:bodyPr>
          <a:lstStyle/>
          <a:p>
            <a:pPr eaLnBrk="1" fontAlgn="auto" hangingPunct="1">
              <a:spcAft>
                <a:spcPts val="0"/>
              </a:spcAft>
              <a:defRPr/>
            </a:pPr>
            <a:r>
              <a:rPr lang="en-GB" b="1" dirty="0">
                <a:latin typeface="Comic Sans MS" charset="0"/>
                <a:ea typeface="Comic Sans MS" charset="0"/>
                <a:cs typeface="Comic Sans MS" charset="0"/>
              </a:rPr>
              <a:t>Additional Support Needs (ASN)</a:t>
            </a:r>
          </a:p>
        </p:txBody>
      </p:sp>
      <p:sp>
        <p:nvSpPr>
          <p:cNvPr id="80899" name="Content Placeholder 2">
            <a:extLst>
              <a:ext uri="{FF2B5EF4-FFF2-40B4-BE49-F238E27FC236}">
                <a16:creationId xmlns:a16="http://schemas.microsoft.com/office/drawing/2014/main" id="{BC4E5C1E-3874-BFC7-E169-04D219D32EB0}"/>
              </a:ext>
            </a:extLst>
          </p:cNvPr>
          <p:cNvSpPr>
            <a:spLocks noGrp="1"/>
          </p:cNvSpPr>
          <p:nvPr>
            <p:ph idx="1"/>
          </p:nvPr>
        </p:nvSpPr>
        <p:spPr/>
        <p:txBody>
          <a:bodyPr/>
          <a:lstStyle/>
          <a:p>
            <a:pPr eaLnBrk="1" hangingPunct="1">
              <a:spcBef>
                <a:spcPct val="0"/>
              </a:spcBef>
            </a:pPr>
            <a:r>
              <a:rPr lang="en-GB" altLang="en-US">
                <a:latin typeface="Comic Sans MS" panose="030F0702030302020204" pitchFamily="66" charset="0"/>
                <a:ea typeface="Comic Sans MS" panose="030F0702030302020204" pitchFamily="66" charset="0"/>
                <a:cs typeface="Comic Sans MS" panose="030F0702030302020204" pitchFamily="66" charset="0"/>
              </a:rPr>
              <a:t>What is an Additional Support Need?</a:t>
            </a:r>
          </a:p>
          <a:p>
            <a:pPr eaLnBrk="1" hangingPunct="1">
              <a:spcBef>
                <a:spcPct val="0"/>
              </a:spcBef>
            </a:pPr>
            <a:r>
              <a:rPr lang="en-GB" altLang="en-US">
                <a:latin typeface="Comic Sans MS" panose="030F0702030302020204" pitchFamily="66" charset="0"/>
                <a:ea typeface="Comic Sans MS" panose="030F0702030302020204" pitchFamily="66" charset="0"/>
                <a:cs typeface="Comic Sans MS" panose="030F0702030302020204" pitchFamily="66" charset="0"/>
              </a:rPr>
              <a:t>Who do I speak to if I have an ASN concern?</a:t>
            </a:r>
          </a:p>
          <a:p>
            <a:pPr eaLnBrk="1" hangingPunct="1">
              <a:spcBef>
                <a:spcPct val="0"/>
              </a:spcBef>
            </a:pPr>
            <a:r>
              <a:rPr lang="en-GB" altLang="en-US">
                <a:latin typeface="Comic Sans MS" panose="030F0702030302020204" pitchFamily="66" charset="0"/>
                <a:ea typeface="Comic Sans MS" panose="030F0702030302020204" pitchFamily="66" charset="0"/>
                <a:cs typeface="Comic Sans MS" panose="030F0702030302020204" pitchFamily="66" charset="0"/>
              </a:rPr>
              <a:t>How do we support ASN?</a:t>
            </a:r>
          </a:p>
          <a:p>
            <a:pPr eaLnBrk="1" hangingPunct="1">
              <a:spcBef>
                <a:spcPct val="0"/>
              </a:spcBef>
            </a:pPr>
            <a:r>
              <a:rPr lang="en-GB" altLang="en-US">
                <a:latin typeface="Comic Sans MS" panose="030F0702030302020204" pitchFamily="66" charset="0"/>
                <a:ea typeface="Comic Sans MS" panose="030F0702030302020204" pitchFamily="66" charset="0"/>
                <a:cs typeface="Comic Sans MS" panose="030F0702030302020204" pitchFamily="66" charset="0"/>
              </a:rPr>
              <a:t>Medical or Educational?</a:t>
            </a:r>
          </a:p>
          <a:p>
            <a:pPr eaLnBrk="1" hangingPunct="1">
              <a:spcBef>
                <a:spcPct val="0"/>
              </a:spcBef>
            </a:pPr>
            <a:r>
              <a:rPr lang="en-GB" altLang="en-US">
                <a:latin typeface="Comic Sans MS" panose="030F0702030302020204" pitchFamily="66" charset="0"/>
                <a:ea typeface="Comic Sans MS" panose="030F0702030302020204" pitchFamily="66" charset="0"/>
                <a:cs typeface="Comic Sans MS" panose="030F0702030302020204" pitchFamily="66" charset="0"/>
              </a:rPr>
              <a:t>Transitions</a:t>
            </a:r>
          </a:p>
          <a:p>
            <a:pPr algn="ctr" eaLnBrk="1" hangingPunct="1">
              <a:spcBef>
                <a:spcPct val="0"/>
              </a:spcBef>
              <a:buFontTx/>
              <a:buNone/>
            </a:pPr>
            <a:endParaRPr lang="en-GB" altLang="en-US">
              <a:solidFill>
                <a:srgbClr val="0000FF"/>
              </a:solidFill>
              <a:latin typeface="Comic Sans MS" panose="030F0702030302020204" pitchFamily="66" charset="0"/>
              <a:ea typeface="Comic Sans MS" panose="030F0702030302020204" pitchFamily="66" charset="0"/>
              <a:cs typeface="Comic Sans MS" panose="030F0702030302020204" pitchFamily="66" charset="0"/>
            </a:endParaRPr>
          </a:p>
          <a:p>
            <a:pPr algn="ctr" eaLnBrk="1" hangingPunct="1">
              <a:spcBef>
                <a:spcPct val="0"/>
              </a:spcBef>
              <a:buFontTx/>
              <a:buNone/>
            </a:pPr>
            <a:endParaRPr lang="en-GB" altLang="en-US">
              <a:solidFill>
                <a:srgbClr val="0000FF"/>
              </a:solidFill>
              <a:latin typeface="Comic Sans MS" panose="030F0702030302020204" pitchFamily="66" charset="0"/>
              <a:ea typeface="Comic Sans MS" panose="030F0702030302020204" pitchFamily="66" charset="0"/>
              <a:cs typeface="Comic Sans MS" panose="030F0702030302020204" pitchFamily="66" charset="0"/>
            </a:endParaRPr>
          </a:p>
          <a:p>
            <a:pPr algn="ctr" eaLnBrk="1" hangingPunct="1">
              <a:spcBef>
                <a:spcPct val="0"/>
              </a:spcBef>
              <a:buFontTx/>
              <a:buNone/>
            </a:pPr>
            <a:endParaRPr lang="en-GB" altLang="en-US">
              <a:solidFill>
                <a:srgbClr val="0000FF"/>
              </a:solidFill>
              <a:latin typeface="Comic Sans MS" panose="030F0702030302020204" pitchFamily="66" charset="0"/>
              <a:ea typeface="Comic Sans MS" panose="030F0702030302020204" pitchFamily="66" charset="0"/>
              <a:cs typeface="Comic Sans MS" panose="030F0702030302020204"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671E8994-CDD4-896C-6293-F251F0B5A37A}"/>
              </a:ext>
            </a:extLst>
          </p:cNvPr>
          <p:cNvSpPr>
            <a:spLocks noGrp="1"/>
          </p:cNvSpPr>
          <p:nvPr>
            <p:ph type="title"/>
          </p:nvPr>
        </p:nvSpPr>
        <p:spPr>
          <a:xfrm>
            <a:off x="468313" y="404813"/>
            <a:ext cx="8229600" cy="1143000"/>
          </a:xfrm>
        </p:spPr>
        <p:txBody>
          <a:bodyPr/>
          <a:lstStyle/>
          <a:p>
            <a:pPr eaLnBrk="1" hangingPunct="1"/>
            <a:r>
              <a:rPr lang="en-GB" altLang="en-US" sz="4000" b="1">
                <a:latin typeface="Comic Sans MS" panose="030F0702030302020204" pitchFamily="66" charset="0"/>
              </a:rPr>
              <a:t>Speech and Language Therapist</a:t>
            </a:r>
            <a:br>
              <a:rPr lang="en-GB" altLang="en-US" sz="4000" b="1">
                <a:latin typeface="Comic Sans MS" panose="030F0702030302020204" pitchFamily="66" charset="0"/>
              </a:rPr>
            </a:br>
            <a:endParaRPr lang="en-GB" altLang="en-US" sz="4000" b="1">
              <a:latin typeface="Comic Sans MS" panose="030F0702030302020204" pitchFamily="66" charset="0"/>
            </a:endParaRPr>
          </a:p>
        </p:txBody>
      </p:sp>
      <p:pic>
        <p:nvPicPr>
          <p:cNvPr id="7171" name="Picture 3">
            <a:extLst>
              <a:ext uri="{FF2B5EF4-FFF2-40B4-BE49-F238E27FC236}">
                <a16:creationId xmlns:a16="http://schemas.microsoft.com/office/drawing/2014/main" id="{60DF6EDD-7770-4C90-A02D-F04288B85037}"/>
              </a:ext>
            </a:extLst>
          </p:cNvPr>
          <p:cNvPicPr>
            <a:picLocks noChangeAspect="1" noChangeArrowheads="1"/>
          </p:cNvPicPr>
          <p:nvPr/>
        </p:nvPicPr>
        <p:blipFill>
          <a:blip r:embed="rId2"/>
          <a:srcRect/>
          <a:stretch>
            <a:fillRect/>
          </a:stretch>
        </p:blipFill>
        <p:spPr bwMode="auto">
          <a:xfrm>
            <a:off x="3348038" y="1196975"/>
            <a:ext cx="2808287" cy="529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CD5B0E94-26B4-0B96-3763-A7D293E6068F}"/>
              </a:ext>
            </a:extLst>
          </p:cNvPr>
          <p:cNvSpPr>
            <a:spLocks noGrp="1"/>
          </p:cNvSpPr>
          <p:nvPr>
            <p:ph type="title"/>
          </p:nvPr>
        </p:nvSpPr>
        <p:spPr/>
        <p:txBody>
          <a:bodyPr/>
          <a:lstStyle/>
          <a:p>
            <a:pPr eaLnBrk="1" hangingPunct="1"/>
            <a:r>
              <a:rPr lang="en-GB" altLang="en-US" b="1" dirty="0">
                <a:latin typeface="Comic Sans MS" panose="030F0702030302020204" pitchFamily="66" charset="0"/>
              </a:rPr>
              <a:t>Outside Agencies </a:t>
            </a:r>
            <a:endParaRPr lang="en-GB" altLang="en-US"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54C237C9-90C1-4E76-93FD-B8C561CA0AF4}"/>
              </a:ext>
            </a:extLst>
          </p:cNvPr>
          <p:cNvSpPr>
            <a:spLocks noGrp="1"/>
          </p:cNvSpPr>
          <p:nvPr>
            <p:ph idx="1"/>
          </p:nvPr>
        </p:nvSpPr>
        <p:spPr/>
        <p:txBody>
          <a:bodyPr/>
          <a:lstStyle/>
          <a:p>
            <a:r>
              <a:rPr lang="en-GB" dirty="0">
                <a:latin typeface="Comic Sans MS" panose="030F0702030302020204" pitchFamily="66" charset="0"/>
              </a:rPr>
              <a:t>We have a councillor in school on a Tuesday and Wednesday each week. Pupils may be signposted to Lisa or can sign themselves up for a drop-in session. </a:t>
            </a:r>
          </a:p>
        </p:txBody>
      </p:sp>
      <p:pic>
        <p:nvPicPr>
          <p:cNvPr id="2" name="Picture 1">
            <a:extLst>
              <a:ext uri="{FF2B5EF4-FFF2-40B4-BE49-F238E27FC236}">
                <a16:creationId xmlns:a16="http://schemas.microsoft.com/office/drawing/2014/main" id="{59FA63F9-DC0C-4D32-A636-FE890C58C08F}"/>
              </a:ext>
            </a:extLst>
          </p:cNvPr>
          <p:cNvPicPr>
            <a:picLocks noChangeAspect="1"/>
          </p:cNvPicPr>
          <p:nvPr/>
        </p:nvPicPr>
        <p:blipFill>
          <a:blip r:embed="rId3"/>
          <a:stretch>
            <a:fillRect/>
          </a:stretch>
        </p:blipFill>
        <p:spPr>
          <a:xfrm>
            <a:off x="3599892" y="3933056"/>
            <a:ext cx="1944216" cy="194421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54EC-4A01-469E-94AE-8BCB0410D5EC}"/>
              </a:ext>
            </a:extLst>
          </p:cNvPr>
          <p:cNvSpPr>
            <a:spLocks noGrp="1"/>
          </p:cNvSpPr>
          <p:nvPr>
            <p:ph type="title"/>
          </p:nvPr>
        </p:nvSpPr>
        <p:spPr/>
        <p:txBody>
          <a:bodyPr/>
          <a:lstStyle/>
          <a:p>
            <a:r>
              <a:rPr lang="en-GB" altLang="en-US" b="1" dirty="0">
                <a:latin typeface="Comic Sans MS" panose="030F0702030302020204" pitchFamily="66" charset="0"/>
              </a:rPr>
              <a:t>Outside Agencies </a:t>
            </a:r>
            <a:endParaRPr lang="en-GB" dirty="0"/>
          </a:p>
        </p:txBody>
      </p:sp>
      <p:sp>
        <p:nvSpPr>
          <p:cNvPr id="3" name="Content Placeholder 2">
            <a:extLst>
              <a:ext uri="{FF2B5EF4-FFF2-40B4-BE49-F238E27FC236}">
                <a16:creationId xmlns:a16="http://schemas.microsoft.com/office/drawing/2014/main" id="{FF6D5C42-6F2D-49D0-879C-48D008423518}"/>
              </a:ext>
            </a:extLst>
          </p:cNvPr>
          <p:cNvSpPr>
            <a:spLocks noGrp="1"/>
          </p:cNvSpPr>
          <p:nvPr>
            <p:ph idx="1"/>
          </p:nvPr>
        </p:nvSpPr>
        <p:spPr/>
        <p:txBody>
          <a:bodyPr/>
          <a:lstStyle/>
          <a:p>
            <a:r>
              <a:rPr lang="en-GB" dirty="0">
                <a:latin typeface="Comic Sans MS" panose="030F0702030302020204" pitchFamily="66" charset="0"/>
              </a:rPr>
              <a:t>We have a family support worker Claire Marshall. Claire is from </a:t>
            </a:r>
            <a:r>
              <a:rPr lang="en-GB" dirty="0" err="1">
                <a:latin typeface="Comic Sans MS" panose="030F0702030302020204" pitchFamily="66" charset="0"/>
              </a:rPr>
              <a:t>HomeStart</a:t>
            </a:r>
            <a:r>
              <a:rPr lang="en-GB" dirty="0">
                <a:latin typeface="Comic Sans MS" panose="030F0702030302020204" pitchFamily="66" charset="0"/>
              </a:rPr>
              <a:t> and has worked with the school for a number of years. As well as supporting families out in the local community, Claire hosts weekly parent support groups. </a:t>
            </a:r>
          </a:p>
        </p:txBody>
      </p:sp>
      <p:pic>
        <p:nvPicPr>
          <p:cNvPr id="4" name="Picture 3">
            <a:extLst>
              <a:ext uri="{FF2B5EF4-FFF2-40B4-BE49-F238E27FC236}">
                <a16:creationId xmlns:a16="http://schemas.microsoft.com/office/drawing/2014/main" id="{65FE35B5-FD2C-4748-8F4C-C1D73C363A8B}"/>
              </a:ext>
            </a:extLst>
          </p:cNvPr>
          <p:cNvPicPr>
            <a:picLocks noChangeAspect="1"/>
          </p:cNvPicPr>
          <p:nvPr/>
        </p:nvPicPr>
        <p:blipFill>
          <a:blip r:embed="rId2"/>
          <a:stretch>
            <a:fillRect/>
          </a:stretch>
        </p:blipFill>
        <p:spPr>
          <a:xfrm>
            <a:off x="3563888" y="4725144"/>
            <a:ext cx="2619375" cy="1743075"/>
          </a:xfrm>
          <a:prstGeom prst="rect">
            <a:avLst/>
          </a:prstGeom>
        </p:spPr>
      </p:pic>
    </p:spTree>
    <p:extLst>
      <p:ext uri="{BB962C8B-B14F-4D97-AF65-F5344CB8AC3E}">
        <p14:creationId xmlns:p14="http://schemas.microsoft.com/office/powerpoint/2010/main" val="2453477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A01F-F3E6-4A33-8571-6D7EBB742C38}"/>
              </a:ext>
            </a:extLst>
          </p:cNvPr>
          <p:cNvSpPr>
            <a:spLocks noGrp="1"/>
          </p:cNvSpPr>
          <p:nvPr>
            <p:ph type="title"/>
          </p:nvPr>
        </p:nvSpPr>
        <p:spPr/>
        <p:txBody>
          <a:bodyPr/>
          <a:lstStyle/>
          <a:p>
            <a:r>
              <a:rPr lang="en-GB" altLang="en-US"/>
              <a:t>Outside Agencies </a:t>
            </a:r>
            <a:endParaRPr lang="en-GB" dirty="0"/>
          </a:p>
        </p:txBody>
      </p:sp>
      <p:sp>
        <p:nvSpPr>
          <p:cNvPr id="3" name="Content Placeholder 2">
            <a:extLst>
              <a:ext uri="{FF2B5EF4-FFF2-40B4-BE49-F238E27FC236}">
                <a16:creationId xmlns:a16="http://schemas.microsoft.com/office/drawing/2014/main" id="{41427FC6-26B0-4147-B1E2-A6B48858D1B7}"/>
              </a:ext>
            </a:extLst>
          </p:cNvPr>
          <p:cNvSpPr>
            <a:spLocks noGrp="1"/>
          </p:cNvSpPr>
          <p:nvPr>
            <p:ph idx="1"/>
          </p:nvPr>
        </p:nvSpPr>
        <p:spPr/>
        <p:txBody>
          <a:bodyPr/>
          <a:lstStyle/>
          <a:p>
            <a:r>
              <a:rPr lang="en-GB"/>
              <a:t>In session 22-23, Lee Davidson from Potential in Me will host monthly wellbeing workshops. Sessions will focus on the development of new skills such as candle making and flower arranging and will also give parents the chance to discuss a range of topics which support wellbeing. </a:t>
            </a:r>
            <a:endParaRPr lang="en-GB" dirty="0"/>
          </a:p>
        </p:txBody>
      </p:sp>
      <p:pic>
        <p:nvPicPr>
          <p:cNvPr id="4" name="Picture 3">
            <a:extLst>
              <a:ext uri="{FF2B5EF4-FFF2-40B4-BE49-F238E27FC236}">
                <a16:creationId xmlns:a16="http://schemas.microsoft.com/office/drawing/2014/main" id="{3C4C0D67-2323-44B9-8956-832A528C6911}"/>
              </a:ext>
            </a:extLst>
          </p:cNvPr>
          <p:cNvPicPr>
            <a:picLocks noChangeAspect="1"/>
          </p:cNvPicPr>
          <p:nvPr/>
        </p:nvPicPr>
        <p:blipFill>
          <a:blip r:embed="rId2"/>
          <a:stretch>
            <a:fillRect/>
          </a:stretch>
        </p:blipFill>
        <p:spPr>
          <a:xfrm>
            <a:off x="3851920" y="4125685"/>
            <a:ext cx="2448272" cy="2493610"/>
          </a:xfrm>
          <a:prstGeom prst="rect">
            <a:avLst/>
          </a:prstGeom>
        </p:spPr>
      </p:pic>
    </p:spTree>
    <p:extLst>
      <p:ext uri="{BB962C8B-B14F-4D97-AF65-F5344CB8AC3E}">
        <p14:creationId xmlns:p14="http://schemas.microsoft.com/office/powerpoint/2010/main" val="77815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F772-8097-45FC-B22C-D0DFF9FA6850}"/>
              </a:ext>
            </a:extLst>
          </p:cNvPr>
          <p:cNvSpPr>
            <a:spLocks noGrp="1"/>
          </p:cNvSpPr>
          <p:nvPr>
            <p:ph type="title"/>
          </p:nvPr>
        </p:nvSpPr>
        <p:spPr/>
        <p:txBody>
          <a:bodyPr/>
          <a:lstStyle/>
          <a:p>
            <a:r>
              <a:rPr lang="en-GB" sz="4000" dirty="0">
                <a:latin typeface="Comic Sans MS" panose="030F0702030302020204" pitchFamily="66" charset="0"/>
              </a:rPr>
              <a:t>Look out for Gowanbank Gertie</a:t>
            </a:r>
          </a:p>
        </p:txBody>
      </p:sp>
      <p:pic>
        <p:nvPicPr>
          <p:cNvPr id="4" name="Content Placeholder 3">
            <a:extLst>
              <a:ext uri="{FF2B5EF4-FFF2-40B4-BE49-F238E27FC236}">
                <a16:creationId xmlns:a16="http://schemas.microsoft.com/office/drawing/2014/main" id="{0D856E7B-0729-44EA-A55F-00A58FE58E1D}"/>
              </a:ext>
            </a:extLst>
          </p:cNvPr>
          <p:cNvPicPr>
            <a:picLocks noGrp="1" noChangeAspect="1"/>
          </p:cNvPicPr>
          <p:nvPr>
            <p:ph idx="1"/>
          </p:nvPr>
        </p:nvPicPr>
        <p:blipFill>
          <a:blip r:embed="rId2"/>
          <a:stretch>
            <a:fillRect/>
          </a:stretch>
        </p:blipFill>
        <p:spPr>
          <a:xfrm>
            <a:off x="1554691" y="1268760"/>
            <a:ext cx="6034617" cy="4525963"/>
          </a:xfrm>
          <a:prstGeom prst="rect">
            <a:avLst/>
          </a:prstGeom>
        </p:spPr>
      </p:pic>
      <p:sp>
        <p:nvSpPr>
          <p:cNvPr id="5" name="Title 1">
            <a:extLst>
              <a:ext uri="{FF2B5EF4-FFF2-40B4-BE49-F238E27FC236}">
                <a16:creationId xmlns:a16="http://schemas.microsoft.com/office/drawing/2014/main" id="{75504D22-C578-4C7A-9D7B-646EF675ACB8}"/>
              </a:ext>
            </a:extLst>
          </p:cNvPr>
          <p:cNvSpPr txBox="1">
            <a:spLocks/>
          </p:cNvSpPr>
          <p:nvPr/>
        </p:nvSpPr>
        <p:spPr bwMode="auto">
          <a:xfrm>
            <a:off x="539552" y="557287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4000" dirty="0">
                <a:latin typeface="Comic Sans MS" panose="030F0702030302020204" pitchFamily="66" charset="0"/>
              </a:rPr>
              <a:t>Coming to your e-mail soon! </a:t>
            </a:r>
          </a:p>
        </p:txBody>
      </p:sp>
    </p:spTree>
    <p:extLst>
      <p:ext uri="{BB962C8B-B14F-4D97-AF65-F5344CB8AC3E}">
        <p14:creationId xmlns:p14="http://schemas.microsoft.com/office/powerpoint/2010/main" val="3248636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7105-6798-4F1E-82CA-B2E52FD7CF68}"/>
              </a:ext>
            </a:extLst>
          </p:cNvPr>
          <p:cNvSpPr>
            <a:spLocks noGrp="1"/>
          </p:cNvSpPr>
          <p:nvPr>
            <p:ph type="title"/>
          </p:nvPr>
        </p:nvSpPr>
        <p:spPr/>
        <p:txBody>
          <a:bodyPr/>
          <a:lstStyle/>
          <a:p>
            <a:r>
              <a:rPr lang="en-GB" dirty="0">
                <a:latin typeface="Comic Sans MS" panose="030F0702030302020204" pitchFamily="66" charset="0"/>
              </a:rPr>
              <a:t>Coffee and Questions </a:t>
            </a:r>
          </a:p>
        </p:txBody>
      </p:sp>
      <p:sp>
        <p:nvSpPr>
          <p:cNvPr id="3" name="Content Placeholder 2">
            <a:extLst>
              <a:ext uri="{FF2B5EF4-FFF2-40B4-BE49-F238E27FC236}">
                <a16:creationId xmlns:a16="http://schemas.microsoft.com/office/drawing/2014/main" id="{746AF47A-1B2B-4EE8-B39D-50DF340E309C}"/>
              </a:ext>
            </a:extLst>
          </p:cNvPr>
          <p:cNvSpPr>
            <a:spLocks noGrp="1"/>
          </p:cNvSpPr>
          <p:nvPr>
            <p:ph idx="1"/>
          </p:nvPr>
        </p:nvSpPr>
        <p:spPr/>
        <p:txBody>
          <a:bodyPr/>
          <a:lstStyle/>
          <a:p>
            <a:pPr marL="0" indent="0" algn="ctr">
              <a:buNone/>
            </a:pPr>
            <a:r>
              <a:rPr lang="en-GB" dirty="0">
                <a:latin typeface="Comic Sans MS" panose="030F0702030302020204" pitchFamily="66" charset="0"/>
              </a:rPr>
              <a:t>Next week when the children visit their class teachers on 15</a:t>
            </a:r>
            <a:r>
              <a:rPr lang="en-GB" baseline="30000" dirty="0">
                <a:latin typeface="Comic Sans MS" panose="030F0702030302020204" pitchFamily="66" charset="0"/>
              </a:rPr>
              <a:t>th</a:t>
            </a:r>
            <a:r>
              <a:rPr lang="en-GB" dirty="0">
                <a:latin typeface="Comic Sans MS" panose="030F0702030302020204" pitchFamily="66" charset="0"/>
              </a:rPr>
              <a:t> June between 1.30pm and 2.30pm, the SLT will be holding a coffee and questions session. </a:t>
            </a: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a:p>
            <a:pPr marL="0" indent="0" algn="ctr">
              <a:buNone/>
            </a:pPr>
            <a:r>
              <a:rPr lang="en-GB" dirty="0">
                <a:latin typeface="Comic Sans MS" panose="030F0702030302020204" pitchFamily="66" charset="0"/>
              </a:rPr>
              <a:t>We hope to see you then. </a:t>
            </a:r>
          </a:p>
        </p:txBody>
      </p:sp>
      <p:pic>
        <p:nvPicPr>
          <p:cNvPr id="4" name="Picture 3">
            <a:extLst>
              <a:ext uri="{FF2B5EF4-FFF2-40B4-BE49-F238E27FC236}">
                <a16:creationId xmlns:a16="http://schemas.microsoft.com/office/drawing/2014/main" id="{06060EE7-0FCD-4696-AC3F-4E830CB0BC2C}"/>
              </a:ext>
            </a:extLst>
          </p:cNvPr>
          <p:cNvPicPr>
            <a:picLocks noChangeAspect="1"/>
          </p:cNvPicPr>
          <p:nvPr/>
        </p:nvPicPr>
        <p:blipFill>
          <a:blip r:embed="rId2"/>
          <a:stretch>
            <a:fillRect/>
          </a:stretch>
        </p:blipFill>
        <p:spPr>
          <a:xfrm>
            <a:off x="3563888" y="3645024"/>
            <a:ext cx="1783085" cy="1783085"/>
          </a:xfrm>
          <a:prstGeom prst="rect">
            <a:avLst/>
          </a:prstGeom>
        </p:spPr>
      </p:pic>
    </p:spTree>
    <p:extLst>
      <p:ext uri="{BB962C8B-B14F-4D97-AF65-F5344CB8AC3E}">
        <p14:creationId xmlns:p14="http://schemas.microsoft.com/office/powerpoint/2010/main" val="189621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44F7762-15C9-4791-AEEB-18D35274A47E}"/>
              </a:ext>
            </a:extLst>
          </p:cNvPr>
          <p:cNvSpPr>
            <a:spLocks noGrp="1"/>
          </p:cNvSpPr>
          <p:nvPr>
            <p:ph type="title"/>
          </p:nvPr>
        </p:nvSpPr>
        <p:spPr/>
        <p:txBody>
          <a:bodyPr/>
          <a:lstStyle/>
          <a:p>
            <a:pPr eaLnBrk="1" hangingPunct="1"/>
            <a:r>
              <a:rPr lang="en-GB" altLang="en-US" sz="4000" b="1">
                <a:latin typeface="Comic Sans MS" panose="030F0702030302020204" pitchFamily="66" charset="0"/>
              </a:rPr>
              <a:t>Soft Start</a:t>
            </a:r>
          </a:p>
        </p:txBody>
      </p:sp>
      <p:pic>
        <p:nvPicPr>
          <p:cNvPr id="12291" name="Picture 6" descr="j0234131">
            <a:extLst>
              <a:ext uri="{FF2B5EF4-FFF2-40B4-BE49-F238E27FC236}">
                <a16:creationId xmlns:a16="http://schemas.microsoft.com/office/drawing/2014/main" id="{F8E28B3D-FF45-C58C-8392-A5A06469C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25193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ontent Placeholder 2">
            <a:extLst>
              <a:ext uri="{FF2B5EF4-FFF2-40B4-BE49-F238E27FC236}">
                <a16:creationId xmlns:a16="http://schemas.microsoft.com/office/drawing/2014/main" id="{B27C55B8-82D2-75DD-7226-A30EC4AC587D}"/>
              </a:ext>
            </a:extLst>
          </p:cNvPr>
          <p:cNvSpPr>
            <a:spLocks noGrp="1"/>
          </p:cNvSpPr>
          <p:nvPr>
            <p:ph idx="1"/>
          </p:nvPr>
        </p:nvSpPr>
        <p:spPr>
          <a:xfrm>
            <a:off x="433388" y="2576513"/>
            <a:ext cx="8229600" cy="4525962"/>
          </a:xfrm>
        </p:spPr>
        <p:txBody>
          <a:bodyPr/>
          <a:lstStyle/>
          <a:p>
            <a:pPr marL="0" indent="0">
              <a:buFont typeface="Arial" panose="020B0604020202020204" pitchFamily="34" charset="0"/>
              <a:buNone/>
            </a:pPr>
            <a:r>
              <a:rPr lang="en-GB" altLang="en-US" sz="2800">
                <a:latin typeface="Comic Sans MS" panose="030F0702030302020204" pitchFamily="66" charset="0"/>
              </a:rPr>
              <a:t>In Primary 1 we use the Soft Start approach which helps our children to adapt to the school environment each morning.</a:t>
            </a:r>
          </a:p>
          <a:p>
            <a:pPr marL="0" indent="0">
              <a:buFont typeface="Arial" panose="020B0604020202020204" pitchFamily="34" charset="0"/>
              <a:buNone/>
            </a:pPr>
            <a:r>
              <a:rPr lang="en-GB" altLang="en-US" sz="2800">
                <a:latin typeface="Comic Sans MS" panose="030F0702030302020204" pitchFamily="66" charset="0"/>
              </a:rPr>
              <a:t>Children in Primary 1 can arrive at school each morning between 8.50am and 9am. They should be dropped at the Primary 1 gate on Craigbank Drive where there will always be an adult there to greet them. </a:t>
            </a:r>
            <a:r>
              <a:rPr lang="en-GB" altLang="en-US"/>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2A083B-516D-56DA-D3F1-6375EF315558}"/>
              </a:ext>
            </a:extLst>
          </p:cNvPr>
          <p:cNvSpPr>
            <a:spLocks noGrp="1"/>
          </p:cNvSpPr>
          <p:nvPr>
            <p:ph type="title"/>
          </p:nvPr>
        </p:nvSpPr>
        <p:spPr/>
        <p:txBody>
          <a:bodyPr/>
          <a:lstStyle/>
          <a:p>
            <a:pPr eaLnBrk="1" hangingPunct="1"/>
            <a:r>
              <a:rPr lang="en-GB" altLang="en-US" b="1">
                <a:latin typeface="Comic Sans MS" panose="030F0702030302020204" pitchFamily="66" charset="0"/>
              </a:rPr>
              <a:t>Question Time</a:t>
            </a:r>
          </a:p>
        </p:txBody>
      </p:sp>
      <p:pic>
        <p:nvPicPr>
          <p:cNvPr id="84995" name="Picture 13" descr="C:\Users\Maryann\AppData\Local\Microsoft\Windows\Temporary Internet Files\Content.IE5\489LFGIQ\MC900434389[1].wmf">
            <a:extLst>
              <a:ext uri="{FF2B5EF4-FFF2-40B4-BE49-F238E27FC236}">
                <a16:creationId xmlns:a16="http://schemas.microsoft.com/office/drawing/2014/main" id="{8A13EEBF-DB11-DD43-E2AF-01D1DB33E9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8170" y="1199192"/>
            <a:ext cx="3027660" cy="192914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Text Box 8">
            <a:extLst>
              <a:ext uri="{FF2B5EF4-FFF2-40B4-BE49-F238E27FC236}">
                <a16:creationId xmlns:a16="http://schemas.microsoft.com/office/drawing/2014/main" id="{BFF7F533-28C8-4895-94AF-50DC9F277AEB}"/>
              </a:ext>
            </a:extLst>
          </p:cNvPr>
          <p:cNvSpPr txBox="1">
            <a:spLocks noChangeArrowheads="1"/>
          </p:cNvSpPr>
          <p:nvPr/>
        </p:nvSpPr>
        <p:spPr bwMode="auto">
          <a:xfrm>
            <a:off x="3563938" y="1455738"/>
            <a:ext cx="20161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GB" altLang="en-US" sz="2000" b="1" dirty="0">
                <a:solidFill>
                  <a:srgbClr val="CC0099"/>
                </a:solidFill>
                <a:latin typeface="Comic Sans MS" charset="0"/>
              </a:rPr>
              <a:t>Any Questions?</a:t>
            </a:r>
          </a:p>
        </p:txBody>
      </p:sp>
      <p:sp>
        <p:nvSpPr>
          <p:cNvPr id="84997" name="TextBox 1">
            <a:extLst>
              <a:ext uri="{FF2B5EF4-FFF2-40B4-BE49-F238E27FC236}">
                <a16:creationId xmlns:a16="http://schemas.microsoft.com/office/drawing/2014/main" id="{19F4EEFB-A6EE-A221-00F9-6E0EE68A81FB}"/>
              </a:ext>
            </a:extLst>
          </p:cNvPr>
          <p:cNvSpPr txBox="1">
            <a:spLocks noChangeArrowheads="1"/>
          </p:cNvSpPr>
          <p:nvPr/>
        </p:nvSpPr>
        <p:spPr bwMode="auto">
          <a:xfrm>
            <a:off x="1011575" y="3166433"/>
            <a:ext cx="77057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dirty="0">
                <a:latin typeface="Comic Sans MS" panose="030F0702030302020204" pitchFamily="66" charset="0"/>
                <a:ea typeface="Comic Sans MS" panose="030F0702030302020204" pitchFamily="66" charset="0"/>
                <a:cs typeface="Comic Sans MS" panose="030F0702030302020204" pitchFamily="66" charset="0"/>
              </a:rPr>
              <a:t>If you have any questions please don’t hesitate to call the school office on </a:t>
            </a:r>
            <a:r>
              <a:rPr lang="en-GB" altLang="en-US" sz="2800" b="1" dirty="0">
                <a:latin typeface="Comic Sans MS" panose="030F0702030302020204" pitchFamily="66" charset="0"/>
                <a:ea typeface="Comic Sans MS" panose="030F0702030302020204" pitchFamily="66" charset="0"/>
                <a:cs typeface="Comic Sans MS" panose="030F0702030302020204" pitchFamily="66" charset="0"/>
              </a:rPr>
              <a:t>01418812424</a:t>
            </a:r>
            <a:r>
              <a:rPr lang="en-GB" altLang="en-US" sz="2800" dirty="0">
                <a:latin typeface="Comic Sans MS" panose="030F0702030302020204" pitchFamily="66" charset="0"/>
                <a:ea typeface="Comic Sans MS" panose="030F0702030302020204" pitchFamily="66" charset="0"/>
                <a:cs typeface="Comic Sans MS" panose="030F0702030302020204" pitchFamily="66" charset="0"/>
              </a:rPr>
              <a:t> or email</a:t>
            </a:r>
          </a:p>
          <a:p>
            <a:pPr>
              <a:spcBef>
                <a:spcPct val="0"/>
              </a:spcBef>
              <a:buFontTx/>
              <a:buNone/>
            </a:pPr>
            <a:r>
              <a:rPr lang="en-GB" altLang="en-US" sz="2800" dirty="0">
                <a:latin typeface="Comic Sans MS" panose="030F0702030302020204" pitchFamily="66" charset="0"/>
                <a:ea typeface="Comic Sans MS" panose="030F0702030302020204" pitchFamily="66" charset="0"/>
                <a:cs typeface="Comic Sans MS" panose="030F0702030302020204" pitchFamily="66" charset="0"/>
                <a:hlinkClick r:id="rId3"/>
              </a:rPr>
              <a:t>Jharris@Gowanbank-pri.glasgow.sch.uk</a:t>
            </a:r>
            <a:r>
              <a:rPr lang="en-GB" altLang="en-US" sz="2800" dirty="0">
                <a:latin typeface="Comic Sans MS" panose="030F0702030302020204" pitchFamily="66" charset="0"/>
                <a:ea typeface="Comic Sans MS" panose="030F0702030302020204" pitchFamily="66" charset="0"/>
                <a:cs typeface="Comic Sans MS" panose="030F0702030302020204" pitchFamily="66" charset="0"/>
              </a:rPr>
              <a:t>   </a:t>
            </a:r>
            <a:r>
              <a:rPr lang="en-GB" altLang="en-US" sz="2800" dirty="0">
                <a:latin typeface="Comic Sans MS" panose="030F0702030302020204" pitchFamily="66" charset="0"/>
                <a:ea typeface="Comic Sans MS" panose="030F0702030302020204" pitchFamily="66" charset="0"/>
                <a:cs typeface="Comic Sans MS" panose="030F0702030302020204" pitchFamily="66" charset="0"/>
                <a:hlinkClick r:id="rId4"/>
              </a:rPr>
              <a:t>headteacher@gowanbank-pri.glasgow.sch.uk</a:t>
            </a:r>
            <a:endParaRPr lang="en-GB" altLang="en-US" sz="2800" dirty="0">
              <a:latin typeface="Comic Sans MS" panose="030F0702030302020204" pitchFamily="66" charset="0"/>
              <a:ea typeface="Comic Sans MS" panose="030F0702030302020204" pitchFamily="66" charset="0"/>
              <a:cs typeface="Comic Sans MS" panose="030F0702030302020204" pitchFamily="66" charset="0"/>
            </a:endParaRPr>
          </a:p>
          <a:p>
            <a:pPr>
              <a:spcBef>
                <a:spcPct val="0"/>
              </a:spcBef>
              <a:buFontTx/>
              <a:buNone/>
            </a:pPr>
            <a:endParaRPr lang="en-GB" altLang="en-US" sz="2800" dirty="0">
              <a:latin typeface="Comic Sans MS" panose="030F0702030302020204" pitchFamily="66" charset="0"/>
              <a:ea typeface="Comic Sans MS" panose="030F0702030302020204" pitchFamily="66" charset="0"/>
              <a:cs typeface="Comic Sans MS" panose="030F0702030302020204" pitchFamily="66" charset="0"/>
            </a:endParaRPr>
          </a:p>
          <a:p>
            <a:pPr>
              <a:spcBef>
                <a:spcPct val="0"/>
              </a:spcBef>
              <a:buFontTx/>
              <a:buNone/>
            </a:pPr>
            <a:r>
              <a:rPr lang="en-GB" altLang="en-US" sz="2800" dirty="0">
                <a:latin typeface="Comic Sans MS" panose="030F0702030302020204" pitchFamily="66" charset="0"/>
                <a:ea typeface="Comic Sans MS" panose="030F0702030302020204" pitchFamily="66" charset="0"/>
                <a:cs typeface="Comic Sans MS" panose="030F0702030302020204" pitchFamily="66" charset="0"/>
              </a:rPr>
              <a:t>Welcome to the Gowanbank Family, we are looking forward to working with you.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B259-EC30-4B65-BB0D-07C8FC0226A7}"/>
              </a:ext>
            </a:extLst>
          </p:cNvPr>
          <p:cNvSpPr>
            <a:spLocks noGrp="1"/>
          </p:cNvSpPr>
          <p:nvPr>
            <p:ph type="ctrTitle"/>
          </p:nvPr>
        </p:nvSpPr>
        <p:spPr>
          <a:xfrm>
            <a:off x="685800" y="764704"/>
            <a:ext cx="7772400" cy="1470025"/>
          </a:xfrm>
        </p:spPr>
        <p:txBody>
          <a:bodyPr/>
          <a:lstStyle/>
          <a:p>
            <a:r>
              <a:rPr lang="en-GB" dirty="0">
                <a:latin typeface="Comic Sans MS" panose="030F0702030302020204" pitchFamily="66" charset="0"/>
              </a:rPr>
              <a:t>Thank You For Listening </a:t>
            </a:r>
          </a:p>
        </p:txBody>
      </p:sp>
      <p:pic>
        <p:nvPicPr>
          <p:cNvPr id="4" name="Picture 3">
            <a:extLst>
              <a:ext uri="{FF2B5EF4-FFF2-40B4-BE49-F238E27FC236}">
                <a16:creationId xmlns:a16="http://schemas.microsoft.com/office/drawing/2014/main" id="{4A571A8D-9432-4650-BF38-3EC161DD5998}"/>
              </a:ext>
            </a:extLst>
          </p:cNvPr>
          <p:cNvPicPr>
            <a:picLocks noChangeAspect="1"/>
          </p:cNvPicPr>
          <p:nvPr/>
        </p:nvPicPr>
        <p:blipFill>
          <a:blip r:embed="rId2"/>
          <a:stretch>
            <a:fillRect/>
          </a:stretch>
        </p:blipFill>
        <p:spPr>
          <a:xfrm>
            <a:off x="2165040" y="2234729"/>
            <a:ext cx="4813920" cy="3278869"/>
          </a:xfrm>
          <a:prstGeom prst="rect">
            <a:avLst/>
          </a:prstGeom>
        </p:spPr>
      </p:pic>
    </p:spTree>
    <p:extLst>
      <p:ext uri="{BB962C8B-B14F-4D97-AF65-F5344CB8AC3E}">
        <p14:creationId xmlns:p14="http://schemas.microsoft.com/office/powerpoint/2010/main" val="61103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a:extLst>
              <a:ext uri="{FF2B5EF4-FFF2-40B4-BE49-F238E27FC236}">
                <a16:creationId xmlns:a16="http://schemas.microsoft.com/office/drawing/2014/main" id="{BCEA0DF3-DAFF-4738-9F5E-400085B5003C}"/>
              </a:ext>
            </a:extLst>
          </p:cNvPr>
          <p:cNvSpPr txBox="1">
            <a:spLocks noChangeArrowheads="1"/>
          </p:cNvSpPr>
          <p:nvPr/>
        </p:nvSpPr>
        <p:spPr bwMode="auto">
          <a:xfrm>
            <a:off x="360363" y="1052513"/>
            <a:ext cx="8423275"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defRPr/>
            </a:pPr>
            <a:endParaRPr lang="en-GB" altLang="en-US" sz="2800" dirty="0">
              <a:solidFill>
                <a:srgbClr val="000000"/>
              </a:solidFill>
              <a:latin typeface="Comic Sans MS" pitchFamily="66" charset="0"/>
            </a:endParaRPr>
          </a:p>
          <a:p>
            <a:pPr eaLnBrk="1" hangingPunct="1">
              <a:spcBef>
                <a:spcPct val="50000"/>
              </a:spcBef>
              <a:defRPr/>
            </a:pPr>
            <a:r>
              <a:rPr lang="en-GB" altLang="en-US" sz="2400" dirty="0">
                <a:solidFill>
                  <a:srgbClr val="000000"/>
                </a:solidFill>
                <a:latin typeface="Comic Sans MS" pitchFamily="66" charset="0"/>
              </a:rPr>
              <a:t>Children should enter via the side gate on Craigbank Drive (opposite the shops). Parents/carers should bring the children in the door closest to this gate (first day only).</a:t>
            </a:r>
          </a:p>
          <a:p>
            <a:pPr eaLnBrk="1" hangingPunct="1">
              <a:spcBef>
                <a:spcPct val="50000"/>
              </a:spcBef>
              <a:defRPr/>
            </a:pPr>
            <a:r>
              <a:rPr lang="en-GB" altLang="en-US" sz="2400" dirty="0">
                <a:latin typeface="Comic Sans MS" pitchFamily="66" charset="0"/>
              </a:rPr>
              <a:t>A maximum of 2 parents/carers can enter the class, our staff will be there to welcome you and your child however we kindly ask you only stay a few minutes to take some photographs as this will allow us to settle all of the children and avoids overcrowding which can be overwhelming. </a:t>
            </a:r>
          </a:p>
        </p:txBody>
      </p:sp>
      <p:pic>
        <p:nvPicPr>
          <p:cNvPr id="14339" name="Picture 6" descr="j0232726[1]">
            <a:extLst>
              <a:ext uri="{FF2B5EF4-FFF2-40B4-BE49-F238E27FC236}">
                <a16:creationId xmlns:a16="http://schemas.microsoft.com/office/drawing/2014/main" id="{49B24EF9-262E-F168-D555-B81007C79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0302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a:extLst>
              <a:ext uri="{FF2B5EF4-FFF2-40B4-BE49-F238E27FC236}">
                <a16:creationId xmlns:a16="http://schemas.microsoft.com/office/drawing/2014/main" id="{B1E7250D-59ED-4F96-A9CD-D9A3DB3519D0}"/>
              </a:ext>
            </a:extLst>
          </p:cNvPr>
          <p:cNvSpPr txBox="1">
            <a:spLocks noChangeArrowheads="1"/>
          </p:cNvSpPr>
          <p:nvPr/>
        </p:nvSpPr>
        <p:spPr bwMode="auto">
          <a:xfrm>
            <a:off x="452438"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4000" b="1" dirty="0">
                <a:solidFill>
                  <a:srgbClr val="000000"/>
                </a:solidFill>
                <a:latin typeface="Comic Sans MS" pitchFamily="66" charset="0"/>
              </a:rPr>
              <a:t>Lining Up and Collection </a:t>
            </a:r>
          </a:p>
          <a:p>
            <a:pPr algn="ctr" eaLnBrk="1" hangingPunct="1">
              <a:defRPr/>
            </a:pPr>
            <a:r>
              <a:rPr lang="en-GB" altLang="en-US" sz="4000" b="1" u="sng" dirty="0">
                <a:solidFill>
                  <a:srgbClr val="000000"/>
                </a:solidFill>
                <a:effectLst>
                  <a:outerShdw blurRad="38100" dist="38100" dir="2700000" algn="tl">
                    <a:srgbClr val="000000">
                      <a:alpha val="43137"/>
                    </a:srgbClr>
                  </a:outerShdw>
                </a:effectLst>
                <a:latin typeface="Comic Sans MS" pitchFamily="66" charset="0"/>
              </a:rPr>
              <a:t>on the First Day</a:t>
            </a:r>
          </a:p>
        </p:txBody>
      </p:sp>
      <p:pic>
        <p:nvPicPr>
          <p:cNvPr id="6149" name="Picture 5">
            <a:extLst>
              <a:ext uri="{FF2B5EF4-FFF2-40B4-BE49-F238E27FC236}">
                <a16:creationId xmlns:a16="http://schemas.microsoft.com/office/drawing/2014/main" id="{73C4E7FC-8E40-4953-8D5F-DF1B7A3BFE0B}"/>
              </a:ext>
            </a:extLst>
          </p:cNvPr>
          <p:cNvPicPr>
            <a:picLocks noChangeAspect="1" noChangeArrowheads="1"/>
          </p:cNvPicPr>
          <p:nvPr/>
        </p:nvPicPr>
        <p:blipFill>
          <a:blip r:embed="rId4"/>
          <a:srcRect/>
          <a:stretch>
            <a:fillRect/>
          </a:stretch>
        </p:blipFill>
        <p:spPr bwMode="auto">
          <a:xfrm>
            <a:off x="6259513" y="5229200"/>
            <a:ext cx="2299220" cy="17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6150" name="Right Arrow 1">
            <a:extLst>
              <a:ext uri="{FF2B5EF4-FFF2-40B4-BE49-F238E27FC236}">
                <a16:creationId xmlns:a16="http://schemas.microsoft.com/office/drawing/2014/main" id="{4736C8FC-0C3D-4B17-962F-7F47B556F127}"/>
              </a:ext>
            </a:extLst>
          </p:cNvPr>
          <p:cNvSpPr>
            <a:spLocks noChangeArrowheads="1"/>
          </p:cNvSpPr>
          <p:nvPr/>
        </p:nvSpPr>
        <p:spPr bwMode="auto">
          <a:xfrm>
            <a:off x="4532313" y="6137275"/>
            <a:ext cx="1727200" cy="360363"/>
          </a:xfrm>
          <a:prstGeom prst="rightArrow">
            <a:avLst>
              <a:gd name="adj1" fmla="val 50000"/>
              <a:gd name="adj2" fmla="val 499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eaLnBrk="1" hangingPunct="1">
              <a:defRPr/>
            </a:pPr>
            <a:endParaRPr lang="en-US" altLang="en-US">
              <a:latin typeface="Arial" charset="0"/>
            </a:endParaRPr>
          </a:p>
        </p:txBody>
      </p:sp>
      <p:sp>
        <p:nvSpPr>
          <p:cNvPr id="6151" name="Down Arrow 2">
            <a:extLst>
              <a:ext uri="{FF2B5EF4-FFF2-40B4-BE49-F238E27FC236}">
                <a16:creationId xmlns:a16="http://schemas.microsoft.com/office/drawing/2014/main" id="{A7CD8F0B-4510-4CE9-A4BF-13C674727B0C}"/>
              </a:ext>
            </a:extLst>
          </p:cNvPr>
          <p:cNvSpPr>
            <a:spLocks noChangeArrowheads="1"/>
          </p:cNvSpPr>
          <p:nvPr/>
        </p:nvSpPr>
        <p:spPr bwMode="auto">
          <a:xfrm rot="9909851">
            <a:off x="6542088" y="6318250"/>
            <a:ext cx="287337" cy="792163"/>
          </a:xfrm>
          <a:prstGeom prst="downArrow">
            <a:avLst>
              <a:gd name="adj1" fmla="val 50000"/>
              <a:gd name="adj2" fmla="val 50122"/>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eaLnBrk="1" hangingPunct="1">
              <a:defRPr/>
            </a:pPr>
            <a:endParaRPr lang="en-US" altLang="en-US">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a:extLst>
              <a:ext uri="{FF2B5EF4-FFF2-40B4-BE49-F238E27FC236}">
                <a16:creationId xmlns:a16="http://schemas.microsoft.com/office/drawing/2014/main" id="{F88C837D-65A1-4C16-8E72-DC54BB7411B1}"/>
              </a:ext>
            </a:extLst>
          </p:cNvPr>
          <p:cNvSpPr txBox="1">
            <a:spLocks noChangeArrowheads="1"/>
          </p:cNvSpPr>
          <p:nvPr/>
        </p:nvSpPr>
        <p:spPr bwMode="auto">
          <a:xfrm>
            <a:off x="360363" y="1052513"/>
            <a:ext cx="8423275"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defRPr/>
            </a:pPr>
            <a:endParaRPr lang="en-GB" altLang="en-US" sz="2800" dirty="0">
              <a:latin typeface="Comic Sans MS" pitchFamily="66" charset="0"/>
            </a:endParaRPr>
          </a:p>
          <a:p>
            <a:pPr eaLnBrk="1" hangingPunct="1">
              <a:spcBef>
                <a:spcPct val="50000"/>
              </a:spcBef>
              <a:defRPr/>
            </a:pPr>
            <a:r>
              <a:rPr lang="en-GB" altLang="en-US" sz="2400" dirty="0">
                <a:latin typeface="Comic Sans MS" pitchFamily="66" charset="0"/>
              </a:rPr>
              <a:t>Children should enter via the side gate on Craigbank Drive (opposite the shops).</a:t>
            </a:r>
          </a:p>
          <a:p>
            <a:pPr eaLnBrk="1" hangingPunct="1">
              <a:spcBef>
                <a:spcPct val="50000"/>
              </a:spcBef>
              <a:defRPr/>
            </a:pPr>
            <a:r>
              <a:rPr lang="en-GB" altLang="en-US" sz="2400" dirty="0">
                <a:latin typeface="Comic Sans MS" pitchFamily="66" charset="0"/>
              </a:rPr>
              <a:t>Parents are </a:t>
            </a:r>
            <a:r>
              <a:rPr lang="en-GB" altLang="en-US" sz="2400" u="sng" dirty="0">
                <a:latin typeface="Comic Sans MS" pitchFamily="66" charset="0"/>
              </a:rPr>
              <a:t>not permitted </a:t>
            </a:r>
            <a:r>
              <a:rPr lang="en-GB" altLang="en-US" sz="2400" dirty="0">
                <a:latin typeface="Comic Sans MS" pitchFamily="66" charset="0"/>
              </a:rPr>
              <a:t>in the playground at any time.</a:t>
            </a:r>
          </a:p>
          <a:p>
            <a:pPr eaLnBrk="1" hangingPunct="1">
              <a:spcBef>
                <a:spcPct val="50000"/>
              </a:spcBef>
              <a:defRPr/>
            </a:pPr>
            <a:r>
              <a:rPr lang="en-GB" altLang="en-US" sz="2400" dirty="0">
                <a:latin typeface="Comic Sans MS" pitchFamily="66" charset="0"/>
              </a:rPr>
              <a:t>P1 children dismissed from the side gate on Craigbank Drive (opposite the shops) and will be handed directly to parent/carer at 2.50pm. </a:t>
            </a:r>
          </a:p>
          <a:p>
            <a:pPr eaLnBrk="1" hangingPunct="1">
              <a:spcBef>
                <a:spcPct val="50000"/>
              </a:spcBef>
              <a:defRPr/>
            </a:pPr>
            <a:r>
              <a:rPr lang="en-GB" altLang="en-US" sz="2400" dirty="0">
                <a:latin typeface="Comic Sans MS" pitchFamily="66" charset="0"/>
              </a:rPr>
              <a:t>Please inform school if someone different is collecting your child.</a:t>
            </a:r>
          </a:p>
          <a:p>
            <a:pPr eaLnBrk="1" hangingPunct="1">
              <a:spcBef>
                <a:spcPct val="50000"/>
              </a:spcBef>
              <a:defRPr/>
            </a:pPr>
            <a:r>
              <a:rPr lang="en-GB" altLang="en-US" sz="2400" dirty="0">
                <a:latin typeface="Comic Sans MS" pitchFamily="66" charset="0"/>
              </a:rPr>
              <a:t>Children will be escorted from their classroom to you. </a:t>
            </a:r>
          </a:p>
          <a:p>
            <a:pPr eaLnBrk="1" hangingPunct="1">
              <a:spcBef>
                <a:spcPct val="50000"/>
              </a:spcBef>
              <a:defRPr/>
            </a:pPr>
            <a:endParaRPr lang="en-GB" altLang="en-US" sz="2400" dirty="0">
              <a:latin typeface="Comic Sans MS" pitchFamily="66" charset="0"/>
            </a:endParaRPr>
          </a:p>
        </p:txBody>
      </p:sp>
      <p:pic>
        <p:nvPicPr>
          <p:cNvPr id="16387" name="Picture 6" descr="j0232726[1]">
            <a:extLst>
              <a:ext uri="{FF2B5EF4-FFF2-40B4-BE49-F238E27FC236}">
                <a16:creationId xmlns:a16="http://schemas.microsoft.com/office/drawing/2014/main" id="{5D4B730E-C04E-75D8-8F46-5BEAB1DFF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0302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a:extLst>
              <a:ext uri="{FF2B5EF4-FFF2-40B4-BE49-F238E27FC236}">
                <a16:creationId xmlns:a16="http://schemas.microsoft.com/office/drawing/2014/main" id="{6990E97A-DA6D-7D99-A71E-7BC5E5A6C144}"/>
              </a:ext>
            </a:extLst>
          </p:cNvPr>
          <p:cNvSpPr txBox="1">
            <a:spLocks noChangeArrowheads="1"/>
          </p:cNvSpPr>
          <p:nvPr/>
        </p:nvSpPr>
        <p:spPr bwMode="auto">
          <a:xfrm>
            <a:off x="558800"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dirty="0">
                <a:solidFill>
                  <a:schemeClr val="tx2"/>
                </a:solidFill>
                <a:latin typeface="Comic Sans MS" panose="030F0702030302020204" pitchFamily="66" charset="0"/>
              </a:rPr>
              <a:t>Lining Up and Collection</a:t>
            </a:r>
          </a:p>
          <a:p>
            <a:pPr algn="ctr" eaLnBrk="1" hangingPunct="1">
              <a:spcBef>
                <a:spcPct val="0"/>
              </a:spcBef>
              <a:buFontTx/>
              <a:buNone/>
            </a:pPr>
            <a:r>
              <a:rPr lang="en-GB" altLang="en-US" sz="4000" b="1" dirty="0">
                <a:solidFill>
                  <a:schemeClr val="tx2"/>
                </a:solidFill>
                <a:latin typeface="Comic Sans MS" panose="030F0702030302020204" pitchFamily="66" charset="0"/>
              </a:rPr>
              <a:t>(after the first 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340108C-D0E8-8A06-BEFF-C49D3B36B480}"/>
              </a:ext>
            </a:extLst>
          </p:cNvPr>
          <p:cNvSpPr>
            <a:spLocks noGrp="1"/>
          </p:cNvSpPr>
          <p:nvPr>
            <p:ph type="title"/>
          </p:nvPr>
        </p:nvSpPr>
        <p:spPr/>
        <p:txBody>
          <a:bodyPr/>
          <a:lstStyle/>
          <a:p>
            <a:pPr eaLnBrk="1" hangingPunct="1"/>
            <a:r>
              <a:rPr lang="en-GB" altLang="en-US" b="1" dirty="0">
                <a:latin typeface="Comic Sans MS" panose="030F0702030302020204" pitchFamily="66" charset="0"/>
                <a:ea typeface="Comic Sans MS" panose="030F0702030302020204" pitchFamily="66" charset="0"/>
                <a:cs typeface="Comic Sans MS" panose="030F0702030302020204" pitchFamily="66" charset="0"/>
              </a:rPr>
              <a:t>School Lunches</a:t>
            </a:r>
          </a:p>
        </p:txBody>
      </p:sp>
      <p:sp>
        <p:nvSpPr>
          <p:cNvPr id="20483" name="Content Placeholder 2">
            <a:extLst>
              <a:ext uri="{FF2B5EF4-FFF2-40B4-BE49-F238E27FC236}">
                <a16:creationId xmlns:a16="http://schemas.microsoft.com/office/drawing/2014/main" id="{DA405259-5379-CB5D-0CF3-D571A202F309}"/>
              </a:ext>
            </a:extLst>
          </p:cNvPr>
          <p:cNvSpPr>
            <a:spLocks noGrp="1"/>
          </p:cNvSpPr>
          <p:nvPr>
            <p:ph idx="1"/>
          </p:nvPr>
        </p:nvSpPr>
        <p:spPr/>
        <p:txBody>
          <a:bodyPr/>
          <a:lstStyle/>
          <a:p>
            <a:pPr marL="0" indent="0" algn="ctr" eaLnBrk="1" hangingPunct="1">
              <a:spcBef>
                <a:spcPct val="0"/>
              </a:spcBef>
              <a:buFontTx/>
              <a:buNone/>
            </a:pPr>
            <a:r>
              <a:rPr lang="en-GB" altLang="en-US" dirty="0">
                <a:latin typeface="Comic Sans MS" panose="030F0702030302020204" pitchFamily="66" charset="0"/>
                <a:ea typeface="Comic Sans MS" panose="030F0702030302020204" pitchFamily="66" charset="0"/>
                <a:cs typeface="Comic Sans MS" panose="030F0702030302020204" pitchFamily="66" charset="0"/>
              </a:rPr>
              <a:t>School lunches are free for all </a:t>
            </a:r>
          </a:p>
          <a:p>
            <a:pPr marL="0" indent="0" algn="ctr" eaLnBrk="1" hangingPunct="1">
              <a:spcBef>
                <a:spcPct val="0"/>
              </a:spcBef>
              <a:buFontTx/>
              <a:buNone/>
            </a:pPr>
            <a:r>
              <a:rPr lang="en-GB" altLang="en-US" dirty="0">
                <a:latin typeface="Comic Sans MS" panose="030F0702030302020204" pitchFamily="66" charset="0"/>
                <a:ea typeface="Comic Sans MS" panose="030F0702030302020204" pitchFamily="66" charset="0"/>
                <a:cs typeface="Comic Sans MS" panose="030F0702030302020204" pitchFamily="66" charset="0"/>
              </a:rPr>
              <a:t>Primary 1-5 children. </a:t>
            </a:r>
          </a:p>
          <a:p>
            <a:pPr marL="0" indent="0" algn="ctr" eaLnBrk="1" hangingPunct="1">
              <a:spcBef>
                <a:spcPct val="0"/>
              </a:spcBef>
              <a:buFontTx/>
              <a:buNone/>
            </a:pPr>
            <a:endParaRPr lang="en-GB" altLang="en-US" dirty="0">
              <a:latin typeface="Comic Sans MS" panose="030F0702030302020204" pitchFamily="66" charset="0"/>
              <a:ea typeface="Comic Sans MS" panose="030F0702030302020204" pitchFamily="66" charset="0"/>
              <a:cs typeface="Comic Sans MS" panose="030F0702030302020204" pitchFamily="66" charset="0"/>
            </a:endParaRPr>
          </a:p>
          <a:p>
            <a:pPr marL="0" indent="0" algn="ctr" eaLnBrk="1" hangingPunct="1">
              <a:spcBef>
                <a:spcPct val="0"/>
              </a:spcBef>
              <a:buFontTx/>
              <a:buNone/>
            </a:pPr>
            <a:r>
              <a:rPr lang="en-GB" altLang="en-US" dirty="0">
                <a:latin typeface="Comic Sans MS" panose="030F0702030302020204" pitchFamily="66" charset="0"/>
                <a:ea typeface="Comic Sans MS" panose="030F0702030302020204" pitchFamily="66" charset="0"/>
                <a:cs typeface="Comic Sans MS" panose="030F0702030302020204" pitchFamily="66" charset="0"/>
              </a:rPr>
              <a:t>Parent Pay is the platform used to order school lunch. </a:t>
            </a:r>
          </a:p>
          <a:p>
            <a:pPr marL="0" indent="0" algn="ctr" eaLnBrk="1" hangingPunct="1">
              <a:spcBef>
                <a:spcPct val="0"/>
              </a:spcBef>
              <a:buFontTx/>
              <a:buNone/>
            </a:pPr>
            <a:r>
              <a:rPr lang="en-GB" altLang="en-US" sz="2400" i="1" dirty="0">
                <a:latin typeface="Comic Sans MS" panose="030F0702030302020204" pitchFamily="66" charset="0"/>
                <a:ea typeface="Comic Sans MS" panose="030F0702030302020204" pitchFamily="66" charset="0"/>
                <a:cs typeface="Comic Sans MS" panose="030F0702030302020204" pitchFamily="66" charset="0"/>
              </a:rPr>
              <a:t>(please note although the app is called parent pay – lunch is free)</a:t>
            </a:r>
          </a:p>
          <a:p>
            <a:pPr marL="0" indent="0" algn="ctr" eaLnBrk="1" hangingPunct="1">
              <a:spcBef>
                <a:spcPct val="0"/>
              </a:spcBef>
              <a:buFontTx/>
              <a:buNone/>
            </a:pPr>
            <a:endParaRPr lang="en-GB" altLang="en-US" dirty="0">
              <a:solidFill>
                <a:srgbClr val="FF0000"/>
              </a:solidFill>
              <a:latin typeface="Comic Sans MS" panose="030F0702030302020204" pitchFamily="66" charset="0"/>
              <a:ea typeface="Comic Sans MS" panose="030F0702030302020204" pitchFamily="66" charset="0"/>
              <a:cs typeface="Comic Sans MS" panose="030F0702030302020204" pitchFamily="66" charset="0"/>
            </a:endParaRPr>
          </a:p>
          <a:p>
            <a:pPr marL="0" indent="0" algn="ctr" eaLnBrk="1" hangingPunct="1">
              <a:spcBef>
                <a:spcPct val="0"/>
              </a:spcBef>
              <a:buFontTx/>
              <a:buNone/>
            </a:pPr>
            <a:endParaRPr lang="en-GB" altLang="en-US" dirty="0">
              <a:solidFill>
                <a:srgbClr val="FF0000"/>
              </a:solidFill>
              <a:latin typeface="Comic Sans MS" panose="030F0702030302020204" pitchFamily="66" charset="0"/>
              <a:ea typeface="Comic Sans MS" panose="030F0702030302020204" pitchFamily="66" charset="0"/>
              <a:cs typeface="Comic Sans MS" panose="030F0702030302020204" pitchFamily="66" charset="0"/>
            </a:endParaRPr>
          </a:p>
          <a:p>
            <a:pPr marL="0" indent="0" algn="ctr" eaLnBrk="1" hangingPunct="1">
              <a:spcBef>
                <a:spcPct val="0"/>
              </a:spcBef>
              <a:buFontTx/>
              <a:buNone/>
            </a:pPr>
            <a:endParaRPr lang="en-GB" altLang="en-US" dirty="0">
              <a:solidFill>
                <a:srgbClr val="FF0000"/>
              </a:solidFill>
              <a:latin typeface="Comic Sans MS" panose="030F0702030302020204" pitchFamily="66" charset="0"/>
              <a:ea typeface="Comic Sans MS" panose="030F0702030302020204" pitchFamily="66" charset="0"/>
              <a:cs typeface="Comic Sans MS" panose="030F0702030302020204" pitchFamily="66" charset="0"/>
            </a:endParaRPr>
          </a:p>
          <a:p>
            <a:pPr marL="0" indent="0" algn="ctr" eaLnBrk="1" hangingPunct="1">
              <a:spcBef>
                <a:spcPct val="0"/>
              </a:spcBef>
              <a:buFontTx/>
              <a:buNone/>
            </a:pPr>
            <a:endParaRPr lang="en-GB" altLang="en-US" dirty="0">
              <a:solidFill>
                <a:srgbClr val="FF0000"/>
              </a:solidFill>
              <a:latin typeface="Comic Sans MS" panose="030F0702030302020204" pitchFamily="66" charset="0"/>
              <a:ea typeface="Comic Sans MS" panose="030F0702030302020204" pitchFamily="66" charset="0"/>
              <a:cs typeface="Comic Sans MS" panose="030F0702030302020204" pitchFamily="66" charset="0"/>
            </a:endParaRPr>
          </a:p>
        </p:txBody>
      </p:sp>
      <p:pic>
        <p:nvPicPr>
          <p:cNvPr id="2" name="Picture 1">
            <a:extLst>
              <a:ext uri="{FF2B5EF4-FFF2-40B4-BE49-F238E27FC236}">
                <a16:creationId xmlns:a16="http://schemas.microsoft.com/office/drawing/2014/main" id="{792C9C60-CBB0-4C61-9169-D2F5D25B6C92}"/>
              </a:ext>
            </a:extLst>
          </p:cNvPr>
          <p:cNvPicPr>
            <a:picLocks noChangeAspect="1"/>
          </p:cNvPicPr>
          <p:nvPr/>
        </p:nvPicPr>
        <p:blipFill>
          <a:blip r:embed="rId3"/>
          <a:stretch>
            <a:fillRect/>
          </a:stretch>
        </p:blipFill>
        <p:spPr>
          <a:xfrm>
            <a:off x="3491880" y="5047530"/>
            <a:ext cx="2303748" cy="15358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4F5F-E15A-4C50-8408-D1D6CB0A0098}"/>
              </a:ext>
            </a:extLst>
          </p:cNvPr>
          <p:cNvSpPr>
            <a:spLocks noGrp="1"/>
          </p:cNvSpPr>
          <p:nvPr>
            <p:ph type="title"/>
          </p:nvPr>
        </p:nvSpPr>
        <p:spPr/>
        <p:txBody>
          <a:bodyPr/>
          <a:lstStyle/>
          <a:p>
            <a:r>
              <a:rPr lang="en-GB" dirty="0">
                <a:latin typeface="Comic Sans MS" panose="030F0702030302020204" pitchFamily="66" charset="0"/>
              </a:rPr>
              <a:t>Parent Pay </a:t>
            </a:r>
            <a:br>
              <a:rPr lang="en-GB" dirty="0">
                <a:latin typeface="Comic Sans MS" panose="030F0702030302020204" pitchFamily="66" charset="0"/>
              </a:rPr>
            </a:br>
            <a:r>
              <a:rPr lang="en-GB" dirty="0">
                <a:latin typeface="Comic Sans MS" panose="030F0702030302020204" pitchFamily="66" charset="0"/>
              </a:rPr>
              <a:t>Ordering School Lunch </a:t>
            </a:r>
          </a:p>
        </p:txBody>
      </p:sp>
      <p:sp>
        <p:nvSpPr>
          <p:cNvPr id="3" name="Content Placeholder 2">
            <a:extLst>
              <a:ext uri="{FF2B5EF4-FFF2-40B4-BE49-F238E27FC236}">
                <a16:creationId xmlns:a16="http://schemas.microsoft.com/office/drawing/2014/main" id="{3415DE46-ACA6-4218-BE31-F6E227C663B4}"/>
              </a:ext>
            </a:extLst>
          </p:cNvPr>
          <p:cNvSpPr>
            <a:spLocks noGrp="1"/>
          </p:cNvSpPr>
          <p:nvPr>
            <p:ph idx="1"/>
          </p:nvPr>
        </p:nvSpPr>
        <p:spPr/>
        <p:txBody>
          <a:bodyPr/>
          <a:lstStyle/>
          <a:p>
            <a:pPr algn="ctr"/>
            <a:r>
              <a:rPr lang="en-GB" sz="2800" dirty="0">
                <a:latin typeface="Comic Sans MS" panose="030F0702030302020204" pitchFamily="66" charset="0"/>
              </a:rPr>
              <a:t>Log-in information will be issues to all families to support the use of parent pay. </a:t>
            </a:r>
          </a:p>
          <a:p>
            <a:pPr marL="0" indent="0" algn="ctr">
              <a:buNone/>
            </a:pPr>
            <a:endParaRPr lang="en-GB" sz="2800" dirty="0">
              <a:latin typeface="Comic Sans MS" panose="030F0702030302020204" pitchFamily="66" charset="0"/>
            </a:endParaRPr>
          </a:p>
          <a:p>
            <a:pPr algn="ctr"/>
            <a:r>
              <a:rPr lang="en-GB" sz="2800" dirty="0">
                <a:latin typeface="Comic Sans MS" panose="030F0702030302020204" pitchFamily="66" charset="0"/>
              </a:rPr>
              <a:t>Lunch can be selected with your child in advance and all selections will be photographed. </a:t>
            </a:r>
          </a:p>
          <a:p>
            <a:pPr marL="0" indent="0" algn="ctr">
              <a:buNone/>
            </a:pPr>
            <a:endParaRPr lang="en-GB" sz="2800" dirty="0">
              <a:latin typeface="Comic Sans MS" panose="030F0702030302020204" pitchFamily="66" charset="0"/>
            </a:endParaRPr>
          </a:p>
          <a:p>
            <a:pPr algn="ctr"/>
            <a:r>
              <a:rPr lang="en-GB" sz="2800" dirty="0">
                <a:latin typeface="Comic Sans MS" panose="030F0702030302020204" pitchFamily="66" charset="0"/>
              </a:rPr>
              <a:t>Don’t panic – if you forget to pre-order at home, class teachers will support your child in making their selection. </a:t>
            </a:r>
          </a:p>
        </p:txBody>
      </p:sp>
    </p:spTree>
    <p:extLst>
      <p:ext uri="{BB962C8B-B14F-4D97-AF65-F5344CB8AC3E}">
        <p14:creationId xmlns:p14="http://schemas.microsoft.com/office/powerpoint/2010/main" val="2306941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65ED90AF3CF848A108933DD22EDEA7" ma:contentTypeVersion="13" ma:contentTypeDescription="Create a new document." ma:contentTypeScope="" ma:versionID="89c4ec1e7e089c85894d3e8ec1ace195">
  <xsd:schema xmlns:xsd="http://www.w3.org/2001/XMLSchema" xmlns:xs="http://www.w3.org/2001/XMLSchema" xmlns:p="http://schemas.microsoft.com/office/2006/metadata/properties" xmlns:ns2="cf19f820-8ca8-4a70-b6e8-64963a73705a" xmlns:ns3="261797c5-8ef0-4599-a9bc-b923c157db90" targetNamespace="http://schemas.microsoft.com/office/2006/metadata/properties" ma:root="true" ma:fieldsID="45f2c07dd12fe49285d3cd18b4c8fb55" ns2:_="" ns3:_="">
    <xsd:import namespace="cf19f820-8ca8-4a70-b6e8-64963a73705a"/>
    <xsd:import namespace="261797c5-8ef0-4599-a9bc-b923c157db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19f820-8ca8-4a70-b6e8-64963a7370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1797c5-8ef0-4599-a9bc-b923c157db9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F4C187-86CA-4985-8C2F-2DD4D79A5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19f820-8ca8-4a70-b6e8-64963a73705a"/>
    <ds:schemaRef ds:uri="261797c5-8ef0-4599-a9bc-b923c157db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61073C-E390-427E-A49C-C6D2911C86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3157</TotalTime>
  <Words>2584</Words>
  <Application>Microsoft Office PowerPoint</Application>
  <PresentationFormat>On-screen Show (4:3)</PresentationFormat>
  <Paragraphs>391</Paragraphs>
  <Slides>51</Slides>
  <Notes>36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Comic Sans MS</vt:lpstr>
      <vt:lpstr>Mangal</vt:lpstr>
      <vt:lpstr>Office Theme</vt:lpstr>
      <vt:lpstr>Gowanbank Primary School &amp; LCR </vt:lpstr>
      <vt:lpstr>The Gowanbank Team</vt:lpstr>
      <vt:lpstr>PowerPoint Presentation</vt:lpstr>
      <vt:lpstr>Important  Dates &amp; Times</vt:lpstr>
      <vt:lpstr>Soft Start</vt:lpstr>
      <vt:lpstr>PowerPoint Presentation</vt:lpstr>
      <vt:lpstr>PowerPoint Presentation</vt:lpstr>
      <vt:lpstr>School Lunches</vt:lpstr>
      <vt:lpstr>Parent Pay  Ordering School Lunch </vt:lpstr>
      <vt:lpstr>Parent Pay  Ordering School Lunch </vt:lpstr>
      <vt:lpstr>Parent Pay  Ordering School Lunch </vt:lpstr>
      <vt:lpstr>PowerPoint Presentation</vt:lpstr>
      <vt:lpstr> We are a  Health Promoting School! </vt:lpstr>
      <vt:lpstr> NUT FREE ZONE </vt:lpstr>
      <vt:lpstr>Breakfast Club</vt:lpstr>
      <vt:lpstr>Appointments   </vt:lpstr>
      <vt:lpstr>Attendance</vt:lpstr>
      <vt:lpstr>Attendance</vt:lpstr>
      <vt:lpstr>Family Holidays </vt:lpstr>
      <vt:lpstr>Absences</vt:lpstr>
      <vt:lpstr>PowerPoint Presentation</vt:lpstr>
      <vt:lpstr>School Uniform</vt:lpstr>
      <vt:lpstr>School Uniform Fashion Show</vt:lpstr>
      <vt:lpstr>PowerPoint Presentation</vt:lpstr>
      <vt:lpstr>Practise with your child…</vt:lpstr>
      <vt:lpstr>Please Remember…</vt:lpstr>
      <vt:lpstr>Playful Pedagogy</vt:lpstr>
      <vt:lpstr>Curriculum for Excellence </vt:lpstr>
      <vt:lpstr>Parent Curriculum Workshops</vt:lpstr>
      <vt:lpstr>ASN Parent Network </vt:lpstr>
      <vt:lpstr>Parent Council Group</vt:lpstr>
      <vt:lpstr>Communication </vt:lpstr>
      <vt:lpstr>See Saw</vt:lpstr>
      <vt:lpstr>Twitter </vt:lpstr>
      <vt:lpstr>School Website</vt:lpstr>
      <vt:lpstr>Challenge…</vt:lpstr>
      <vt:lpstr>Other Communication </vt:lpstr>
      <vt:lpstr>Contacting the School</vt:lpstr>
      <vt:lpstr>The Campus</vt:lpstr>
      <vt:lpstr>Car Free Zone</vt:lpstr>
      <vt:lpstr>Car Free Zone</vt:lpstr>
      <vt:lpstr>Over the summer………….</vt:lpstr>
      <vt:lpstr>Additional Support Needs (ASN)</vt:lpstr>
      <vt:lpstr>Speech and Language Therapist </vt:lpstr>
      <vt:lpstr>Outside Agencies </vt:lpstr>
      <vt:lpstr>Outside Agencies </vt:lpstr>
      <vt:lpstr>Outside Agencies </vt:lpstr>
      <vt:lpstr>Look out for Gowanbank Gertie</vt:lpstr>
      <vt:lpstr>Coffee and Questions </vt:lpstr>
      <vt:lpstr>Question Time</vt:lpstr>
      <vt:lpstr>Thank You For Listening </vt:lpstr>
    </vt:vector>
  </TitlesOfParts>
  <Company>GCCPRE12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Francis’ Primary School</dc:title>
  <dc:creator>GCCPRE12</dc:creator>
  <cp:lastModifiedBy>Harris, J ( Gowanbank Primary )</cp:lastModifiedBy>
  <cp:revision>183</cp:revision>
  <cp:lastPrinted>2019-06-13T12:06:02Z</cp:lastPrinted>
  <dcterms:created xsi:type="dcterms:W3CDTF">2009-05-24T14:43:20Z</dcterms:created>
  <dcterms:modified xsi:type="dcterms:W3CDTF">2022-06-08T12:28:34Z</dcterms:modified>
</cp:coreProperties>
</file>